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1" r:id="rId2"/>
  </p:sldMasterIdLst>
  <p:notesMasterIdLst>
    <p:notesMasterId r:id="rId7"/>
  </p:notesMasterIdLst>
  <p:handoutMasterIdLst>
    <p:handoutMasterId r:id="rId8"/>
  </p:handoutMasterIdLst>
  <p:sldIdLst>
    <p:sldId id="312" r:id="rId3"/>
    <p:sldId id="308" r:id="rId4"/>
    <p:sldId id="310" r:id="rId5"/>
    <p:sldId id="2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C93"/>
    <a:srgbClr val="C4C4C4"/>
    <a:srgbClr val="F47920"/>
    <a:srgbClr val="C2D4D2"/>
    <a:srgbClr val="4C4C4C"/>
    <a:srgbClr val="5A7D79"/>
    <a:srgbClr val="3F5754"/>
    <a:srgbClr val="ED7D31"/>
    <a:srgbClr val="5B9BD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1278" autoAdjust="0"/>
  </p:normalViewPr>
  <p:slideViewPr>
    <p:cSldViewPr snapToGrid="0">
      <p:cViewPr varScale="1">
        <p:scale>
          <a:sx n="58" d="100"/>
          <a:sy n="58" d="100"/>
        </p:scale>
        <p:origin x="10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chemeClr val="bg1"/>
                </a:solidFill>
                <a:latin typeface="+mn-lt"/>
              </a:rPr>
              <a:t>To promote the audit of extractive industries</a:t>
            </a:r>
            <a:endParaRPr lang="en-GB" sz="14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 smtClean="0"/>
              <a:t>Insert sentence heading.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 smtClean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 smtClean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KEY:</a:t>
            </a:r>
            <a:endParaRPr lang="en-US" sz="2000" b="1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 smtClean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10:30 – 11:00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 smtClean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  <a:endParaRPr lang="en-US" sz="1400" dirty="0">
              <a:solidFill>
                <a:schemeClr val="bg1"/>
              </a:solidFill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Logo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Physical Address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Email Address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Telephone Number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 smtClean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 smtClean="0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 smtClean="0"/>
              <a:t>-&gt; </a:t>
            </a:r>
            <a:r>
              <a:rPr lang="en-GB" sz="2000" dirty="0" smtClean="0"/>
              <a:t>To </a:t>
            </a:r>
            <a:r>
              <a:rPr lang="en-GB" sz="2000" dirty="0"/>
              <a:t>add </a:t>
            </a:r>
            <a:r>
              <a:rPr lang="en-GB" sz="2000" dirty="0" smtClean="0"/>
              <a:t>a Logo, </a:t>
            </a:r>
            <a:r>
              <a:rPr lang="en-GB" sz="2000" dirty="0"/>
              <a:t>just click on the </a:t>
            </a:r>
            <a:r>
              <a:rPr lang="en-GB" sz="2000" dirty="0" smtClean="0"/>
              <a:t>Logo </a:t>
            </a:r>
            <a:r>
              <a:rPr lang="en-GB" sz="2000" dirty="0"/>
              <a:t>icon </a:t>
            </a:r>
            <a:r>
              <a:rPr lang="en-GB" sz="2000" dirty="0" smtClean="0"/>
              <a:t>on each Slide and Browse to the folder Containing your Logos.</a:t>
            </a:r>
          </a:p>
          <a:p>
            <a:r>
              <a:rPr lang="en-GB" sz="2000" b="1" i="1" dirty="0" smtClean="0"/>
              <a:t>-&gt;</a:t>
            </a:r>
            <a:r>
              <a:rPr lang="en-GB" sz="2000" b="0" i="1" dirty="0" smtClean="0"/>
              <a:t> If </a:t>
            </a:r>
            <a:r>
              <a:rPr lang="en-GB" sz="2000" b="0" i="1" dirty="0"/>
              <a:t>the </a:t>
            </a:r>
            <a:r>
              <a:rPr lang="en-GB" sz="2000" b="0" i="1" dirty="0" smtClean="0"/>
              <a:t>Logo Icon is accidentally deleted, Right Click on the Slide and Click ‘Reset Slide’ </a:t>
            </a:r>
            <a:br>
              <a:rPr lang="en-GB" sz="2000" b="0" i="1" dirty="0" smtClean="0"/>
            </a:br>
            <a:r>
              <a:rPr lang="en-GB" sz="2000" b="1" i="1" dirty="0" smtClean="0"/>
              <a:t>-&gt;</a:t>
            </a:r>
            <a:r>
              <a:rPr lang="en-GB" sz="2000" b="0" i="1" dirty="0" smtClean="0"/>
              <a:t> Select and Delete extra logo icons.</a:t>
            </a:r>
          </a:p>
          <a:p>
            <a:endParaRPr lang="en-GB" sz="2000" b="1" i="1" dirty="0" smtClean="0"/>
          </a:p>
          <a:p>
            <a:r>
              <a:rPr lang="en-GB" sz="2000" b="1" dirty="0" smtClean="0"/>
              <a:t>SLIDE LAYOUTS</a:t>
            </a:r>
          </a:p>
          <a:p>
            <a:r>
              <a:rPr lang="en-GB" sz="2000" dirty="0" smtClean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 smtClean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 smtClean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 smtClean="0"/>
              <a:t>SLIDE BY SLIDE INSTRUCTIONS</a:t>
            </a:r>
          </a:p>
          <a:p>
            <a:r>
              <a:rPr lang="en-GB" sz="2000" dirty="0" smtClean="0"/>
              <a:t>Find instructions for each slide</a:t>
            </a:r>
            <a:r>
              <a:rPr lang="en-GB" sz="2000" baseline="0" dirty="0" smtClean="0"/>
              <a:t> by</a:t>
            </a:r>
            <a:r>
              <a:rPr lang="en-GB" sz="2000" dirty="0" smtClean="0"/>
              <a:t> clicking on the </a:t>
            </a:r>
            <a:r>
              <a:rPr lang="en-GB" sz="2000" b="1" dirty="0" smtClean="0"/>
              <a:t>‘Notes’ </a:t>
            </a:r>
            <a:r>
              <a:rPr lang="en-GB" sz="2000" dirty="0" smtClean="0"/>
              <a:t>icon at the bottom of your screen.</a:t>
            </a:r>
          </a:p>
          <a:p>
            <a:endParaRPr lang="en-GB" sz="2000" dirty="0" smtClean="0"/>
          </a:p>
          <a:p>
            <a:endParaRPr lang="en-GB" sz="2000" b="1" dirty="0" smtClean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</a:t>
            </a:r>
            <a:endParaRPr lang="en-US" sz="2000" b="1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</a:t>
            </a:r>
            <a:endParaRPr lang="en-US" sz="2000" b="1" dirty="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</a:t>
            </a:r>
            <a:endParaRPr lang="en-US" sz="2000" b="1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Each presentation</a:t>
            </a:r>
            <a:r>
              <a:rPr lang="en-US" sz="2000" b="1" baseline="0" dirty="0" smtClean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Each presentation</a:t>
            </a:r>
            <a:r>
              <a:rPr lang="en-US" sz="2000" b="1" baseline="0" dirty="0" smtClean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</a:t>
            </a:r>
            <a:r>
              <a:rPr lang="en-US" sz="2000" b="1" baseline="30000" dirty="0" smtClean="0"/>
              <a:t>nd</a:t>
            </a:r>
            <a:r>
              <a:rPr lang="en-US" sz="2000" b="1" dirty="0" smtClean="0"/>
              <a:t> last</a:t>
            </a:r>
            <a:endParaRPr lang="en-US" sz="2000" b="1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last</a:t>
            </a:r>
            <a:endParaRPr lang="en-US" sz="2000" b="1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Use all other slides based on your content and presentation flow.</a:t>
            </a:r>
            <a:endParaRPr lang="en-US" sz="2000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Where content does not fit on a slide, simply</a:t>
            </a:r>
          </a:p>
          <a:p>
            <a:r>
              <a:rPr lang="en-US" sz="2000" dirty="0" smtClean="0"/>
              <a:t> -&gt;Select the slide.</a:t>
            </a:r>
          </a:p>
          <a:p>
            <a:r>
              <a:rPr lang="en-US" sz="2000" dirty="0" smtClean="0"/>
              <a:t> -&gt;right click and select duplicate from the drop down menu. </a:t>
            </a:r>
            <a:endParaRPr lang="en-US" sz="2000" dirty="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 smtClean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16/06/2026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68494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4690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587802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445977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945435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015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407952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3308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62703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071739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5622930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566038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76416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857778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1906326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98689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 smtClean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ENTER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979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5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 smtClean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 smtClean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4" r:id="rId16"/>
    <p:sldLayoutId id="2147483677" r:id="rId17"/>
    <p:sldLayoutId id="2147483671" r:id="rId18"/>
    <p:sldLayoutId id="2147483674" r:id="rId19"/>
    <p:sldLayoutId id="2147483672" r:id="rId20"/>
    <p:sldLayoutId id="2147483679" r:id="rId21"/>
    <p:sldLayoutId id="2147483678" r:id="rId22"/>
    <p:sldLayoutId id="2147483680" r:id="rId2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239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916058" y="1784733"/>
            <a:ext cx="5925104" cy="1465363"/>
          </a:xfrm>
        </p:spPr>
        <p:txBody>
          <a:bodyPr>
            <a:normAutofit fontScale="90000"/>
          </a:bodyPr>
          <a:lstStyle/>
          <a:p>
            <a:r>
              <a:rPr lang="en-GB" sz="3600" b="1" dirty="0"/>
              <a:t>Review of the Business </a:t>
            </a:r>
            <a:r>
              <a:rPr lang="en-GB" sz="3600" b="1" dirty="0" smtClean="0"/>
              <a:t>Plan</a:t>
            </a:r>
            <a:br>
              <a:rPr lang="en-GB" sz="3600" b="1" dirty="0" smtClean="0"/>
            </a:br>
            <a:r>
              <a:rPr lang="en-GB" sz="3600" b="1" dirty="0" smtClean="0"/>
              <a:t/>
            </a:r>
            <a:br>
              <a:rPr lang="en-GB" sz="3600" b="1" dirty="0" smtClean="0"/>
            </a:br>
            <a:r>
              <a:rPr lang="en-GB" sz="3100" dirty="0" smtClean="0"/>
              <a:t>Preliminary </a:t>
            </a:r>
            <a:r>
              <a:rPr lang="en-GB" sz="3100" dirty="0" err="1" smtClean="0"/>
              <a:t>Workplan</a:t>
            </a:r>
            <a:r>
              <a:rPr lang="en-GB" sz="3100" dirty="0" smtClean="0"/>
              <a:t> (</a:t>
            </a:r>
            <a:r>
              <a:rPr lang="en-GB" sz="3100" i="1" dirty="0" smtClean="0"/>
              <a:t>2026 – 2028</a:t>
            </a:r>
            <a:r>
              <a:rPr lang="en-GB" sz="3100" dirty="0" smtClean="0"/>
              <a:t>)</a:t>
            </a:r>
            <a:endParaRPr lang="en-GB" sz="31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47870" y="3826565"/>
            <a:ext cx="6530007" cy="1560443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Presented by WGEI Secretariat</a:t>
            </a:r>
          </a:p>
          <a:p>
            <a:pPr algn="l"/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At WGEI All Members’ Meeting</a:t>
            </a:r>
          </a:p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16th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19th June 2026 Brasilia, Brazil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600" b="1" dirty="0"/>
          </a:p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rla"/>
                <a:ea typeface="+mn-ea"/>
                <a:cs typeface="+mn-cs"/>
              </a:rPr>
              <a:t>17/06/2026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rla"/>
              <a:ea typeface="+mn-ea"/>
              <a:cs typeface="+mn-cs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xfrm>
            <a:off x="10475913" y="6230922"/>
            <a:ext cx="1365250" cy="64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66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851131"/>
              </p:ext>
            </p:extLst>
          </p:nvPr>
        </p:nvGraphicFramePr>
        <p:xfrm>
          <a:off x="837282" y="1013551"/>
          <a:ext cx="10598226" cy="5095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99113">
                  <a:extLst>
                    <a:ext uri="{9D8B030D-6E8A-4147-A177-3AD203B41FA5}">
                      <a16:colId xmlns:a16="http://schemas.microsoft.com/office/drawing/2014/main" val="1461594236"/>
                    </a:ext>
                  </a:extLst>
                </a:gridCol>
                <a:gridCol w="5299113">
                  <a:extLst>
                    <a:ext uri="{9D8B030D-6E8A-4147-A177-3AD203B41FA5}">
                      <a16:colId xmlns:a16="http://schemas.microsoft.com/office/drawing/2014/main" val="3479155232"/>
                    </a:ext>
                  </a:extLst>
                </a:gridCol>
              </a:tblGrid>
              <a:tr h="5553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Activity 1: Administration of WGEI secretariat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Activity 2: Learning undertakings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653445"/>
                  </a:ext>
                </a:extLst>
              </a:tr>
              <a:tr h="3719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Organise WGEI meetings.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Organize training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3063622"/>
                  </a:ext>
                </a:extLst>
              </a:tr>
              <a:tr h="624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Mobilize resources for running activities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Design and roll-out e-learning course on selected topic based on EI training framework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5916377"/>
                  </a:ext>
                </a:extLst>
              </a:tr>
              <a:tr h="624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Coordinate WGEI activities with activity Leads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Administer and regularly update existing e-learning course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1274417"/>
                  </a:ext>
                </a:extLst>
              </a:tr>
              <a:tr h="624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Report to members, Knowledge Sharing Committee and INTOSAI Governing Board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Revise and update the EI Training Framework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4943237"/>
                  </a:ext>
                </a:extLst>
              </a:tr>
              <a:tr h="624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Manage WGEI webpage on the INTOSAI Community Portal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3423"/>
                  </a:ext>
                </a:extLst>
              </a:tr>
              <a:tr h="3052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Manage WGEI website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7278347"/>
                  </a:ext>
                </a:extLst>
              </a:tr>
              <a:tr h="624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Maintain and manage the WGEI communication channels 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7070938"/>
                  </a:ext>
                </a:extLst>
              </a:tr>
              <a:tr h="336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Promote utilisation of WGEI products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8285746"/>
                  </a:ext>
                </a:extLst>
              </a:tr>
              <a:tr h="3052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Publish WGEI Newsletter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441970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665" y="6095369"/>
            <a:ext cx="1365622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636547"/>
              </p:ext>
            </p:extLst>
          </p:nvPr>
        </p:nvGraphicFramePr>
        <p:xfrm>
          <a:off x="407624" y="1079651"/>
          <a:ext cx="11204154" cy="5624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02077">
                  <a:extLst>
                    <a:ext uri="{9D8B030D-6E8A-4147-A177-3AD203B41FA5}">
                      <a16:colId xmlns:a16="http://schemas.microsoft.com/office/drawing/2014/main" val="3739379505"/>
                    </a:ext>
                  </a:extLst>
                </a:gridCol>
                <a:gridCol w="5602077">
                  <a:extLst>
                    <a:ext uri="{9D8B030D-6E8A-4147-A177-3AD203B41FA5}">
                      <a16:colId xmlns:a16="http://schemas.microsoft.com/office/drawing/2014/main" val="1501496935"/>
                    </a:ext>
                  </a:extLst>
                </a:gridCol>
              </a:tblGrid>
              <a:tr h="5969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Activity 3: Knowledge and Experience sharing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Activity 4: Networking with Key Stakeholders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5598832"/>
                  </a:ext>
                </a:extLst>
              </a:tr>
              <a:tr h="537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Collect EI audit reports and EI materials for upload to WGEI website and web page on Portal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Revise and update the Stakeholder Strategy and Communication Plan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1566167"/>
                  </a:ext>
                </a:extLst>
              </a:tr>
              <a:tr h="537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Translate WGEI materials from their original languages to other INTOSAI languages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Cooperate with INTOSAI Regions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0470583"/>
                  </a:ext>
                </a:extLst>
              </a:tr>
              <a:tr h="537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Promote benchmarking visits between SAIs and facilitate contact between peers 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Engage INTOSAI bodies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394681"/>
                  </a:ext>
                </a:extLst>
              </a:tr>
              <a:tr h="407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Promote and support collaborative and joint audits in EI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Key External Stakeholder  networking and outreach based on the WGEI Stakeholder Strategy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724118"/>
                  </a:ext>
                </a:extLst>
              </a:tr>
              <a:tr h="537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Promote inclusion of the SDGs in the planning, execution and reporting of EI audits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Engage academia and research organisations in WGEI activities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1710493"/>
                  </a:ext>
                </a:extLst>
              </a:tr>
              <a:tr h="4138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Manage and update the existing EI audit tools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Revise and update the Briefing Note on the role of SAIs in EI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669165"/>
                  </a:ext>
                </a:extLst>
              </a:tr>
              <a:tr h="4318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Update  EI Audit Reports Database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154710"/>
                  </a:ext>
                </a:extLst>
              </a:tr>
              <a:tr h="537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Identify and undertake research or knowledge development in area of interest in EI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3429990"/>
                  </a:ext>
                </a:extLst>
              </a:tr>
              <a:tr h="4318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Organise webinars and Seminars on selected topics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6461701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913" y="6110440"/>
            <a:ext cx="1365622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82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85A86BA0-75A4-41EF-8872-3A081DF47CB2}"/>
</file>

<file path=customXml/itemProps2.xml><?xml version="1.0" encoding="utf-8"?>
<ds:datastoreItem xmlns:ds="http://schemas.openxmlformats.org/officeDocument/2006/customXml" ds:itemID="{0B8ACE98-77D4-4248-B114-185BFFF1AF55}"/>
</file>

<file path=customXml/itemProps3.xml><?xml version="1.0" encoding="utf-8"?>
<ds:datastoreItem xmlns:ds="http://schemas.openxmlformats.org/officeDocument/2006/customXml" ds:itemID="{C30C2F48-DBDF-4BED-8B4F-BF81A14A3148}"/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2096</TotalTime>
  <Words>293</Words>
  <Application>Microsoft Office PowerPoint</Application>
  <PresentationFormat>Widescreen</PresentationFormat>
  <Paragraphs>47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</vt:lpstr>
      <vt:lpstr>Arial  </vt:lpstr>
      <vt:lpstr>Arial Black</vt:lpstr>
      <vt:lpstr>Calibri</vt:lpstr>
      <vt:lpstr>Calibri Light</vt:lpstr>
      <vt:lpstr>Karla</vt:lpstr>
      <vt:lpstr>Open Sans</vt:lpstr>
      <vt:lpstr>Pe-icon-7-stroke</vt:lpstr>
      <vt:lpstr>Poppins</vt:lpstr>
      <vt:lpstr>Raleway ExtraBold</vt:lpstr>
      <vt:lpstr>Wingdings</vt:lpstr>
      <vt:lpstr>Office Theme</vt:lpstr>
      <vt:lpstr>1_Office Theme</vt:lpstr>
      <vt:lpstr>Review of the Business Plan  Preliminary Workplan (2026 – 2028)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Sheilla Ngira</cp:lastModifiedBy>
  <cp:revision>294</cp:revision>
  <dcterms:created xsi:type="dcterms:W3CDTF">2021-03-12T10:37:58Z</dcterms:created>
  <dcterms:modified xsi:type="dcterms:W3CDTF">2026-06-16T16:42:01Z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