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64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66" autoAdjust="0"/>
    <p:restoredTop sz="88321" autoAdjust="0"/>
  </p:normalViewPr>
  <p:slideViewPr>
    <p:cSldViewPr snapToGrid="0">
      <p:cViewPr varScale="1">
        <p:scale>
          <a:sx n="65" d="100"/>
          <a:sy n="65" d="100"/>
        </p:scale>
        <p:origin x="572" y="80"/>
      </p:cViewPr>
      <p:guideLst/>
    </p:cSldViewPr>
  </p:slideViewPr>
  <p:outlineViewPr>
    <p:cViewPr>
      <p:scale>
        <a:sx n="33" d="100"/>
        <a:sy n="33" d="100"/>
      </p:scale>
      <p:origin x="0" y="-95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40EC11-ECA6-49B9-85EB-7C8FAF603C6C}" type="datetimeFigureOut">
              <a:rPr lang="en-US" smtClean="0"/>
              <a:t>6/16/2026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5F72D4-F2A3-4F6F-B6E4-8D59A8981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62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F72D4-F2A3-4F6F-B6E4-8D59A89815E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724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Change the ECG to ESG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F72D4-F2A3-4F6F-B6E4-8D59A89815E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602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C95ED-FA8D-D190-D6B3-20798D6FD1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B523B2-1773-9E61-65E2-373D45F43D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63D844-31FE-4C2D-DD56-24C186489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C7566-27D9-46B0-984F-3767C58679ED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5B9AE1-2282-4708-1513-220646821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07910-5D28-82C0-450F-24EBE921D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F68DF-F941-41DE-9CF9-350C7F479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271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F2C32-2FD5-D1BD-C41E-65D206C9F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2E5D83-EC33-F6F5-B034-15B6ACFC6F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FAF4A-65FF-2177-8A35-CFE241B73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91D-0BE2-40CB-91DF-EBEBC447F75E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B401D-0341-C96C-0053-7F6AA1BE9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B1FF54-2F04-317A-0818-5CB08C7C3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F68DF-F941-41DE-9CF9-350C7F479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59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95CB96-CC34-467E-3835-94F503FBB9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B7636D-2399-2209-1BAD-C321692CE6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1C964-0611-DF5C-EE22-79A9B228B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EB0A1-834A-4854-B460-19C705C82189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89B35-E55D-EBB7-9033-1F0F98A04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46DB49-D25D-2FEA-FA7D-276A22BB7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F68DF-F941-41DE-9CF9-350C7F479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370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4C813-7005-5400-98A4-22ADBA41F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1F6D3-B814-DDFF-2420-C565B1410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7634E4-A804-D837-A320-79A0E209A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CB247-C8EA-44AB-B7DB-50663AFB7BC7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6772AC-A54D-8FD0-8CB3-15A8223C6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30B1DC-D61F-9909-32F4-B63DA3514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F68DF-F941-41DE-9CF9-350C7F479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080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4BDD6-21DA-7096-EA41-309140168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76E741-26C6-3DCC-A510-23182759F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82490D-D610-8F16-86F4-F29F2D302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6B68A-14EF-4F89-95FD-1442ABBC2747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7DF6D2-A5E6-B6AB-7326-36BAC6DD4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F5B7C4-A92C-FAE7-8997-AE33CA69F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F68DF-F941-41DE-9CF9-350C7F479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175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3FC80-23C6-1A5D-FCE6-D2F6C594D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88E6AD-16C8-154D-DB69-BBCA16BBAD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CEB09E-7C03-2AED-07B4-585A802958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567B8B-35A8-034E-BBCC-40F5EFAAF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E312-2025-4AA6-ABD8-7BF81FAB6A99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44AADD-B2D0-961E-19DF-DA3F9B2ED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F3DD45-26C2-5A0D-065E-CDF76FF0C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F68DF-F941-41DE-9CF9-350C7F479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316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BDF7B-E22F-04F7-714D-C9D3A2D25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018DF1-303D-0552-48F2-1A8382C25F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2C76D0-3624-C9AE-8568-ABBE570C7B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EF024B-8CEC-D859-8105-E4283D4ED6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7FE30F-4841-779C-E24B-55564E579A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FE52B4-0EBC-37D1-6706-804D128F2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1AE77-2B21-4B00-B88C-36AF486B26E9}" type="datetime1">
              <a:rPr lang="en-US" smtClean="0"/>
              <a:t>6/16/2026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542568-373C-55F4-17D9-9F08330AE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F070C4-40B3-BFCC-F233-0B5EC2F57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F68DF-F941-41DE-9CF9-350C7F479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696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CBB50-D265-9C6B-E02D-4AAD63531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635D0C-4A3F-C6D8-FEEE-DBEA71652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3060B-F5F1-4D13-8340-8EAA323BDD22}" type="datetime1">
              <a:rPr lang="en-US" smtClean="0"/>
              <a:t>6/16/2026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6266BD-1EFA-CC03-24F4-DA7684EF8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B68E38-51A3-10EE-CAF7-8A4E72DCB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F68DF-F941-41DE-9CF9-350C7F479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805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8F5885-B8EE-DC25-B972-753089E88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554DF-B1DC-4A22-84CB-137ED875363E}" type="datetime1">
              <a:rPr lang="en-US" smtClean="0"/>
              <a:t>6/16/2026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27FDF7-9A20-ABBD-A3BC-7F82FE24D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EC4C9A-6590-07C3-138A-1A063F899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F68DF-F941-41DE-9CF9-350C7F479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512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FDFD1-AB4D-BBF1-305F-FD6C5A36A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6CFE2F-DF8C-DD1A-D609-00E7A0487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F9FEE8-2384-4972-2F96-22CBFC9D4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6CBD28-972C-AB0C-8DEF-97F0FFDB4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1E5EB-766E-46BF-87B8-57EC62F8E81A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C808EA-2A6D-774C-69B0-C42312DA7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7087C9-1A65-C8BD-0780-24EAA1579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F68DF-F941-41DE-9CF9-350C7F479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512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9C02D-290E-4DDE-EB58-2D6D5A243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23E135-7514-2ADC-CEE4-EBCCFA6E84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717FCA-290C-FC6A-5E9B-21602D7650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D2645B-B0DE-F0CF-3C14-232E40323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5AD5F-254E-4FD1-BE85-63B7ED2D9A25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53BB04-6816-2468-00AD-6F283EAF1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D58562-A64F-2BF9-A781-35621BE0F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F68DF-F941-41DE-9CF9-350C7F479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5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3B2E95-41C4-A969-6F01-180CB941C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31EC42-022C-A757-EE15-E361CAFCF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4EBF5A-ECF4-043F-6C65-78692EE057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C93448-8592-4AF4-AB91-7DD100EE4E94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4D06B4-A51C-67D8-760C-65DD5C984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F721A7-CB13-2888-67F9-DC818FD504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AF68DF-F941-41DE-9CF9-350C7F479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875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50E4C519-FBE9-4ABE-A8F9-C2CBE32693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Australian critical minerals: Can Australia lead the global charge?">
            <a:extLst>
              <a:ext uri="{FF2B5EF4-FFF2-40B4-BE49-F238E27FC236}">
                <a16:creationId xmlns:a16="http://schemas.microsoft.com/office/drawing/2014/main" id="{3FDF993C-C67D-FDD2-99D6-CE219F7C3F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7" r="9484"/>
          <a:stretch>
            <a:fillRect/>
          </a:stretch>
        </p:blipFill>
        <p:spPr bwMode="auto">
          <a:xfrm>
            <a:off x="5997677" y="-1"/>
            <a:ext cx="6194323" cy="6858000"/>
          </a:xfrm>
          <a:custGeom>
            <a:avLst/>
            <a:gdLst/>
            <a:ahLst/>
            <a:cxnLst/>
            <a:rect l="l" t="t" r="r" b="b"/>
            <a:pathLst>
              <a:path w="8946363" h="6858000">
                <a:moveTo>
                  <a:pt x="0" y="0"/>
                </a:moveTo>
                <a:lnTo>
                  <a:pt x="8946363" y="0"/>
                </a:lnTo>
                <a:lnTo>
                  <a:pt x="8946363" y="6858000"/>
                </a:lnTo>
                <a:lnTo>
                  <a:pt x="1" y="6858000"/>
                </a:lnTo>
                <a:lnTo>
                  <a:pt x="60040" y="6788731"/>
                </a:lnTo>
                <a:cubicBezTo>
                  <a:pt x="770566" y="5928901"/>
                  <a:pt x="1210035" y="4741057"/>
                  <a:pt x="1210035" y="3429001"/>
                </a:cubicBezTo>
                <a:cubicBezTo>
                  <a:pt x="1210035" y="2116945"/>
                  <a:pt x="770566" y="929101"/>
                  <a:pt x="60040" y="6927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033" name="Freeform: Shape 1032">
            <a:extLst>
              <a:ext uri="{FF2B5EF4-FFF2-40B4-BE49-F238E27FC236}">
                <a16:creationId xmlns:a16="http://schemas.microsoft.com/office/drawing/2014/main" id="{80EC29FB-299E-49F3-8C7B-01199632A3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4455672" cy="6858000"/>
          </a:xfrm>
          <a:custGeom>
            <a:avLst/>
            <a:gdLst>
              <a:gd name="connsiteX0" fmla="*/ 0 w 4455672"/>
              <a:gd name="connsiteY0" fmla="*/ 0 h 6858000"/>
              <a:gd name="connsiteX1" fmla="*/ 3245636 w 4455672"/>
              <a:gd name="connsiteY1" fmla="*/ 0 h 6858000"/>
              <a:gd name="connsiteX2" fmla="*/ 3305677 w 4455672"/>
              <a:gd name="connsiteY2" fmla="*/ 69272 h 6858000"/>
              <a:gd name="connsiteX3" fmla="*/ 4455672 w 4455672"/>
              <a:gd name="connsiteY3" fmla="*/ 3429001 h 6858000"/>
              <a:gd name="connsiteX4" fmla="*/ 3305677 w 4455672"/>
              <a:gd name="connsiteY4" fmla="*/ 6788731 h 6858000"/>
              <a:gd name="connsiteX5" fmla="*/ 3245638 w 4455672"/>
              <a:gd name="connsiteY5" fmla="*/ 6858000 h 6858000"/>
              <a:gd name="connsiteX6" fmla="*/ 0 w 445567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2" h="6858000">
                <a:moveTo>
                  <a:pt x="0" y="0"/>
                </a:moveTo>
                <a:lnTo>
                  <a:pt x="3245636" y="0"/>
                </a:lnTo>
                <a:lnTo>
                  <a:pt x="3305677" y="69272"/>
                </a:lnTo>
                <a:cubicBezTo>
                  <a:pt x="4016203" y="929101"/>
                  <a:pt x="4455672" y="2116945"/>
                  <a:pt x="4455672" y="3429001"/>
                </a:cubicBezTo>
                <a:cubicBezTo>
                  <a:pt x="4455672" y="4741057"/>
                  <a:pt x="4016203" y="5928901"/>
                  <a:pt x="3305677" y="6788731"/>
                </a:cubicBezTo>
                <a:lnTo>
                  <a:pt x="3245638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35" name="Freeform: Shape 1034">
            <a:extLst>
              <a:ext uri="{FF2B5EF4-FFF2-40B4-BE49-F238E27FC236}">
                <a16:creationId xmlns:a16="http://schemas.microsoft.com/office/drawing/2014/main" id="{C29A2522-B27A-45C5-897B-79A1407D1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8" cy="6858000"/>
          </a:xfrm>
          <a:custGeom>
            <a:avLst/>
            <a:gdLst>
              <a:gd name="connsiteX0" fmla="*/ 0 w 4446528"/>
              <a:gd name="connsiteY0" fmla="*/ 0 h 6858000"/>
              <a:gd name="connsiteX1" fmla="*/ 3236492 w 4446528"/>
              <a:gd name="connsiteY1" fmla="*/ 0 h 6858000"/>
              <a:gd name="connsiteX2" fmla="*/ 3296533 w 4446528"/>
              <a:gd name="connsiteY2" fmla="*/ 69272 h 6858000"/>
              <a:gd name="connsiteX3" fmla="*/ 4446528 w 4446528"/>
              <a:gd name="connsiteY3" fmla="*/ 3429001 h 6858000"/>
              <a:gd name="connsiteX4" fmla="*/ 3296533 w 4446528"/>
              <a:gd name="connsiteY4" fmla="*/ 6788731 h 6858000"/>
              <a:gd name="connsiteX5" fmla="*/ 3236494 w 4446528"/>
              <a:gd name="connsiteY5" fmla="*/ 6858000 h 6858000"/>
              <a:gd name="connsiteX6" fmla="*/ 0 w 444652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8" h="6858000">
                <a:moveTo>
                  <a:pt x="0" y="0"/>
                </a:moveTo>
                <a:lnTo>
                  <a:pt x="3236492" y="0"/>
                </a:lnTo>
                <a:lnTo>
                  <a:pt x="3296533" y="69272"/>
                </a:lnTo>
                <a:cubicBezTo>
                  <a:pt x="4007059" y="929101"/>
                  <a:pt x="4446528" y="2116945"/>
                  <a:pt x="4446528" y="3429001"/>
                </a:cubicBezTo>
                <a:cubicBezTo>
                  <a:pt x="4446528" y="4741057"/>
                  <a:pt x="4007059" y="5928901"/>
                  <a:pt x="3296533" y="6788731"/>
                </a:cubicBezTo>
                <a:lnTo>
                  <a:pt x="323649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C7DE8F-7C27-F91E-F364-0335C827D5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b="1" dirty="0">
                <a:latin typeface="Garamond" panose="02020404030301010803" pitchFamily="18" charset="0"/>
                <a:ea typeface="FangSong" panose="020B0503020204020204" pitchFamily="49" charset="-122"/>
              </a:rPr>
              <a:t>Reflections</a:t>
            </a:r>
            <a:r>
              <a:rPr lang="en-US" sz="2800" dirty="0">
                <a:latin typeface="Garamond" panose="02020404030301010803" pitchFamily="18" charset="0"/>
              </a:rPr>
              <a:t> </a:t>
            </a:r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0961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44" name="Rectangle 1043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4181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0EBE55-AC42-2DBB-C459-A80608F34D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3" y="2718054"/>
            <a:ext cx="5626583" cy="394959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Garamond" panose="02020404030301010803" pitchFamily="18" charset="0"/>
              </a:rPr>
              <a:t>AUDITING CRITICAL MINERALS</a:t>
            </a:r>
          </a:p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Garamond" panose="02020404030301010803" pitchFamily="18" charset="0"/>
              </a:rPr>
              <a:t>The perspective of SAI Ghana in supporting Energy Transition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1700" dirty="0">
              <a:latin typeface="Garamond" panose="02020404030301010803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21C770-8B50-7455-3FD3-359DEE2492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356" y="4411979"/>
            <a:ext cx="421107" cy="4428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56372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D76339-E4E7-95E9-9277-ABFEE844A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B63E10B8-7A5C-4E1D-BE92-AAA068608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632" y="485804"/>
            <a:ext cx="5533524" cy="3510776"/>
          </a:xfrm>
          <a:prstGeom prst="rect">
            <a:avLst/>
          </a:prstGeom>
          <a:solidFill>
            <a:srgbClr val="FFFFFF"/>
          </a:solidFill>
          <a:ln w="63500">
            <a:solidFill>
              <a:srgbClr val="766348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Raw Lithium Mineral Stones in Rustic Bowl, Essential for Battery ...">
            <a:extLst>
              <a:ext uri="{FF2B5EF4-FFF2-40B4-BE49-F238E27FC236}">
                <a16:creationId xmlns:a16="http://schemas.microsoft.com/office/drawing/2014/main" id="{F87ACF2C-637B-3E85-15DA-CFCFC9559B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31695" y="741705"/>
            <a:ext cx="4024382" cy="3080363"/>
          </a:xfrm>
          <a:prstGeom prst="rect">
            <a:avLst/>
          </a:prstGeom>
          <a:noFill/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1C32068-6A8E-44A5-BE2D-65E7EC2DB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633" y="4157449"/>
            <a:ext cx="2686328" cy="2216840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3.6&quot; Polished Bauxite (Aluminum Ore) Slab - Australia (#46684) For Sale ...">
            <a:extLst>
              <a:ext uri="{FF2B5EF4-FFF2-40B4-BE49-F238E27FC236}">
                <a16:creationId xmlns:a16="http://schemas.microsoft.com/office/drawing/2014/main" id="{092EEEC4-66A8-1162-70BC-6BAB8FC008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3626" y="4475383"/>
            <a:ext cx="2153365" cy="1512739"/>
          </a:xfrm>
          <a:prstGeom prst="rect">
            <a:avLst/>
          </a:prstGeom>
          <a:noFill/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83940A33-AE5F-4FC1-AFFF-1BC5DD32E1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31827" y="4157449"/>
            <a:ext cx="2686328" cy="2216840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anganese Ore Lumps at ₹ 18/kg | Manganese Ore Grades in Visakhapatnam ...">
            <a:extLst>
              <a:ext uri="{FF2B5EF4-FFF2-40B4-BE49-F238E27FC236}">
                <a16:creationId xmlns:a16="http://schemas.microsoft.com/office/drawing/2014/main" id="{B51F3D73-C913-E0A4-1615-0A30CC5A58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08169" y="4475382"/>
            <a:ext cx="2333643" cy="1512739"/>
          </a:xfrm>
          <a:prstGeom prst="rect">
            <a:avLst/>
          </a:prstGeom>
          <a:noFill/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9310DD53-17D0-4A12-A0E2-72F333487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96188" y="485805"/>
            <a:ext cx="5511179" cy="5888484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7A38E8-2741-EF51-9B57-105F0BFEEEF7}"/>
              </a:ext>
            </a:extLst>
          </p:cNvPr>
          <p:cNvSpPr txBox="1"/>
          <p:nvPr/>
        </p:nvSpPr>
        <p:spPr>
          <a:xfrm>
            <a:off x="1157535" y="5964325"/>
            <a:ext cx="1453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BAUXITE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D5DBBEB-87B6-087F-4449-A2D8DE5AED48}"/>
              </a:ext>
            </a:extLst>
          </p:cNvPr>
          <p:cNvSpPr txBox="1"/>
          <p:nvPr/>
        </p:nvSpPr>
        <p:spPr>
          <a:xfrm>
            <a:off x="3795465" y="5964324"/>
            <a:ext cx="1712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MANGANESE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A9E1D6-26F3-414E-9159-FB1282DE4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F68DF-F941-41DE-9CF9-350C7F4795F2}" type="slidenum">
              <a:rPr lang="en-US" smtClean="0"/>
              <a:t>2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0358FBD-0EAC-AD32-80D9-634C51AD4A94}"/>
              </a:ext>
            </a:extLst>
          </p:cNvPr>
          <p:cNvGrpSpPr/>
          <p:nvPr/>
        </p:nvGrpSpPr>
        <p:grpSpPr>
          <a:xfrm>
            <a:off x="6305450" y="589935"/>
            <a:ext cx="5401917" cy="5743721"/>
            <a:chOff x="2358628" y="457200"/>
            <a:chExt cx="4426743" cy="59436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6776E80-4B01-990F-16B0-B0B309BFD8D6}"/>
                </a:ext>
              </a:extLst>
            </p:cNvPr>
            <p:cNvSpPr/>
            <p:nvPr/>
          </p:nvSpPr>
          <p:spPr>
            <a:xfrm>
              <a:off x="2358628" y="457200"/>
              <a:ext cx="4426743" cy="594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sz="2400" dirty="0">
                <a:latin typeface="Garamond" panose="02020404030301010803" pitchFamily="18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9" name="Rounded Rectangle 2">
              <a:extLst>
                <a:ext uri="{FF2B5EF4-FFF2-40B4-BE49-F238E27FC236}">
                  <a16:creationId xmlns:a16="http://schemas.microsoft.com/office/drawing/2014/main" id="{E8E19A23-71FE-D393-7501-2A4600693FB9}"/>
                </a:ext>
              </a:extLst>
            </p:cNvPr>
            <p:cNvSpPr/>
            <p:nvPr/>
          </p:nvSpPr>
          <p:spPr>
            <a:xfrm>
              <a:off x="2544365" y="1525190"/>
              <a:ext cx="1934765" cy="928687"/>
            </a:xfrm>
            <a:custGeom>
              <a:avLst/>
              <a:gdLst/>
              <a:ahLst/>
              <a:cxnLst/>
              <a:rect l="0" t="0" r="0" b="0"/>
              <a:pathLst>
                <a:path w="1934765" h="928687">
                  <a:moveTo>
                    <a:pt x="1749028" y="0"/>
                  </a:moveTo>
                  <a:cubicBezTo>
                    <a:pt x="1851607" y="0"/>
                    <a:pt x="1934765" y="83157"/>
                    <a:pt x="1934765" y="185737"/>
                  </a:cubicBezTo>
                  <a:moveTo>
                    <a:pt x="185737" y="0"/>
                  </a:moveTo>
                  <a:cubicBezTo>
                    <a:pt x="83157" y="0"/>
                    <a:pt x="0" y="83157"/>
                    <a:pt x="0" y="185737"/>
                  </a:cubicBezTo>
                  <a:moveTo>
                    <a:pt x="0" y="742950"/>
                  </a:moveTo>
                  <a:lnTo>
                    <a:pt x="0" y="185737"/>
                  </a:lnTo>
                  <a:moveTo>
                    <a:pt x="1934765" y="742950"/>
                  </a:moveTo>
                  <a:lnTo>
                    <a:pt x="1934765" y="185737"/>
                  </a:lnTo>
                  <a:moveTo>
                    <a:pt x="1934765" y="742950"/>
                  </a:moveTo>
                  <a:cubicBezTo>
                    <a:pt x="1934765" y="845529"/>
                    <a:pt x="1851607" y="928687"/>
                    <a:pt x="1749028" y="928687"/>
                  </a:cubicBezTo>
                  <a:moveTo>
                    <a:pt x="185737" y="928687"/>
                  </a:moveTo>
                  <a:lnTo>
                    <a:pt x="1749028" y="928687"/>
                  </a:lnTo>
                  <a:moveTo>
                    <a:pt x="185737" y="928687"/>
                  </a:moveTo>
                  <a:cubicBezTo>
                    <a:pt x="83157" y="928687"/>
                    <a:pt x="0" y="845529"/>
                    <a:pt x="0" y="742950"/>
                  </a:cubicBezTo>
                </a:path>
              </a:pathLst>
            </a:custGeom>
            <a:noFill/>
            <a:ln w="5804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10" name="Rounded Rectangle 3">
              <a:extLst>
                <a:ext uri="{FF2B5EF4-FFF2-40B4-BE49-F238E27FC236}">
                  <a16:creationId xmlns:a16="http://schemas.microsoft.com/office/drawing/2014/main" id="{6263F1AF-0CD8-A885-BDA8-22B3D8A28524}"/>
                </a:ext>
              </a:extLst>
            </p:cNvPr>
            <p:cNvSpPr/>
            <p:nvPr/>
          </p:nvSpPr>
          <p:spPr>
            <a:xfrm>
              <a:off x="2730103" y="1525190"/>
              <a:ext cx="480869" cy="7739"/>
            </a:xfrm>
            <a:custGeom>
              <a:avLst/>
              <a:gdLst/>
              <a:ahLst/>
              <a:cxnLst/>
              <a:rect l="0" t="0" r="0" b="0"/>
              <a:pathLst>
                <a:path w="480869" h="7739">
                  <a:moveTo>
                    <a:pt x="480869" y="0"/>
                  </a:moveTo>
                  <a:lnTo>
                    <a:pt x="0" y="0"/>
                  </a:lnTo>
                </a:path>
              </a:pathLst>
            </a:custGeom>
            <a:noFill/>
            <a:ln w="5804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11" name="Rounded Rectangle 4">
              <a:extLst>
                <a:ext uri="{FF2B5EF4-FFF2-40B4-BE49-F238E27FC236}">
                  <a16:creationId xmlns:a16="http://schemas.microsoft.com/office/drawing/2014/main" id="{DB64389F-5281-9F22-798B-7F0C50A82FD6}"/>
                </a:ext>
              </a:extLst>
            </p:cNvPr>
            <p:cNvSpPr/>
            <p:nvPr/>
          </p:nvSpPr>
          <p:spPr>
            <a:xfrm>
              <a:off x="3210972" y="1339453"/>
              <a:ext cx="601550" cy="371475"/>
            </a:xfrm>
            <a:custGeom>
              <a:avLst/>
              <a:gdLst/>
              <a:ahLst/>
              <a:cxnLst/>
              <a:rect l="0" t="0" r="0" b="0"/>
              <a:pathLst>
                <a:path w="601550" h="371475">
                  <a:moveTo>
                    <a:pt x="423552" y="0"/>
                  </a:moveTo>
                  <a:cubicBezTo>
                    <a:pt x="521857" y="0"/>
                    <a:pt x="601550" y="79692"/>
                    <a:pt x="601550" y="177998"/>
                  </a:cubicBezTo>
                  <a:moveTo>
                    <a:pt x="423552" y="0"/>
                  </a:moveTo>
                  <a:lnTo>
                    <a:pt x="177998" y="0"/>
                  </a:lnTo>
                  <a:moveTo>
                    <a:pt x="177998" y="0"/>
                  </a:moveTo>
                  <a:cubicBezTo>
                    <a:pt x="79692" y="0"/>
                    <a:pt x="0" y="79692"/>
                    <a:pt x="0" y="177998"/>
                  </a:cubicBezTo>
                  <a:moveTo>
                    <a:pt x="0" y="193476"/>
                  </a:moveTo>
                  <a:lnTo>
                    <a:pt x="0" y="177998"/>
                  </a:lnTo>
                  <a:moveTo>
                    <a:pt x="601550" y="193476"/>
                  </a:moveTo>
                  <a:lnTo>
                    <a:pt x="601550" y="177998"/>
                  </a:lnTo>
                  <a:moveTo>
                    <a:pt x="601550" y="193476"/>
                  </a:moveTo>
                  <a:cubicBezTo>
                    <a:pt x="601550" y="291782"/>
                    <a:pt x="521857" y="371475"/>
                    <a:pt x="423552" y="371475"/>
                  </a:cubicBezTo>
                  <a:moveTo>
                    <a:pt x="177998" y="371475"/>
                  </a:moveTo>
                  <a:lnTo>
                    <a:pt x="423552" y="371475"/>
                  </a:lnTo>
                  <a:moveTo>
                    <a:pt x="177998" y="371475"/>
                  </a:moveTo>
                  <a:cubicBezTo>
                    <a:pt x="79692" y="371475"/>
                    <a:pt x="0" y="291782"/>
                    <a:pt x="0" y="193476"/>
                  </a:cubicBezTo>
                </a:path>
              </a:pathLst>
            </a:custGeom>
            <a:noFill/>
            <a:ln w="5804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12" name="Rounded Rectangle 5">
              <a:extLst>
                <a:ext uri="{FF2B5EF4-FFF2-40B4-BE49-F238E27FC236}">
                  <a16:creationId xmlns:a16="http://schemas.microsoft.com/office/drawing/2014/main" id="{041DAD51-52AF-E80F-2316-7638EAC497F3}"/>
                </a:ext>
              </a:extLst>
            </p:cNvPr>
            <p:cNvSpPr/>
            <p:nvPr/>
          </p:nvSpPr>
          <p:spPr>
            <a:xfrm>
              <a:off x="3812523" y="1525190"/>
              <a:ext cx="480869" cy="7739"/>
            </a:xfrm>
            <a:custGeom>
              <a:avLst/>
              <a:gdLst/>
              <a:ahLst/>
              <a:cxnLst/>
              <a:rect l="0" t="0" r="0" b="0"/>
              <a:pathLst>
                <a:path w="480869" h="7739">
                  <a:moveTo>
                    <a:pt x="480869" y="0"/>
                  </a:moveTo>
                  <a:lnTo>
                    <a:pt x="0" y="0"/>
                  </a:lnTo>
                </a:path>
              </a:pathLst>
            </a:custGeom>
            <a:noFill/>
            <a:ln w="5804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15" name="Rounded Rectangle 6">
              <a:extLst>
                <a:ext uri="{FF2B5EF4-FFF2-40B4-BE49-F238E27FC236}">
                  <a16:creationId xmlns:a16="http://schemas.microsoft.com/office/drawing/2014/main" id="{9E0C3A41-0894-236B-2A57-42F848846029}"/>
                </a:ext>
              </a:extLst>
            </p:cNvPr>
            <p:cNvSpPr/>
            <p:nvPr/>
          </p:nvSpPr>
          <p:spPr>
            <a:xfrm>
              <a:off x="4664868" y="1525190"/>
              <a:ext cx="1934765" cy="1346596"/>
            </a:xfrm>
            <a:custGeom>
              <a:avLst/>
              <a:gdLst/>
              <a:ahLst/>
              <a:cxnLst/>
              <a:rect l="0" t="0" r="0" b="0"/>
              <a:pathLst>
                <a:path w="1934765" h="1346596">
                  <a:moveTo>
                    <a:pt x="1749028" y="0"/>
                  </a:moveTo>
                  <a:cubicBezTo>
                    <a:pt x="1851607" y="0"/>
                    <a:pt x="1934765" y="83157"/>
                    <a:pt x="1934765" y="185737"/>
                  </a:cubicBezTo>
                  <a:moveTo>
                    <a:pt x="185737" y="0"/>
                  </a:moveTo>
                  <a:cubicBezTo>
                    <a:pt x="83157" y="0"/>
                    <a:pt x="0" y="83157"/>
                    <a:pt x="0" y="185737"/>
                  </a:cubicBezTo>
                  <a:moveTo>
                    <a:pt x="0" y="1160859"/>
                  </a:moveTo>
                  <a:lnTo>
                    <a:pt x="0" y="185737"/>
                  </a:lnTo>
                  <a:moveTo>
                    <a:pt x="1934765" y="1160859"/>
                  </a:moveTo>
                  <a:lnTo>
                    <a:pt x="1934765" y="185737"/>
                  </a:lnTo>
                  <a:moveTo>
                    <a:pt x="1934765" y="1160859"/>
                  </a:moveTo>
                  <a:cubicBezTo>
                    <a:pt x="1934765" y="1263439"/>
                    <a:pt x="1851607" y="1346596"/>
                    <a:pt x="1749028" y="1346596"/>
                  </a:cubicBezTo>
                  <a:moveTo>
                    <a:pt x="185737" y="1346596"/>
                  </a:moveTo>
                  <a:lnTo>
                    <a:pt x="1749028" y="1346596"/>
                  </a:lnTo>
                  <a:moveTo>
                    <a:pt x="185737" y="1346596"/>
                  </a:moveTo>
                  <a:cubicBezTo>
                    <a:pt x="83157" y="1346596"/>
                    <a:pt x="0" y="1263439"/>
                    <a:pt x="0" y="1160859"/>
                  </a:cubicBezTo>
                </a:path>
              </a:pathLst>
            </a:custGeom>
            <a:noFill/>
            <a:ln w="5804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16" name="Rounded Rectangle 7">
              <a:extLst>
                <a:ext uri="{FF2B5EF4-FFF2-40B4-BE49-F238E27FC236}">
                  <a16:creationId xmlns:a16="http://schemas.microsoft.com/office/drawing/2014/main" id="{B6B9AAE1-D59E-72AC-C263-2E0F0D2C1ABA}"/>
                </a:ext>
              </a:extLst>
            </p:cNvPr>
            <p:cNvSpPr/>
            <p:nvPr/>
          </p:nvSpPr>
          <p:spPr>
            <a:xfrm>
              <a:off x="4850606" y="1525190"/>
              <a:ext cx="479942" cy="7739"/>
            </a:xfrm>
            <a:custGeom>
              <a:avLst/>
              <a:gdLst/>
              <a:ahLst/>
              <a:cxnLst/>
              <a:rect l="0" t="0" r="0" b="0"/>
              <a:pathLst>
                <a:path w="479942" h="7739">
                  <a:moveTo>
                    <a:pt x="479942" y="0"/>
                  </a:moveTo>
                  <a:lnTo>
                    <a:pt x="0" y="0"/>
                  </a:lnTo>
                </a:path>
              </a:pathLst>
            </a:custGeom>
            <a:noFill/>
            <a:ln w="5804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17" name="Rounded Rectangle 8">
              <a:extLst>
                <a:ext uri="{FF2B5EF4-FFF2-40B4-BE49-F238E27FC236}">
                  <a16:creationId xmlns:a16="http://schemas.microsoft.com/office/drawing/2014/main" id="{B8CC9AA9-DA88-EED2-E9D7-9F9A3EDB9646}"/>
                </a:ext>
              </a:extLst>
            </p:cNvPr>
            <p:cNvSpPr/>
            <p:nvPr/>
          </p:nvSpPr>
          <p:spPr>
            <a:xfrm>
              <a:off x="5330548" y="1339453"/>
              <a:ext cx="603405" cy="371475"/>
            </a:xfrm>
            <a:custGeom>
              <a:avLst/>
              <a:gdLst/>
              <a:ahLst/>
              <a:cxnLst/>
              <a:rect l="0" t="0" r="0" b="0"/>
              <a:pathLst>
                <a:path w="603405" h="371475">
                  <a:moveTo>
                    <a:pt x="425406" y="0"/>
                  </a:moveTo>
                  <a:cubicBezTo>
                    <a:pt x="523712" y="0"/>
                    <a:pt x="603405" y="79692"/>
                    <a:pt x="603405" y="177998"/>
                  </a:cubicBezTo>
                  <a:moveTo>
                    <a:pt x="425406" y="0"/>
                  </a:moveTo>
                  <a:lnTo>
                    <a:pt x="177998" y="0"/>
                  </a:lnTo>
                  <a:moveTo>
                    <a:pt x="177998" y="0"/>
                  </a:moveTo>
                  <a:cubicBezTo>
                    <a:pt x="79692" y="0"/>
                    <a:pt x="0" y="79692"/>
                    <a:pt x="0" y="177998"/>
                  </a:cubicBezTo>
                  <a:moveTo>
                    <a:pt x="0" y="193476"/>
                  </a:moveTo>
                  <a:lnTo>
                    <a:pt x="0" y="177998"/>
                  </a:lnTo>
                  <a:moveTo>
                    <a:pt x="603405" y="193476"/>
                  </a:moveTo>
                  <a:lnTo>
                    <a:pt x="603405" y="177998"/>
                  </a:lnTo>
                  <a:moveTo>
                    <a:pt x="603405" y="193476"/>
                  </a:moveTo>
                  <a:cubicBezTo>
                    <a:pt x="603405" y="291782"/>
                    <a:pt x="523712" y="371475"/>
                    <a:pt x="425406" y="371475"/>
                  </a:cubicBezTo>
                  <a:moveTo>
                    <a:pt x="177998" y="371475"/>
                  </a:moveTo>
                  <a:lnTo>
                    <a:pt x="425406" y="371475"/>
                  </a:lnTo>
                  <a:moveTo>
                    <a:pt x="177998" y="371475"/>
                  </a:moveTo>
                  <a:cubicBezTo>
                    <a:pt x="79692" y="371475"/>
                    <a:pt x="0" y="291782"/>
                    <a:pt x="0" y="193476"/>
                  </a:cubicBezTo>
                </a:path>
              </a:pathLst>
            </a:custGeom>
            <a:noFill/>
            <a:ln w="5804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18" name="Rounded Rectangle 9">
              <a:extLst>
                <a:ext uri="{FF2B5EF4-FFF2-40B4-BE49-F238E27FC236}">
                  <a16:creationId xmlns:a16="http://schemas.microsoft.com/office/drawing/2014/main" id="{B5A035F7-0525-AE80-9F89-900954DF0F83}"/>
                </a:ext>
              </a:extLst>
            </p:cNvPr>
            <p:cNvSpPr/>
            <p:nvPr/>
          </p:nvSpPr>
          <p:spPr>
            <a:xfrm>
              <a:off x="5933953" y="1525190"/>
              <a:ext cx="479942" cy="7739"/>
            </a:xfrm>
            <a:custGeom>
              <a:avLst/>
              <a:gdLst/>
              <a:ahLst/>
              <a:cxnLst/>
              <a:rect l="0" t="0" r="0" b="0"/>
              <a:pathLst>
                <a:path w="479942" h="7739">
                  <a:moveTo>
                    <a:pt x="479942" y="0"/>
                  </a:moveTo>
                  <a:lnTo>
                    <a:pt x="0" y="0"/>
                  </a:lnTo>
                </a:path>
              </a:pathLst>
            </a:custGeom>
            <a:noFill/>
            <a:ln w="5804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19" name="Rounded Rectangle 10">
              <a:extLst>
                <a:ext uri="{FF2B5EF4-FFF2-40B4-BE49-F238E27FC236}">
                  <a16:creationId xmlns:a16="http://schemas.microsoft.com/office/drawing/2014/main" id="{DBC774E0-4649-5C1F-0BF3-AF20F5327C76}"/>
                </a:ext>
              </a:extLst>
            </p:cNvPr>
            <p:cNvSpPr/>
            <p:nvPr/>
          </p:nvSpPr>
          <p:spPr>
            <a:xfrm>
              <a:off x="3043252" y="3429000"/>
              <a:ext cx="3057494" cy="1207293"/>
            </a:xfrm>
            <a:custGeom>
              <a:avLst/>
              <a:gdLst/>
              <a:ahLst/>
              <a:cxnLst/>
              <a:rect l="0" t="0" r="0" b="0"/>
              <a:pathLst>
                <a:path w="3057494" h="1207293">
                  <a:moveTo>
                    <a:pt x="2740193" y="0"/>
                  </a:moveTo>
                  <a:cubicBezTo>
                    <a:pt x="2915434" y="0"/>
                    <a:pt x="3057494" y="142060"/>
                    <a:pt x="3057494" y="317301"/>
                  </a:cubicBezTo>
                  <a:moveTo>
                    <a:pt x="2740193" y="0"/>
                  </a:moveTo>
                  <a:lnTo>
                    <a:pt x="317301" y="0"/>
                  </a:lnTo>
                  <a:moveTo>
                    <a:pt x="317301" y="0"/>
                  </a:moveTo>
                  <a:cubicBezTo>
                    <a:pt x="142060" y="0"/>
                    <a:pt x="0" y="142060"/>
                    <a:pt x="0" y="317301"/>
                  </a:cubicBezTo>
                  <a:moveTo>
                    <a:pt x="0" y="889992"/>
                  </a:moveTo>
                  <a:lnTo>
                    <a:pt x="0" y="317301"/>
                  </a:lnTo>
                  <a:moveTo>
                    <a:pt x="3057494" y="889992"/>
                  </a:moveTo>
                  <a:lnTo>
                    <a:pt x="3057494" y="317301"/>
                  </a:lnTo>
                  <a:moveTo>
                    <a:pt x="3057494" y="889992"/>
                  </a:moveTo>
                  <a:cubicBezTo>
                    <a:pt x="3057494" y="1065233"/>
                    <a:pt x="2915434" y="1207293"/>
                    <a:pt x="2740193" y="1207293"/>
                  </a:cubicBezTo>
                  <a:moveTo>
                    <a:pt x="317301" y="1207293"/>
                  </a:moveTo>
                  <a:lnTo>
                    <a:pt x="2740193" y="1207293"/>
                  </a:lnTo>
                  <a:moveTo>
                    <a:pt x="317301" y="1207293"/>
                  </a:moveTo>
                  <a:cubicBezTo>
                    <a:pt x="142060" y="1207293"/>
                    <a:pt x="0" y="1065233"/>
                    <a:pt x="0" y="889992"/>
                  </a:cubicBezTo>
                </a:path>
              </a:pathLst>
            </a:custGeom>
            <a:noFill/>
            <a:ln w="5804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20" name="Rounded Rectangle 11">
              <a:extLst>
                <a:ext uri="{FF2B5EF4-FFF2-40B4-BE49-F238E27FC236}">
                  <a16:creationId xmlns:a16="http://schemas.microsoft.com/office/drawing/2014/main" id="{8D2EE345-A5F9-A202-39ED-E9B6C4703C0D}"/>
                </a:ext>
              </a:extLst>
            </p:cNvPr>
            <p:cNvSpPr/>
            <p:nvPr/>
          </p:nvSpPr>
          <p:spPr>
            <a:xfrm>
              <a:off x="3604617" y="5379243"/>
              <a:ext cx="1934765" cy="650081"/>
            </a:xfrm>
            <a:custGeom>
              <a:avLst/>
              <a:gdLst/>
              <a:ahLst/>
              <a:cxnLst/>
              <a:rect l="0" t="0" r="0" b="0"/>
              <a:pathLst>
                <a:path w="1934765" h="650081">
                  <a:moveTo>
                    <a:pt x="1749028" y="0"/>
                  </a:moveTo>
                  <a:cubicBezTo>
                    <a:pt x="1851607" y="0"/>
                    <a:pt x="1934765" y="83157"/>
                    <a:pt x="1934765" y="185737"/>
                  </a:cubicBezTo>
                  <a:moveTo>
                    <a:pt x="185737" y="0"/>
                  </a:moveTo>
                  <a:cubicBezTo>
                    <a:pt x="83157" y="0"/>
                    <a:pt x="0" y="83157"/>
                    <a:pt x="0" y="185737"/>
                  </a:cubicBezTo>
                  <a:moveTo>
                    <a:pt x="0" y="464343"/>
                  </a:moveTo>
                  <a:lnTo>
                    <a:pt x="0" y="185737"/>
                  </a:lnTo>
                  <a:moveTo>
                    <a:pt x="1934765" y="464343"/>
                  </a:moveTo>
                  <a:lnTo>
                    <a:pt x="1934765" y="185737"/>
                  </a:lnTo>
                  <a:moveTo>
                    <a:pt x="1934765" y="464343"/>
                  </a:moveTo>
                  <a:cubicBezTo>
                    <a:pt x="1934765" y="566923"/>
                    <a:pt x="1851607" y="650081"/>
                    <a:pt x="1749028" y="650081"/>
                  </a:cubicBezTo>
                  <a:moveTo>
                    <a:pt x="185737" y="650081"/>
                  </a:moveTo>
                  <a:lnTo>
                    <a:pt x="1749028" y="650081"/>
                  </a:lnTo>
                  <a:moveTo>
                    <a:pt x="185737" y="650081"/>
                  </a:moveTo>
                  <a:cubicBezTo>
                    <a:pt x="83157" y="650081"/>
                    <a:pt x="0" y="566923"/>
                    <a:pt x="0" y="464343"/>
                  </a:cubicBezTo>
                </a:path>
              </a:pathLst>
            </a:custGeom>
            <a:noFill/>
            <a:ln w="5804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21" name="Rounded Rectangle 12">
              <a:extLst>
                <a:ext uri="{FF2B5EF4-FFF2-40B4-BE49-F238E27FC236}">
                  <a16:creationId xmlns:a16="http://schemas.microsoft.com/office/drawing/2014/main" id="{2F569DB6-5D07-8F00-A896-CF972B76D349}"/>
                </a:ext>
              </a:extLst>
            </p:cNvPr>
            <p:cNvSpPr/>
            <p:nvPr/>
          </p:nvSpPr>
          <p:spPr>
            <a:xfrm>
              <a:off x="3790354" y="5379243"/>
              <a:ext cx="371233" cy="7739"/>
            </a:xfrm>
            <a:custGeom>
              <a:avLst/>
              <a:gdLst/>
              <a:ahLst/>
              <a:cxnLst/>
              <a:rect l="0" t="0" r="0" b="0"/>
              <a:pathLst>
                <a:path w="371233" h="7739">
                  <a:moveTo>
                    <a:pt x="371233" y="0"/>
                  </a:moveTo>
                  <a:lnTo>
                    <a:pt x="0" y="0"/>
                  </a:lnTo>
                </a:path>
              </a:pathLst>
            </a:custGeom>
            <a:noFill/>
            <a:ln w="5804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22" name="Rounded Rectangle 13">
              <a:extLst>
                <a:ext uri="{FF2B5EF4-FFF2-40B4-BE49-F238E27FC236}">
                  <a16:creationId xmlns:a16="http://schemas.microsoft.com/office/drawing/2014/main" id="{7646B164-D6FD-9554-DDD2-7CF58F54A30C}"/>
                </a:ext>
              </a:extLst>
            </p:cNvPr>
            <p:cNvSpPr/>
            <p:nvPr/>
          </p:nvSpPr>
          <p:spPr>
            <a:xfrm>
              <a:off x="4161587" y="5193506"/>
              <a:ext cx="820824" cy="371475"/>
            </a:xfrm>
            <a:custGeom>
              <a:avLst/>
              <a:gdLst/>
              <a:ahLst/>
              <a:cxnLst/>
              <a:rect l="0" t="0" r="0" b="0"/>
              <a:pathLst>
                <a:path w="820824" h="371475">
                  <a:moveTo>
                    <a:pt x="642825" y="0"/>
                  </a:moveTo>
                  <a:cubicBezTo>
                    <a:pt x="741131" y="0"/>
                    <a:pt x="820824" y="79692"/>
                    <a:pt x="820824" y="177998"/>
                  </a:cubicBezTo>
                  <a:moveTo>
                    <a:pt x="642825" y="0"/>
                  </a:moveTo>
                  <a:lnTo>
                    <a:pt x="177998" y="0"/>
                  </a:lnTo>
                  <a:moveTo>
                    <a:pt x="177998" y="0"/>
                  </a:moveTo>
                  <a:cubicBezTo>
                    <a:pt x="79692" y="0"/>
                    <a:pt x="0" y="79692"/>
                    <a:pt x="0" y="177998"/>
                  </a:cubicBezTo>
                  <a:moveTo>
                    <a:pt x="0" y="193476"/>
                  </a:moveTo>
                  <a:lnTo>
                    <a:pt x="0" y="177998"/>
                  </a:lnTo>
                  <a:moveTo>
                    <a:pt x="820824" y="193476"/>
                  </a:moveTo>
                  <a:lnTo>
                    <a:pt x="820824" y="177998"/>
                  </a:lnTo>
                  <a:moveTo>
                    <a:pt x="820824" y="193476"/>
                  </a:moveTo>
                  <a:cubicBezTo>
                    <a:pt x="820824" y="291782"/>
                    <a:pt x="741131" y="371475"/>
                    <a:pt x="642825" y="371475"/>
                  </a:cubicBezTo>
                  <a:moveTo>
                    <a:pt x="177998" y="371475"/>
                  </a:moveTo>
                  <a:lnTo>
                    <a:pt x="642825" y="371475"/>
                  </a:lnTo>
                  <a:moveTo>
                    <a:pt x="177998" y="371475"/>
                  </a:moveTo>
                  <a:cubicBezTo>
                    <a:pt x="79692" y="371475"/>
                    <a:pt x="0" y="291782"/>
                    <a:pt x="0" y="193476"/>
                  </a:cubicBezTo>
                </a:path>
              </a:pathLst>
            </a:custGeom>
            <a:noFill/>
            <a:ln w="5804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23" name="Rounded Rectangle 14">
              <a:extLst>
                <a:ext uri="{FF2B5EF4-FFF2-40B4-BE49-F238E27FC236}">
                  <a16:creationId xmlns:a16="http://schemas.microsoft.com/office/drawing/2014/main" id="{C367BCD2-130E-962F-EAE8-53C9FE607DF2}"/>
                </a:ext>
              </a:extLst>
            </p:cNvPr>
            <p:cNvSpPr/>
            <p:nvPr/>
          </p:nvSpPr>
          <p:spPr>
            <a:xfrm>
              <a:off x="4982412" y="5379243"/>
              <a:ext cx="371232" cy="7739"/>
            </a:xfrm>
            <a:custGeom>
              <a:avLst/>
              <a:gdLst/>
              <a:ahLst/>
              <a:cxnLst/>
              <a:rect l="0" t="0" r="0" b="0"/>
              <a:pathLst>
                <a:path w="371232" h="7739">
                  <a:moveTo>
                    <a:pt x="371232" y="0"/>
                  </a:moveTo>
                  <a:lnTo>
                    <a:pt x="0" y="0"/>
                  </a:lnTo>
                </a:path>
              </a:pathLst>
            </a:custGeom>
            <a:noFill/>
            <a:ln w="5804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24" name="Rounded Rectangle 15">
              <a:extLst>
                <a:ext uri="{FF2B5EF4-FFF2-40B4-BE49-F238E27FC236}">
                  <a16:creationId xmlns:a16="http://schemas.microsoft.com/office/drawing/2014/main" id="{05808D2D-F127-8E6C-5DED-29D66ECBCB29}"/>
                </a:ext>
              </a:extLst>
            </p:cNvPr>
            <p:cNvSpPr/>
            <p:nvPr/>
          </p:nvSpPr>
          <p:spPr>
            <a:xfrm>
              <a:off x="3511748" y="2453878"/>
              <a:ext cx="2120503" cy="975121"/>
            </a:xfrm>
            <a:custGeom>
              <a:avLst/>
              <a:gdLst/>
              <a:ahLst/>
              <a:cxnLst/>
              <a:rect l="0" t="0" r="0" b="0"/>
              <a:pathLst>
                <a:path w="2120503" h="975121">
                  <a:moveTo>
                    <a:pt x="1060251" y="975121"/>
                  </a:moveTo>
                  <a:lnTo>
                    <a:pt x="1060251" y="696515"/>
                  </a:lnTo>
                  <a:moveTo>
                    <a:pt x="0" y="0"/>
                  </a:moveTo>
                  <a:lnTo>
                    <a:pt x="0" y="603646"/>
                  </a:lnTo>
                  <a:cubicBezTo>
                    <a:pt x="0" y="654936"/>
                    <a:pt x="41578" y="696515"/>
                    <a:pt x="92868" y="696515"/>
                  </a:cubicBezTo>
                  <a:lnTo>
                    <a:pt x="2027634" y="696515"/>
                  </a:lnTo>
                  <a:cubicBezTo>
                    <a:pt x="2078924" y="696515"/>
                    <a:pt x="2120503" y="654936"/>
                    <a:pt x="2120503" y="603646"/>
                  </a:cubicBezTo>
                  <a:lnTo>
                    <a:pt x="2120503" y="417909"/>
                  </a:lnTo>
                </a:path>
              </a:pathLst>
            </a:custGeom>
            <a:noFill/>
            <a:ln w="5804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26" name="Rounded Rectangle 16">
              <a:extLst>
                <a:ext uri="{FF2B5EF4-FFF2-40B4-BE49-F238E27FC236}">
                  <a16:creationId xmlns:a16="http://schemas.microsoft.com/office/drawing/2014/main" id="{1EEA5160-D783-D8F5-E6F1-83AAAED3B858}"/>
                </a:ext>
              </a:extLst>
            </p:cNvPr>
            <p:cNvSpPr/>
            <p:nvPr/>
          </p:nvSpPr>
          <p:spPr>
            <a:xfrm>
              <a:off x="4571999" y="4636293"/>
              <a:ext cx="7739" cy="557212"/>
            </a:xfrm>
            <a:custGeom>
              <a:avLst/>
              <a:gdLst/>
              <a:ahLst/>
              <a:cxnLst/>
              <a:rect l="0" t="0" r="0" b="0"/>
              <a:pathLst>
                <a:path w="7739" h="557212">
                  <a:moveTo>
                    <a:pt x="0" y="0"/>
                  </a:moveTo>
                  <a:lnTo>
                    <a:pt x="0" y="557212"/>
                  </a:lnTo>
                </a:path>
              </a:pathLst>
            </a:custGeom>
            <a:noFill/>
            <a:ln w="5804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AED48EA-7524-76CE-6871-FF92239DFC0A}"/>
                </a:ext>
              </a:extLst>
            </p:cNvPr>
            <p:cNvSpPr txBox="1"/>
            <p:nvPr/>
          </p:nvSpPr>
          <p:spPr>
            <a:xfrm>
              <a:off x="3210972" y="3496443"/>
              <a:ext cx="2722981" cy="10191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>
              <a:spAutoFit/>
            </a:bodyPr>
            <a:lstStyle/>
            <a:p>
              <a:pPr algn="ctr"/>
              <a:r>
                <a:rPr sz="2000" b="1" dirty="0">
                  <a:solidFill>
                    <a:schemeClr val="accent4"/>
                  </a:solidFill>
                  <a:latin typeface="Garamond" panose="02020404030301010803" pitchFamily="18" charset="0"/>
                </a:rPr>
                <a:t>Ghana's Critical Minerals</a:t>
              </a:r>
              <a:r>
                <a:rPr sz="1600" b="0" dirty="0">
                  <a:solidFill>
                    <a:srgbClr val="000000"/>
                  </a:solidFill>
                  <a:latin typeface="Garamond" panose="02020404030301010803" pitchFamily="18" charset="0"/>
                </a:rPr>
                <a:t>
</a:t>
              </a:r>
              <a:r>
                <a:rPr lang="en-US" sz="11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10-20</a:t>
              </a:r>
              <a:r>
                <a:rPr sz="11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%</a:t>
              </a:r>
              <a:r>
                <a:rPr lang="en-US" sz="11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 equity shares</a:t>
              </a:r>
              <a:r>
                <a:rPr sz="11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 plus carried interest of 10%</a:t>
              </a:r>
              <a:r>
                <a:rPr lang="en-US" sz="11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 for those being mined.</a:t>
              </a:r>
              <a:r>
                <a:rPr sz="11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
Value chain: At production/mining
for all these minerals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. There are plans to refine</a:t>
              </a:r>
              <a:endParaRPr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0132081-665F-9CF3-739F-B72D1CFDCA5E}"/>
                </a:ext>
              </a:extLst>
            </p:cNvPr>
            <p:cNvSpPr txBox="1"/>
            <p:nvPr/>
          </p:nvSpPr>
          <p:spPr>
            <a:xfrm>
              <a:off x="4691073" y="1861839"/>
              <a:ext cx="1882422" cy="836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Prospecting</a:t>
              </a:r>
              <a:r>
                <a:rPr lang="en-US"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 &amp; developing mine</a:t>
              </a:r>
              <a:r>
                <a:rPr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
Reserves: Estimated </a:t>
              </a:r>
              <a:r>
                <a:rPr sz="1050" b="1" dirty="0">
                  <a:solidFill>
                    <a:srgbClr val="FF0000"/>
                  </a:solidFill>
                  <a:latin typeface="Garamond" panose="02020404030301010803" pitchFamily="18" charset="0"/>
                </a:rPr>
                <a:t>at </a:t>
              </a:r>
              <a:r>
                <a:rPr lang="en-US" sz="1050" b="1" dirty="0">
                  <a:solidFill>
                    <a:srgbClr val="FF0000"/>
                  </a:solidFill>
                  <a:latin typeface="Garamond" panose="02020404030301010803" pitchFamily="18" charset="0"/>
                </a:rPr>
                <a:t>36.8</a:t>
              </a:r>
              <a:r>
                <a:rPr sz="1050" b="1" dirty="0">
                  <a:solidFill>
                    <a:srgbClr val="FF0000"/>
                  </a:solidFill>
                  <a:latin typeface="Garamond" panose="02020404030301010803" pitchFamily="18" charset="0"/>
                </a:rPr>
                <a:t> million </a:t>
              </a:r>
              <a:r>
                <a:rPr lang="en-US" sz="1050" b="1" dirty="0" err="1">
                  <a:solidFill>
                    <a:srgbClr val="FF0000"/>
                  </a:solidFill>
                  <a:latin typeface="Garamond" panose="02020404030301010803" pitchFamily="18" charset="0"/>
                </a:rPr>
                <a:t>tonnes</a:t>
              </a:r>
              <a:r>
                <a:rPr lang="en-US"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
</a:t>
              </a:r>
              <a:r>
                <a:rPr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Does not include some
28,000 </a:t>
              </a:r>
              <a:r>
                <a:rPr sz="1050" b="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metres</a:t>
              </a:r>
              <a:r>
                <a:rPr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 of infill and
extensional drilling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10B646C-9A7C-53E8-EE92-250C4205C9E9}"/>
                </a:ext>
              </a:extLst>
            </p:cNvPr>
            <p:cNvSpPr txBox="1"/>
            <p:nvPr/>
          </p:nvSpPr>
          <p:spPr>
            <a:xfrm>
              <a:off x="3797955" y="5684204"/>
              <a:ext cx="1621012" cy="33441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Mined for decades</a:t>
              </a:r>
              <a:r>
                <a:rPr lang="en-US"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 by GMC (175sqm)</a:t>
              </a:r>
            </a:p>
            <a:p>
              <a:pPr algn="ctr"/>
              <a:r>
                <a:rPr lang="en-US" sz="1050" b="1" dirty="0">
                  <a:solidFill>
                    <a:srgbClr val="FF0000"/>
                  </a:solidFill>
                  <a:latin typeface="Garamond" panose="02020404030301010803" pitchFamily="18" charset="0"/>
                </a:rPr>
                <a:t>13.1-29.7 million </a:t>
              </a:r>
              <a:r>
                <a:rPr lang="en-US" sz="1050" b="1" dirty="0" err="1">
                  <a:solidFill>
                    <a:srgbClr val="FF0000"/>
                  </a:solidFill>
                  <a:latin typeface="Garamond" panose="02020404030301010803" pitchFamily="18" charset="0"/>
                </a:rPr>
                <a:t>tonnes</a:t>
              </a:r>
              <a:endParaRPr sz="1050" b="1" dirty="0">
                <a:solidFill>
                  <a:srgbClr val="FF0000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55567A8-11AA-47A5-BF44-56F45F9CAF6E}"/>
                </a:ext>
              </a:extLst>
            </p:cNvPr>
            <p:cNvSpPr txBox="1"/>
            <p:nvPr/>
          </p:nvSpPr>
          <p:spPr>
            <a:xfrm>
              <a:off x="5399850" y="1443930"/>
              <a:ext cx="464872" cy="16949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1050" b="1" dirty="0">
                  <a:solidFill>
                    <a:srgbClr val="7030A0"/>
                  </a:solidFill>
                  <a:latin typeface="Garamond" panose="02020404030301010803" pitchFamily="18" charset="0"/>
                </a:rPr>
                <a:t>Lithium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3C12C4F-CC54-59C9-9DC1-12BACD49FB30}"/>
                </a:ext>
              </a:extLst>
            </p:cNvPr>
            <p:cNvSpPr txBox="1"/>
            <p:nvPr/>
          </p:nvSpPr>
          <p:spPr>
            <a:xfrm>
              <a:off x="3292171" y="1443930"/>
              <a:ext cx="439224" cy="16949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1050" b="1" dirty="0">
                  <a:solidFill>
                    <a:srgbClr val="7030A0"/>
                  </a:solidFill>
                  <a:latin typeface="Garamond" panose="02020404030301010803" pitchFamily="18" charset="0"/>
                </a:rPr>
                <a:t>Bauxite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A961899-DDA7-66CE-8D2F-502C83209457}"/>
                </a:ext>
              </a:extLst>
            </p:cNvPr>
            <p:cNvSpPr txBox="1"/>
            <p:nvPr/>
          </p:nvSpPr>
          <p:spPr>
            <a:xfrm>
              <a:off x="4245799" y="5297983"/>
              <a:ext cx="652423" cy="16949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1050" b="1" dirty="0">
                  <a:solidFill>
                    <a:srgbClr val="7030A0"/>
                  </a:solidFill>
                  <a:latin typeface="Garamond" panose="02020404030301010803" pitchFamily="18" charset="0"/>
                </a:rPr>
                <a:t>Manganese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B5D1283-4FE9-69B6-8EAD-C3303174BA7B}"/>
                </a:ext>
              </a:extLst>
            </p:cNvPr>
            <p:cNvSpPr txBox="1"/>
            <p:nvPr/>
          </p:nvSpPr>
          <p:spPr>
            <a:xfrm>
              <a:off x="3093361" y="656307"/>
              <a:ext cx="3471463" cy="2905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b="1" dirty="0">
                  <a:solidFill>
                    <a:srgbClr val="7030A0"/>
                  </a:solidFill>
                  <a:latin typeface="Garamond" panose="02020404030301010803" pitchFamily="18" charset="0"/>
                </a:rPr>
                <a:t>Ghana's Critical Mineral Resources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AD9C0AC-B8B0-8D01-1F0F-BD76FA8CF2EC}"/>
                </a:ext>
              </a:extLst>
            </p:cNvPr>
            <p:cNvSpPr txBox="1"/>
            <p:nvPr/>
          </p:nvSpPr>
          <p:spPr>
            <a:xfrm>
              <a:off x="2938978" y="1861839"/>
              <a:ext cx="1354413" cy="5016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>
              <a:spAutoFit/>
            </a:bodyPr>
            <a:lstStyle/>
            <a:p>
              <a:pPr algn="ctr"/>
              <a:r>
                <a:rPr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Mined for decades</a:t>
              </a:r>
              <a:r>
                <a:rPr lang="en-US"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 by GBC</a:t>
              </a:r>
              <a:r>
                <a:rPr sz="105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
Reserves: Estimated at </a:t>
              </a:r>
              <a:r>
                <a:rPr sz="1050" b="1" dirty="0">
                  <a:solidFill>
                    <a:srgbClr val="FF0000"/>
                  </a:solidFill>
                  <a:latin typeface="Garamond" panose="02020404030301010803" pitchFamily="18" charset="0"/>
                </a:rPr>
                <a:t>900</a:t>
              </a:r>
              <a:r>
                <a:rPr lang="en-US" sz="1050" b="1" dirty="0">
                  <a:solidFill>
                    <a:srgbClr val="FF0000"/>
                  </a:solidFill>
                  <a:latin typeface="Garamond" panose="02020404030301010803" pitchFamily="18" charset="0"/>
                </a:rPr>
                <a:t>-960</a:t>
              </a:r>
              <a:r>
                <a:rPr sz="1050" b="1" dirty="0">
                  <a:solidFill>
                    <a:srgbClr val="FF0000"/>
                  </a:solidFill>
                  <a:latin typeface="Garamond" panose="02020404030301010803" pitchFamily="18" charset="0"/>
                </a:rPr>
                <a:t>
million </a:t>
              </a:r>
              <a:r>
                <a:rPr lang="en-US" sz="1050" b="1" dirty="0" err="1">
                  <a:solidFill>
                    <a:srgbClr val="FF0000"/>
                  </a:solidFill>
                  <a:latin typeface="Garamond" panose="02020404030301010803" pitchFamily="18" charset="0"/>
                </a:rPr>
                <a:t>tonnes</a:t>
              </a:r>
              <a:endParaRPr sz="1050" b="1" dirty="0">
                <a:solidFill>
                  <a:srgbClr val="FF0000"/>
                </a:solidFill>
                <a:latin typeface="Garamond" panose="02020404030301010803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BE23DCBE-52D8-C24E-E861-B21FF11B038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425403" y="635750"/>
              <a:ext cx="562159" cy="351391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158950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9" name="Rectangle 68">
            <a:extLst>
              <a:ext uri="{FF2B5EF4-FFF2-40B4-BE49-F238E27FC236}">
                <a16:creationId xmlns:a16="http://schemas.microsoft.com/office/drawing/2014/main" id="{2151139A-886F-4B97-8815-729AD383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B5E08C4-8CDD-4623-A5B8-E998C6DEE3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492"/>
            <a:ext cx="12191998" cy="157595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15F33878-D502-4FFA-8ACE-F2AECDB2A2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35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D3539FEE-81D3-4406-802E-60B20B16F4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8" y="-5307777"/>
            <a:ext cx="1576446" cy="12192001"/>
          </a:xfrm>
          <a:prstGeom prst="rect">
            <a:avLst/>
          </a:prstGeom>
          <a:gradFill>
            <a:gsLst>
              <a:gs pos="16000">
                <a:srgbClr val="000000">
                  <a:alpha val="0"/>
                </a:srgbClr>
              </a:gs>
              <a:gs pos="99000">
                <a:srgbClr val="000000">
                  <a:alpha val="8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C701763-729E-462F-A5A8-E0DEFEB1E2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5434" y="986"/>
            <a:ext cx="4303422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23868EE-4A76-7CA1-CF4D-8470EE5FC01D}"/>
              </a:ext>
            </a:extLst>
          </p:cNvPr>
          <p:cNvSpPr txBox="1"/>
          <p:nvPr/>
        </p:nvSpPr>
        <p:spPr>
          <a:xfrm>
            <a:off x="2455154" y="603555"/>
            <a:ext cx="790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SAI – GHANA and Audit of Critical Minerals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8C75FD6-2E46-99E3-29E2-BC811A495ACF}"/>
              </a:ext>
            </a:extLst>
          </p:cNvPr>
          <p:cNvGrpSpPr/>
          <p:nvPr/>
        </p:nvGrpSpPr>
        <p:grpSpPr>
          <a:xfrm>
            <a:off x="229547" y="2862711"/>
            <a:ext cx="2524412" cy="2825149"/>
            <a:chOff x="5329057" y="1805375"/>
            <a:chExt cx="2758863" cy="2598130"/>
          </a:xfrm>
        </p:grpSpPr>
        <p:sp>
          <p:nvSpPr>
            <p:cNvPr id="3" name="Rounded Rectangle 6">
              <a:extLst>
                <a:ext uri="{FF2B5EF4-FFF2-40B4-BE49-F238E27FC236}">
                  <a16:creationId xmlns:a16="http://schemas.microsoft.com/office/drawing/2014/main" id="{1189A0F8-079E-E375-15D7-BEB54D532F73}"/>
                </a:ext>
              </a:extLst>
            </p:cNvPr>
            <p:cNvSpPr/>
            <p:nvPr/>
          </p:nvSpPr>
          <p:spPr>
            <a:xfrm>
              <a:off x="5329057" y="1805375"/>
              <a:ext cx="471935" cy="471935"/>
            </a:xfrm>
            <a:custGeom>
              <a:avLst/>
              <a:gdLst/>
              <a:ahLst/>
              <a:cxnLst/>
              <a:rect l="0" t="0" r="0" b="0"/>
              <a:pathLst>
                <a:path w="471935" h="471935">
                  <a:moveTo>
                    <a:pt x="152961" y="285445"/>
                  </a:moveTo>
                  <a:cubicBezTo>
                    <a:pt x="149380" y="281835"/>
                    <a:pt x="144513" y="279806"/>
                    <a:pt x="139436" y="279806"/>
                  </a:cubicBezTo>
                  <a:cubicBezTo>
                    <a:pt x="134359" y="279806"/>
                    <a:pt x="129492" y="281835"/>
                    <a:pt x="125910" y="285445"/>
                  </a:cubicBezTo>
                  <a:lnTo>
                    <a:pt x="16182" y="395173"/>
                  </a:lnTo>
                  <a:cubicBezTo>
                    <a:pt x="4714" y="405860"/>
                    <a:pt x="0" y="421947"/>
                    <a:pt x="3876" y="437140"/>
                  </a:cubicBezTo>
                  <a:cubicBezTo>
                    <a:pt x="7753" y="452323"/>
                    <a:pt x="19611" y="464181"/>
                    <a:pt x="34794" y="468058"/>
                  </a:cubicBezTo>
                  <a:cubicBezTo>
                    <a:pt x="49987" y="471935"/>
                    <a:pt x="66074" y="467220"/>
                    <a:pt x="76761" y="455752"/>
                  </a:cubicBezTo>
                  <a:lnTo>
                    <a:pt x="186489" y="346024"/>
                  </a:lnTo>
                  <a:cubicBezTo>
                    <a:pt x="193871" y="338594"/>
                    <a:pt x="193871" y="326593"/>
                    <a:pt x="186489" y="319163"/>
                  </a:cubicBezTo>
                  <a:lnTo>
                    <a:pt x="152961" y="285445"/>
                  </a:lnTo>
                  <a:moveTo>
                    <a:pt x="425567" y="46367"/>
                  </a:moveTo>
                  <a:cubicBezTo>
                    <a:pt x="383295" y="4305"/>
                    <a:pt x="316439" y="0"/>
                    <a:pt x="269119" y="36290"/>
                  </a:cubicBezTo>
                  <a:cubicBezTo>
                    <a:pt x="221808" y="72580"/>
                    <a:pt x="208635" y="138283"/>
                    <a:pt x="238305" y="190004"/>
                  </a:cubicBezTo>
                  <a:cubicBezTo>
                    <a:pt x="240420" y="193728"/>
                    <a:pt x="239801" y="198396"/>
                    <a:pt x="236781" y="201434"/>
                  </a:cubicBezTo>
                  <a:lnTo>
                    <a:pt x="179631" y="258584"/>
                  </a:lnTo>
                  <a:cubicBezTo>
                    <a:pt x="177869" y="260442"/>
                    <a:pt x="176860" y="262880"/>
                    <a:pt x="176774" y="265442"/>
                  </a:cubicBezTo>
                  <a:cubicBezTo>
                    <a:pt x="176831" y="267947"/>
                    <a:pt x="177850" y="270338"/>
                    <a:pt x="179631" y="272110"/>
                  </a:cubicBezTo>
                  <a:lnTo>
                    <a:pt x="199824" y="292303"/>
                  </a:lnTo>
                  <a:cubicBezTo>
                    <a:pt x="201587" y="294093"/>
                    <a:pt x="203977" y="295122"/>
                    <a:pt x="206492" y="295160"/>
                  </a:cubicBezTo>
                  <a:cubicBezTo>
                    <a:pt x="209064" y="295151"/>
                    <a:pt x="211531" y="294122"/>
                    <a:pt x="213350" y="292303"/>
                  </a:cubicBezTo>
                  <a:lnTo>
                    <a:pt x="270500" y="235153"/>
                  </a:lnTo>
                  <a:cubicBezTo>
                    <a:pt x="273538" y="232133"/>
                    <a:pt x="278206" y="231514"/>
                    <a:pt x="281930" y="233629"/>
                  </a:cubicBezTo>
                  <a:cubicBezTo>
                    <a:pt x="333651" y="263299"/>
                    <a:pt x="399354" y="250126"/>
                    <a:pt x="435644" y="202815"/>
                  </a:cubicBezTo>
                  <a:cubicBezTo>
                    <a:pt x="471935" y="155495"/>
                    <a:pt x="467629" y="88639"/>
                    <a:pt x="425567" y="46367"/>
                  </a:cubicBezTo>
                  <a:moveTo>
                    <a:pt x="297360" y="175336"/>
                  </a:moveTo>
                  <a:cubicBezTo>
                    <a:pt x="280196" y="158153"/>
                    <a:pt x="274748" y="132473"/>
                    <a:pt x="283454" y="109804"/>
                  </a:cubicBezTo>
                  <a:cubicBezTo>
                    <a:pt x="283911" y="108175"/>
                    <a:pt x="285226" y="106927"/>
                    <a:pt x="286883" y="106565"/>
                  </a:cubicBezTo>
                  <a:cubicBezTo>
                    <a:pt x="288474" y="106232"/>
                    <a:pt x="290131" y="106737"/>
                    <a:pt x="291264" y="107899"/>
                  </a:cubicBezTo>
                  <a:lnTo>
                    <a:pt x="365369" y="181622"/>
                  </a:lnTo>
                  <a:cubicBezTo>
                    <a:pt x="366445" y="182803"/>
                    <a:pt x="366941" y="184413"/>
                    <a:pt x="366702" y="186004"/>
                  </a:cubicBezTo>
                  <a:cubicBezTo>
                    <a:pt x="366312" y="187575"/>
                    <a:pt x="365169" y="188861"/>
                    <a:pt x="363654" y="189433"/>
                  </a:cubicBezTo>
                  <a:cubicBezTo>
                    <a:pt x="340718" y="198377"/>
                    <a:pt x="314667" y="192833"/>
                    <a:pt x="297360" y="175336"/>
                  </a:cubicBezTo>
                  <a:moveTo>
                    <a:pt x="399468" y="153047"/>
                  </a:moveTo>
                  <a:cubicBezTo>
                    <a:pt x="398973" y="154581"/>
                    <a:pt x="397640" y="155695"/>
                    <a:pt x="396039" y="155905"/>
                  </a:cubicBezTo>
                  <a:cubicBezTo>
                    <a:pt x="394477" y="156324"/>
                    <a:pt x="392810" y="155886"/>
                    <a:pt x="391658" y="154762"/>
                  </a:cubicBezTo>
                  <a:lnTo>
                    <a:pt x="318125" y="81038"/>
                  </a:lnTo>
                  <a:cubicBezTo>
                    <a:pt x="316925" y="79924"/>
                    <a:pt x="316420" y="78247"/>
                    <a:pt x="316791" y="76657"/>
                  </a:cubicBezTo>
                  <a:cubicBezTo>
                    <a:pt x="317182" y="75085"/>
                    <a:pt x="318325" y="73799"/>
                    <a:pt x="319839" y="73228"/>
                  </a:cubicBezTo>
                  <a:cubicBezTo>
                    <a:pt x="342604" y="64531"/>
                    <a:pt x="368350" y="70046"/>
                    <a:pt x="385562" y="87296"/>
                  </a:cubicBezTo>
                  <a:cubicBezTo>
                    <a:pt x="402764" y="104546"/>
                    <a:pt x="408212" y="130302"/>
                    <a:pt x="399468" y="153047"/>
                  </a:cubicBezTo>
                </a:path>
              </a:pathLst>
            </a:custGeom>
            <a:solidFill>
              <a:srgbClr val="58405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4" name="Rounded Rectangle 7">
              <a:extLst>
                <a:ext uri="{FF2B5EF4-FFF2-40B4-BE49-F238E27FC236}">
                  <a16:creationId xmlns:a16="http://schemas.microsoft.com/office/drawing/2014/main" id="{83D440C4-2CAC-8DAB-7332-0565910B0559}"/>
                </a:ext>
              </a:extLst>
            </p:cNvPr>
            <p:cNvSpPr/>
            <p:nvPr/>
          </p:nvSpPr>
          <p:spPr>
            <a:xfrm>
              <a:off x="5335143" y="2737750"/>
              <a:ext cx="452980" cy="447170"/>
            </a:xfrm>
            <a:custGeom>
              <a:avLst/>
              <a:gdLst/>
              <a:ahLst/>
              <a:cxnLst/>
              <a:rect l="0" t="0" r="0" b="0"/>
              <a:pathLst>
                <a:path w="452980" h="447170">
                  <a:moveTo>
                    <a:pt x="184404" y="382581"/>
                  </a:moveTo>
                  <a:lnTo>
                    <a:pt x="208597" y="339718"/>
                  </a:lnTo>
                  <a:cubicBezTo>
                    <a:pt x="175888" y="336908"/>
                    <a:pt x="145722" y="320963"/>
                    <a:pt x="124968" y="295522"/>
                  </a:cubicBezTo>
                  <a:lnTo>
                    <a:pt x="172593" y="268090"/>
                  </a:lnTo>
                  <a:cubicBezTo>
                    <a:pt x="190823" y="285597"/>
                    <a:pt x="217417" y="291207"/>
                    <a:pt x="241173" y="282568"/>
                  </a:cubicBezTo>
                  <a:lnTo>
                    <a:pt x="268033" y="235134"/>
                  </a:lnTo>
                  <a:cubicBezTo>
                    <a:pt x="272491" y="227266"/>
                    <a:pt x="278444" y="220341"/>
                    <a:pt x="285559" y="214750"/>
                  </a:cubicBezTo>
                  <a:cubicBezTo>
                    <a:pt x="283616" y="186851"/>
                    <a:pt x="264556" y="163077"/>
                    <a:pt x="237744" y="155124"/>
                  </a:cubicBezTo>
                  <a:lnTo>
                    <a:pt x="237744" y="100069"/>
                  </a:lnTo>
                  <a:cubicBezTo>
                    <a:pt x="289455" y="108470"/>
                    <a:pt x="329936" y="149104"/>
                    <a:pt x="338137" y="200844"/>
                  </a:cubicBezTo>
                  <a:cubicBezTo>
                    <a:pt x="359359" y="203854"/>
                    <a:pt x="377999" y="216512"/>
                    <a:pt x="388620" y="235134"/>
                  </a:cubicBezTo>
                  <a:lnTo>
                    <a:pt x="405002" y="264090"/>
                  </a:lnTo>
                  <a:lnTo>
                    <a:pt x="405002" y="261613"/>
                  </a:lnTo>
                  <a:lnTo>
                    <a:pt x="411289" y="261613"/>
                  </a:lnTo>
                  <a:cubicBezTo>
                    <a:pt x="425491" y="261613"/>
                    <a:pt x="437006" y="250097"/>
                    <a:pt x="437006" y="235896"/>
                  </a:cubicBezTo>
                  <a:lnTo>
                    <a:pt x="437006" y="203320"/>
                  </a:lnTo>
                  <a:cubicBezTo>
                    <a:pt x="437006" y="189118"/>
                    <a:pt x="425491" y="177603"/>
                    <a:pt x="411289" y="177603"/>
                  </a:cubicBezTo>
                  <a:lnTo>
                    <a:pt x="405002" y="177603"/>
                  </a:lnTo>
                  <a:cubicBezTo>
                    <a:pt x="400250" y="156124"/>
                    <a:pt x="391801" y="135626"/>
                    <a:pt x="380047" y="117024"/>
                  </a:cubicBezTo>
                  <a:lnTo>
                    <a:pt x="384429" y="112642"/>
                  </a:lnTo>
                  <a:cubicBezTo>
                    <a:pt x="394477" y="102593"/>
                    <a:pt x="394477" y="86306"/>
                    <a:pt x="384429" y="76257"/>
                  </a:cubicBezTo>
                  <a:lnTo>
                    <a:pt x="361569" y="53397"/>
                  </a:lnTo>
                  <a:cubicBezTo>
                    <a:pt x="351520" y="43348"/>
                    <a:pt x="335232" y="43348"/>
                    <a:pt x="325183" y="53397"/>
                  </a:cubicBezTo>
                  <a:lnTo>
                    <a:pt x="321183" y="57207"/>
                  </a:lnTo>
                  <a:cubicBezTo>
                    <a:pt x="302694" y="45539"/>
                    <a:pt x="282330" y="37157"/>
                    <a:pt x="260985" y="32442"/>
                  </a:cubicBezTo>
                  <a:lnTo>
                    <a:pt x="260985" y="26346"/>
                  </a:lnTo>
                  <a:cubicBezTo>
                    <a:pt x="261137" y="19430"/>
                    <a:pt x="258498" y="12734"/>
                    <a:pt x="253660" y="7791"/>
                  </a:cubicBezTo>
                  <a:cubicBezTo>
                    <a:pt x="248821" y="2847"/>
                    <a:pt x="242192" y="57"/>
                    <a:pt x="235267" y="57"/>
                  </a:cubicBezTo>
                  <a:lnTo>
                    <a:pt x="202882" y="57"/>
                  </a:lnTo>
                  <a:cubicBezTo>
                    <a:pt x="195948" y="0"/>
                    <a:pt x="189280" y="2771"/>
                    <a:pt x="184432" y="7734"/>
                  </a:cubicBezTo>
                  <a:cubicBezTo>
                    <a:pt x="179584" y="12687"/>
                    <a:pt x="176955" y="19411"/>
                    <a:pt x="177165" y="26346"/>
                  </a:cubicBezTo>
                  <a:lnTo>
                    <a:pt x="177165" y="32251"/>
                  </a:lnTo>
                  <a:cubicBezTo>
                    <a:pt x="155571" y="37042"/>
                    <a:pt x="134959" y="45481"/>
                    <a:pt x="116205" y="57207"/>
                  </a:cubicBezTo>
                  <a:lnTo>
                    <a:pt x="111633" y="53206"/>
                  </a:lnTo>
                  <a:cubicBezTo>
                    <a:pt x="101584" y="43157"/>
                    <a:pt x="85296" y="43157"/>
                    <a:pt x="75247" y="53206"/>
                  </a:cubicBezTo>
                  <a:lnTo>
                    <a:pt x="52768" y="76257"/>
                  </a:lnTo>
                  <a:cubicBezTo>
                    <a:pt x="42719" y="86306"/>
                    <a:pt x="42719" y="102593"/>
                    <a:pt x="52768" y="112642"/>
                  </a:cubicBezTo>
                  <a:lnTo>
                    <a:pt x="56959" y="116833"/>
                  </a:lnTo>
                  <a:cubicBezTo>
                    <a:pt x="45110" y="135407"/>
                    <a:pt x="36604" y="155905"/>
                    <a:pt x="31813" y="177412"/>
                  </a:cubicBezTo>
                  <a:lnTo>
                    <a:pt x="25717" y="177412"/>
                  </a:lnTo>
                  <a:cubicBezTo>
                    <a:pt x="11553" y="177517"/>
                    <a:pt x="104" y="188966"/>
                    <a:pt x="0" y="203130"/>
                  </a:cubicBezTo>
                  <a:lnTo>
                    <a:pt x="0" y="235515"/>
                  </a:lnTo>
                  <a:cubicBezTo>
                    <a:pt x="0" y="249716"/>
                    <a:pt x="11515" y="261232"/>
                    <a:pt x="25717" y="261232"/>
                  </a:cubicBezTo>
                  <a:lnTo>
                    <a:pt x="31813" y="261232"/>
                  </a:lnTo>
                  <a:cubicBezTo>
                    <a:pt x="36585" y="282806"/>
                    <a:pt x="45091" y="303371"/>
                    <a:pt x="56959" y="322002"/>
                  </a:cubicBezTo>
                  <a:lnTo>
                    <a:pt x="52578" y="326383"/>
                  </a:lnTo>
                  <a:cubicBezTo>
                    <a:pt x="43024" y="336337"/>
                    <a:pt x="43024" y="352053"/>
                    <a:pt x="52578" y="362007"/>
                  </a:cubicBezTo>
                  <a:lnTo>
                    <a:pt x="75438" y="384867"/>
                  </a:lnTo>
                  <a:cubicBezTo>
                    <a:pt x="85610" y="394620"/>
                    <a:pt x="101650" y="394620"/>
                    <a:pt x="111823" y="384867"/>
                  </a:cubicBezTo>
                  <a:lnTo>
                    <a:pt x="116205" y="381057"/>
                  </a:lnTo>
                  <a:cubicBezTo>
                    <a:pt x="134874" y="392849"/>
                    <a:pt x="155428" y="401345"/>
                    <a:pt x="176974" y="406203"/>
                  </a:cubicBezTo>
                  <a:lnTo>
                    <a:pt x="176974" y="407917"/>
                  </a:lnTo>
                  <a:cubicBezTo>
                    <a:pt x="177536" y="399021"/>
                    <a:pt x="180079" y="390372"/>
                    <a:pt x="184404" y="382581"/>
                  </a:cubicBezTo>
                  <a:moveTo>
                    <a:pt x="97917" y="219322"/>
                  </a:moveTo>
                  <a:cubicBezTo>
                    <a:pt x="98002" y="160010"/>
                    <a:pt x="141084" y="109499"/>
                    <a:pt x="199644" y="100069"/>
                  </a:cubicBezTo>
                  <a:lnTo>
                    <a:pt x="199644" y="155124"/>
                  </a:lnTo>
                  <a:cubicBezTo>
                    <a:pt x="171202" y="163591"/>
                    <a:pt x="151638" y="189652"/>
                    <a:pt x="151447" y="219322"/>
                  </a:cubicBezTo>
                  <a:cubicBezTo>
                    <a:pt x="151542" y="224589"/>
                    <a:pt x="152247" y="229838"/>
                    <a:pt x="153543" y="234943"/>
                  </a:cubicBezTo>
                  <a:lnTo>
                    <a:pt x="106108" y="262375"/>
                  </a:lnTo>
                  <a:cubicBezTo>
                    <a:pt x="100650" y="248678"/>
                    <a:pt x="97869" y="234067"/>
                    <a:pt x="97917" y="219322"/>
                  </a:cubicBezTo>
                  <a:moveTo>
                    <a:pt x="248031" y="219322"/>
                  </a:moveTo>
                  <a:cubicBezTo>
                    <a:pt x="248259" y="231238"/>
                    <a:pt x="241268" y="242106"/>
                    <a:pt x="230324" y="246830"/>
                  </a:cubicBezTo>
                  <a:cubicBezTo>
                    <a:pt x="219379" y="251555"/>
                    <a:pt x="206673" y="249183"/>
                    <a:pt x="198158" y="240839"/>
                  </a:cubicBezTo>
                  <a:cubicBezTo>
                    <a:pt x="189652" y="232495"/>
                    <a:pt x="187032" y="219837"/>
                    <a:pt x="191538" y="208807"/>
                  </a:cubicBezTo>
                  <a:cubicBezTo>
                    <a:pt x="196043" y="197767"/>
                    <a:pt x="206778" y="190557"/>
                    <a:pt x="218694" y="190557"/>
                  </a:cubicBezTo>
                  <a:cubicBezTo>
                    <a:pt x="234715" y="190452"/>
                    <a:pt x="247821" y="203301"/>
                    <a:pt x="248031" y="219322"/>
                  </a:cubicBezTo>
                  <a:moveTo>
                    <a:pt x="450723" y="404679"/>
                  </a:moveTo>
                  <a:cubicBezTo>
                    <a:pt x="449922" y="401907"/>
                    <a:pt x="448837" y="399221"/>
                    <a:pt x="447484" y="396678"/>
                  </a:cubicBezTo>
                  <a:lnTo>
                    <a:pt x="363855" y="249231"/>
                  </a:lnTo>
                  <a:cubicBezTo>
                    <a:pt x="362473" y="247040"/>
                    <a:pt x="360883" y="245002"/>
                    <a:pt x="359092" y="243135"/>
                  </a:cubicBezTo>
                  <a:cubicBezTo>
                    <a:pt x="351491" y="233991"/>
                    <a:pt x="340213" y="228704"/>
                    <a:pt x="328326" y="228704"/>
                  </a:cubicBezTo>
                  <a:cubicBezTo>
                    <a:pt x="316439" y="228704"/>
                    <a:pt x="305161" y="233991"/>
                    <a:pt x="297561" y="243135"/>
                  </a:cubicBezTo>
                  <a:cubicBezTo>
                    <a:pt x="295770" y="245002"/>
                    <a:pt x="294179" y="247040"/>
                    <a:pt x="292798" y="249231"/>
                  </a:cubicBezTo>
                  <a:lnTo>
                    <a:pt x="209169" y="396678"/>
                  </a:lnTo>
                  <a:cubicBezTo>
                    <a:pt x="206301" y="401802"/>
                    <a:pt x="204797" y="407574"/>
                    <a:pt x="204787" y="413442"/>
                  </a:cubicBezTo>
                  <a:cubicBezTo>
                    <a:pt x="204758" y="422014"/>
                    <a:pt x="208035" y="430272"/>
                    <a:pt x="213931" y="436492"/>
                  </a:cubicBezTo>
                  <a:cubicBezTo>
                    <a:pt x="220179" y="442912"/>
                    <a:pt x="228790" y="446493"/>
                    <a:pt x="237744" y="446398"/>
                  </a:cubicBezTo>
                  <a:lnTo>
                    <a:pt x="417195" y="446398"/>
                  </a:lnTo>
                  <a:cubicBezTo>
                    <a:pt x="426224" y="447170"/>
                    <a:pt x="435168" y="444207"/>
                    <a:pt x="441959" y="438207"/>
                  </a:cubicBezTo>
                  <a:cubicBezTo>
                    <a:pt x="449951" y="429701"/>
                    <a:pt x="452980" y="417671"/>
                    <a:pt x="449961" y="406393"/>
                  </a:cubicBezTo>
                  <a:lnTo>
                    <a:pt x="450723" y="404679"/>
                  </a:lnTo>
                  <a:moveTo>
                    <a:pt x="306705" y="300094"/>
                  </a:moveTo>
                  <a:cubicBezTo>
                    <a:pt x="304076" y="288150"/>
                    <a:pt x="311619" y="276339"/>
                    <a:pt x="323564" y="273710"/>
                  </a:cubicBezTo>
                  <a:cubicBezTo>
                    <a:pt x="335508" y="271081"/>
                    <a:pt x="347319" y="278625"/>
                    <a:pt x="349948" y="290569"/>
                  </a:cubicBezTo>
                  <a:cubicBezTo>
                    <a:pt x="350615" y="293712"/>
                    <a:pt x="350615" y="296951"/>
                    <a:pt x="349948" y="300094"/>
                  </a:cubicBezTo>
                  <a:lnTo>
                    <a:pt x="338137" y="354387"/>
                  </a:lnTo>
                  <a:cubicBezTo>
                    <a:pt x="336813" y="359730"/>
                    <a:pt x="331527" y="363083"/>
                    <a:pt x="326136" y="362007"/>
                  </a:cubicBezTo>
                  <a:cubicBezTo>
                    <a:pt x="322402" y="361035"/>
                    <a:pt x="319487" y="358120"/>
                    <a:pt x="318516" y="354387"/>
                  </a:cubicBezTo>
                  <a:lnTo>
                    <a:pt x="306705" y="300094"/>
                  </a:lnTo>
                  <a:moveTo>
                    <a:pt x="308229" y="395344"/>
                  </a:moveTo>
                  <a:cubicBezTo>
                    <a:pt x="307762" y="387067"/>
                    <a:pt x="312391" y="379352"/>
                    <a:pt x="319916" y="375875"/>
                  </a:cubicBezTo>
                  <a:cubicBezTo>
                    <a:pt x="327431" y="372398"/>
                    <a:pt x="336318" y="373865"/>
                    <a:pt x="342318" y="379580"/>
                  </a:cubicBezTo>
                  <a:cubicBezTo>
                    <a:pt x="348319" y="385295"/>
                    <a:pt x="350215" y="394096"/>
                    <a:pt x="347110" y="401774"/>
                  </a:cubicBezTo>
                  <a:cubicBezTo>
                    <a:pt x="344004" y="409460"/>
                    <a:pt x="336518" y="414461"/>
                    <a:pt x="328231" y="414394"/>
                  </a:cubicBezTo>
                  <a:cubicBezTo>
                    <a:pt x="323116" y="414651"/>
                    <a:pt x="318106" y="412842"/>
                    <a:pt x="314344" y="409365"/>
                  </a:cubicBezTo>
                  <a:cubicBezTo>
                    <a:pt x="310581" y="405888"/>
                    <a:pt x="308371" y="401040"/>
                    <a:pt x="308229" y="395916"/>
                  </a:cubicBezTo>
                  <a:lnTo>
                    <a:pt x="308229" y="395344"/>
                  </a:lnTo>
                </a:path>
              </a:pathLst>
            </a:custGeom>
            <a:solidFill>
              <a:srgbClr val="58405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5" name="Rounded Rectangle 8">
              <a:extLst>
                <a:ext uri="{FF2B5EF4-FFF2-40B4-BE49-F238E27FC236}">
                  <a16:creationId xmlns:a16="http://schemas.microsoft.com/office/drawing/2014/main" id="{84BBCAE9-F07D-1F37-ABCD-AAC59868230C}"/>
                </a:ext>
              </a:extLst>
            </p:cNvPr>
            <p:cNvSpPr/>
            <p:nvPr/>
          </p:nvSpPr>
          <p:spPr>
            <a:xfrm>
              <a:off x="5345764" y="3537907"/>
              <a:ext cx="429625" cy="457200"/>
            </a:xfrm>
            <a:custGeom>
              <a:avLst/>
              <a:gdLst/>
              <a:ahLst/>
              <a:cxnLst/>
              <a:rect l="0" t="0" r="0" b="0"/>
              <a:pathLst>
                <a:path w="429625" h="457200">
                  <a:moveTo>
                    <a:pt x="429625" y="196405"/>
                  </a:moveTo>
                  <a:cubicBezTo>
                    <a:pt x="429625" y="88382"/>
                    <a:pt x="342385" y="628"/>
                    <a:pt x="234362" y="0"/>
                  </a:cubicBezTo>
                  <a:cubicBezTo>
                    <a:pt x="86153" y="0"/>
                    <a:pt x="48625" y="121348"/>
                    <a:pt x="15287" y="228600"/>
                  </a:cubicBezTo>
                  <a:cubicBezTo>
                    <a:pt x="10906" y="242697"/>
                    <a:pt x="6524" y="256603"/>
                    <a:pt x="1952" y="270509"/>
                  </a:cubicBezTo>
                  <a:cubicBezTo>
                    <a:pt x="0" y="276472"/>
                    <a:pt x="1104" y="283016"/>
                    <a:pt x="4914" y="287997"/>
                  </a:cubicBezTo>
                  <a:cubicBezTo>
                    <a:pt x="8724" y="292988"/>
                    <a:pt x="14735" y="295779"/>
                    <a:pt x="21002" y="295465"/>
                  </a:cubicBezTo>
                  <a:lnTo>
                    <a:pt x="53387" y="295465"/>
                  </a:lnTo>
                  <a:cubicBezTo>
                    <a:pt x="56016" y="295465"/>
                    <a:pt x="58150" y="297599"/>
                    <a:pt x="58150" y="300227"/>
                  </a:cubicBezTo>
                  <a:lnTo>
                    <a:pt x="58150" y="328802"/>
                  </a:lnTo>
                  <a:cubicBezTo>
                    <a:pt x="58150" y="369417"/>
                    <a:pt x="91068" y="402336"/>
                    <a:pt x="131683" y="402336"/>
                  </a:cubicBezTo>
                  <a:cubicBezTo>
                    <a:pt x="133159" y="402336"/>
                    <a:pt x="134350" y="403526"/>
                    <a:pt x="134350" y="405002"/>
                  </a:cubicBezTo>
                  <a:lnTo>
                    <a:pt x="134350" y="438150"/>
                  </a:lnTo>
                  <a:cubicBezTo>
                    <a:pt x="134350" y="448675"/>
                    <a:pt x="142875" y="457200"/>
                    <a:pt x="153400" y="457200"/>
                  </a:cubicBezTo>
                  <a:cubicBezTo>
                    <a:pt x="163925" y="457200"/>
                    <a:pt x="172450" y="448675"/>
                    <a:pt x="172450" y="438150"/>
                  </a:cubicBezTo>
                  <a:lnTo>
                    <a:pt x="172450" y="382714"/>
                  </a:lnTo>
                  <a:cubicBezTo>
                    <a:pt x="172450" y="372189"/>
                    <a:pt x="163925" y="363664"/>
                    <a:pt x="153400" y="363664"/>
                  </a:cubicBezTo>
                  <a:lnTo>
                    <a:pt x="131683" y="363664"/>
                  </a:lnTo>
                  <a:cubicBezTo>
                    <a:pt x="112118" y="363664"/>
                    <a:pt x="96250" y="347795"/>
                    <a:pt x="96250" y="328231"/>
                  </a:cubicBezTo>
                  <a:lnTo>
                    <a:pt x="96250" y="275843"/>
                  </a:lnTo>
                  <a:cubicBezTo>
                    <a:pt x="96250" y="265318"/>
                    <a:pt x="87725" y="256793"/>
                    <a:pt x="77200" y="256793"/>
                  </a:cubicBezTo>
                  <a:lnTo>
                    <a:pt x="52625" y="256793"/>
                  </a:lnTo>
                  <a:cubicBezTo>
                    <a:pt x="51130" y="256765"/>
                    <a:pt x="49730" y="256070"/>
                    <a:pt x="48815" y="254888"/>
                  </a:cubicBezTo>
                  <a:cubicBezTo>
                    <a:pt x="48167" y="253565"/>
                    <a:pt x="48167" y="252021"/>
                    <a:pt x="48815" y="250697"/>
                  </a:cubicBezTo>
                  <a:lnTo>
                    <a:pt x="52244" y="239458"/>
                  </a:lnTo>
                  <a:cubicBezTo>
                    <a:pt x="85201" y="131635"/>
                    <a:pt x="114347" y="38100"/>
                    <a:pt x="234362" y="38100"/>
                  </a:cubicBezTo>
                  <a:cubicBezTo>
                    <a:pt x="321611" y="38100"/>
                    <a:pt x="392372" y="108775"/>
                    <a:pt x="392477" y="196024"/>
                  </a:cubicBezTo>
                  <a:cubicBezTo>
                    <a:pt x="391086" y="247259"/>
                    <a:pt x="365321" y="294751"/>
                    <a:pt x="323135" y="323850"/>
                  </a:cubicBezTo>
                  <a:cubicBezTo>
                    <a:pt x="318211" y="327450"/>
                    <a:pt x="315306" y="333184"/>
                    <a:pt x="315325" y="339280"/>
                  </a:cubicBezTo>
                  <a:lnTo>
                    <a:pt x="315325" y="438150"/>
                  </a:lnTo>
                  <a:cubicBezTo>
                    <a:pt x="315325" y="448675"/>
                    <a:pt x="323850" y="457200"/>
                    <a:pt x="334375" y="457200"/>
                  </a:cubicBezTo>
                  <a:cubicBezTo>
                    <a:pt x="344900" y="457200"/>
                    <a:pt x="353425" y="448675"/>
                    <a:pt x="353425" y="438150"/>
                  </a:cubicBezTo>
                  <a:lnTo>
                    <a:pt x="353425" y="350901"/>
                  </a:lnTo>
                  <a:cubicBezTo>
                    <a:pt x="353377" y="349491"/>
                    <a:pt x="354015" y="348138"/>
                    <a:pt x="355139" y="347281"/>
                  </a:cubicBezTo>
                  <a:cubicBezTo>
                    <a:pt x="401212" y="310610"/>
                    <a:pt x="428529" y="255289"/>
                    <a:pt x="429625" y="196405"/>
                  </a:cubicBezTo>
                  <a:moveTo>
                    <a:pt x="292465" y="231266"/>
                  </a:moveTo>
                  <a:lnTo>
                    <a:pt x="272653" y="227076"/>
                  </a:lnTo>
                  <a:cubicBezTo>
                    <a:pt x="271081" y="226704"/>
                    <a:pt x="269490" y="227628"/>
                    <a:pt x="269033" y="229171"/>
                  </a:cubicBezTo>
                  <a:lnTo>
                    <a:pt x="263509" y="248221"/>
                  </a:lnTo>
                  <a:cubicBezTo>
                    <a:pt x="260118" y="259375"/>
                    <a:pt x="249831" y="267004"/>
                    <a:pt x="238172" y="267004"/>
                  </a:cubicBezTo>
                  <a:cubicBezTo>
                    <a:pt x="226514" y="267004"/>
                    <a:pt x="216227" y="259375"/>
                    <a:pt x="212836" y="248221"/>
                  </a:cubicBezTo>
                  <a:lnTo>
                    <a:pt x="207311" y="229171"/>
                  </a:lnTo>
                  <a:cubicBezTo>
                    <a:pt x="206854" y="227628"/>
                    <a:pt x="205263" y="226704"/>
                    <a:pt x="203692" y="227076"/>
                  </a:cubicBezTo>
                  <a:lnTo>
                    <a:pt x="184642" y="231266"/>
                  </a:lnTo>
                  <a:cubicBezTo>
                    <a:pt x="173316" y="233867"/>
                    <a:pt x="161620" y="228771"/>
                    <a:pt x="155800" y="218713"/>
                  </a:cubicBezTo>
                  <a:cubicBezTo>
                    <a:pt x="149980" y="208654"/>
                    <a:pt x="151399" y="195976"/>
                    <a:pt x="159305" y="187452"/>
                  </a:cubicBezTo>
                  <a:lnTo>
                    <a:pt x="172259" y="173354"/>
                  </a:lnTo>
                  <a:cubicBezTo>
                    <a:pt x="173393" y="172116"/>
                    <a:pt x="173393" y="170211"/>
                    <a:pt x="172259" y="168973"/>
                  </a:cubicBezTo>
                  <a:lnTo>
                    <a:pt x="159305" y="154876"/>
                  </a:lnTo>
                  <a:cubicBezTo>
                    <a:pt x="151161" y="146408"/>
                    <a:pt x="149675" y="133540"/>
                    <a:pt x="155686" y="123443"/>
                  </a:cubicBezTo>
                  <a:cubicBezTo>
                    <a:pt x="161353" y="113261"/>
                    <a:pt x="173126" y="108118"/>
                    <a:pt x="184451" y="110870"/>
                  </a:cubicBezTo>
                  <a:lnTo>
                    <a:pt x="203501" y="115252"/>
                  </a:lnTo>
                  <a:cubicBezTo>
                    <a:pt x="205073" y="115623"/>
                    <a:pt x="206663" y="114700"/>
                    <a:pt x="207121" y="113156"/>
                  </a:cubicBezTo>
                  <a:lnTo>
                    <a:pt x="212645" y="94106"/>
                  </a:lnTo>
                  <a:cubicBezTo>
                    <a:pt x="216036" y="82953"/>
                    <a:pt x="226323" y="75323"/>
                    <a:pt x="237982" y="75323"/>
                  </a:cubicBezTo>
                  <a:cubicBezTo>
                    <a:pt x="249640" y="75323"/>
                    <a:pt x="259927" y="82953"/>
                    <a:pt x="263318" y="94106"/>
                  </a:cubicBezTo>
                  <a:lnTo>
                    <a:pt x="268843" y="113156"/>
                  </a:lnTo>
                  <a:cubicBezTo>
                    <a:pt x="269300" y="114700"/>
                    <a:pt x="270891" y="115623"/>
                    <a:pt x="272462" y="115252"/>
                  </a:cubicBezTo>
                  <a:lnTo>
                    <a:pt x="291512" y="110870"/>
                  </a:lnTo>
                  <a:cubicBezTo>
                    <a:pt x="303056" y="107622"/>
                    <a:pt x="315334" y="112537"/>
                    <a:pt x="321459" y="122853"/>
                  </a:cubicBezTo>
                  <a:cubicBezTo>
                    <a:pt x="327574" y="133169"/>
                    <a:pt x="325993" y="146304"/>
                    <a:pt x="317611" y="154876"/>
                  </a:cubicBezTo>
                  <a:lnTo>
                    <a:pt x="304657" y="168973"/>
                  </a:lnTo>
                  <a:cubicBezTo>
                    <a:pt x="303523" y="170211"/>
                    <a:pt x="303523" y="172116"/>
                    <a:pt x="304657" y="173354"/>
                  </a:cubicBezTo>
                  <a:lnTo>
                    <a:pt x="317611" y="187452"/>
                  </a:lnTo>
                  <a:cubicBezTo>
                    <a:pt x="325755" y="195872"/>
                    <a:pt x="327345" y="208664"/>
                    <a:pt x="321516" y="218817"/>
                  </a:cubicBezTo>
                  <a:cubicBezTo>
                    <a:pt x="315687" y="228981"/>
                    <a:pt x="303837" y="234057"/>
                    <a:pt x="292465" y="231266"/>
                  </a:cubicBezTo>
                  <a:moveTo>
                    <a:pt x="239125" y="199643"/>
                  </a:moveTo>
                  <a:cubicBezTo>
                    <a:pt x="227533" y="199643"/>
                    <a:pt x="217093" y="192643"/>
                    <a:pt x="212693" y="181917"/>
                  </a:cubicBezTo>
                  <a:cubicBezTo>
                    <a:pt x="208292" y="171192"/>
                    <a:pt x="210807" y="158867"/>
                    <a:pt x="219055" y="150723"/>
                  </a:cubicBezTo>
                  <a:cubicBezTo>
                    <a:pt x="227314" y="142589"/>
                    <a:pt x="239658" y="140236"/>
                    <a:pt x="250326" y="144779"/>
                  </a:cubicBezTo>
                  <a:cubicBezTo>
                    <a:pt x="260994" y="149323"/>
                    <a:pt x="267852" y="159858"/>
                    <a:pt x="267700" y="171450"/>
                  </a:cubicBezTo>
                  <a:cubicBezTo>
                    <a:pt x="267490" y="187080"/>
                    <a:pt x="254755" y="199643"/>
                    <a:pt x="239125" y="199643"/>
                  </a:cubicBezTo>
                </a:path>
              </a:pathLst>
            </a:custGeom>
            <a:solidFill>
              <a:srgbClr val="58405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C393F81-04AC-4A41-D482-C00290A405C4}"/>
                </a:ext>
              </a:extLst>
            </p:cNvPr>
            <p:cNvSpPr txBox="1"/>
            <p:nvPr/>
          </p:nvSpPr>
          <p:spPr>
            <a:xfrm>
              <a:off x="6015207" y="1982133"/>
              <a:ext cx="842445" cy="25670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r"/>
              <a:r>
                <a:rPr sz="1600" b="0" dirty="0">
                  <a:solidFill>
                    <a:srgbClr val="584053"/>
                  </a:solidFill>
                  <a:latin typeface="Garamond" panose="02020404030301010803" pitchFamily="18" charset="0"/>
                </a:rPr>
                <a:t>No </a:t>
              </a:r>
              <a:r>
                <a:rPr sz="1400" b="0" dirty="0">
                  <a:solidFill>
                    <a:srgbClr val="584053"/>
                  </a:solidFill>
                  <a:latin typeface="Garamond" panose="02020404030301010803" pitchFamily="18" charset="0"/>
                </a:rPr>
                <a:t>Audits</a:t>
              </a:r>
              <a:endParaRPr sz="1600" b="0" dirty="0">
                <a:solidFill>
                  <a:srgbClr val="584053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3DC58A1-124E-B43C-6C7F-A63FF222DC3D}"/>
                </a:ext>
              </a:extLst>
            </p:cNvPr>
            <p:cNvSpPr txBox="1"/>
            <p:nvPr/>
          </p:nvSpPr>
          <p:spPr>
            <a:xfrm>
              <a:off x="6019201" y="2943788"/>
              <a:ext cx="1442849" cy="22461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r"/>
              <a:r>
                <a:rPr sz="1400" b="0" dirty="0">
                  <a:solidFill>
                    <a:srgbClr val="584053"/>
                  </a:solidFill>
                  <a:latin typeface="Garamond" panose="02020404030301010803" pitchFamily="18" charset="0"/>
                </a:rPr>
                <a:t>No Ongoing Work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4A68705-9D37-7DF0-C387-2DC3AAE09BF8}"/>
                </a:ext>
              </a:extLst>
            </p:cNvPr>
            <p:cNvSpPr txBox="1"/>
            <p:nvPr/>
          </p:nvSpPr>
          <p:spPr>
            <a:xfrm>
              <a:off x="5986157" y="3575340"/>
              <a:ext cx="1073062" cy="25670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r"/>
              <a:r>
                <a:rPr sz="1600" b="1">
                  <a:solidFill>
                    <a:srgbClr val="584053"/>
                  </a:solidFill>
                  <a:latin typeface="Garamond" panose="02020404030301010803" pitchFamily="18" charset="0"/>
                </a:rPr>
                <a:t>Reflections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25DB0BC-E661-A310-66F2-650F3F5EA4B2}"/>
                </a:ext>
              </a:extLst>
            </p:cNvPr>
            <p:cNvSpPr txBox="1"/>
            <p:nvPr/>
          </p:nvSpPr>
          <p:spPr>
            <a:xfrm>
              <a:off x="5854273" y="3898121"/>
              <a:ext cx="2233647" cy="5053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r"/>
              <a:r>
                <a:rPr sz="1050" b="0" dirty="0">
                  <a:solidFill>
                    <a:srgbClr val="584053"/>
                  </a:solidFill>
                  <a:latin typeface="Garamond" panose="02020404030301010803" pitchFamily="18" charset="0"/>
                </a:rPr>
                <a:t>Reflections on our role based on audits
of gold, which plays a strategic and
distinct role in energy transition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9FD1523-B400-E668-3E85-10DC302CE914}"/>
              </a:ext>
            </a:extLst>
          </p:cNvPr>
          <p:cNvGrpSpPr/>
          <p:nvPr/>
        </p:nvGrpSpPr>
        <p:grpSpPr>
          <a:xfrm>
            <a:off x="2946815" y="1713608"/>
            <a:ext cx="8784937" cy="4760344"/>
            <a:chOff x="457200" y="1118526"/>
            <a:chExt cx="8229600" cy="462094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0A0441C-9E7F-96CB-DAFB-F0FB01CF2E4B}"/>
                </a:ext>
              </a:extLst>
            </p:cNvPr>
            <p:cNvSpPr/>
            <p:nvPr/>
          </p:nvSpPr>
          <p:spPr>
            <a:xfrm>
              <a:off x="457200" y="1118526"/>
              <a:ext cx="8229600" cy="46209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12" name="Rounded Rectangle 2">
              <a:extLst>
                <a:ext uri="{FF2B5EF4-FFF2-40B4-BE49-F238E27FC236}">
                  <a16:creationId xmlns:a16="http://schemas.microsoft.com/office/drawing/2014/main" id="{A5C2CA4D-4B93-DB70-C626-AB6A81E2DCB0}"/>
                </a:ext>
              </a:extLst>
            </p:cNvPr>
            <p:cNvSpPr/>
            <p:nvPr/>
          </p:nvSpPr>
          <p:spPr>
            <a:xfrm>
              <a:off x="3772648" y="2130823"/>
              <a:ext cx="1178084" cy="1085526"/>
            </a:xfrm>
            <a:custGeom>
              <a:avLst/>
              <a:gdLst/>
              <a:ahLst/>
              <a:cxnLst/>
              <a:rect l="0" t="0" r="0" b="0"/>
              <a:pathLst>
                <a:path w="1178084" h="1085526">
                  <a:moveTo>
                    <a:pt x="140596" y="1085526"/>
                  </a:moveTo>
                  <a:cubicBezTo>
                    <a:pt x="62947" y="1085526"/>
                    <a:pt x="0" y="842522"/>
                    <a:pt x="0" y="542763"/>
                  </a:cubicBezTo>
                  <a:cubicBezTo>
                    <a:pt x="0" y="243004"/>
                    <a:pt x="62947" y="0"/>
                    <a:pt x="140596" y="0"/>
                  </a:cubicBezTo>
                  <a:moveTo>
                    <a:pt x="1037487" y="1085526"/>
                  </a:moveTo>
                  <a:cubicBezTo>
                    <a:pt x="1115137" y="1085526"/>
                    <a:pt x="1178084" y="842522"/>
                    <a:pt x="1178084" y="542763"/>
                  </a:cubicBezTo>
                  <a:cubicBezTo>
                    <a:pt x="1178084" y="243004"/>
                    <a:pt x="1115137" y="0"/>
                    <a:pt x="1037487" y="0"/>
                  </a:cubicBezTo>
                  <a:moveTo>
                    <a:pt x="140596" y="0"/>
                  </a:moveTo>
                  <a:lnTo>
                    <a:pt x="1037487" y="0"/>
                  </a:lnTo>
                  <a:moveTo>
                    <a:pt x="1037487" y="1085526"/>
                  </a:moveTo>
                  <a:lnTo>
                    <a:pt x="140596" y="1085526"/>
                  </a:lnTo>
                </a:path>
              </a:pathLst>
            </a:custGeom>
            <a:noFill/>
            <a:ln w="14059">
              <a:solidFill>
                <a:srgbClr val="1EABDA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13" name="Rounded Rectangle 3">
              <a:extLst>
                <a:ext uri="{FF2B5EF4-FFF2-40B4-BE49-F238E27FC236}">
                  <a16:creationId xmlns:a16="http://schemas.microsoft.com/office/drawing/2014/main" id="{CD4447C7-05EC-9FE7-8E0A-50FCD56B0ED4}"/>
                </a:ext>
              </a:extLst>
            </p:cNvPr>
            <p:cNvSpPr/>
            <p:nvPr/>
          </p:nvSpPr>
          <p:spPr>
            <a:xfrm>
              <a:off x="682154" y="3891212"/>
              <a:ext cx="1276430" cy="1422820"/>
            </a:xfrm>
            <a:custGeom>
              <a:avLst/>
              <a:gdLst/>
              <a:ahLst/>
              <a:cxnLst/>
              <a:rect l="0" t="0" r="0" b="0"/>
              <a:pathLst>
                <a:path w="1237447" h="1422820">
                  <a:moveTo>
                    <a:pt x="56238" y="0"/>
                  </a:moveTo>
                  <a:lnTo>
                    <a:pt x="37492" y="0"/>
                  </a:lnTo>
                  <a:cubicBezTo>
                    <a:pt x="16786" y="0"/>
                    <a:pt x="0" y="16786"/>
                    <a:pt x="0" y="37492"/>
                  </a:cubicBezTo>
                  <a:lnTo>
                    <a:pt x="0" y="56238"/>
                  </a:lnTo>
                  <a:moveTo>
                    <a:pt x="0" y="56238"/>
                  </a:moveTo>
                  <a:lnTo>
                    <a:pt x="0" y="1301106"/>
                  </a:lnTo>
                  <a:moveTo>
                    <a:pt x="1237447" y="56238"/>
                  </a:moveTo>
                  <a:lnTo>
                    <a:pt x="1237447" y="1301106"/>
                  </a:lnTo>
                  <a:moveTo>
                    <a:pt x="56238" y="0"/>
                  </a:moveTo>
                  <a:lnTo>
                    <a:pt x="1181208" y="0"/>
                  </a:lnTo>
                  <a:moveTo>
                    <a:pt x="1181208" y="0"/>
                  </a:moveTo>
                  <a:lnTo>
                    <a:pt x="1199954" y="0"/>
                  </a:lnTo>
                  <a:cubicBezTo>
                    <a:pt x="1220660" y="0"/>
                    <a:pt x="1237447" y="16786"/>
                    <a:pt x="1237447" y="37492"/>
                  </a:cubicBezTo>
                  <a:lnTo>
                    <a:pt x="1237447" y="56238"/>
                  </a:lnTo>
                  <a:moveTo>
                    <a:pt x="1237447" y="1301106"/>
                  </a:moveTo>
                  <a:lnTo>
                    <a:pt x="1237447" y="1307540"/>
                  </a:lnTo>
                  <a:cubicBezTo>
                    <a:pt x="1237447" y="1333754"/>
                    <a:pt x="1209176" y="1353194"/>
                    <a:pt x="1180598" y="1347933"/>
                  </a:cubicBezTo>
                  <a:cubicBezTo>
                    <a:pt x="1081394" y="1329671"/>
                    <a:pt x="863719" y="1303295"/>
                    <a:pt x="618723" y="1360242"/>
                  </a:cubicBezTo>
                  <a:cubicBezTo>
                    <a:pt x="349498" y="1422820"/>
                    <a:pt x="113262" y="1384780"/>
                    <a:pt x="30978" y="1367458"/>
                  </a:cubicBezTo>
                  <a:cubicBezTo>
                    <a:pt x="12383" y="1363544"/>
                    <a:pt x="0" y="1348517"/>
                    <a:pt x="0" y="1331355"/>
                  </a:cubicBezTo>
                  <a:lnTo>
                    <a:pt x="0" y="1301106"/>
                  </a:lnTo>
                </a:path>
              </a:pathLst>
            </a:custGeom>
            <a:noFill/>
            <a:ln w="14059">
              <a:solidFill>
                <a:srgbClr val="3CC583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14" name="Rounded Rectangle 4">
              <a:extLst>
                <a:ext uri="{FF2B5EF4-FFF2-40B4-BE49-F238E27FC236}">
                  <a16:creationId xmlns:a16="http://schemas.microsoft.com/office/drawing/2014/main" id="{0CF472C9-9F69-6589-72B1-8CB249C8E425}"/>
                </a:ext>
              </a:extLst>
            </p:cNvPr>
            <p:cNvSpPr/>
            <p:nvPr/>
          </p:nvSpPr>
          <p:spPr>
            <a:xfrm>
              <a:off x="2107064" y="3891212"/>
              <a:ext cx="888493" cy="387910"/>
            </a:xfrm>
            <a:custGeom>
              <a:avLst/>
              <a:gdLst/>
              <a:ahLst/>
              <a:cxnLst/>
              <a:rect l="0" t="0" r="0" b="0"/>
              <a:pathLst>
                <a:path w="888493" h="387910">
                  <a:moveTo>
                    <a:pt x="56238" y="0"/>
                  </a:moveTo>
                  <a:lnTo>
                    <a:pt x="37492" y="0"/>
                  </a:lnTo>
                  <a:cubicBezTo>
                    <a:pt x="16786" y="0"/>
                    <a:pt x="0" y="16786"/>
                    <a:pt x="0" y="37492"/>
                  </a:cubicBezTo>
                  <a:lnTo>
                    <a:pt x="0" y="56238"/>
                  </a:lnTo>
                  <a:moveTo>
                    <a:pt x="0" y="56238"/>
                  </a:moveTo>
                  <a:lnTo>
                    <a:pt x="0" y="266196"/>
                  </a:lnTo>
                  <a:moveTo>
                    <a:pt x="888493" y="56238"/>
                  </a:moveTo>
                  <a:lnTo>
                    <a:pt x="888493" y="266196"/>
                  </a:lnTo>
                  <a:moveTo>
                    <a:pt x="56238" y="0"/>
                  </a:moveTo>
                  <a:lnTo>
                    <a:pt x="832255" y="0"/>
                  </a:lnTo>
                  <a:moveTo>
                    <a:pt x="832255" y="0"/>
                  </a:moveTo>
                  <a:lnTo>
                    <a:pt x="851001" y="0"/>
                  </a:lnTo>
                  <a:cubicBezTo>
                    <a:pt x="871707" y="0"/>
                    <a:pt x="888493" y="16786"/>
                    <a:pt x="888493" y="37492"/>
                  </a:cubicBezTo>
                  <a:lnTo>
                    <a:pt x="888493" y="56238"/>
                  </a:lnTo>
                  <a:moveTo>
                    <a:pt x="888493" y="266196"/>
                  </a:moveTo>
                  <a:lnTo>
                    <a:pt x="888493" y="272631"/>
                  </a:lnTo>
                  <a:cubicBezTo>
                    <a:pt x="888493" y="298844"/>
                    <a:pt x="868195" y="318284"/>
                    <a:pt x="847676" y="313023"/>
                  </a:cubicBezTo>
                  <a:cubicBezTo>
                    <a:pt x="776447" y="294761"/>
                    <a:pt x="620155" y="268385"/>
                    <a:pt x="444246" y="325332"/>
                  </a:cubicBezTo>
                  <a:cubicBezTo>
                    <a:pt x="250941" y="387910"/>
                    <a:pt x="81323" y="349870"/>
                    <a:pt x="22242" y="332548"/>
                  </a:cubicBezTo>
                  <a:cubicBezTo>
                    <a:pt x="8891" y="328634"/>
                    <a:pt x="0" y="313607"/>
                    <a:pt x="0" y="296445"/>
                  </a:cubicBezTo>
                  <a:lnTo>
                    <a:pt x="0" y="266196"/>
                  </a:lnTo>
                </a:path>
              </a:pathLst>
            </a:custGeom>
            <a:noFill/>
            <a:ln w="14059">
              <a:solidFill>
                <a:srgbClr val="3CC583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15" name="Rounded Rectangle 5">
              <a:extLst>
                <a:ext uri="{FF2B5EF4-FFF2-40B4-BE49-F238E27FC236}">
                  <a16:creationId xmlns:a16="http://schemas.microsoft.com/office/drawing/2014/main" id="{9660210F-2262-6C45-52CF-59961DECF44D}"/>
                </a:ext>
              </a:extLst>
            </p:cNvPr>
            <p:cNvSpPr/>
            <p:nvPr/>
          </p:nvSpPr>
          <p:spPr>
            <a:xfrm>
              <a:off x="3183020" y="3891212"/>
              <a:ext cx="1084939" cy="657778"/>
            </a:xfrm>
            <a:custGeom>
              <a:avLst/>
              <a:gdLst/>
              <a:ahLst/>
              <a:cxnLst/>
              <a:rect l="0" t="0" r="0" b="0"/>
              <a:pathLst>
                <a:path w="1084939" h="657778">
                  <a:moveTo>
                    <a:pt x="56238" y="0"/>
                  </a:moveTo>
                  <a:lnTo>
                    <a:pt x="37492" y="0"/>
                  </a:lnTo>
                  <a:cubicBezTo>
                    <a:pt x="16786" y="0"/>
                    <a:pt x="0" y="16786"/>
                    <a:pt x="0" y="37492"/>
                  </a:cubicBezTo>
                  <a:lnTo>
                    <a:pt x="0" y="56238"/>
                  </a:lnTo>
                  <a:moveTo>
                    <a:pt x="0" y="56238"/>
                  </a:moveTo>
                  <a:lnTo>
                    <a:pt x="0" y="536064"/>
                  </a:lnTo>
                  <a:moveTo>
                    <a:pt x="1084939" y="56238"/>
                  </a:moveTo>
                  <a:lnTo>
                    <a:pt x="1084939" y="536064"/>
                  </a:lnTo>
                  <a:moveTo>
                    <a:pt x="56239" y="0"/>
                  </a:moveTo>
                  <a:lnTo>
                    <a:pt x="1028700" y="0"/>
                  </a:lnTo>
                  <a:moveTo>
                    <a:pt x="1028700" y="0"/>
                  </a:moveTo>
                  <a:lnTo>
                    <a:pt x="1047447" y="0"/>
                  </a:lnTo>
                  <a:cubicBezTo>
                    <a:pt x="1068153" y="0"/>
                    <a:pt x="1084939" y="16786"/>
                    <a:pt x="1084939" y="37492"/>
                  </a:cubicBezTo>
                  <a:lnTo>
                    <a:pt x="1084939" y="56238"/>
                  </a:lnTo>
                  <a:moveTo>
                    <a:pt x="1084939" y="536064"/>
                  </a:moveTo>
                  <a:lnTo>
                    <a:pt x="1084939" y="542499"/>
                  </a:lnTo>
                  <a:cubicBezTo>
                    <a:pt x="1084939" y="568713"/>
                    <a:pt x="1060152" y="588153"/>
                    <a:pt x="1035097" y="582892"/>
                  </a:cubicBezTo>
                  <a:cubicBezTo>
                    <a:pt x="948119" y="564630"/>
                    <a:pt x="757271" y="538254"/>
                    <a:pt x="542469" y="595200"/>
                  </a:cubicBezTo>
                  <a:cubicBezTo>
                    <a:pt x="306424" y="657778"/>
                    <a:pt x="99304" y="619738"/>
                    <a:pt x="27160" y="602417"/>
                  </a:cubicBezTo>
                  <a:cubicBezTo>
                    <a:pt x="10857" y="598503"/>
                    <a:pt x="0" y="583476"/>
                    <a:pt x="0" y="566313"/>
                  </a:cubicBezTo>
                  <a:lnTo>
                    <a:pt x="0" y="536064"/>
                  </a:lnTo>
                </a:path>
              </a:pathLst>
            </a:custGeom>
            <a:noFill/>
            <a:ln w="14059">
              <a:solidFill>
                <a:srgbClr val="3CC583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16" name="Rounded Rectangle 6">
              <a:extLst>
                <a:ext uri="{FF2B5EF4-FFF2-40B4-BE49-F238E27FC236}">
                  <a16:creationId xmlns:a16="http://schemas.microsoft.com/office/drawing/2014/main" id="{BBC2545E-EB0C-AB2B-988E-476F48FCA004}"/>
                </a:ext>
              </a:extLst>
            </p:cNvPr>
            <p:cNvSpPr/>
            <p:nvPr/>
          </p:nvSpPr>
          <p:spPr>
            <a:xfrm>
              <a:off x="4455422" y="3891212"/>
              <a:ext cx="1214307" cy="933465"/>
            </a:xfrm>
            <a:custGeom>
              <a:avLst/>
              <a:gdLst/>
              <a:ahLst/>
              <a:cxnLst/>
              <a:rect l="0" t="0" r="0" b="0"/>
              <a:pathLst>
                <a:path w="1214307" h="933465">
                  <a:moveTo>
                    <a:pt x="56238" y="0"/>
                  </a:moveTo>
                  <a:lnTo>
                    <a:pt x="37492" y="0"/>
                  </a:lnTo>
                  <a:cubicBezTo>
                    <a:pt x="16786" y="0"/>
                    <a:pt x="0" y="16786"/>
                    <a:pt x="0" y="37492"/>
                  </a:cubicBezTo>
                  <a:lnTo>
                    <a:pt x="0" y="56238"/>
                  </a:lnTo>
                  <a:moveTo>
                    <a:pt x="0" y="56238"/>
                  </a:moveTo>
                  <a:lnTo>
                    <a:pt x="0" y="811751"/>
                  </a:lnTo>
                  <a:moveTo>
                    <a:pt x="1214307" y="56238"/>
                  </a:moveTo>
                  <a:lnTo>
                    <a:pt x="1214307" y="811751"/>
                  </a:lnTo>
                  <a:moveTo>
                    <a:pt x="56238" y="0"/>
                  </a:moveTo>
                  <a:lnTo>
                    <a:pt x="1158068" y="0"/>
                  </a:lnTo>
                  <a:moveTo>
                    <a:pt x="1158068" y="0"/>
                  </a:moveTo>
                  <a:lnTo>
                    <a:pt x="1176815" y="0"/>
                  </a:lnTo>
                  <a:cubicBezTo>
                    <a:pt x="1197521" y="0"/>
                    <a:pt x="1214307" y="16786"/>
                    <a:pt x="1214307" y="37492"/>
                  </a:cubicBezTo>
                  <a:lnTo>
                    <a:pt x="1214307" y="56238"/>
                  </a:lnTo>
                  <a:moveTo>
                    <a:pt x="1214307" y="811751"/>
                  </a:moveTo>
                  <a:lnTo>
                    <a:pt x="1214307" y="818186"/>
                  </a:lnTo>
                  <a:cubicBezTo>
                    <a:pt x="1214307" y="844399"/>
                    <a:pt x="1186565" y="863839"/>
                    <a:pt x="1158522" y="858578"/>
                  </a:cubicBezTo>
                  <a:cubicBezTo>
                    <a:pt x="1061173" y="840316"/>
                    <a:pt x="847568" y="813940"/>
                    <a:pt x="607153" y="870887"/>
                  </a:cubicBezTo>
                  <a:cubicBezTo>
                    <a:pt x="342962" y="933465"/>
                    <a:pt x="111145" y="895425"/>
                    <a:pt x="30399" y="878103"/>
                  </a:cubicBezTo>
                  <a:cubicBezTo>
                    <a:pt x="12152" y="874189"/>
                    <a:pt x="0" y="859162"/>
                    <a:pt x="0" y="842000"/>
                  </a:cubicBezTo>
                  <a:lnTo>
                    <a:pt x="0" y="811751"/>
                  </a:lnTo>
                </a:path>
              </a:pathLst>
            </a:custGeom>
            <a:noFill/>
            <a:ln w="14059">
              <a:solidFill>
                <a:srgbClr val="3CC583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17" name="Rounded Rectangle 7">
              <a:extLst>
                <a:ext uri="{FF2B5EF4-FFF2-40B4-BE49-F238E27FC236}">
                  <a16:creationId xmlns:a16="http://schemas.microsoft.com/office/drawing/2014/main" id="{D0AD3655-EFB8-EF76-FFA5-BE66A36B10C7}"/>
                </a:ext>
              </a:extLst>
            </p:cNvPr>
            <p:cNvSpPr/>
            <p:nvPr/>
          </p:nvSpPr>
          <p:spPr>
            <a:xfrm>
              <a:off x="5857191" y="3891212"/>
              <a:ext cx="1239985" cy="657778"/>
            </a:xfrm>
            <a:custGeom>
              <a:avLst/>
              <a:gdLst/>
              <a:ahLst/>
              <a:cxnLst/>
              <a:rect l="0" t="0" r="0" b="0"/>
              <a:pathLst>
                <a:path w="1239985" h="657778">
                  <a:moveTo>
                    <a:pt x="56238" y="0"/>
                  </a:moveTo>
                  <a:lnTo>
                    <a:pt x="37492" y="0"/>
                  </a:lnTo>
                  <a:cubicBezTo>
                    <a:pt x="16786" y="0"/>
                    <a:pt x="0" y="16786"/>
                    <a:pt x="0" y="37492"/>
                  </a:cubicBezTo>
                  <a:lnTo>
                    <a:pt x="0" y="56238"/>
                  </a:lnTo>
                  <a:moveTo>
                    <a:pt x="0" y="56238"/>
                  </a:moveTo>
                  <a:lnTo>
                    <a:pt x="0" y="536064"/>
                  </a:lnTo>
                  <a:moveTo>
                    <a:pt x="1239985" y="56238"/>
                  </a:moveTo>
                  <a:lnTo>
                    <a:pt x="1239985" y="536064"/>
                  </a:lnTo>
                  <a:moveTo>
                    <a:pt x="56238" y="0"/>
                  </a:moveTo>
                  <a:lnTo>
                    <a:pt x="1183747" y="0"/>
                  </a:lnTo>
                  <a:moveTo>
                    <a:pt x="1183747" y="0"/>
                  </a:moveTo>
                  <a:lnTo>
                    <a:pt x="1202493" y="0"/>
                  </a:lnTo>
                  <a:cubicBezTo>
                    <a:pt x="1223199" y="0"/>
                    <a:pt x="1239985" y="16786"/>
                    <a:pt x="1239985" y="37492"/>
                  </a:cubicBezTo>
                  <a:lnTo>
                    <a:pt x="1239985" y="56238"/>
                  </a:lnTo>
                  <a:moveTo>
                    <a:pt x="1239985" y="536064"/>
                  </a:moveTo>
                  <a:lnTo>
                    <a:pt x="1239985" y="542499"/>
                  </a:lnTo>
                  <a:cubicBezTo>
                    <a:pt x="1239985" y="568713"/>
                    <a:pt x="1211656" y="588153"/>
                    <a:pt x="1183020" y="582892"/>
                  </a:cubicBezTo>
                  <a:cubicBezTo>
                    <a:pt x="1083613" y="564630"/>
                    <a:pt x="865491" y="538254"/>
                    <a:pt x="619992" y="595200"/>
                  </a:cubicBezTo>
                  <a:cubicBezTo>
                    <a:pt x="350215" y="657778"/>
                    <a:pt x="113495" y="619738"/>
                    <a:pt x="31041" y="602417"/>
                  </a:cubicBezTo>
                  <a:cubicBezTo>
                    <a:pt x="12409" y="598503"/>
                    <a:pt x="0" y="583476"/>
                    <a:pt x="0" y="566313"/>
                  </a:cubicBezTo>
                  <a:lnTo>
                    <a:pt x="0" y="536064"/>
                  </a:lnTo>
                </a:path>
              </a:pathLst>
            </a:custGeom>
            <a:noFill/>
            <a:ln w="14059">
              <a:solidFill>
                <a:srgbClr val="3CC583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sp>
          <p:nvSpPr>
            <p:cNvPr id="18" name="Rounded Rectangle 8">
              <a:extLst>
                <a:ext uri="{FF2B5EF4-FFF2-40B4-BE49-F238E27FC236}">
                  <a16:creationId xmlns:a16="http://schemas.microsoft.com/office/drawing/2014/main" id="{5D56CF3C-898A-A505-576D-84939798AB2B}"/>
                </a:ext>
              </a:extLst>
            </p:cNvPr>
            <p:cNvSpPr/>
            <p:nvPr/>
          </p:nvSpPr>
          <p:spPr>
            <a:xfrm>
              <a:off x="7284639" y="3891212"/>
              <a:ext cx="1176521" cy="1085189"/>
            </a:xfrm>
            <a:custGeom>
              <a:avLst/>
              <a:gdLst/>
              <a:ahLst/>
              <a:cxnLst/>
              <a:rect l="0" t="0" r="0" b="0"/>
              <a:pathLst>
                <a:path w="1176521" h="1085189">
                  <a:moveTo>
                    <a:pt x="56238" y="0"/>
                  </a:moveTo>
                  <a:lnTo>
                    <a:pt x="37492" y="0"/>
                  </a:lnTo>
                  <a:cubicBezTo>
                    <a:pt x="16786" y="0"/>
                    <a:pt x="0" y="16786"/>
                    <a:pt x="0" y="37492"/>
                  </a:cubicBezTo>
                  <a:lnTo>
                    <a:pt x="0" y="56238"/>
                  </a:lnTo>
                  <a:moveTo>
                    <a:pt x="0" y="56238"/>
                  </a:moveTo>
                  <a:lnTo>
                    <a:pt x="0" y="963475"/>
                  </a:lnTo>
                  <a:moveTo>
                    <a:pt x="1176521" y="56238"/>
                  </a:moveTo>
                  <a:lnTo>
                    <a:pt x="1176521" y="963475"/>
                  </a:lnTo>
                  <a:moveTo>
                    <a:pt x="56238" y="0"/>
                  </a:moveTo>
                  <a:lnTo>
                    <a:pt x="1120283" y="0"/>
                  </a:lnTo>
                  <a:moveTo>
                    <a:pt x="1120283" y="0"/>
                  </a:moveTo>
                  <a:lnTo>
                    <a:pt x="1139029" y="0"/>
                  </a:lnTo>
                  <a:cubicBezTo>
                    <a:pt x="1159735" y="0"/>
                    <a:pt x="1176521" y="16786"/>
                    <a:pt x="1176521" y="37492"/>
                  </a:cubicBezTo>
                  <a:lnTo>
                    <a:pt x="1176521" y="56238"/>
                  </a:lnTo>
                  <a:moveTo>
                    <a:pt x="1176521" y="963475"/>
                  </a:moveTo>
                  <a:lnTo>
                    <a:pt x="1176521" y="969910"/>
                  </a:lnTo>
                  <a:cubicBezTo>
                    <a:pt x="1176521" y="996123"/>
                    <a:pt x="1149642" y="1015563"/>
                    <a:pt x="1122472" y="1010302"/>
                  </a:cubicBezTo>
                  <a:cubicBezTo>
                    <a:pt x="1028152" y="992040"/>
                    <a:pt x="821194" y="965664"/>
                    <a:pt x="588260" y="1022611"/>
                  </a:cubicBezTo>
                  <a:cubicBezTo>
                    <a:pt x="332290" y="1085189"/>
                    <a:pt x="107686" y="1047149"/>
                    <a:pt x="29453" y="1029827"/>
                  </a:cubicBezTo>
                  <a:cubicBezTo>
                    <a:pt x="11774" y="1025913"/>
                    <a:pt x="0" y="1010886"/>
                    <a:pt x="0" y="993724"/>
                  </a:cubicBezTo>
                  <a:lnTo>
                    <a:pt x="0" y="963475"/>
                  </a:lnTo>
                </a:path>
              </a:pathLst>
            </a:custGeom>
            <a:noFill/>
            <a:ln w="14059">
              <a:solidFill>
                <a:srgbClr val="3CC583"/>
              </a:solidFill>
            </a:ln>
          </p:spPr>
          <p:txBody>
            <a:bodyPr rtlCol="0" anchor="ctr"/>
            <a:lstStyle/>
            <a:p>
              <a:pPr algn="ctr"/>
              <a:endParaRPr sz="2400">
                <a:latin typeface="Garamond" panose="02020404030301010803" pitchFamily="18" charset="0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CF5C46C-36D3-9EBF-F35A-3BD5978B2298}"/>
                </a:ext>
              </a:extLst>
            </p:cNvPr>
            <p:cNvGrpSpPr/>
            <p:nvPr/>
          </p:nvGrpSpPr>
          <p:grpSpPr>
            <a:xfrm>
              <a:off x="1239953" y="3188228"/>
              <a:ext cx="3149855" cy="688924"/>
              <a:chOff x="782753" y="2069702"/>
              <a:chExt cx="3149855" cy="688924"/>
            </a:xfrm>
          </p:grpSpPr>
          <p:sp>
            <p:nvSpPr>
              <p:cNvPr id="55" name="Rounded Rectangle 9">
                <a:extLst>
                  <a:ext uri="{FF2B5EF4-FFF2-40B4-BE49-F238E27FC236}">
                    <a16:creationId xmlns:a16="http://schemas.microsoft.com/office/drawing/2014/main" id="{2EEAAB39-61CC-979F-DCBC-47FEF930B103}"/>
                  </a:ext>
                </a:extLst>
              </p:cNvPr>
              <p:cNvSpPr/>
              <p:nvPr/>
            </p:nvSpPr>
            <p:spPr>
              <a:xfrm>
                <a:off x="843678" y="2125940"/>
                <a:ext cx="3060792" cy="627999"/>
              </a:xfrm>
              <a:custGeom>
                <a:avLst/>
                <a:gdLst/>
                <a:ahLst/>
                <a:cxnLst/>
                <a:rect l="0" t="0" r="0" b="0"/>
                <a:pathLst>
                  <a:path w="3060792" h="627999">
                    <a:moveTo>
                      <a:pt x="3060792" y="0"/>
                    </a:moveTo>
                    <a:lnTo>
                      <a:pt x="3060792" y="196835"/>
                    </a:lnTo>
                    <a:cubicBezTo>
                      <a:pt x="3060792" y="258979"/>
                      <a:pt x="3010458" y="309312"/>
                      <a:pt x="2948315" y="309312"/>
                    </a:cubicBezTo>
                    <a:lnTo>
                      <a:pt x="112477" y="309312"/>
                    </a:lnTo>
                    <a:cubicBezTo>
                      <a:pt x="50333" y="309312"/>
                      <a:pt x="0" y="359646"/>
                      <a:pt x="0" y="421790"/>
                    </a:cubicBezTo>
                    <a:lnTo>
                      <a:pt x="0" y="627999"/>
                    </a:lnTo>
                  </a:path>
                </a:pathLst>
              </a:custGeom>
              <a:noFill/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  <p:sp>
            <p:nvSpPr>
              <p:cNvPr id="56" name="Rounded Rectangle 10">
                <a:extLst>
                  <a:ext uri="{FF2B5EF4-FFF2-40B4-BE49-F238E27FC236}">
                    <a16:creationId xmlns:a16="http://schemas.microsoft.com/office/drawing/2014/main" id="{5581DEC0-6C34-8C2A-C005-CA1D9DBBC452}"/>
                  </a:ext>
                </a:extLst>
              </p:cNvPr>
              <p:cNvSpPr/>
              <p:nvPr/>
            </p:nvSpPr>
            <p:spPr>
              <a:xfrm>
                <a:off x="3876370" y="2069702"/>
                <a:ext cx="56238" cy="56238"/>
              </a:xfrm>
              <a:custGeom>
                <a:avLst/>
                <a:gdLst/>
                <a:ahLst/>
                <a:cxnLst/>
                <a:rect l="0" t="0" r="0" b="0"/>
                <a:pathLst>
                  <a:path w="56238" h="56238">
                    <a:moveTo>
                      <a:pt x="0" y="28119"/>
                    </a:moveTo>
                    <a:cubicBezTo>
                      <a:pt x="0" y="43649"/>
                      <a:pt x="12589" y="56238"/>
                      <a:pt x="28119" y="56238"/>
                    </a:cubicBezTo>
                    <a:cubicBezTo>
                      <a:pt x="43649" y="56238"/>
                      <a:pt x="56238" y="43649"/>
                      <a:pt x="56238" y="28119"/>
                    </a:cubicBezTo>
                    <a:cubicBezTo>
                      <a:pt x="56238" y="12589"/>
                      <a:pt x="43649" y="0"/>
                      <a:pt x="28119" y="0"/>
                    </a:cubicBezTo>
                    <a:cubicBezTo>
                      <a:pt x="12589" y="0"/>
                      <a:pt x="0" y="12589"/>
                      <a:pt x="0" y="281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  <p:sp>
            <p:nvSpPr>
              <p:cNvPr id="57" name="Rounded Rectangle 11">
                <a:extLst>
                  <a:ext uri="{FF2B5EF4-FFF2-40B4-BE49-F238E27FC236}">
                    <a16:creationId xmlns:a16="http://schemas.microsoft.com/office/drawing/2014/main" id="{9D33B9CD-B7A1-3775-E8E8-1E4AC51A57B7}"/>
                  </a:ext>
                </a:extLst>
              </p:cNvPr>
              <p:cNvSpPr/>
              <p:nvPr/>
            </p:nvSpPr>
            <p:spPr>
              <a:xfrm>
                <a:off x="782753" y="2697701"/>
                <a:ext cx="121850" cy="60925"/>
              </a:xfrm>
              <a:custGeom>
                <a:avLst/>
                <a:gdLst/>
                <a:ahLst/>
                <a:cxnLst/>
                <a:rect l="0" t="0" r="0" b="0"/>
                <a:pathLst>
                  <a:path w="121850" h="60925">
                    <a:moveTo>
                      <a:pt x="0" y="0"/>
                    </a:moveTo>
                    <a:lnTo>
                      <a:pt x="60925" y="60925"/>
                    </a:lnTo>
                    <a:lnTo>
                      <a:pt x="121850" y="0"/>
                    </a:lnTo>
                  </a:path>
                </a:pathLst>
              </a:custGeom>
              <a:noFill/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D3F9E7F-FAAA-FF0B-942D-B39A7D310F4A}"/>
                </a:ext>
              </a:extLst>
            </p:cNvPr>
            <p:cNvGrpSpPr/>
            <p:nvPr/>
          </p:nvGrpSpPr>
          <p:grpSpPr>
            <a:xfrm>
              <a:off x="2490386" y="3188228"/>
              <a:ext cx="1899424" cy="688924"/>
              <a:chOff x="2033186" y="2069702"/>
              <a:chExt cx="1899424" cy="688924"/>
            </a:xfrm>
          </p:grpSpPr>
          <p:sp>
            <p:nvSpPr>
              <p:cNvPr id="52" name="Rounded Rectangle 13">
                <a:extLst>
                  <a:ext uri="{FF2B5EF4-FFF2-40B4-BE49-F238E27FC236}">
                    <a16:creationId xmlns:a16="http://schemas.microsoft.com/office/drawing/2014/main" id="{71BDAD67-6A2B-0D0A-F402-55FC01D319CE}"/>
                  </a:ext>
                </a:extLst>
              </p:cNvPr>
              <p:cNvSpPr/>
              <p:nvPr/>
            </p:nvSpPr>
            <p:spPr>
              <a:xfrm>
                <a:off x="2094111" y="2125940"/>
                <a:ext cx="1810418" cy="627999"/>
              </a:xfrm>
              <a:custGeom>
                <a:avLst/>
                <a:gdLst/>
                <a:ahLst/>
                <a:cxnLst/>
                <a:rect l="0" t="0" r="0" b="0"/>
                <a:pathLst>
                  <a:path w="1810418" h="627999">
                    <a:moveTo>
                      <a:pt x="1810418" y="0"/>
                    </a:moveTo>
                    <a:lnTo>
                      <a:pt x="1810418" y="196835"/>
                    </a:lnTo>
                    <a:cubicBezTo>
                      <a:pt x="1810418" y="258979"/>
                      <a:pt x="1759990" y="309312"/>
                      <a:pt x="1697940" y="309312"/>
                    </a:cubicBezTo>
                    <a:lnTo>
                      <a:pt x="112477" y="309312"/>
                    </a:lnTo>
                    <a:cubicBezTo>
                      <a:pt x="50333" y="309312"/>
                      <a:pt x="0" y="359646"/>
                      <a:pt x="0" y="421790"/>
                    </a:cubicBezTo>
                    <a:lnTo>
                      <a:pt x="0" y="627999"/>
                    </a:lnTo>
                  </a:path>
                </a:pathLst>
              </a:custGeom>
              <a:noFill/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  <p:sp>
            <p:nvSpPr>
              <p:cNvPr id="53" name="Rounded Rectangle 14">
                <a:extLst>
                  <a:ext uri="{FF2B5EF4-FFF2-40B4-BE49-F238E27FC236}">
                    <a16:creationId xmlns:a16="http://schemas.microsoft.com/office/drawing/2014/main" id="{B188600A-87D2-0D1E-A579-9A54803B8E76}"/>
                  </a:ext>
                </a:extLst>
              </p:cNvPr>
              <p:cNvSpPr/>
              <p:nvPr/>
            </p:nvSpPr>
            <p:spPr>
              <a:xfrm>
                <a:off x="3876372" y="2069702"/>
                <a:ext cx="56238" cy="56238"/>
              </a:xfrm>
              <a:custGeom>
                <a:avLst/>
                <a:gdLst/>
                <a:ahLst/>
                <a:cxnLst/>
                <a:rect l="0" t="0" r="0" b="0"/>
                <a:pathLst>
                  <a:path w="56238" h="56238">
                    <a:moveTo>
                      <a:pt x="0" y="28119"/>
                    </a:moveTo>
                    <a:cubicBezTo>
                      <a:pt x="0" y="43649"/>
                      <a:pt x="12589" y="56238"/>
                      <a:pt x="28119" y="56238"/>
                    </a:cubicBezTo>
                    <a:cubicBezTo>
                      <a:pt x="43649" y="56238"/>
                      <a:pt x="56238" y="43649"/>
                      <a:pt x="56238" y="28119"/>
                    </a:cubicBezTo>
                    <a:cubicBezTo>
                      <a:pt x="56238" y="12589"/>
                      <a:pt x="43649" y="0"/>
                      <a:pt x="28119" y="0"/>
                    </a:cubicBezTo>
                    <a:cubicBezTo>
                      <a:pt x="12589" y="0"/>
                      <a:pt x="0" y="12589"/>
                      <a:pt x="0" y="281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  <p:sp>
            <p:nvSpPr>
              <p:cNvPr id="54" name="Rounded Rectangle 15">
                <a:extLst>
                  <a:ext uri="{FF2B5EF4-FFF2-40B4-BE49-F238E27FC236}">
                    <a16:creationId xmlns:a16="http://schemas.microsoft.com/office/drawing/2014/main" id="{55FCCB24-231B-123D-F2FC-0651097FD889}"/>
                  </a:ext>
                </a:extLst>
              </p:cNvPr>
              <p:cNvSpPr/>
              <p:nvPr/>
            </p:nvSpPr>
            <p:spPr>
              <a:xfrm>
                <a:off x="2033186" y="2697701"/>
                <a:ext cx="121850" cy="60925"/>
              </a:xfrm>
              <a:custGeom>
                <a:avLst/>
                <a:gdLst/>
                <a:ahLst/>
                <a:cxnLst/>
                <a:rect l="0" t="0" r="0" b="0"/>
                <a:pathLst>
                  <a:path w="121850" h="60925">
                    <a:moveTo>
                      <a:pt x="0" y="0"/>
                    </a:moveTo>
                    <a:lnTo>
                      <a:pt x="60925" y="60925"/>
                    </a:lnTo>
                    <a:lnTo>
                      <a:pt x="121850" y="0"/>
                    </a:lnTo>
                  </a:path>
                </a:pathLst>
              </a:custGeom>
              <a:noFill/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442B6C0-207C-AF1D-B818-9D44FCFDB2E0}"/>
                </a:ext>
              </a:extLst>
            </p:cNvPr>
            <p:cNvGrpSpPr/>
            <p:nvPr/>
          </p:nvGrpSpPr>
          <p:grpSpPr>
            <a:xfrm>
              <a:off x="3664565" y="3188228"/>
              <a:ext cx="725244" cy="688924"/>
              <a:chOff x="3207365" y="2069702"/>
              <a:chExt cx="725244" cy="688924"/>
            </a:xfrm>
          </p:grpSpPr>
          <p:sp>
            <p:nvSpPr>
              <p:cNvPr id="49" name="Rounded Rectangle 17">
                <a:extLst>
                  <a:ext uri="{FF2B5EF4-FFF2-40B4-BE49-F238E27FC236}">
                    <a16:creationId xmlns:a16="http://schemas.microsoft.com/office/drawing/2014/main" id="{6755C023-7F87-66F1-F386-D85E3BDD6113}"/>
                  </a:ext>
                </a:extLst>
              </p:cNvPr>
              <p:cNvSpPr/>
              <p:nvPr/>
            </p:nvSpPr>
            <p:spPr>
              <a:xfrm>
                <a:off x="3268290" y="2125940"/>
                <a:ext cx="636247" cy="627999"/>
              </a:xfrm>
              <a:custGeom>
                <a:avLst/>
                <a:gdLst/>
                <a:ahLst/>
                <a:cxnLst/>
                <a:rect l="0" t="0" r="0" b="0"/>
                <a:pathLst>
                  <a:path w="636247" h="627999">
                    <a:moveTo>
                      <a:pt x="636247" y="0"/>
                    </a:moveTo>
                    <a:lnTo>
                      <a:pt x="636247" y="196835"/>
                    </a:lnTo>
                    <a:cubicBezTo>
                      <a:pt x="636247" y="258979"/>
                      <a:pt x="585820" y="309312"/>
                      <a:pt x="523769" y="309312"/>
                    </a:cubicBezTo>
                    <a:lnTo>
                      <a:pt x="112477" y="309312"/>
                    </a:lnTo>
                    <a:cubicBezTo>
                      <a:pt x="50333" y="309312"/>
                      <a:pt x="0" y="359646"/>
                      <a:pt x="0" y="421790"/>
                    </a:cubicBezTo>
                    <a:lnTo>
                      <a:pt x="0" y="627999"/>
                    </a:lnTo>
                  </a:path>
                </a:pathLst>
              </a:custGeom>
              <a:noFill/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  <p:sp>
            <p:nvSpPr>
              <p:cNvPr id="50" name="Rounded Rectangle 18">
                <a:extLst>
                  <a:ext uri="{FF2B5EF4-FFF2-40B4-BE49-F238E27FC236}">
                    <a16:creationId xmlns:a16="http://schemas.microsoft.com/office/drawing/2014/main" id="{1711C535-1CF9-A6DF-E191-0581214E6CCA}"/>
                  </a:ext>
                </a:extLst>
              </p:cNvPr>
              <p:cNvSpPr/>
              <p:nvPr/>
            </p:nvSpPr>
            <p:spPr>
              <a:xfrm>
                <a:off x="3876371" y="2069702"/>
                <a:ext cx="56238" cy="56238"/>
              </a:xfrm>
              <a:custGeom>
                <a:avLst/>
                <a:gdLst/>
                <a:ahLst/>
                <a:cxnLst/>
                <a:rect l="0" t="0" r="0" b="0"/>
                <a:pathLst>
                  <a:path w="56238" h="56238">
                    <a:moveTo>
                      <a:pt x="0" y="28119"/>
                    </a:moveTo>
                    <a:cubicBezTo>
                      <a:pt x="0" y="43649"/>
                      <a:pt x="12589" y="56238"/>
                      <a:pt x="28119" y="56238"/>
                    </a:cubicBezTo>
                    <a:cubicBezTo>
                      <a:pt x="43649" y="56238"/>
                      <a:pt x="56238" y="43649"/>
                      <a:pt x="56238" y="28119"/>
                    </a:cubicBezTo>
                    <a:cubicBezTo>
                      <a:pt x="56238" y="12589"/>
                      <a:pt x="43649" y="0"/>
                      <a:pt x="28119" y="0"/>
                    </a:cubicBezTo>
                    <a:cubicBezTo>
                      <a:pt x="12589" y="0"/>
                      <a:pt x="0" y="12589"/>
                      <a:pt x="0" y="281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  <p:sp>
            <p:nvSpPr>
              <p:cNvPr id="51" name="Rounded Rectangle 19">
                <a:extLst>
                  <a:ext uri="{FF2B5EF4-FFF2-40B4-BE49-F238E27FC236}">
                    <a16:creationId xmlns:a16="http://schemas.microsoft.com/office/drawing/2014/main" id="{0B9E10CB-67E9-58CD-8D20-BDB725FE4845}"/>
                  </a:ext>
                </a:extLst>
              </p:cNvPr>
              <p:cNvSpPr/>
              <p:nvPr/>
            </p:nvSpPr>
            <p:spPr>
              <a:xfrm>
                <a:off x="3207365" y="2697701"/>
                <a:ext cx="121850" cy="60925"/>
              </a:xfrm>
              <a:custGeom>
                <a:avLst/>
                <a:gdLst/>
                <a:ahLst/>
                <a:cxnLst/>
                <a:rect l="0" t="0" r="0" b="0"/>
                <a:pathLst>
                  <a:path w="121850" h="60925">
                    <a:moveTo>
                      <a:pt x="0" y="0"/>
                    </a:moveTo>
                    <a:lnTo>
                      <a:pt x="60925" y="60925"/>
                    </a:lnTo>
                    <a:lnTo>
                      <a:pt x="121850" y="0"/>
                    </a:lnTo>
                  </a:path>
                </a:pathLst>
              </a:custGeom>
              <a:noFill/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0F5A058-F079-843D-2478-F468947EC6E3}"/>
                </a:ext>
              </a:extLst>
            </p:cNvPr>
            <p:cNvGrpSpPr/>
            <p:nvPr/>
          </p:nvGrpSpPr>
          <p:grpSpPr>
            <a:xfrm>
              <a:off x="4333571" y="3188228"/>
              <a:ext cx="790154" cy="688924"/>
              <a:chOff x="3876371" y="2069702"/>
              <a:chExt cx="790154" cy="688924"/>
            </a:xfrm>
          </p:grpSpPr>
          <p:sp>
            <p:nvSpPr>
              <p:cNvPr id="46" name="Rounded Rectangle 21">
                <a:extLst>
                  <a:ext uri="{FF2B5EF4-FFF2-40B4-BE49-F238E27FC236}">
                    <a16:creationId xmlns:a16="http://schemas.microsoft.com/office/drawing/2014/main" id="{45E5FFE1-8439-CD1B-48DF-60A6949745D9}"/>
                  </a:ext>
                </a:extLst>
              </p:cNvPr>
              <p:cNvSpPr/>
              <p:nvPr/>
            </p:nvSpPr>
            <p:spPr>
              <a:xfrm>
                <a:off x="3904491" y="2125940"/>
                <a:ext cx="700921" cy="627999"/>
              </a:xfrm>
              <a:custGeom>
                <a:avLst/>
                <a:gdLst/>
                <a:ahLst/>
                <a:cxnLst/>
                <a:rect l="0" t="0" r="0" b="0"/>
                <a:pathLst>
                  <a:path w="700921" h="627999">
                    <a:moveTo>
                      <a:pt x="0" y="0"/>
                    </a:moveTo>
                    <a:lnTo>
                      <a:pt x="0" y="196835"/>
                    </a:lnTo>
                    <a:cubicBezTo>
                      <a:pt x="0" y="258979"/>
                      <a:pt x="50333" y="309312"/>
                      <a:pt x="112477" y="309312"/>
                    </a:cubicBezTo>
                    <a:lnTo>
                      <a:pt x="588444" y="309312"/>
                    </a:lnTo>
                    <a:cubicBezTo>
                      <a:pt x="650494" y="309312"/>
                      <a:pt x="700921" y="359646"/>
                      <a:pt x="700921" y="421790"/>
                    </a:cubicBezTo>
                    <a:lnTo>
                      <a:pt x="700921" y="627999"/>
                    </a:lnTo>
                  </a:path>
                </a:pathLst>
              </a:custGeom>
              <a:noFill/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  <p:sp>
            <p:nvSpPr>
              <p:cNvPr id="47" name="Rounded Rectangle 22">
                <a:extLst>
                  <a:ext uri="{FF2B5EF4-FFF2-40B4-BE49-F238E27FC236}">
                    <a16:creationId xmlns:a16="http://schemas.microsoft.com/office/drawing/2014/main" id="{E1044153-92B6-C328-5784-7E75179FE517}"/>
                  </a:ext>
                </a:extLst>
              </p:cNvPr>
              <p:cNvSpPr/>
              <p:nvPr/>
            </p:nvSpPr>
            <p:spPr>
              <a:xfrm>
                <a:off x="3876371" y="2069702"/>
                <a:ext cx="56238" cy="56238"/>
              </a:xfrm>
              <a:custGeom>
                <a:avLst/>
                <a:gdLst/>
                <a:ahLst/>
                <a:cxnLst/>
                <a:rect l="0" t="0" r="0" b="0"/>
                <a:pathLst>
                  <a:path w="56238" h="56238">
                    <a:moveTo>
                      <a:pt x="0" y="28119"/>
                    </a:moveTo>
                    <a:cubicBezTo>
                      <a:pt x="0" y="43649"/>
                      <a:pt x="12589" y="56238"/>
                      <a:pt x="28119" y="56238"/>
                    </a:cubicBezTo>
                    <a:cubicBezTo>
                      <a:pt x="43649" y="56238"/>
                      <a:pt x="56238" y="43649"/>
                      <a:pt x="56238" y="28119"/>
                    </a:cubicBezTo>
                    <a:cubicBezTo>
                      <a:pt x="56238" y="12589"/>
                      <a:pt x="43649" y="0"/>
                      <a:pt x="28119" y="0"/>
                    </a:cubicBezTo>
                    <a:cubicBezTo>
                      <a:pt x="12589" y="0"/>
                      <a:pt x="0" y="12589"/>
                      <a:pt x="0" y="281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  <p:sp>
            <p:nvSpPr>
              <p:cNvPr id="48" name="Rounded Rectangle 23">
                <a:extLst>
                  <a:ext uri="{FF2B5EF4-FFF2-40B4-BE49-F238E27FC236}">
                    <a16:creationId xmlns:a16="http://schemas.microsoft.com/office/drawing/2014/main" id="{20308DC8-40D0-C51C-7FF8-4C7A32AA5069}"/>
                  </a:ext>
                </a:extLst>
              </p:cNvPr>
              <p:cNvSpPr/>
              <p:nvPr/>
            </p:nvSpPr>
            <p:spPr>
              <a:xfrm>
                <a:off x="4544675" y="2697701"/>
                <a:ext cx="121850" cy="60925"/>
              </a:xfrm>
              <a:custGeom>
                <a:avLst/>
                <a:gdLst/>
                <a:ahLst/>
                <a:cxnLst/>
                <a:rect l="0" t="0" r="0" b="0"/>
                <a:pathLst>
                  <a:path w="121850" h="60925">
                    <a:moveTo>
                      <a:pt x="0" y="0"/>
                    </a:moveTo>
                    <a:lnTo>
                      <a:pt x="60925" y="60925"/>
                    </a:lnTo>
                    <a:lnTo>
                      <a:pt x="121850" y="0"/>
                    </a:lnTo>
                  </a:path>
                </a:pathLst>
              </a:custGeom>
              <a:noFill/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C0815E5-B999-63CD-4CA5-1E729BFD1C58}"/>
                </a:ext>
              </a:extLst>
            </p:cNvPr>
            <p:cNvGrpSpPr/>
            <p:nvPr/>
          </p:nvGrpSpPr>
          <p:grpSpPr>
            <a:xfrm>
              <a:off x="4333571" y="3188228"/>
              <a:ext cx="2204558" cy="688924"/>
              <a:chOff x="3876371" y="2069702"/>
              <a:chExt cx="2204558" cy="688924"/>
            </a:xfrm>
          </p:grpSpPr>
          <p:sp>
            <p:nvSpPr>
              <p:cNvPr id="43" name="Rounded Rectangle 25">
                <a:extLst>
                  <a:ext uri="{FF2B5EF4-FFF2-40B4-BE49-F238E27FC236}">
                    <a16:creationId xmlns:a16="http://schemas.microsoft.com/office/drawing/2014/main" id="{F9FB177E-3DBC-F827-50B0-9BE45BE0C08C}"/>
                  </a:ext>
                </a:extLst>
              </p:cNvPr>
              <p:cNvSpPr/>
              <p:nvPr/>
            </p:nvSpPr>
            <p:spPr>
              <a:xfrm>
                <a:off x="3904491" y="2125940"/>
                <a:ext cx="2115513" cy="627999"/>
              </a:xfrm>
              <a:custGeom>
                <a:avLst/>
                <a:gdLst/>
                <a:ahLst/>
                <a:cxnLst/>
                <a:rect l="0" t="0" r="0" b="0"/>
                <a:pathLst>
                  <a:path w="2115513" h="627999">
                    <a:moveTo>
                      <a:pt x="0" y="0"/>
                    </a:moveTo>
                    <a:lnTo>
                      <a:pt x="0" y="196835"/>
                    </a:lnTo>
                    <a:cubicBezTo>
                      <a:pt x="0" y="258979"/>
                      <a:pt x="50333" y="309312"/>
                      <a:pt x="112477" y="309312"/>
                    </a:cubicBezTo>
                    <a:lnTo>
                      <a:pt x="2003035" y="309312"/>
                    </a:lnTo>
                    <a:cubicBezTo>
                      <a:pt x="2065179" y="309312"/>
                      <a:pt x="2115513" y="359646"/>
                      <a:pt x="2115513" y="421790"/>
                    </a:cubicBezTo>
                    <a:lnTo>
                      <a:pt x="2115513" y="627999"/>
                    </a:lnTo>
                  </a:path>
                </a:pathLst>
              </a:custGeom>
              <a:noFill/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  <p:sp>
            <p:nvSpPr>
              <p:cNvPr id="44" name="Rounded Rectangle 26">
                <a:extLst>
                  <a:ext uri="{FF2B5EF4-FFF2-40B4-BE49-F238E27FC236}">
                    <a16:creationId xmlns:a16="http://schemas.microsoft.com/office/drawing/2014/main" id="{9CCA7D97-F8A2-D53F-6AAB-5F30C844D128}"/>
                  </a:ext>
                </a:extLst>
              </p:cNvPr>
              <p:cNvSpPr/>
              <p:nvPr/>
            </p:nvSpPr>
            <p:spPr>
              <a:xfrm>
                <a:off x="3876371" y="2069702"/>
                <a:ext cx="56238" cy="56238"/>
              </a:xfrm>
              <a:custGeom>
                <a:avLst/>
                <a:gdLst/>
                <a:ahLst/>
                <a:cxnLst/>
                <a:rect l="0" t="0" r="0" b="0"/>
                <a:pathLst>
                  <a:path w="56238" h="56238">
                    <a:moveTo>
                      <a:pt x="0" y="28119"/>
                    </a:moveTo>
                    <a:cubicBezTo>
                      <a:pt x="0" y="43649"/>
                      <a:pt x="12589" y="56238"/>
                      <a:pt x="28119" y="56238"/>
                    </a:cubicBezTo>
                    <a:cubicBezTo>
                      <a:pt x="43649" y="56238"/>
                      <a:pt x="56238" y="43649"/>
                      <a:pt x="56238" y="28119"/>
                    </a:cubicBezTo>
                    <a:cubicBezTo>
                      <a:pt x="56238" y="12589"/>
                      <a:pt x="43649" y="0"/>
                      <a:pt x="28119" y="0"/>
                    </a:cubicBezTo>
                    <a:cubicBezTo>
                      <a:pt x="12589" y="0"/>
                      <a:pt x="0" y="12589"/>
                      <a:pt x="0" y="281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  <p:sp>
            <p:nvSpPr>
              <p:cNvPr id="45" name="Rounded Rectangle 27">
                <a:extLst>
                  <a:ext uri="{FF2B5EF4-FFF2-40B4-BE49-F238E27FC236}">
                    <a16:creationId xmlns:a16="http://schemas.microsoft.com/office/drawing/2014/main" id="{9F9B4CC8-1C2D-1E80-AE5F-7B5D289B51E9}"/>
                  </a:ext>
                </a:extLst>
              </p:cNvPr>
              <p:cNvSpPr/>
              <p:nvPr/>
            </p:nvSpPr>
            <p:spPr>
              <a:xfrm>
                <a:off x="5959079" y="2697701"/>
                <a:ext cx="121850" cy="60925"/>
              </a:xfrm>
              <a:custGeom>
                <a:avLst/>
                <a:gdLst/>
                <a:ahLst/>
                <a:cxnLst/>
                <a:rect l="0" t="0" r="0" b="0"/>
                <a:pathLst>
                  <a:path w="121850" h="60925">
                    <a:moveTo>
                      <a:pt x="0" y="0"/>
                    </a:moveTo>
                    <a:lnTo>
                      <a:pt x="60925" y="60925"/>
                    </a:lnTo>
                    <a:lnTo>
                      <a:pt x="121850" y="0"/>
                    </a:lnTo>
                  </a:path>
                </a:pathLst>
              </a:custGeom>
              <a:noFill/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683A5BFD-0304-A572-9A93-4753C7C5C22E}"/>
                </a:ext>
              </a:extLst>
            </p:cNvPr>
            <p:cNvGrpSpPr/>
            <p:nvPr/>
          </p:nvGrpSpPr>
          <p:grpSpPr>
            <a:xfrm>
              <a:off x="4333571" y="3188228"/>
              <a:ext cx="3600215" cy="688924"/>
              <a:chOff x="3876371" y="2069702"/>
              <a:chExt cx="3600215" cy="688924"/>
            </a:xfrm>
          </p:grpSpPr>
          <p:sp>
            <p:nvSpPr>
              <p:cNvPr id="40" name="Rounded Rectangle 29">
                <a:extLst>
                  <a:ext uri="{FF2B5EF4-FFF2-40B4-BE49-F238E27FC236}">
                    <a16:creationId xmlns:a16="http://schemas.microsoft.com/office/drawing/2014/main" id="{D004AEEF-BB93-8361-5305-FD818B5B6E53}"/>
                  </a:ext>
                </a:extLst>
              </p:cNvPr>
              <p:cNvSpPr/>
              <p:nvPr/>
            </p:nvSpPr>
            <p:spPr>
              <a:xfrm>
                <a:off x="3904491" y="2125940"/>
                <a:ext cx="3511171" cy="627999"/>
              </a:xfrm>
              <a:custGeom>
                <a:avLst/>
                <a:gdLst/>
                <a:ahLst/>
                <a:cxnLst/>
                <a:rect l="0" t="0" r="0" b="0"/>
                <a:pathLst>
                  <a:path w="3511171" h="627999">
                    <a:moveTo>
                      <a:pt x="0" y="0"/>
                    </a:moveTo>
                    <a:lnTo>
                      <a:pt x="0" y="196835"/>
                    </a:lnTo>
                    <a:cubicBezTo>
                      <a:pt x="0" y="258979"/>
                      <a:pt x="50333" y="309312"/>
                      <a:pt x="112477" y="309312"/>
                    </a:cubicBezTo>
                    <a:lnTo>
                      <a:pt x="3398693" y="309312"/>
                    </a:lnTo>
                    <a:cubicBezTo>
                      <a:pt x="3460837" y="309312"/>
                      <a:pt x="3511171" y="359646"/>
                      <a:pt x="3511171" y="421790"/>
                    </a:cubicBezTo>
                    <a:lnTo>
                      <a:pt x="3511171" y="627999"/>
                    </a:lnTo>
                  </a:path>
                </a:pathLst>
              </a:custGeom>
              <a:noFill/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  <p:sp>
            <p:nvSpPr>
              <p:cNvPr id="41" name="Rounded Rectangle 30">
                <a:extLst>
                  <a:ext uri="{FF2B5EF4-FFF2-40B4-BE49-F238E27FC236}">
                    <a16:creationId xmlns:a16="http://schemas.microsoft.com/office/drawing/2014/main" id="{9B6E926F-D3D8-5981-ACA5-749B64D9390A}"/>
                  </a:ext>
                </a:extLst>
              </p:cNvPr>
              <p:cNvSpPr/>
              <p:nvPr/>
            </p:nvSpPr>
            <p:spPr>
              <a:xfrm>
                <a:off x="3876371" y="2069702"/>
                <a:ext cx="56238" cy="56238"/>
              </a:xfrm>
              <a:custGeom>
                <a:avLst/>
                <a:gdLst/>
                <a:ahLst/>
                <a:cxnLst/>
                <a:rect l="0" t="0" r="0" b="0"/>
                <a:pathLst>
                  <a:path w="56238" h="56238">
                    <a:moveTo>
                      <a:pt x="0" y="28119"/>
                    </a:moveTo>
                    <a:cubicBezTo>
                      <a:pt x="0" y="43649"/>
                      <a:pt x="12589" y="56238"/>
                      <a:pt x="28119" y="56238"/>
                    </a:cubicBezTo>
                    <a:cubicBezTo>
                      <a:pt x="43649" y="56238"/>
                      <a:pt x="56238" y="43649"/>
                      <a:pt x="56238" y="28119"/>
                    </a:cubicBezTo>
                    <a:cubicBezTo>
                      <a:pt x="56238" y="12589"/>
                      <a:pt x="43649" y="0"/>
                      <a:pt x="28119" y="0"/>
                    </a:cubicBezTo>
                    <a:cubicBezTo>
                      <a:pt x="12589" y="0"/>
                      <a:pt x="0" y="12589"/>
                      <a:pt x="0" y="281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  <p:sp>
            <p:nvSpPr>
              <p:cNvPr id="42" name="Rounded Rectangle 31">
                <a:extLst>
                  <a:ext uri="{FF2B5EF4-FFF2-40B4-BE49-F238E27FC236}">
                    <a16:creationId xmlns:a16="http://schemas.microsoft.com/office/drawing/2014/main" id="{C63BF46D-E2A5-B99D-4A7B-8501A3A04B34}"/>
                  </a:ext>
                </a:extLst>
              </p:cNvPr>
              <p:cNvSpPr/>
              <p:nvPr/>
            </p:nvSpPr>
            <p:spPr>
              <a:xfrm>
                <a:off x="7354736" y="2697701"/>
                <a:ext cx="121850" cy="60925"/>
              </a:xfrm>
              <a:custGeom>
                <a:avLst/>
                <a:gdLst/>
                <a:ahLst/>
                <a:cxnLst/>
                <a:rect l="0" t="0" r="0" b="0"/>
                <a:pathLst>
                  <a:path w="121850" h="60925">
                    <a:moveTo>
                      <a:pt x="0" y="0"/>
                    </a:moveTo>
                    <a:lnTo>
                      <a:pt x="60925" y="60925"/>
                    </a:lnTo>
                    <a:lnTo>
                      <a:pt x="121850" y="0"/>
                    </a:lnTo>
                  </a:path>
                </a:pathLst>
              </a:custGeom>
              <a:noFill/>
              <a:ln w="14059">
                <a:solidFill>
                  <a:srgbClr val="484848"/>
                </a:solidFill>
              </a:ln>
            </p:spPr>
            <p:txBody>
              <a:bodyPr rtlCol="0" anchor="ctr"/>
              <a:lstStyle/>
              <a:p>
                <a:pPr algn="ctr"/>
                <a:endParaRPr sz="2400">
                  <a:latin typeface="Garamond" panose="02020404030301010803" pitchFamily="18" charset="0"/>
                </a:endParaRP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DBB01E3-0647-DEDA-752C-633C976CF555}"/>
                </a:ext>
              </a:extLst>
            </p:cNvPr>
            <p:cNvSpPr txBox="1"/>
            <p:nvPr/>
          </p:nvSpPr>
          <p:spPr>
            <a:xfrm>
              <a:off x="3927186" y="2545529"/>
              <a:ext cx="869084" cy="67221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900" b="0" dirty="0">
                  <a:solidFill>
                    <a:srgbClr val="484848"/>
                  </a:solidFill>
                  <a:latin typeface="Garamond" panose="02020404030301010803" pitchFamily="18" charset="0"/>
                </a:rPr>
                <a:t>Existing Mining and
mineral policies and
laws generally
adequate for mining
all forms of minerals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DB13312-B03A-EC49-CF1D-EBF42F0B4D81}"/>
                </a:ext>
              </a:extLst>
            </p:cNvPr>
            <p:cNvSpPr txBox="1"/>
            <p:nvPr/>
          </p:nvSpPr>
          <p:spPr>
            <a:xfrm>
              <a:off x="4090410" y="2222660"/>
              <a:ext cx="542612" cy="2987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1000" b="0">
                  <a:solidFill>
                    <a:srgbClr val="1EABDA"/>
                  </a:solidFill>
                  <a:latin typeface="Garamond" panose="02020404030301010803" pitchFamily="18" charset="0"/>
                </a:rPr>
                <a:t>Regulatory
Framework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6DAD972-2E1C-F0FC-695E-E8B889E3A47C}"/>
                </a:ext>
              </a:extLst>
            </p:cNvPr>
            <p:cNvSpPr txBox="1"/>
            <p:nvPr/>
          </p:nvSpPr>
          <p:spPr>
            <a:xfrm>
              <a:off x="3156506" y="1591868"/>
              <a:ext cx="2830343" cy="35851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2400" b="1" dirty="0">
                  <a:solidFill>
                    <a:srgbClr val="484848"/>
                  </a:solidFill>
                  <a:latin typeface="Garamond" panose="02020404030301010803" pitchFamily="18" charset="0"/>
                </a:rPr>
                <a:t>Regulatory Framework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853F1CA-481D-883B-34F1-E7A56BA80A9A}"/>
                </a:ext>
              </a:extLst>
            </p:cNvPr>
            <p:cNvSpPr txBox="1"/>
            <p:nvPr/>
          </p:nvSpPr>
          <p:spPr>
            <a:xfrm>
              <a:off x="2234624" y="3983068"/>
              <a:ext cx="633298" cy="1493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1000" b="0">
                  <a:solidFill>
                    <a:srgbClr val="3CC583"/>
                  </a:solidFill>
                  <a:latin typeface="Garamond" panose="02020404030301010803" pitchFamily="18" charset="0"/>
                </a:rPr>
                <a:t>9 Regulations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F98CEF9-EE8D-9F6A-BF5D-2F967DAD2FC7}"/>
                </a:ext>
              </a:extLst>
            </p:cNvPr>
            <p:cNvSpPr txBox="1"/>
            <p:nvPr/>
          </p:nvSpPr>
          <p:spPr>
            <a:xfrm>
              <a:off x="816463" y="3983030"/>
              <a:ext cx="968840" cy="44814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1000" b="0" dirty="0">
                  <a:solidFill>
                    <a:srgbClr val="3CC583"/>
                  </a:solidFill>
                  <a:latin typeface="Garamond" panose="02020404030301010803" pitchFamily="18" charset="0"/>
                </a:rPr>
                <a:t>Minerals and Mining
(Amendment) Act,
2019 (Act 995)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AEC1DA8-7081-58A5-580C-B1549B51E32A}"/>
                </a:ext>
              </a:extLst>
            </p:cNvPr>
            <p:cNvSpPr txBox="1"/>
            <p:nvPr/>
          </p:nvSpPr>
          <p:spPr>
            <a:xfrm>
              <a:off x="3317352" y="3983030"/>
              <a:ext cx="816184" cy="44814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1000" b="0">
                  <a:solidFill>
                    <a:srgbClr val="3CC583"/>
                  </a:solidFill>
                  <a:latin typeface="Garamond" panose="02020404030301010803" pitchFamily="18" charset="0"/>
                </a:rPr>
                <a:t>Minerals
Commission Act,
1993 (Act 450)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08DFB24-7F2B-B3ED-3B7A-6ED01D8B3EDD}"/>
                </a:ext>
              </a:extLst>
            </p:cNvPr>
            <p:cNvSpPr txBox="1"/>
            <p:nvPr/>
          </p:nvSpPr>
          <p:spPr>
            <a:xfrm>
              <a:off x="4637079" y="3983049"/>
              <a:ext cx="850947" cy="2987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1000" b="0">
                  <a:solidFill>
                    <a:srgbClr val="3CC583"/>
                  </a:solidFill>
                  <a:latin typeface="Garamond" panose="02020404030301010803" pitchFamily="18" charset="0"/>
                </a:rPr>
                <a:t>Other Substantive
Enactments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D39FDA2-4F1E-33D2-5851-2326AD8B0A21}"/>
                </a:ext>
              </a:extLst>
            </p:cNvPr>
            <p:cNvSpPr txBox="1"/>
            <p:nvPr/>
          </p:nvSpPr>
          <p:spPr>
            <a:xfrm>
              <a:off x="5989704" y="3983030"/>
              <a:ext cx="974886" cy="44814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1000" b="0">
                  <a:solidFill>
                    <a:srgbClr val="3CC583"/>
                  </a:solidFill>
                  <a:latin typeface="Garamond" panose="02020404030301010803" pitchFamily="18" charset="0"/>
                </a:rPr>
                <a:t>Environmental
Protection Act, 2025
(Act 1125)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AC99EBC-C2B5-C07A-33EA-CE725024E942}"/>
                </a:ext>
              </a:extLst>
            </p:cNvPr>
            <p:cNvSpPr txBox="1"/>
            <p:nvPr/>
          </p:nvSpPr>
          <p:spPr>
            <a:xfrm>
              <a:off x="7420226" y="4575819"/>
              <a:ext cx="905359" cy="268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900" b="0">
                  <a:solidFill>
                    <a:srgbClr val="484848"/>
                  </a:solidFill>
                  <a:latin typeface="Garamond" panose="02020404030301010803" pitchFamily="18" charset="0"/>
                </a:rPr>
                <a:t>amended in 2001 and
2002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057AAD2-8607-EDF3-9146-1795C300785D}"/>
                </a:ext>
              </a:extLst>
            </p:cNvPr>
            <p:cNvSpPr txBox="1"/>
            <p:nvPr/>
          </p:nvSpPr>
          <p:spPr>
            <a:xfrm>
              <a:off x="4581140" y="4305972"/>
              <a:ext cx="962794" cy="403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900" b="0">
                  <a:solidFill>
                    <a:srgbClr val="484848"/>
                  </a:solidFill>
                  <a:latin typeface="Garamond" panose="02020404030301010803" pitchFamily="18" charset="0"/>
                </a:rPr>
                <a:t>Bothers on investment
of the income and
process certification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FC7889D-2B63-8E9F-AF6A-BA4A1D6674D6}"/>
                </a:ext>
              </a:extLst>
            </p:cNvPr>
            <p:cNvSpPr txBox="1"/>
            <p:nvPr/>
          </p:nvSpPr>
          <p:spPr>
            <a:xfrm>
              <a:off x="830033" y="4440872"/>
              <a:ext cx="941634" cy="8066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900" b="0" dirty="0">
                  <a:solidFill>
                    <a:srgbClr val="484848"/>
                  </a:solidFill>
                  <a:latin typeface="Garamond" panose="02020404030301010803" pitchFamily="18" charset="0"/>
                </a:rPr>
                <a:t>Minerals and Mining
Act, 2006 (Act 703) as
amended by the
Minerals and Mining
(Amendment) Act,
2015 (Act 900)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E32B27A-D9E2-8884-EC97-2D56011FD978}"/>
                </a:ext>
              </a:extLst>
            </p:cNvPr>
            <p:cNvSpPr txBox="1"/>
            <p:nvPr/>
          </p:nvSpPr>
          <p:spPr>
            <a:xfrm>
              <a:off x="7456519" y="3983103"/>
              <a:ext cx="832809" cy="5975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1000" b="0">
                  <a:solidFill>
                    <a:srgbClr val="3CC583"/>
                  </a:solidFill>
                  <a:latin typeface="Garamond" panose="02020404030301010803" pitchFamily="18" charset="0"/>
                </a:rPr>
                <a:t>Environmental
Assessment
Regulations, 1999
(LI 1652)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639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3688471-0803-C8C6-E326-29F00ED234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1168" y="329184"/>
            <a:ext cx="7946136" cy="6091014"/>
          </a:xfrm>
          <a:ln w="57150"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algn="just">
              <a:lnSpc>
                <a:spcPct val="170000"/>
              </a:lnSpc>
            </a:pPr>
            <a:endParaRPr lang="en-US" sz="1800" b="1" dirty="0">
              <a:solidFill>
                <a:schemeClr val="tx2"/>
              </a:solidFill>
              <a:latin typeface="Garamond" panose="02020404030301010803" pitchFamily="18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>
              <a:lnSpc>
                <a:spcPct val="170000"/>
              </a:lnSpc>
            </a:pPr>
            <a:r>
              <a:rPr lang="en-US" sz="1800" b="1" dirty="0">
                <a:solidFill>
                  <a:schemeClr val="tx2"/>
                </a:solidFill>
                <a:latin typeface="Garamond" panose="02020404030301010803" pitchFamily="18" charset="0"/>
                <a:ea typeface="Roboto" panose="02000000000000000000" pitchFamily="2" charset="0"/>
                <a:cs typeface="Roboto" panose="02000000000000000000" pitchFamily="2" charset="0"/>
              </a:rPr>
              <a:t>No specific legislation for critical minerals</a:t>
            </a:r>
          </a:p>
          <a:p>
            <a:pPr algn="just">
              <a:lnSpc>
                <a:spcPct val="170000"/>
              </a:lnSpc>
            </a:pPr>
            <a:r>
              <a:rPr lang="en-US" sz="1800" dirty="0">
                <a:latin typeface="Garamond" panose="02020404030301010803" pitchFamily="18" charset="0"/>
                <a:ea typeface="Roboto" panose="02000000000000000000" pitchFamily="2" charset="0"/>
                <a:cs typeface="Roboto" panose="02000000000000000000" pitchFamily="2" charset="0"/>
              </a:rPr>
              <a:t>Possible update in line with the role critical minerals play in the transition (higher) </a:t>
            </a:r>
            <a:r>
              <a:rPr lang="en-US" sz="1800" b="1" dirty="0">
                <a:solidFill>
                  <a:schemeClr val="tx2"/>
                </a:solidFill>
                <a:latin typeface="Garamond" panose="02020404030301010803" pitchFamily="18" charset="0"/>
                <a:ea typeface="Roboto" panose="02000000000000000000" pitchFamily="2" charset="0"/>
                <a:cs typeface="Roboto" panose="02000000000000000000" pitchFamily="2" charset="0"/>
              </a:rPr>
              <a:t>to address gaps for critical minerals</a:t>
            </a:r>
          </a:p>
          <a:p>
            <a:pPr marL="342900" indent="-342900" algn="just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Garamond" panose="02020404030301010803" pitchFamily="18" charset="0"/>
                <a:ea typeface="Roboto" panose="02000000000000000000" pitchFamily="2" charset="0"/>
                <a:cs typeface="Roboto" panose="02000000000000000000" pitchFamily="2" charset="0"/>
              </a:rPr>
              <a:t>The challenge has been </a:t>
            </a:r>
            <a:r>
              <a:rPr lang="en-US" sz="1800" b="1" dirty="0">
                <a:solidFill>
                  <a:schemeClr val="tx2"/>
                </a:solidFill>
                <a:latin typeface="Garamond" panose="02020404030301010803" pitchFamily="18" charset="0"/>
                <a:ea typeface="Roboto" panose="02000000000000000000" pitchFamily="2" charset="0"/>
                <a:cs typeface="Roboto" panose="02000000000000000000" pitchFamily="2" charset="0"/>
              </a:rPr>
              <a:t>enforcement</a:t>
            </a:r>
            <a:r>
              <a:rPr lang="en-US" sz="1800" b="1" dirty="0">
                <a:latin typeface="Garamond" panose="02020404030301010803" pitchFamily="18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800" dirty="0">
                <a:latin typeface="Garamond" panose="02020404030301010803" pitchFamily="18" charset="0"/>
                <a:ea typeface="Roboto" panose="02000000000000000000" pitchFamily="2" charset="0"/>
                <a:cs typeface="Roboto" panose="02000000000000000000" pitchFamily="2" charset="0"/>
              </a:rPr>
              <a:t>especially in the artisanal mining sector to ensure environmental sustainability </a:t>
            </a:r>
          </a:p>
          <a:p>
            <a:pPr marL="0" indent="0" algn="just">
              <a:lnSpc>
                <a:spcPct val="170000"/>
              </a:lnSpc>
              <a:buNone/>
            </a:pPr>
            <a:endParaRPr lang="en-US" sz="1800" dirty="0">
              <a:latin typeface="Garamond" panose="02020404030301010803" pitchFamily="18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algn="just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Garamond" panose="02020404030301010803" pitchFamily="18" charset="0"/>
                <a:ea typeface="Roboto" panose="02000000000000000000" pitchFamily="2" charset="0"/>
                <a:cs typeface="Roboto" panose="02000000000000000000" pitchFamily="2" charset="0"/>
              </a:rPr>
              <a:t>This was evident in two audits in the sector</a:t>
            </a:r>
          </a:p>
          <a:p>
            <a:pPr marL="457200" indent="-457200" algn="just">
              <a:lnSpc>
                <a:spcPct val="170000"/>
              </a:lnSpc>
              <a:buAutoNum type="arabicPeriod"/>
            </a:pPr>
            <a:r>
              <a:rPr lang="en-US" sz="1800" b="1" i="1" dirty="0">
                <a:latin typeface="Garamond" panose="02020404030301010803" pitchFamily="18" charset="0"/>
                <a:ea typeface="Roboto" panose="02000000000000000000" pitchFamily="2" charset="0"/>
                <a:cs typeface="Roboto" panose="02000000000000000000" pitchFamily="2" charset="0"/>
              </a:rPr>
              <a:t>Regulating SSM for sustainable environment</a:t>
            </a:r>
          </a:p>
          <a:p>
            <a:pPr marL="457200" indent="-457200" algn="just">
              <a:lnSpc>
                <a:spcPct val="170000"/>
              </a:lnSpc>
              <a:buAutoNum type="arabicPeriod"/>
            </a:pPr>
            <a:r>
              <a:rPr lang="en-US" sz="1800" b="1" i="1" dirty="0">
                <a:latin typeface="Garamond" panose="02020404030301010803" pitchFamily="18" charset="0"/>
                <a:ea typeface="Roboto" panose="02000000000000000000" pitchFamily="2" charset="0"/>
                <a:cs typeface="Roboto" panose="02000000000000000000" pitchFamily="2" charset="0"/>
              </a:rPr>
              <a:t>Regulating Reclamation Activities at SSM sites</a:t>
            </a:r>
          </a:p>
          <a:p>
            <a:pPr marL="342900" indent="-342900" algn="just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sz="1800" dirty="0">
              <a:latin typeface="Garamond" panose="02020404030301010803" pitchFamily="18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>
              <a:lnSpc>
                <a:spcPct val="170000"/>
              </a:lnSpc>
            </a:pPr>
            <a:endParaRPr lang="en-US" sz="1800" dirty="0">
              <a:latin typeface="Garamond" panose="02020404030301010803" pitchFamily="18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>
              <a:lnSpc>
                <a:spcPct val="170000"/>
              </a:lnSpc>
            </a:pPr>
            <a:endParaRPr lang="en-US" sz="1800" dirty="0">
              <a:latin typeface="Garamond" panose="02020404030301010803" pitchFamily="18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>
              <a:lnSpc>
                <a:spcPct val="170000"/>
              </a:lnSpc>
            </a:pPr>
            <a:endParaRPr lang="en-US" sz="1800" dirty="0">
              <a:latin typeface="Garamond" panose="02020404030301010803" pitchFamily="18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>
              <a:lnSpc>
                <a:spcPct val="170000"/>
              </a:lnSpc>
            </a:pPr>
            <a:endParaRPr lang="en-US" sz="1800" dirty="0">
              <a:latin typeface="Garamond" panose="02020404030301010803" pitchFamily="18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026" name="Picture 2" descr="Enforcement - Free of Charge Creative Commons Green Highway sign image">
            <a:extLst>
              <a:ext uri="{FF2B5EF4-FFF2-40B4-BE49-F238E27FC236}">
                <a16:creationId xmlns:a16="http://schemas.microsoft.com/office/drawing/2014/main" id="{8D50D986-120A-2DFF-05DF-9F2AE1F1B26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1896" y="4337397"/>
            <a:ext cx="3124200" cy="208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81+ Thousand Legislative Scales Royalty-Free Images, Stock Photos ...">
            <a:extLst>
              <a:ext uri="{FF2B5EF4-FFF2-40B4-BE49-F238E27FC236}">
                <a16:creationId xmlns:a16="http://schemas.microsoft.com/office/drawing/2014/main" id="{07825A95-3529-E915-710E-4CE1577580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90" b="6514"/>
          <a:stretch>
            <a:fillRect/>
          </a:stretch>
        </p:blipFill>
        <p:spPr bwMode="auto">
          <a:xfrm>
            <a:off x="8311896" y="961413"/>
            <a:ext cx="3124200" cy="275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81B078-E09A-8448-6A70-F079CDF95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F68DF-F941-41DE-9CF9-350C7F4795F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151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30B46C-F40D-1B84-EF83-F5B1D0E262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B602DA0-3A8A-640A-3503-80586F88CAC6}"/>
              </a:ext>
            </a:extLst>
          </p:cNvPr>
          <p:cNvGrpSpPr/>
          <p:nvPr/>
        </p:nvGrpSpPr>
        <p:grpSpPr>
          <a:xfrm>
            <a:off x="1504188" y="777241"/>
            <a:ext cx="9183624" cy="5529896"/>
            <a:chOff x="457200" y="742887"/>
            <a:chExt cx="8229600" cy="537222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47B175F-2095-101C-A638-327F549C394C}"/>
                </a:ext>
              </a:extLst>
            </p:cNvPr>
            <p:cNvSpPr/>
            <p:nvPr/>
          </p:nvSpPr>
          <p:spPr>
            <a:xfrm>
              <a:off x="457200" y="742887"/>
              <a:ext cx="8229600" cy="537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2264DDE8-194E-DC52-2E6B-F010581F69B3}"/>
                </a:ext>
              </a:extLst>
            </p:cNvPr>
            <p:cNvSpPr/>
            <p:nvPr/>
          </p:nvSpPr>
          <p:spPr>
            <a:xfrm>
              <a:off x="2374886" y="2734934"/>
              <a:ext cx="4242435" cy="2940295"/>
            </a:xfrm>
            <a:custGeom>
              <a:avLst/>
              <a:gdLst/>
              <a:ahLst/>
              <a:cxnLst/>
              <a:rect l="0" t="0" r="0" b="0"/>
              <a:pathLst>
                <a:path w="4242435" h="2940295">
                  <a:moveTo>
                    <a:pt x="1318178" y="651066"/>
                  </a:moveTo>
                  <a:lnTo>
                    <a:pt x="419502" y="1654573"/>
                  </a:lnTo>
                  <a:cubicBezTo>
                    <a:pt x="404775" y="1641267"/>
                    <a:pt x="387684" y="1630841"/>
                    <a:pt x="369115" y="1623836"/>
                  </a:cubicBezTo>
                  <a:cubicBezTo>
                    <a:pt x="333680" y="1610315"/>
                    <a:pt x="294627" y="1609634"/>
                    <a:pt x="258742" y="1621914"/>
                  </a:cubicBezTo>
                  <a:cubicBezTo>
                    <a:pt x="222858" y="1634193"/>
                    <a:pt x="192409" y="1658657"/>
                    <a:pt x="172687" y="1691053"/>
                  </a:cubicBezTo>
                  <a:cubicBezTo>
                    <a:pt x="152964" y="1723449"/>
                    <a:pt x="145214" y="1761731"/>
                    <a:pt x="150783" y="1799247"/>
                  </a:cubicBezTo>
                  <a:cubicBezTo>
                    <a:pt x="156352" y="1836763"/>
                    <a:pt x="174888" y="1871143"/>
                    <a:pt x="203171" y="1896413"/>
                  </a:cubicBezTo>
                  <a:lnTo>
                    <a:pt x="161166" y="1943285"/>
                  </a:lnTo>
                  <a:lnTo>
                    <a:pt x="0" y="1799064"/>
                  </a:lnTo>
                  <a:lnTo>
                    <a:pt x="726151" y="988273"/>
                  </a:lnTo>
                  <a:cubicBezTo>
                    <a:pt x="750547" y="989736"/>
                    <a:pt x="774958" y="985668"/>
                    <a:pt x="797562" y="976373"/>
                  </a:cubicBezTo>
                  <a:cubicBezTo>
                    <a:pt x="820165" y="967079"/>
                    <a:pt x="840377" y="952799"/>
                    <a:pt x="856688" y="934599"/>
                  </a:cubicBezTo>
                  <a:cubicBezTo>
                    <a:pt x="873000" y="916398"/>
                    <a:pt x="884988" y="894749"/>
                    <a:pt x="891759" y="871265"/>
                  </a:cubicBezTo>
                  <a:cubicBezTo>
                    <a:pt x="898530" y="847783"/>
                    <a:pt x="899909" y="823073"/>
                    <a:pt x="895791" y="798983"/>
                  </a:cubicBezTo>
                  <a:lnTo>
                    <a:pt x="921120" y="770770"/>
                  </a:lnTo>
                  <a:close/>
                  <a:moveTo>
                    <a:pt x="1745161" y="174326"/>
                  </a:moveTo>
                  <a:lnTo>
                    <a:pt x="1719111" y="151340"/>
                  </a:lnTo>
                  <a:lnTo>
                    <a:pt x="1583904" y="30465"/>
                  </a:lnTo>
                  <a:lnTo>
                    <a:pt x="1197843" y="461595"/>
                  </a:lnTo>
                  <a:lnTo>
                    <a:pt x="1439683" y="388944"/>
                  </a:lnTo>
                  <a:cubicBezTo>
                    <a:pt x="1429522" y="355080"/>
                    <a:pt x="1430701" y="318825"/>
                    <a:pt x="1443040" y="285692"/>
                  </a:cubicBezTo>
                  <a:cubicBezTo>
                    <a:pt x="1455378" y="252560"/>
                    <a:pt x="1478202" y="224365"/>
                    <a:pt x="1508037" y="205396"/>
                  </a:cubicBezTo>
                  <a:cubicBezTo>
                    <a:pt x="1537873" y="186427"/>
                    <a:pt x="1573088" y="177724"/>
                    <a:pt x="1608325" y="180608"/>
                  </a:cubicBezTo>
                  <a:cubicBezTo>
                    <a:pt x="1643562" y="183493"/>
                    <a:pt x="1676893" y="197808"/>
                    <a:pt x="1703246" y="221378"/>
                  </a:cubicBezTo>
                  <a:close/>
                  <a:moveTo>
                    <a:pt x="2782740" y="169098"/>
                  </a:moveTo>
                  <a:lnTo>
                    <a:pt x="2658259" y="30015"/>
                  </a:lnTo>
                  <a:lnTo>
                    <a:pt x="2497093" y="174236"/>
                  </a:lnTo>
                  <a:lnTo>
                    <a:pt x="2539007" y="221018"/>
                  </a:lnTo>
                  <a:cubicBezTo>
                    <a:pt x="2516731" y="240944"/>
                    <a:pt x="2500412" y="266653"/>
                    <a:pt x="2491865" y="295292"/>
                  </a:cubicBezTo>
                  <a:cubicBezTo>
                    <a:pt x="2491865" y="296373"/>
                    <a:pt x="2491234" y="297455"/>
                    <a:pt x="2490963" y="298537"/>
                  </a:cubicBezTo>
                  <a:lnTo>
                    <a:pt x="2393524" y="327922"/>
                  </a:lnTo>
                  <a:lnTo>
                    <a:pt x="1996286" y="447264"/>
                  </a:lnTo>
                  <a:lnTo>
                    <a:pt x="1318178" y="651066"/>
                  </a:lnTo>
                  <a:lnTo>
                    <a:pt x="891014" y="779423"/>
                  </a:lnTo>
                  <a:cubicBezTo>
                    <a:pt x="882406" y="750818"/>
                    <a:pt x="866070" y="725145"/>
                    <a:pt x="843803" y="705233"/>
                  </a:cubicBezTo>
                  <a:cubicBezTo>
                    <a:pt x="821536" y="685320"/>
                    <a:pt x="794205" y="671941"/>
                    <a:pt x="764820" y="666570"/>
                  </a:cubicBezTo>
                  <a:cubicBezTo>
                    <a:pt x="737490" y="661553"/>
                    <a:pt x="709328" y="663639"/>
                    <a:pt x="683034" y="672628"/>
                  </a:cubicBezTo>
                  <a:cubicBezTo>
                    <a:pt x="656741" y="681619"/>
                    <a:pt x="633196" y="697211"/>
                    <a:pt x="614658" y="717911"/>
                  </a:cubicBezTo>
                  <a:cubicBezTo>
                    <a:pt x="596120" y="738611"/>
                    <a:pt x="583209" y="763726"/>
                    <a:pt x="577163" y="790849"/>
                  </a:cubicBezTo>
                  <a:cubicBezTo>
                    <a:pt x="571117" y="817971"/>
                    <a:pt x="572138" y="846192"/>
                    <a:pt x="580128" y="872806"/>
                  </a:cubicBezTo>
                  <a:lnTo>
                    <a:pt x="519916" y="890833"/>
                  </a:lnTo>
                  <a:lnTo>
                    <a:pt x="509640" y="857302"/>
                  </a:lnTo>
                  <a:lnTo>
                    <a:pt x="457450" y="683786"/>
                  </a:lnTo>
                  <a:lnTo>
                    <a:pt x="546416" y="656745"/>
                  </a:lnTo>
                  <a:lnTo>
                    <a:pt x="1439683" y="388944"/>
                  </a:lnTo>
                  <a:cubicBezTo>
                    <a:pt x="1452700" y="429385"/>
                    <a:pt x="1480430" y="462748"/>
                    <a:pt x="1518041" y="482506"/>
                  </a:cubicBezTo>
                  <a:cubicBezTo>
                    <a:pt x="1555652" y="502266"/>
                    <a:pt x="1599825" y="507987"/>
                    <a:pt x="1640511" y="495759"/>
                  </a:cubicBezTo>
                  <a:cubicBezTo>
                    <a:pt x="1681198" y="483530"/>
                    <a:pt x="1715783" y="454416"/>
                    <a:pt x="1736268" y="417196"/>
                  </a:cubicBezTo>
                  <a:cubicBezTo>
                    <a:pt x="1756755" y="379976"/>
                    <a:pt x="1761824" y="336206"/>
                    <a:pt x="1750389" y="295290"/>
                  </a:cubicBezTo>
                  <a:lnTo>
                    <a:pt x="2642395" y="27041"/>
                  </a:lnTo>
                  <a:lnTo>
                    <a:pt x="2731361" y="0"/>
                  </a:lnTo>
                  <a:close/>
                  <a:moveTo>
                    <a:pt x="625647" y="1424444"/>
                  </a:moveTo>
                  <a:lnTo>
                    <a:pt x="347390" y="2940295"/>
                  </a:lnTo>
                  <a:lnTo>
                    <a:pt x="134665" y="2901175"/>
                  </a:lnTo>
                  <a:lnTo>
                    <a:pt x="311335" y="1937870"/>
                  </a:lnTo>
                  <a:cubicBezTo>
                    <a:pt x="344222" y="1937898"/>
                    <a:pt x="376341" y="1927932"/>
                    <a:pt x="403436" y="1909291"/>
                  </a:cubicBezTo>
                  <a:cubicBezTo>
                    <a:pt x="430529" y="1890651"/>
                    <a:pt x="451319" y="1864218"/>
                    <a:pt x="463049" y="1833494"/>
                  </a:cubicBezTo>
                  <a:cubicBezTo>
                    <a:pt x="474780" y="1802770"/>
                    <a:pt x="476896" y="1769208"/>
                    <a:pt x="469119" y="1737254"/>
                  </a:cubicBezTo>
                  <a:cubicBezTo>
                    <a:pt x="461342" y="1705300"/>
                    <a:pt x="444039" y="1676469"/>
                    <a:pt x="419502" y="1654573"/>
                  </a:cubicBezTo>
                  <a:close/>
                  <a:moveTo>
                    <a:pt x="706231" y="985838"/>
                  </a:moveTo>
                  <a:lnTo>
                    <a:pt x="706141" y="985928"/>
                  </a:lnTo>
                  <a:cubicBezTo>
                    <a:pt x="676754" y="980494"/>
                    <a:pt x="649432" y="967071"/>
                    <a:pt x="627172" y="947133"/>
                  </a:cubicBezTo>
                  <a:cubicBezTo>
                    <a:pt x="604911" y="927193"/>
                    <a:pt x="588572" y="901508"/>
                    <a:pt x="579947" y="872895"/>
                  </a:cubicBezTo>
                  <a:lnTo>
                    <a:pt x="519735" y="890923"/>
                  </a:lnTo>
                  <a:lnTo>
                    <a:pt x="509640" y="857302"/>
                  </a:lnTo>
                  <a:lnTo>
                    <a:pt x="423919" y="1325297"/>
                  </a:lnTo>
                  <a:lnTo>
                    <a:pt x="700642" y="1016395"/>
                  </a:lnTo>
                  <a:close/>
                  <a:moveTo>
                    <a:pt x="741834" y="598336"/>
                  </a:moveTo>
                  <a:lnTo>
                    <a:pt x="563722" y="565615"/>
                  </a:lnTo>
                  <a:lnTo>
                    <a:pt x="546956" y="656925"/>
                  </a:lnTo>
                  <a:close/>
                  <a:moveTo>
                    <a:pt x="1522160" y="99242"/>
                  </a:moveTo>
                  <a:lnTo>
                    <a:pt x="1432292" y="75626"/>
                  </a:lnTo>
                  <a:lnTo>
                    <a:pt x="1386322" y="250945"/>
                  </a:lnTo>
                  <a:close/>
                  <a:moveTo>
                    <a:pt x="1992319" y="222639"/>
                  </a:moveTo>
                  <a:lnTo>
                    <a:pt x="1719021" y="150888"/>
                  </a:lnTo>
                  <a:lnTo>
                    <a:pt x="1745161" y="174326"/>
                  </a:lnTo>
                  <a:lnTo>
                    <a:pt x="1703247" y="221106"/>
                  </a:lnTo>
                  <a:cubicBezTo>
                    <a:pt x="1725487" y="241025"/>
                    <a:pt x="1741799" y="266695"/>
                    <a:pt x="1750389" y="295290"/>
                  </a:cubicBezTo>
                  <a:close/>
                  <a:moveTo>
                    <a:pt x="2970407" y="702985"/>
                  </a:moveTo>
                  <a:lnTo>
                    <a:pt x="1996286" y="447264"/>
                  </a:lnTo>
                  <a:lnTo>
                    <a:pt x="2393524" y="327922"/>
                  </a:lnTo>
                  <a:lnTo>
                    <a:pt x="2485285" y="351988"/>
                  </a:lnTo>
                  <a:cubicBezTo>
                    <a:pt x="2487127" y="382452"/>
                    <a:pt x="2497526" y="411780"/>
                    <a:pt x="2515286" y="436602"/>
                  </a:cubicBezTo>
                  <a:cubicBezTo>
                    <a:pt x="2533046" y="461423"/>
                    <a:pt x="2557447" y="480732"/>
                    <a:pt x="2585688" y="492310"/>
                  </a:cubicBezTo>
                  <a:cubicBezTo>
                    <a:pt x="2613927" y="503888"/>
                    <a:pt x="2644860" y="507266"/>
                    <a:pt x="2674933" y="502056"/>
                  </a:cubicBezTo>
                  <a:cubicBezTo>
                    <a:pt x="2705006" y="496847"/>
                    <a:pt x="2732999" y="483260"/>
                    <a:pt x="2755699" y="462857"/>
                  </a:cubicBezTo>
                  <a:close/>
                  <a:moveTo>
                    <a:pt x="3729100" y="678376"/>
                  </a:moveTo>
                  <a:lnTo>
                    <a:pt x="3697912" y="669633"/>
                  </a:lnTo>
                  <a:lnTo>
                    <a:pt x="3088309" y="510089"/>
                  </a:lnTo>
                  <a:lnTo>
                    <a:pt x="3346644" y="798530"/>
                  </a:lnTo>
                  <a:cubicBezTo>
                    <a:pt x="3350482" y="776254"/>
                    <a:pt x="3358934" y="755024"/>
                    <a:pt x="3371456" y="736204"/>
                  </a:cubicBezTo>
                  <a:cubicBezTo>
                    <a:pt x="3383978" y="717384"/>
                    <a:pt x="3400294" y="701389"/>
                    <a:pt x="3419360" y="689242"/>
                  </a:cubicBezTo>
                  <a:cubicBezTo>
                    <a:pt x="3438425" y="677097"/>
                    <a:pt x="3459817" y="669069"/>
                    <a:pt x="3482166" y="665673"/>
                  </a:cubicBezTo>
                  <a:cubicBezTo>
                    <a:pt x="3504515" y="662278"/>
                    <a:pt x="3527327" y="663590"/>
                    <a:pt x="3549139" y="669526"/>
                  </a:cubicBezTo>
                  <a:cubicBezTo>
                    <a:pt x="3570951" y="675461"/>
                    <a:pt x="3591282" y="685889"/>
                    <a:pt x="3608829" y="700141"/>
                  </a:cubicBezTo>
                  <a:cubicBezTo>
                    <a:pt x="3626375" y="714393"/>
                    <a:pt x="3640750" y="732154"/>
                    <a:pt x="3651031" y="752286"/>
                  </a:cubicBezTo>
                  <a:cubicBezTo>
                    <a:pt x="3661313" y="772417"/>
                    <a:pt x="3667274" y="794476"/>
                    <a:pt x="3668533" y="817046"/>
                  </a:cubicBezTo>
                  <a:cubicBezTo>
                    <a:pt x="3669792" y="839616"/>
                    <a:pt x="3666321" y="862200"/>
                    <a:pt x="3658342" y="883350"/>
                  </a:cubicBezTo>
                  <a:lnTo>
                    <a:pt x="3674206" y="887497"/>
                  </a:lnTo>
                  <a:close/>
                  <a:moveTo>
                    <a:pt x="4242435" y="1798794"/>
                  </a:moveTo>
                  <a:lnTo>
                    <a:pt x="4081268" y="1943015"/>
                  </a:lnTo>
                  <a:lnTo>
                    <a:pt x="4039265" y="1896144"/>
                  </a:lnTo>
                  <a:cubicBezTo>
                    <a:pt x="4067450" y="1870841"/>
                    <a:pt x="4085895" y="1836475"/>
                    <a:pt x="4091402" y="1799000"/>
                  </a:cubicBezTo>
                  <a:cubicBezTo>
                    <a:pt x="4096910" y="1761526"/>
                    <a:pt x="4089134" y="1723306"/>
                    <a:pt x="4069420" y="1690963"/>
                  </a:cubicBezTo>
                  <a:cubicBezTo>
                    <a:pt x="4049706" y="1658621"/>
                    <a:pt x="4019297" y="1634194"/>
                    <a:pt x="3983466" y="1621918"/>
                  </a:cubicBezTo>
                  <a:cubicBezTo>
                    <a:pt x="3947633" y="1609642"/>
                    <a:pt x="3908635" y="1610289"/>
                    <a:pt x="3873230" y="1623746"/>
                  </a:cubicBezTo>
                  <a:cubicBezTo>
                    <a:pt x="3854660" y="1630752"/>
                    <a:pt x="3837569" y="1641178"/>
                    <a:pt x="3822842" y="1654484"/>
                  </a:cubicBezTo>
                  <a:lnTo>
                    <a:pt x="2755608" y="462949"/>
                  </a:lnTo>
                  <a:cubicBezTo>
                    <a:pt x="2766347" y="453403"/>
                    <a:pt x="2775719" y="442423"/>
                    <a:pt x="2783461" y="430319"/>
                  </a:cubicBezTo>
                  <a:cubicBezTo>
                    <a:pt x="2804754" y="397322"/>
                    <a:pt x="2813356" y="357721"/>
                    <a:pt x="2807672" y="318864"/>
                  </a:cubicBezTo>
                  <a:cubicBezTo>
                    <a:pt x="2801987" y="280006"/>
                    <a:pt x="2782402" y="244529"/>
                    <a:pt x="2752549" y="219013"/>
                  </a:cubicBezTo>
                  <a:cubicBezTo>
                    <a:pt x="2722696" y="193497"/>
                    <a:pt x="2684603" y="179675"/>
                    <a:pt x="2645335" y="180111"/>
                  </a:cubicBezTo>
                  <a:cubicBezTo>
                    <a:pt x="2606066" y="180546"/>
                    <a:pt x="2568287" y="195209"/>
                    <a:pt x="2539008" y="221379"/>
                  </a:cubicBezTo>
                  <a:lnTo>
                    <a:pt x="2497093" y="174598"/>
                  </a:lnTo>
                  <a:lnTo>
                    <a:pt x="2658259" y="30377"/>
                  </a:lnTo>
                  <a:lnTo>
                    <a:pt x="3346643" y="799074"/>
                  </a:lnTo>
                  <a:cubicBezTo>
                    <a:pt x="3346643" y="800065"/>
                    <a:pt x="3346643" y="800967"/>
                    <a:pt x="3346643" y="801958"/>
                  </a:cubicBezTo>
                  <a:cubicBezTo>
                    <a:pt x="3342982" y="825888"/>
                    <a:pt x="3344721" y="850335"/>
                    <a:pt x="3351734" y="873506"/>
                  </a:cubicBezTo>
                  <a:cubicBezTo>
                    <a:pt x="3358748" y="896676"/>
                    <a:pt x="3370857" y="917984"/>
                    <a:pt x="3387176" y="935866"/>
                  </a:cubicBezTo>
                  <a:cubicBezTo>
                    <a:pt x="3403493" y="953749"/>
                    <a:pt x="3423607" y="967753"/>
                    <a:pt x="3446040" y="976852"/>
                  </a:cubicBezTo>
                  <a:cubicBezTo>
                    <a:pt x="3468474" y="985952"/>
                    <a:pt x="3492660" y="989916"/>
                    <a:pt x="3516824" y="988454"/>
                  </a:cubicBezTo>
                  <a:close/>
                  <a:moveTo>
                    <a:pt x="3697911" y="670176"/>
                  </a:moveTo>
                  <a:lnTo>
                    <a:pt x="3695568" y="657015"/>
                  </a:lnTo>
                  <a:lnTo>
                    <a:pt x="3678712" y="565615"/>
                  </a:lnTo>
                  <a:lnTo>
                    <a:pt x="3465986" y="604735"/>
                  </a:lnTo>
                  <a:lnTo>
                    <a:pt x="3466888" y="609603"/>
                  </a:lnTo>
                  <a:close/>
                  <a:moveTo>
                    <a:pt x="3541612" y="1016486"/>
                  </a:moveTo>
                  <a:lnTo>
                    <a:pt x="3818245" y="1325388"/>
                  </a:lnTo>
                  <a:lnTo>
                    <a:pt x="3711612" y="745169"/>
                  </a:lnTo>
                  <a:lnTo>
                    <a:pt x="3674206" y="887768"/>
                  </a:lnTo>
                  <a:lnTo>
                    <a:pt x="3658341" y="883621"/>
                  </a:lnTo>
                  <a:cubicBezTo>
                    <a:pt x="3648433" y="909729"/>
                    <a:pt x="3631979" y="932851"/>
                    <a:pt x="3610558" y="950767"/>
                  </a:cubicBezTo>
                  <a:cubicBezTo>
                    <a:pt x="3589139" y="968683"/>
                    <a:pt x="3563472" y="980791"/>
                    <a:pt x="3536023" y="985928"/>
                  </a:cubicBezTo>
                  <a:close/>
                  <a:moveTo>
                    <a:pt x="4107949" y="2901175"/>
                  </a:moveTo>
                  <a:lnTo>
                    <a:pt x="3895223" y="2940295"/>
                  </a:lnTo>
                  <a:lnTo>
                    <a:pt x="3616607" y="1424444"/>
                  </a:lnTo>
                  <a:lnTo>
                    <a:pt x="3822842" y="1654566"/>
                  </a:lnTo>
                  <a:cubicBezTo>
                    <a:pt x="3798372" y="1676477"/>
                    <a:pt x="3781128" y="1705300"/>
                    <a:pt x="3773390" y="1737221"/>
                  </a:cubicBezTo>
                  <a:cubicBezTo>
                    <a:pt x="3765653" y="1769144"/>
                    <a:pt x="3767786" y="1802662"/>
                    <a:pt x="3779509" y="1833345"/>
                  </a:cubicBezTo>
                  <a:cubicBezTo>
                    <a:pt x="3791231" y="1864029"/>
                    <a:pt x="3811990" y="1890432"/>
                    <a:pt x="3839041" y="1909064"/>
                  </a:cubicBezTo>
                  <a:cubicBezTo>
                    <a:pt x="3866093" y="1927695"/>
                    <a:pt x="3898162" y="1937677"/>
                    <a:pt x="3931008" y="1937690"/>
                  </a:cubicBezTo>
                  <a:lnTo>
                    <a:pt x="4091273" y="2809595"/>
                  </a:lnTo>
                  <a:close/>
                </a:path>
              </a:pathLst>
            </a:custGeom>
            <a:noFill/>
            <a:ln w="13520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5" name="Rounded Rectangle 3">
              <a:extLst>
                <a:ext uri="{FF2B5EF4-FFF2-40B4-BE49-F238E27FC236}">
                  <a16:creationId xmlns:a16="http://schemas.microsoft.com/office/drawing/2014/main" id="{05DF67DF-E45A-CA22-D21C-475248699F88}"/>
                </a:ext>
              </a:extLst>
            </p:cNvPr>
            <p:cNvSpPr/>
            <p:nvPr/>
          </p:nvSpPr>
          <p:spPr>
            <a:xfrm>
              <a:off x="2523974" y="4348314"/>
              <a:ext cx="324496" cy="324496"/>
            </a:xfrm>
            <a:custGeom>
              <a:avLst/>
              <a:gdLst/>
              <a:ahLst/>
              <a:cxnLst/>
              <a:rect l="0" t="0" r="0" b="0"/>
              <a:pathLst>
                <a:path w="324496" h="324496">
                  <a:moveTo>
                    <a:pt x="324496" y="162248"/>
                  </a:moveTo>
                  <a:cubicBezTo>
                    <a:pt x="324496" y="251855"/>
                    <a:pt x="251855" y="324496"/>
                    <a:pt x="162248" y="324496"/>
                  </a:cubicBezTo>
                  <a:cubicBezTo>
                    <a:pt x="72641" y="324496"/>
                    <a:pt x="0" y="251855"/>
                    <a:pt x="0" y="162248"/>
                  </a:cubicBezTo>
                  <a:cubicBezTo>
                    <a:pt x="0" y="72641"/>
                    <a:pt x="72641" y="0"/>
                    <a:pt x="162248" y="0"/>
                  </a:cubicBezTo>
                  <a:cubicBezTo>
                    <a:pt x="251855" y="0"/>
                    <a:pt x="324496" y="72641"/>
                    <a:pt x="324496" y="162248"/>
                  </a:cubicBezTo>
                  <a:close/>
                </a:path>
              </a:pathLst>
            </a:custGeom>
            <a:noFill/>
            <a:ln w="13520">
              <a:solidFill>
                <a:srgbClr val="DE8431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7" name="Rounded Rectangle 4">
              <a:extLst>
                <a:ext uri="{FF2B5EF4-FFF2-40B4-BE49-F238E27FC236}">
                  <a16:creationId xmlns:a16="http://schemas.microsoft.com/office/drawing/2014/main" id="{C7322F1A-20DE-D877-FC6E-F4454EA160E1}"/>
                </a:ext>
              </a:extLst>
            </p:cNvPr>
            <p:cNvSpPr/>
            <p:nvPr/>
          </p:nvSpPr>
          <p:spPr>
            <a:xfrm>
              <a:off x="2948434" y="3398890"/>
              <a:ext cx="324496" cy="324496"/>
            </a:xfrm>
            <a:custGeom>
              <a:avLst/>
              <a:gdLst/>
              <a:ahLst/>
              <a:cxnLst/>
              <a:rect l="0" t="0" r="0" b="0"/>
              <a:pathLst>
                <a:path w="324496" h="324496">
                  <a:moveTo>
                    <a:pt x="324496" y="162248"/>
                  </a:moveTo>
                  <a:cubicBezTo>
                    <a:pt x="324496" y="251855"/>
                    <a:pt x="251855" y="324496"/>
                    <a:pt x="162248" y="324496"/>
                  </a:cubicBezTo>
                  <a:cubicBezTo>
                    <a:pt x="72641" y="324496"/>
                    <a:pt x="0" y="251855"/>
                    <a:pt x="0" y="162248"/>
                  </a:cubicBezTo>
                  <a:cubicBezTo>
                    <a:pt x="0" y="72641"/>
                    <a:pt x="72641" y="0"/>
                    <a:pt x="162248" y="0"/>
                  </a:cubicBezTo>
                  <a:cubicBezTo>
                    <a:pt x="251855" y="0"/>
                    <a:pt x="324496" y="72641"/>
                    <a:pt x="324496" y="162248"/>
                  </a:cubicBezTo>
                  <a:close/>
                </a:path>
              </a:pathLst>
            </a:custGeom>
            <a:noFill/>
            <a:ln w="13520">
              <a:solidFill>
                <a:srgbClr val="E0CB15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8" name="Rounded Rectangle 5">
              <a:extLst>
                <a:ext uri="{FF2B5EF4-FFF2-40B4-BE49-F238E27FC236}">
                  <a16:creationId xmlns:a16="http://schemas.microsoft.com/office/drawing/2014/main" id="{87FB23E9-3CC5-9130-943F-F85F764B6159}"/>
                </a:ext>
              </a:extLst>
            </p:cNvPr>
            <p:cNvSpPr/>
            <p:nvPr/>
          </p:nvSpPr>
          <p:spPr>
            <a:xfrm>
              <a:off x="3807720" y="2914847"/>
              <a:ext cx="324496" cy="324496"/>
            </a:xfrm>
            <a:custGeom>
              <a:avLst/>
              <a:gdLst/>
              <a:ahLst/>
              <a:cxnLst/>
              <a:rect l="0" t="0" r="0" b="0"/>
              <a:pathLst>
                <a:path w="324496" h="324496">
                  <a:moveTo>
                    <a:pt x="324496" y="162248"/>
                  </a:moveTo>
                  <a:cubicBezTo>
                    <a:pt x="324496" y="251855"/>
                    <a:pt x="251855" y="324496"/>
                    <a:pt x="162248" y="324496"/>
                  </a:cubicBezTo>
                  <a:cubicBezTo>
                    <a:pt x="72641" y="324496"/>
                    <a:pt x="0" y="251855"/>
                    <a:pt x="0" y="162248"/>
                  </a:cubicBezTo>
                  <a:cubicBezTo>
                    <a:pt x="0" y="72641"/>
                    <a:pt x="72641" y="0"/>
                    <a:pt x="162248" y="0"/>
                  </a:cubicBezTo>
                  <a:cubicBezTo>
                    <a:pt x="251855" y="0"/>
                    <a:pt x="324496" y="72641"/>
                    <a:pt x="324496" y="162248"/>
                  </a:cubicBezTo>
                  <a:close/>
                </a:path>
              </a:pathLst>
            </a:custGeom>
            <a:noFill/>
            <a:ln w="13520">
              <a:solidFill>
                <a:srgbClr val="3CC583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9" name="Rounded Rectangle 6">
              <a:extLst>
                <a:ext uri="{FF2B5EF4-FFF2-40B4-BE49-F238E27FC236}">
                  <a16:creationId xmlns:a16="http://schemas.microsoft.com/office/drawing/2014/main" id="{9134E63D-A012-09F0-48F4-7EE4EC3EA58B}"/>
                </a:ext>
              </a:extLst>
            </p:cNvPr>
            <p:cNvSpPr/>
            <p:nvPr/>
          </p:nvSpPr>
          <p:spPr>
            <a:xfrm>
              <a:off x="4859900" y="2914847"/>
              <a:ext cx="324496" cy="324496"/>
            </a:xfrm>
            <a:custGeom>
              <a:avLst/>
              <a:gdLst/>
              <a:ahLst/>
              <a:cxnLst/>
              <a:rect l="0" t="0" r="0" b="0"/>
              <a:pathLst>
                <a:path w="324496" h="324496">
                  <a:moveTo>
                    <a:pt x="324496" y="162248"/>
                  </a:moveTo>
                  <a:cubicBezTo>
                    <a:pt x="324496" y="251855"/>
                    <a:pt x="251855" y="324496"/>
                    <a:pt x="162248" y="324496"/>
                  </a:cubicBezTo>
                  <a:cubicBezTo>
                    <a:pt x="72641" y="324496"/>
                    <a:pt x="0" y="251855"/>
                    <a:pt x="0" y="162248"/>
                  </a:cubicBezTo>
                  <a:cubicBezTo>
                    <a:pt x="0" y="72641"/>
                    <a:pt x="72641" y="0"/>
                    <a:pt x="162248" y="0"/>
                  </a:cubicBezTo>
                  <a:cubicBezTo>
                    <a:pt x="251855" y="0"/>
                    <a:pt x="324496" y="72641"/>
                    <a:pt x="324496" y="162248"/>
                  </a:cubicBezTo>
                  <a:close/>
                </a:path>
              </a:pathLst>
            </a:custGeom>
            <a:noFill/>
            <a:ln w="13520">
              <a:solidFill>
                <a:srgbClr val="1EABDA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10" name="Rounded Rectangle 7">
              <a:extLst>
                <a:ext uri="{FF2B5EF4-FFF2-40B4-BE49-F238E27FC236}">
                  <a16:creationId xmlns:a16="http://schemas.microsoft.com/office/drawing/2014/main" id="{A8F20A80-DE84-8177-F8CF-3E4917C80290}"/>
                </a:ext>
              </a:extLst>
            </p:cNvPr>
            <p:cNvSpPr/>
            <p:nvPr/>
          </p:nvSpPr>
          <p:spPr>
            <a:xfrm>
              <a:off x="5719186" y="3398890"/>
              <a:ext cx="324496" cy="324496"/>
            </a:xfrm>
            <a:custGeom>
              <a:avLst/>
              <a:gdLst/>
              <a:ahLst/>
              <a:cxnLst/>
              <a:rect l="0" t="0" r="0" b="0"/>
              <a:pathLst>
                <a:path w="324496" h="324496">
                  <a:moveTo>
                    <a:pt x="324496" y="162248"/>
                  </a:moveTo>
                  <a:cubicBezTo>
                    <a:pt x="324496" y="251855"/>
                    <a:pt x="251855" y="324496"/>
                    <a:pt x="162248" y="324496"/>
                  </a:cubicBezTo>
                  <a:cubicBezTo>
                    <a:pt x="72641" y="324496"/>
                    <a:pt x="0" y="251855"/>
                    <a:pt x="0" y="162248"/>
                  </a:cubicBezTo>
                  <a:cubicBezTo>
                    <a:pt x="0" y="72641"/>
                    <a:pt x="72641" y="0"/>
                    <a:pt x="162248" y="0"/>
                  </a:cubicBezTo>
                  <a:cubicBezTo>
                    <a:pt x="251855" y="0"/>
                    <a:pt x="324496" y="72641"/>
                    <a:pt x="324496" y="162248"/>
                  </a:cubicBezTo>
                  <a:close/>
                </a:path>
              </a:pathLst>
            </a:custGeom>
            <a:noFill/>
            <a:ln w="13520">
              <a:solidFill>
                <a:srgbClr val="4E88E7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11" name="Rounded Rectangle 8">
              <a:extLst>
                <a:ext uri="{FF2B5EF4-FFF2-40B4-BE49-F238E27FC236}">
                  <a16:creationId xmlns:a16="http://schemas.microsoft.com/office/drawing/2014/main" id="{6440A10E-FC97-A87E-FA54-BB7C0D13B4BC}"/>
                </a:ext>
              </a:extLst>
            </p:cNvPr>
            <p:cNvSpPr/>
            <p:nvPr/>
          </p:nvSpPr>
          <p:spPr>
            <a:xfrm>
              <a:off x="6143646" y="4348314"/>
              <a:ext cx="324496" cy="324496"/>
            </a:xfrm>
            <a:custGeom>
              <a:avLst/>
              <a:gdLst/>
              <a:ahLst/>
              <a:cxnLst/>
              <a:rect l="0" t="0" r="0" b="0"/>
              <a:pathLst>
                <a:path w="324496" h="324496">
                  <a:moveTo>
                    <a:pt x="324496" y="162248"/>
                  </a:moveTo>
                  <a:cubicBezTo>
                    <a:pt x="324496" y="251855"/>
                    <a:pt x="251855" y="324496"/>
                    <a:pt x="162248" y="324496"/>
                  </a:cubicBezTo>
                  <a:cubicBezTo>
                    <a:pt x="72641" y="324496"/>
                    <a:pt x="0" y="251855"/>
                    <a:pt x="0" y="162248"/>
                  </a:cubicBezTo>
                  <a:cubicBezTo>
                    <a:pt x="0" y="72641"/>
                    <a:pt x="72641" y="0"/>
                    <a:pt x="162248" y="0"/>
                  </a:cubicBezTo>
                  <a:cubicBezTo>
                    <a:pt x="251855" y="0"/>
                    <a:pt x="324496" y="72641"/>
                    <a:pt x="324496" y="162248"/>
                  </a:cubicBezTo>
                  <a:close/>
                </a:path>
              </a:pathLst>
            </a:custGeom>
            <a:noFill/>
            <a:ln w="13520">
              <a:solidFill>
                <a:srgbClr val="7F64EA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6365AE9-4E66-E96D-4A15-048FB338DA02}"/>
                </a:ext>
              </a:extLst>
            </p:cNvPr>
            <p:cNvSpPr txBox="1"/>
            <p:nvPr/>
          </p:nvSpPr>
          <p:spPr>
            <a:xfrm>
              <a:off x="2818546" y="1193574"/>
              <a:ext cx="1492386" cy="5382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b="0" dirty="0">
                  <a:solidFill>
                    <a:srgbClr val="3CC583"/>
                  </a:solidFill>
                  <a:latin typeface="Garamond" panose="02020404030301010803" pitchFamily="18" charset="0"/>
                </a:rPr>
                <a:t>Poor Inter-Agency
Collaboration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D3E10B0-AB13-3159-250A-CF72A2890022}"/>
                </a:ext>
              </a:extLst>
            </p:cNvPr>
            <p:cNvSpPr txBox="1"/>
            <p:nvPr/>
          </p:nvSpPr>
          <p:spPr>
            <a:xfrm>
              <a:off x="4762934" y="1355821"/>
              <a:ext cx="1281223" cy="5382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b="0">
                  <a:solidFill>
                    <a:srgbClr val="1EABDA"/>
                  </a:solidFill>
                  <a:latin typeface="Garamond" panose="02020404030301010803" pitchFamily="18" charset="0"/>
                </a:rPr>
                <a:t>Permit Issuance
Issues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3D7781-E207-CA0A-190D-6A62FBA10131}"/>
                </a:ext>
              </a:extLst>
            </p:cNvPr>
            <p:cNvSpPr txBox="1"/>
            <p:nvPr/>
          </p:nvSpPr>
          <p:spPr>
            <a:xfrm>
              <a:off x="2958318" y="1729893"/>
              <a:ext cx="1212790" cy="71760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1200" b="0">
                  <a:solidFill>
                    <a:srgbClr val="484848"/>
                  </a:solidFill>
                  <a:latin typeface="Garamond" panose="02020404030301010803" pitchFamily="18" charset="0"/>
                </a:rPr>
                <a:t>Poor collaboration
between MC and EPA
during licensing and
environmental permits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92E3EC-2514-9564-8E8C-92E20362D136}"/>
                </a:ext>
              </a:extLst>
            </p:cNvPr>
            <p:cNvSpPr txBox="1"/>
            <p:nvPr/>
          </p:nvSpPr>
          <p:spPr>
            <a:xfrm>
              <a:off x="4768888" y="1892142"/>
              <a:ext cx="1269215" cy="5382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1200" b="0">
                  <a:solidFill>
                    <a:srgbClr val="484848"/>
                  </a:solidFill>
                  <a:latin typeface="Garamond" panose="02020404030301010803" pitchFamily="18" charset="0"/>
                </a:rPr>
                <a:t>Issuing permits without
ensuring submission of
operating plans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707DEB4-701F-CA33-693C-C7A97447B31A}"/>
                </a:ext>
              </a:extLst>
            </p:cNvPr>
            <p:cNvSpPr txBox="1"/>
            <p:nvPr/>
          </p:nvSpPr>
          <p:spPr>
            <a:xfrm>
              <a:off x="1456214" y="2491562"/>
              <a:ext cx="900672" cy="5382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r"/>
              <a:r>
                <a:rPr b="0" dirty="0">
                  <a:solidFill>
                    <a:srgbClr val="E0CB15"/>
                  </a:solidFill>
                  <a:latin typeface="Garamond" panose="02020404030301010803" pitchFamily="18" charset="0"/>
                </a:rPr>
                <a:t>Unlicensed
Operations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5E7BD73-C14F-ABFE-CAB0-F6FDBF1CB2CE}"/>
                </a:ext>
              </a:extLst>
            </p:cNvPr>
            <p:cNvSpPr txBox="1"/>
            <p:nvPr/>
          </p:nvSpPr>
          <p:spPr>
            <a:xfrm>
              <a:off x="6611372" y="2572686"/>
              <a:ext cx="1483020" cy="5382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l"/>
              <a:r>
                <a:rPr b="0">
                  <a:solidFill>
                    <a:srgbClr val="4E88E7"/>
                  </a:solidFill>
                  <a:latin typeface="Garamond" panose="02020404030301010803" pitchFamily="18" charset="0"/>
                </a:rPr>
                <a:t>Reclamation Bond
Administration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7F7998C-AC04-A779-272F-53CC431633BE}"/>
                </a:ext>
              </a:extLst>
            </p:cNvPr>
            <p:cNvSpPr txBox="1"/>
            <p:nvPr/>
          </p:nvSpPr>
          <p:spPr>
            <a:xfrm>
              <a:off x="1069762" y="3027881"/>
              <a:ext cx="1287085" cy="71760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r"/>
              <a:r>
                <a:rPr sz="1200" b="0">
                  <a:solidFill>
                    <a:srgbClr val="484848"/>
                  </a:solidFill>
                  <a:latin typeface="Garamond" panose="02020404030301010803" pitchFamily="18" charset="0"/>
                </a:rPr>
                <a:t>Some miners operated
without mineral licenses
and environmental
permits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20626ED-D0DA-87F6-A37B-3C24AF658B8D}"/>
                </a:ext>
              </a:extLst>
            </p:cNvPr>
            <p:cNvSpPr txBox="1"/>
            <p:nvPr/>
          </p:nvSpPr>
          <p:spPr>
            <a:xfrm>
              <a:off x="6611372" y="3109005"/>
              <a:ext cx="1220375" cy="5382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l"/>
              <a:r>
                <a:rPr sz="1200" b="0">
                  <a:solidFill>
                    <a:srgbClr val="484848"/>
                  </a:solidFill>
                  <a:latin typeface="Garamond" panose="02020404030301010803" pitchFamily="18" charset="0"/>
                </a:rPr>
                <a:t>No administration of
posting of reclamation
bonds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14DED55-0C35-04B1-19ED-E468D31C65BA}"/>
                </a:ext>
              </a:extLst>
            </p:cNvPr>
            <p:cNvSpPr txBox="1"/>
            <p:nvPr/>
          </p:nvSpPr>
          <p:spPr>
            <a:xfrm>
              <a:off x="918716" y="3762505"/>
              <a:ext cx="1113615" cy="80730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r"/>
              <a:r>
                <a:rPr b="0">
                  <a:solidFill>
                    <a:srgbClr val="DE8431"/>
                  </a:solidFill>
                  <a:latin typeface="Garamond" panose="02020404030301010803" pitchFamily="18" charset="0"/>
                </a:rPr>
                <a:t>Inadequate
Geological
Investigations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75D1009-92BF-C29B-D5AA-B87B7208B726}"/>
                </a:ext>
              </a:extLst>
            </p:cNvPr>
            <p:cNvSpPr txBox="1"/>
            <p:nvPr/>
          </p:nvSpPr>
          <p:spPr>
            <a:xfrm>
              <a:off x="7044034" y="3978837"/>
              <a:ext cx="1437225" cy="26910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l"/>
              <a:r>
                <a:rPr b="0">
                  <a:solidFill>
                    <a:srgbClr val="7F64EA"/>
                  </a:solidFill>
                  <a:latin typeface="Garamond" panose="02020404030301010803" pitchFamily="18" charset="0"/>
                </a:rPr>
                <a:t>Monitoring Focus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F808BDA-A3A1-7EA1-8E17-5737829F346F}"/>
                </a:ext>
              </a:extLst>
            </p:cNvPr>
            <p:cNvSpPr txBox="1"/>
            <p:nvPr/>
          </p:nvSpPr>
          <p:spPr>
            <a:xfrm>
              <a:off x="3424720" y="4123057"/>
              <a:ext cx="2118806" cy="14352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3200" b="1">
                  <a:solidFill>
                    <a:srgbClr val="484848"/>
                  </a:solidFill>
                  <a:latin typeface="Garamond" panose="02020404030301010803" pitchFamily="18" charset="0"/>
                </a:rPr>
                <a:t>Challenges in
SSM
Management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81D4E4A-D389-700A-B2A3-4463EBB07850}"/>
                </a:ext>
              </a:extLst>
            </p:cNvPr>
            <p:cNvSpPr txBox="1"/>
            <p:nvPr/>
          </p:nvSpPr>
          <p:spPr>
            <a:xfrm>
              <a:off x="7044034" y="4298826"/>
              <a:ext cx="1048227" cy="5382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l"/>
              <a:r>
                <a:rPr sz="1200" b="0">
                  <a:solidFill>
                    <a:srgbClr val="484848"/>
                  </a:solidFill>
                  <a:latin typeface="Garamond" panose="02020404030301010803" pitchFamily="18" charset="0"/>
                </a:rPr>
                <a:t>Monitoring not
prioritizing
environmental risks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6AAD554-C2B5-8F6C-005F-4BEE0D8B16B7}"/>
                </a:ext>
              </a:extLst>
            </p:cNvPr>
            <p:cNvSpPr txBox="1"/>
            <p:nvPr/>
          </p:nvSpPr>
          <p:spPr>
            <a:xfrm>
              <a:off x="842325" y="4515158"/>
              <a:ext cx="1190036" cy="5382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r"/>
              <a:r>
                <a:rPr sz="1200" b="0">
                  <a:solidFill>
                    <a:srgbClr val="484848"/>
                  </a:solidFill>
                  <a:latin typeface="Garamond" panose="02020404030301010803" pitchFamily="18" charset="0"/>
                </a:rPr>
                <a:t>No detailed geological
investigations before
designating for SSM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1639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ED44AF-2557-0C68-135B-A343251DDF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99">
            <a:extLst>
              <a:ext uri="{FF2B5EF4-FFF2-40B4-BE49-F238E27FC236}">
                <a16:creationId xmlns:a16="http://schemas.microsoft.com/office/drawing/2014/main" id="{26DA2EF2-888F-EEF7-7D59-40F196AF1BA6}"/>
              </a:ext>
            </a:extLst>
          </p:cNvPr>
          <p:cNvPicPr>
            <a:picLocks/>
          </p:cNvPicPr>
          <p:nvPr/>
        </p:nvPicPr>
        <p:blipFill rotWithShape="1">
          <a:blip r:embed="rId2" cstate="print"/>
          <a:srcRect r="51294"/>
          <a:stretch>
            <a:fillRect/>
          </a:stretch>
        </p:blipFill>
        <p:spPr bwMode="auto">
          <a:xfrm>
            <a:off x="869413" y="1305924"/>
            <a:ext cx="2861310" cy="22967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 102">
            <a:extLst>
              <a:ext uri="{FF2B5EF4-FFF2-40B4-BE49-F238E27FC236}">
                <a16:creationId xmlns:a16="http://schemas.microsoft.com/office/drawing/2014/main" id="{042F59E2-EDFB-77B0-3007-096E00E2BCF8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95691" y="1305924"/>
            <a:ext cx="3309678" cy="2296794"/>
          </a:xfrm>
          <a:prstGeom prst="rect">
            <a:avLst/>
          </a:prstGeom>
        </p:spPr>
      </p:pic>
      <p:pic>
        <p:nvPicPr>
          <p:cNvPr id="12" name="Image 105">
            <a:extLst>
              <a:ext uri="{FF2B5EF4-FFF2-40B4-BE49-F238E27FC236}">
                <a16:creationId xmlns:a16="http://schemas.microsoft.com/office/drawing/2014/main" id="{F241C1AB-005E-A309-5180-7481B0D84E9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412" y="3990105"/>
            <a:ext cx="2861310" cy="2296794"/>
          </a:xfrm>
          <a:prstGeom prst="rect">
            <a:avLst/>
          </a:prstGeom>
        </p:spPr>
      </p:pic>
      <p:pic>
        <p:nvPicPr>
          <p:cNvPr id="40" name="Picture 9">
            <a:extLst>
              <a:ext uri="{FF2B5EF4-FFF2-40B4-BE49-F238E27FC236}">
                <a16:creationId xmlns:a16="http://schemas.microsoft.com/office/drawing/2014/main" id="{609FD236-5DEF-4C2C-7AE2-F02AC5037B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680" r="506" b="1"/>
          <a:stretch>
            <a:fillRect/>
          </a:stretch>
        </p:blipFill>
        <p:spPr bwMode="auto">
          <a:xfrm>
            <a:off x="7370337" y="1305924"/>
            <a:ext cx="3794762" cy="2296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564A9AC-2B4C-F428-94B8-9789281098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691" y="3990104"/>
            <a:ext cx="3373430" cy="2296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07A09F-692F-ED37-93AE-C733FB263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090" y="3990104"/>
            <a:ext cx="3731009" cy="229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937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E7AE1C-8830-CDB2-2CD0-D202C2E51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176852C-C46D-5AD7-B9FA-8AC78966C0D4}"/>
              </a:ext>
            </a:extLst>
          </p:cNvPr>
          <p:cNvSpPr txBox="1">
            <a:spLocks/>
          </p:cNvSpPr>
          <p:nvPr/>
        </p:nvSpPr>
        <p:spPr>
          <a:xfrm>
            <a:off x="722375" y="770400"/>
            <a:ext cx="3543624" cy="5447520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Garamond" panose="02020404030301010803" pitchFamily="18" charset="0"/>
                <a:ea typeface="Roboto" panose="02000000000000000000" pitchFamily="2" charset="0"/>
                <a:cs typeface="Roboto" panose="02000000000000000000" pitchFamily="2" charset="0"/>
              </a:rPr>
              <a:t>The bauxite, lithium, and manganese are ‘critical’ to energy transition and is of </a:t>
            </a:r>
            <a:r>
              <a:rPr lang="en-US" sz="1800" b="1" dirty="0">
                <a:latin typeface="Garamond" panose="02020404030301010803" pitchFamily="18" charset="0"/>
                <a:ea typeface="Roboto" panose="02000000000000000000" pitchFamily="2" charset="0"/>
                <a:cs typeface="Roboto" panose="02000000000000000000" pitchFamily="2" charset="0"/>
              </a:rPr>
              <a:t>high demand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Garamond" panose="02020404030301010803" pitchFamily="18" charset="0"/>
                <a:ea typeface="Roboto" panose="02000000000000000000" pitchFamily="2" charset="0"/>
                <a:cs typeface="Roboto" panose="02000000000000000000" pitchFamily="2" charset="0"/>
              </a:rPr>
              <a:t>The deposits lie within protected forest reserves, which raise </a:t>
            </a:r>
            <a:r>
              <a:rPr lang="en-US" sz="1800" b="1" dirty="0">
                <a:latin typeface="Garamond" panose="02020404030301010803" pitchFamily="18" charset="0"/>
                <a:ea typeface="Roboto" panose="02000000000000000000" pitchFamily="2" charset="0"/>
                <a:cs typeface="Roboto" panose="02000000000000000000" pitchFamily="2" charset="0"/>
              </a:rPr>
              <a:t>environmental and social</a:t>
            </a:r>
            <a:r>
              <a:rPr lang="en-US" sz="1800" dirty="0">
                <a:latin typeface="Garamond" panose="02020404030301010803" pitchFamily="18" charset="0"/>
                <a:ea typeface="Roboto" panose="02000000000000000000" pitchFamily="2" charset="0"/>
                <a:cs typeface="Roboto" panose="02000000000000000000" pitchFamily="2" charset="0"/>
              </a:rPr>
              <a:t> concerns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1800" dirty="0">
              <a:latin typeface="Garamond" panose="02020404030301010803" pitchFamily="18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1800" dirty="0">
              <a:latin typeface="Garamond" panose="02020404030301010803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1800" dirty="0">
              <a:latin typeface="Garamond" panose="02020404030301010803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2B77102-4D97-8538-3EB2-8C4D89750CCF}"/>
              </a:ext>
            </a:extLst>
          </p:cNvPr>
          <p:cNvGrpSpPr/>
          <p:nvPr/>
        </p:nvGrpSpPr>
        <p:grpSpPr>
          <a:xfrm>
            <a:off x="4626864" y="770400"/>
            <a:ext cx="7114032" cy="5740128"/>
            <a:chOff x="790565" y="457200"/>
            <a:chExt cx="7363820" cy="59436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F21CD97-5202-4587-B1F0-481E95BE2160}"/>
                </a:ext>
              </a:extLst>
            </p:cNvPr>
            <p:cNvSpPr/>
            <p:nvPr/>
          </p:nvSpPr>
          <p:spPr>
            <a:xfrm>
              <a:off x="989615" y="457200"/>
              <a:ext cx="7164770" cy="594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9" name="Rounded Rectangle 2">
              <a:extLst>
                <a:ext uri="{FF2B5EF4-FFF2-40B4-BE49-F238E27FC236}">
                  <a16:creationId xmlns:a16="http://schemas.microsoft.com/office/drawing/2014/main" id="{A144D79E-2B72-C990-FE7F-5415350D9977}"/>
                </a:ext>
              </a:extLst>
            </p:cNvPr>
            <p:cNvSpPr/>
            <p:nvPr/>
          </p:nvSpPr>
          <p:spPr>
            <a:xfrm>
              <a:off x="2993744" y="4197560"/>
              <a:ext cx="1558763" cy="1197290"/>
            </a:xfrm>
            <a:custGeom>
              <a:avLst/>
              <a:gdLst/>
              <a:ahLst/>
              <a:cxnLst/>
              <a:rect l="0" t="0" r="0" b="0"/>
              <a:pathLst>
                <a:path w="1558763" h="1197290">
                  <a:moveTo>
                    <a:pt x="275174" y="284496"/>
                  </a:moveTo>
                  <a:cubicBezTo>
                    <a:pt x="61295" y="422765"/>
                    <a:pt x="0" y="708237"/>
                    <a:pt x="138268" y="922116"/>
                  </a:cubicBezTo>
                  <a:cubicBezTo>
                    <a:pt x="276537" y="1135996"/>
                    <a:pt x="562010" y="1197290"/>
                    <a:pt x="775889" y="1059021"/>
                  </a:cubicBezTo>
                  <a:cubicBezTo>
                    <a:pt x="826375" y="1026382"/>
                    <a:pt x="868360" y="985541"/>
                    <a:pt x="901224" y="939376"/>
                  </a:cubicBezTo>
                  <a:cubicBezTo>
                    <a:pt x="906387" y="932123"/>
                    <a:pt x="911326" y="924739"/>
                    <a:pt x="916036" y="917234"/>
                  </a:cubicBezTo>
                  <a:cubicBezTo>
                    <a:pt x="1008364" y="770147"/>
                    <a:pt x="1013296" y="576862"/>
                    <a:pt x="912794" y="421401"/>
                  </a:cubicBezTo>
                  <a:cubicBezTo>
                    <a:pt x="806344" y="256741"/>
                    <a:pt x="612647" y="182519"/>
                    <a:pt x="431540" y="220171"/>
                  </a:cubicBezTo>
                  <a:cubicBezTo>
                    <a:pt x="377404" y="231426"/>
                    <a:pt x="324393" y="252676"/>
                    <a:pt x="275174" y="284496"/>
                  </a:cubicBezTo>
                  <a:close/>
                  <a:moveTo>
                    <a:pt x="1558763" y="0"/>
                  </a:moveTo>
                  <a:lnTo>
                    <a:pt x="452264" y="213872"/>
                  </a:lnTo>
                  <a:lnTo>
                    <a:pt x="431540" y="220171"/>
                  </a:lnTo>
                  <a:cubicBezTo>
                    <a:pt x="612647" y="182519"/>
                    <a:pt x="806344" y="256741"/>
                    <a:pt x="912794" y="421401"/>
                  </a:cubicBezTo>
                  <a:cubicBezTo>
                    <a:pt x="1013296" y="576862"/>
                    <a:pt x="1008364" y="770147"/>
                    <a:pt x="916036" y="917234"/>
                  </a:cubicBezTo>
                  <a:close/>
                  <a:moveTo>
                    <a:pt x="916036" y="917234"/>
                  </a:moveTo>
                  <a:lnTo>
                    <a:pt x="915878" y="917461"/>
                  </a:lnTo>
                  <a:lnTo>
                    <a:pt x="901224" y="939376"/>
                  </a:lnTo>
                </a:path>
              </a:pathLst>
            </a:custGeom>
            <a:noFill/>
            <a:ln w="12809">
              <a:solidFill>
                <a:srgbClr val="DE8431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10" name="Rounded Rectangle 3">
              <a:extLst>
                <a:ext uri="{FF2B5EF4-FFF2-40B4-BE49-F238E27FC236}">
                  <a16:creationId xmlns:a16="http://schemas.microsoft.com/office/drawing/2014/main" id="{D90C8E45-C464-C91D-B7CA-65DA88BFD10B}"/>
                </a:ext>
              </a:extLst>
            </p:cNvPr>
            <p:cNvSpPr/>
            <p:nvPr/>
          </p:nvSpPr>
          <p:spPr>
            <a:xfrm>
              <a:off x="4556746" y="4197560"/>
              <a:ext cx="1558763" cy="1197290"/>
            </a:xfrm>
            <a:custGeom>
              <a:avLst/>
              <a:gdLst/>
              <a:ahLst/>
              <a:cxnLst/>
              <a:rect l="0" t="0" r="0" b="0"/>
              <a:pathLst>
                <a:path w="1558763" h="1197290">
                  <a:moveTo>
                    <a:pt x="1283589" y="284496"/>
                  </a:moveTo>
                  <a:cubicBezTo>
                    <a:pt x="1497469" y="422765"/>
                    <a:pt x="1558763" y="708237"/>
                    <a:pt x="1420494" y="922116"/>
                  </a:cubicBezTo>
                  <a:cubicBezTo>
                    <a:pt x="1282226" y="1135996"/>
                    <a:pt x="996754" y="1197290"/>
                    <a:pt x="782874" y="1059021"/>
                  </a:cubicBezTo>
                  <a:cubicBezTo>
                    <a:pt x="730837" y="1025380"/>
                    <a:pt x="687831" y="983025"/>
                    <a:pt x="654535" y="935106"/>
                  </a:cubicBezTo>
                  <a:cubicBezTo>
                    <a:pt x="650452" y="929231"/>
                    <a:pt x="646515" y="923271"/>
                    <a:pt x="642726" y="917234"/>
                  </a:cubicBezTo>
                  <a:cubicBezTo>
                    <a:pt x="550399" y="770147"/>
                    <a:pt x="545467" y="576862"/>
                    <a:pt x="645969" y="421401"/>
                  </a:cubicBezTo>
                  <a:cubicBezTo>
                    <a:pt x="751592" y="258018"/>
                    <a:pt x="943116" y="183676"/>
                    <a:pt x="1123006" y="219315"/>
                  </a:cubicBezTo>
                  <a:cubicBezTo>
                    <a:pt x="1178605" y="230329"/>
                    <a:pt x="1233092" y="251850"/>
                    <a:pt x="1283589" y="284496"/>
                  </a:cubicBezTo>
                  <a:close/>
                  <a:moveTo>
                    <a:pt x="1106500" y="213872"/>
                  </a:moveTo>
                  <a:lnTo>
                    <a:pt x="0" y="0"/>
                  </a:lnTo>
                  <a:lnTo>
                    <a:pt x="642726" y="917234"/>
                  </a:lnTo>
                  <a:cubicBezTo>
                    <a:pt x="550399" y="770147"/>
                    <a:pt x="545467" y="576862"/>
                    <a:pt x="645969" y="421401"/>
                  </a:cubicBezTo>
                  <a:cubicBezTo>
                    <a:pt x="751592" y="258018"/>
                    <a:pt x="943116" y="183676"/>
                    <a:pt x="1123006" y="219315"/>
                  </a:cubicBezTo>
                  <a:close/>
                  <a:moveTo>
                    <a:pt x="642726" y="917234"/>
                  </a:moveTo>
                  <a:lnTo>
                    <a:pt x="642884" y="917461"/>
                  </a:lnTo>
                  <a:lnTo>
                    <a:pt x="654535" y="935106"/>
                  </a:lnTo>
                </a:path>
              </a:pathLst>
            </a:custGeom>
            <a:noFill/>
            <a:ln w="12809">
              <a:solidFill>
                <a:srgbClr val="4E88E7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11" name="Rounded Rectangle 4">
              <a:extLst>
                <a:ext uri="{FF2B5EF4-FFF2-40B4-BE49-F238E27FC236}">
                  <a16:creationId xmlns:a16="http://schemas.microsoft.com/office/drawing/2014/main" id="{271D8480-3B29-FD76-2334-CD357E84C24D}"/>
                </a:ext>
              </a:extLst>
            </p:cNvPr>
            <p:cNvSpPr/>
            <p:nvPr/>
          </p:nvSpPr>
          <p:spPr>
            <a:xfrm>
              <a:off x="4095442" y="2504190"/>
              <a:ext cx="922282" cy="1695727"/>
            </a:xfrm>
            <a:custGeom>
              <a:avLst/>
              <a:gdLst/>
              <a:ahLst/>
              <a:cxnLst/>
              <a:rect l="0" t="0" r="0" b="0"/>
              <a:pathLst>
                <a:path w="922282" h="1695727">
                  <a:moveTo>
                    <a:pt x="922282" y="461141"/>
                  </a:moveTo>
                  <a:cubicBezTo>
                    <a:pt x="922282" y="512800"/>
                    <a:pt x="913788" y="562475"/>
                    <a:pt x="898119" y="608846"/>
                  </a:cubicBezTo>
                  <a:cubicBezTo>
                    <a:pt x="836542" y="791084"/>
                    <a:pt x="664163" y="922282"/>
                    <a:pt x="461141" y="922282"/>
                  </a:cubicBezTo>
                  <a:cubicBezTo>
                    <a:pt x="274678" y="922282"/>
                    <a:pt x="114063" y="811613"/>
                    <a:pt x="41397" y="652375"/>
                  </a:cubicBezTo>
                  <a:cubicBezTo>
                    <a:pt x="34944" y="638234"/>
                    <a:pt x="29185" y="623709"/>
                    <a:pt x="24162" y="608846"/>
                  </a:cubicBezTo>
                  <a:cubicBezTo>
                    <a:pt x="8494" y="562475"/>
                    <a:pt x="0" y="512800"/>
                    <a:pt x="0" y="461141"/>
                  </a:cubicBezTo>
                  <a:cubicBezTo>
                    <a:pt x="0" y="206459"/>
                    <a:pt x="206459" y="0"/>
                    <a:pt x="461141" y="0"/>
                  </a:cubicBezTo>
                  <a:cubicBezTo>
                    <a:pt x="715822" y="0"/>
                    <a:pt x="922282" y="206459"/>
                    <a:pt x="922282" y="461141"/>
                  </a:cubicBezTo>
                  <a:close/>
                  <a:moveTo>
                    <a:pt x="41397" y="652375"/>
                  </a:moveTo>
                  <a:lnTo>
                    <a:pt x="461707" y="1695727"/>
                  </a:lnTo>
                  <a:lnTo>
                    <a:pt x="892529" y="625973"/>
                  </a:lnTo>
                  <a:lnTo>
                    <a:pt x="898119" y="608846"/>
                  </a:lnTo>
                  <a:cubicBezTo>
                    <a:pt x="836542" y="791084"/>
                    <a:pt x="664163" y="922282"/>
                    <a:pt x="461141" y="922282"/>
                  </a:cubicBezTo>
                  <a:cubicBezTo>
                    <a:pt x="274678" y="922282"/>
                    <a:pt x="114063" y="811613"/>
                    <a:pt x="41397" y="652375"/>
                  </a:cubicBezTo>
                  <a:close/>
                  <a:moveTo>
                    <a:pt x="892446" y="625974"/>
                  </a:moveTo>
                  <a:lnTo>
                    <a:pt x="892529" y="625973"/>
                  </a:lnTo>
                  <a:moveTo>
                    <a:pt x="24162" y="608846"/>
                  </a:moveTo>
                  <a:lnTo>
                    <a:pt x="34663" y="635657"/>
                  </a:lnTo>
                  <a:lnTo>
                    <a:pt x="41397" y="652375"/>
                  </a:lnTo>
                </a:path>
              </a:pathLst>
            </a:custGeom>
            <a:noFill/>
            <a:ln w="12809">
              <a:solidFill>
                <a:srgbClr val="3CC583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260569C-7688-83E9-9EA9-B94811C80653}"/>
                </a:ext>
              </a:extLst>
            </p:cNvPr>
            <p:cNvSpPr txBox="1"/>
            <p:nvPr/>
          </p:nvSpPr>
          <p:spPr>
            <a:xfrm>
              <a:off x="2645818" y="888452"/>
              <a:ext cx="3813410" cy="37104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2400" b="1">
                  <a:solidFill>
                    <a:srgbClr val="484848"/>
                  </a:solidFill>
                  <a:latin typeface="Garamond" panose="02020404030301010803" pitchFamily="18" charset="0"/>
                </a:rPr>
                <a:t>Audit Strategy will focus on: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186C200-7700-59FC-CEA1-28B45B390F69}"/>
                </a:ext>
              </a:extLst>
            </p:cNvPr>
            <p:cNvSpPr txBox="1"/>
            <p:nvPr/>
          </p:nvSpPr>
          <p:spPr>
            <a:xfrm>
              <a:off x="2338245" y="1487500"/>
              <a:ext cx="4467509" cy="2868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>
              <a:spAutoFit/>
            </a:bodyPr>
            <a:lstStyle/>
            <a:p>
              <a:pPr algn="ctr"/>
              <a:r>
                <a:rPr b="0" dirty="0">
                  <a:solidFill>
                    <a:srgbClr val="3CC583"/>
                  </a:solidFill>
                  <a:latin typeface="Garamond" panose="02020404030301010803" pitchFamily="18" charset="0"/>
                </a:rPr>
                <a:t>Responsible &amp;</a:t>
              </a:r>
              <a:r>
                <a:rPr lang="en-US" b="0" dirty="0">
                  <a:solidFill>
                    <a:srgbClr val="3CC583"/>
                  </a:solidFill>
                  <a:latin typeface="Garamond" panose="02020404030301010803" pitchFamily="18" charset="0"/>
                </a:rPr>
                <a:t> </a:t>
              </a:r>
              <a:r>
                <a:rPr b="0" dirty="0">
                  <a:solidFill>
                    <a:srgbClr val="3CC583"/>
                  </a:solidFill>
                  <a:latin typeface="Garamond" panose="02020404030301010803" pitchFamily="18" charset="0"/>
                </a:rPr>
                <a:t>Sustainable Mining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B82A123-3927-7227-C304-BE1545B2043F}"/>
                </a:ext>
              </a:extLst>
            </p:cNvPr>
            <p:cNvSpPr txBox="1"/>
            <p:nvPr/>
          </p:nvSpPr>
          <p:spPr>
            <a:xfrm>
              <a:off x="3717349" y="1853433"/>
              <a:ext cx="1670272" cy="51018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1100" b="0" dirty="0">
                  <a:solidFill>
                    <a:srgbClr val="484848"/>
                  </a:solidFill>
                  <a:latin typeface="Garamond" panose="02020404030301010803" pitchFamily="18" charset="0"/>
                </a:rPr>
                <a:t>Assess compliance with ESG
standards for responsible and
sustainable mining.</a:t>
              </a:r>
            </a:p>
          </p:txBody>
        </p:sp>
        <p:sp>
          <p:nvSpPr>
            <p:cNvPr id="15" name="Rounded Rectangle 8">
              <a:extLst>
                <a:ext uri="{FF2B5EF4-FFF2-40B4-BE49-F238E27FC236}">
                  <a16:creationId xmlns:a16="http://schemas.microsoft.com/office/drawing/2014/main" id="{0CAA9BB3-E0AC-0A70-B78C-E475718484FC}"/>
                </a:ext>
              </a:extLst>
            </p:cNvPr>
            <p:cNvSpPr/>
            <p:nvPr/>
          </p:nvSpPr>
          <p:spPr>
            <a:xfrm>
              <a:off x="4355936" y="2771958"/>
              <a:ext cx="392824" cy="411269"/>
            </a:xfrm>
            <a:custGeom>
              <a:avLst/>
              <a:gdLst/>
              <a:ahLst/>
              <a:cxnLst/>
              <a:rect l="0" t="0" r="0" b="0"/>
              <a:pathLst>
                <a:path w="392824" h="411269">
                  <a:moveTo>
                    <a:pt x="256189" y="118188"/>
                  </a:moveTo>
                  <a:cubicBezTo>
                    <a:pt x="235694" y="132023"/>
                    <a:pt x="225105" y="156958"/>
                    <a:pt x="256189" y="177966"/>
                  </a:cubicBezTo>
                  <a:cubicBezTo>
                    <a:pt x="273268" y="220664"/>
                    <a:pt x="305036" y="209221"/>
                    <a:pt x="324506" y="189409"/>
                  </a:cubicBezTo>
                  <a:cubicBezTo>
                    <a:pt x="345936" y="158638"/>
                    <a:pt x="351393" y="119488"/>
                    <a:pt x="339195" y="84030"/>
                  </a:cubicBezTo>
                  <a:cubicBezTo>
                    <a:pt x="308623" y="106745"/>
                    <a:pt x="281808" y="101109"/>
                    <a:pt x="256189" y="118188"/>
                  </a:cubicBezTo>
                  <a:close/>
                  <a:moveTo>
                    <a:pt x="196412" y="57898"/>
                  </a:moveTo>
                  <a:cubicBezTo>
                    <a:pt x="218615" y="84030"/>
                    <a:pt x="230570" y="118188"/>
                    <a:pt x="177454" y="141245"/>
                  </a:cubicBezTo>
                  <a:cubicBezTo>
                    <a:pt x="153372" y="195045"/>
                    <a:pt x="116651" y="175404"/>
                    <a:pt x="92057" y="146369"/>
                  </a:cubicBezTo>
                  <a:cubicBezTo>
                    <a:pt x="67463" y="117334"/>
                    <a:pt x="59777" y="40648"/>
                    <a:pt x="80272" y="0"/>
                  </a:cubicBezTo>
                  <a:cubicBezTo>
                    <a:pt x="120067" y="33475"/>
                    <a:pt x="169085" y="25106"/>
                    <a:pt x="196412" y="57898"/>
                  </a:cubicBezTo>
                  <a:close/>
                  <a:moveTo>
                    <a:pt x="298887" y="144661"/>
                  </a:moveTo>
                  <a:cubicBezTo>
                    <a:pt x="247650" y="170280"/>
                    <a:pt x="222031" y="238597"/>
                    <a:pt x="222031" y="238597"/>
                  </a:cubicBezTo>
                  <a:cubicBezTo>
                    <a:pt x="204187" y="170302"/>
                    <a:pt x="167072" y="108583"/>
                    <a:pt x="115114" y="60802"/>
                  </a:cubicBezTo>
                  <a:moveTo>
                    <a:pt x="8539" y="239110"/>
                  </a:moveTo>
                  <a:lnTo>
                    <a:pt x="59777" y="239110"/>
                  </a:lnTo>
                  <a:cubicBezTo>
                    <a:pt x="59777" y="239110"/>
                    <a:pt x="68317" y="239110"/>
                    <a:pt x="68317" y="247649"/>
                  </a:cubicBezTo>
                  <a:lnTo>
                    <a:pt x="68317" y="367205"/>
                  </a:lnTo>
                  <a:cubicBezTo>
                    <a:pt x="68317" y="367205"/>
                    <a:pt x="68317" y="375744"/>
                    <a:pt x="59777" y="375744"/>
                  </a:cubicBezTo>
                  <a:lnTo>
                    <a:pt x="8539" y="375744"/>
                  </a:lnTo>
                  <a:cubicBezTo>
                    <a:pt x="8539" y="375744"/>
                    <a:pt x="0" y="375744"/>
                    <a:pt x="0" y="367205"/>
                  </a:cubicBezTo>
                  <a:lnTo>
                    <a:pt x="0" y="247649"/>
                  </a:lnTo>
                  <a:cubicBezTo>
                    <a:pt x="0" y="247649"/>
                    <a:pt x="0" y="239110"/>
                    <a:pt x="8539" y="239110"/>
                  </a:cubicBezTo>
                  <a:moveTo>
                    <a:pt x="68317" y="349613"/>
                  </a:moveTo>
                  <a:cubicBezTo>
                    <a:pt x="251578" y="410757"/>
                    <a:pt x="183944" y="411269"/>
                    <a:pt x="392824" y="306915"/>
                  </a:cubicBezTo>
                  <a:cubicBezTo>
                    <a:pt x="381053" y="290989"/>
                    <a:pt x="360558" y="284157"/>
                    <a:pt x="341586" y="289835"/>
                  </a:cubicBezTo>
                  <a:lnTo>
                    <a:pt x="265924" y="315454"/>
                  </a:lnTo>
                  <a:moveTo>
                    <a:pt x="68317" y="256189"/>
                  </a:moveTo>
                  <a:lnTo>
                    <a:pt x="119555" y="256189"/>
                  </a:lnTo>
                  <a:cubicBezTo>
                    <a:pt x="148621" y="257234"/>
                    <a:pt x="176159" y="269473"/>
                    <a:pt x="196412" y="290348"/>
                  </a:cubicBezTo>
                  <a:lnTo>
                    <a:pt x="247650" y="290348"/>
                  </a:lnTo>
                  <a:cubicBezTo>
                    <a:pt x="257082" y="290348"/>
                    <a:pt x="264729" y="297994"/>
                    <a:pt x="264729" y="307427"/>
                  </a:cubicBezTo>
                  <a:cubicBezTo>
                    <a:pt x="264729" y="316860"/>
                    <a:pt x="257082" y="324506"/>
                    <a:pt x="247650" y="324506"/>
                  </a:cubicBezTo>
                  <a:lnTo>
                    <a:pt x="153713" y="324506"/>
                  </a:lnTo>
                </a:path>
              </a:pathLst>
            </a:custGeom>
            <a:noFill/>
            <a:ln w="12809">
              <a:solidFill>
                <a:srgbClr val="3CC583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59212B5-AA10-EF74-81EC-054B49C79325}"/>
                </a:ext>
              </a:extLst>
            </p:cNvPr>
            <p:cNvSpPr txBox="1"/>
            <p:nvPr/>
          </p:nvSpPr>
          <p:spPr>
            <a:xfrm>
              <a:off x="790565" y="4624551"/>
              <a:ext cx="2062554" cy="27828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r"/>
              <a:r>
                <a:rPr b="0">
                  <a:solidFill>
                    <a:srgbClr val="DE8431"/>
                  </a:solidFill>
                  <a:latin typeface="Garamond" panose="02020404030301010803" pitchFamily="18" charset="0"/>
                </a:rPr>
                <a:t>Regulatory Evaluation</a:t>
              </a:r>
            </a:p>
          </p:txBody>
        </p:sp>
        <p:sp>
          <p:nvSpPr>
            <p:cNvPr id="17" name="Rounded Rectangle 10">
              <a:extLst>
                <a:ext uri="{FF2B5EF4-FFF2-40B4-BE49-F238E27FC236}">
                  <a16:creationId xmlns:a16="http://schemas.microsoft.com/office/drawing/2014/main" id="{07E9BB4D-B38B-3D3D-D91C-E60EE5AE8E32}"/>
                </a:ext>
              </a:extLst>
            </p:cNvPr>
            <p:cNvSpPr/>
            <p:nvPr/>
          </p:nvSpPr>
          <p:spPr>
            <a:xfrm>
              <a:off x="3305729" y="4658710"/>
              <a:ext cx="397092" cy="397093"/>
            </a:xfrm>
            <a:custGeom>
              <a:avLst/>
              <a:gdLst/>
              <a:ahLst/>
              <a:cxnLst/>
              <a:rect l="0" t="0" r="0" b="0"/>
              <a:pathLst>
                <a:path w="397092" h="397093">
                  <a:moveTo>
                    <a:pt x="209219" y="275830"/>
                  </a:moveTo>
                  <a:cubicBezTo>
                    <a:pt x="281851" y="275830"/>
                    <a:pt x="340730" y="216951"/>
                    <a:pt x="340730" y="144320"/>
                  </a:cubicBezTo>
                  <a:cubicBezTo>
                    <a:pt x="340730" y="71688"/>
                    <a:pt x="281851" y="12809"/>
                    <a:pt x="209219" y="12809"/>
                  </a:cubicBezTo>
                  <a:cubicBezTo>
                    <a:pt x="136588" y="12809"/>
                    <a:pt x="77709" y="71688"/>
                    <a:pt x="77709" y="144320"/>
                  </a:cubicBezTo>
                  <a:cubicBezTo>
                    <a:pt x="77709" y="216951"/>
                    <a:pt x="136588" y="275830"/>
                    <a:pt x="209219" y="275830"/>
                  </a:cubicBezTo>
                  <a:close/>
                  <a:moveTo>
                    <a:pt x="0" y="0"/>
                  </a:moveTo>
                  <a:moveTo>
                    <a:pt x="397092" y="332195"/>
                  </a:moveTo>
                  <a:lnTo>
                    <a:pt x="301448" y="238259"/>
                  </a:lnTo>
                  <a:moveTo>
                    <a:pt x="46968" y="64047"/>
                  </a:moveTo>
                  <a:cubicBezTo>
                    <a:pt x="28180" y="64047"/>
                    <a:pt x="12809" y="79418"/>
                    <a:pt x="12809" y="98206"/>
                  </a:cubicBezTo>
                  <a:lnTo>
                    <a:pt x="12809" y="362935"/>
                  </a:lnTo>
                  <a:cubicBezTo>
                    <a:pt x="12809" y="381722"/>
                    <a:pt x="28180" y="397093"/>
                    <a:pt x="46968" y="397093"/>
                  </a:cubicBezTo>
                  <a:lnTo>
                    <a:pt x="217761" y="397093"/>
                  </a:lnTo>
                  <a:cubicBezTo>
                    <a:pt x="236548" y="397093"/>
                    <a:pt x="251919" y="381722"/>
                    <a:pt x="251919" y="362935"/>
                  </a:cubicBezTo>
                  <a:lnTo>
                    <a:pt x="251919" y="320237"/>
                  </a:lnTo>
                  <a:moveTo>
                    <a:pt x="251919" y="209221"/>
                  </a:moveTo>
                  <a:lnTo>
                    <a:pt x="251919" y="98206"/>
                  </a:lnTo>
                  <a:cubicBezTo>
                    <a:pt x="251919" y="79418"/>
                    <a:pt x="236548" y="64047"/>
                    <a:pt x="217761" y="64047"/>
                  </a:cubicBezTo>
                  <a:lnTo>
                    <a:pt x="175062" y="64047"/>
                  </a:lnTo>
                  <a:moveTo>
                    <a:pt x="188724" y="166523"/>
                  </a:moveTo>
                  <a:lnTo>
                    <a:pt x="128947" y="166523"/>
                  </a:lnTo>
                  <a:moveTo>
                    <a:pt x="188724" y="115285"/>
                  </a:moveTo>
                  <a:lnTo>
                    <a:pt x="137487" y="115285"/>
                  </a:lnTo>
                  <a:moveTo>
                    <a:pt x="188724" y="217761"/>
                  </a:moveTo>
                  <a:lnTo>
                    <a:pt x="171645" y="217761"/>
                  </a:lnTo>
                </a:path>
              </a:pathLst>
            </a:custGeom>
            <a:noFill/>
            <a:ln w="12809">
              <a:solidFill>
                <a:srgbClr val="DE8431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18" name="Rounded Rectangle 11">
              <a:extLst>
                <a:ext uri="{FF2B5EF4-FFF2-40B4-BE49-F238E27FC236}">
                  <a16:creationId xmlns:a16="http://schemas.microsoft.com/office/drawing/2014/main" id="{3AEE2B0A-B754-4C95-216D-A19F37401142}"/>
                </a:ext>
              </a:extLst>
            </p:cNvPr>
            <p:cNvSpPr/>
            <p:nvPr/>
          </p:nvSpPr>
          <p:spPr>
            <a:xfrm>
              <a:off x="5397939" y="4680059"/>
              <a:ext cx="392830" cy="371819"/>
            </a:xfrm>
            <a:custGeom>
              <a:avLst/>
              <a:gdLst/>
              <a:ahLst/>
              <a:cxnLst/>
              <a:rect l="0" t="0" r="0" b="0"/>
              <a:pathLst>
                <a:path w="392830" h="371819">
                  <a:moveTo>
                    <a:pt x="153719" y="162253"/>
                  </a:moveTo>
                  <a:lnTo>
                    <a:pt x="17085" y="162253"/>
                  </a:lnTo>
                  <a:moveTo>
                    <a:pt x="179168" y="264729"/>
                  </a:moveTo>
                  <a:lnTo>
                    <a:pt x="349961" y="264729"/>
                  </a:lnTo>
                  <a:cubicBezTo>
                    <a:pt x="349961" y="264729"/>
                    <a:pt x="358500" y="264729"/>
                    <a:pt x="358500" y="273268"/>
                  </a:cubicBezTo>
                  <a:lnTo>
                    <a:pt x="358500" y="358665"/>
                  </a:lnTo>
                  <a:cubicBezTo>
                    <a:pt x="358500" y="358665"/>
                    <a:pt x="358500" y="367205"/>
                    <a:pt x="349961" y="367205"/>
                  </a:cubicBezTo>
                  <a:lnTo>
                    <a:pt x="179168" y="367205"/>
                  </a:lnTo>
                  <a:cubicBezTo>
                    <a:pt x="179168" y="367205"/>
                    <a:pt x="170628" y="367205"/>
                    <a:pt x="170628" y="358665"/>
                  </a:cubicBezTo>
                  <a:lnTo>
                    <a:pt x="170628" y="273268"/>
                  </a:lnTo>
                  <a:cubicBezTo>
                    <a:pt x="170628" y="273268"/>
                    <a:pt x="170628" y="264729"/>
                    <a:pt x="179168" y="264729"/>
                  </a:cubicBezTo>
                  <a:moveTo>
                    <a:pt x="247485" y="315967"/>
                  </a:moveTo>
                  <a:cubicBezTo>
                    <a:pt x="247485" y="306534"/>
                    <a:pt x="255131" y="298887"/>
                    <a:pt x="264564" y="298887"/>
                  </a:cubicBezTo>
                  <a:cubicBezTo>
                    <a:pt x="273997" y="298887"/>
                    <a:pt x="281643" y="306534"/>
                    <a:pt x="281643" y="315967"/>
                  </a:cubicBezTo>
                  <a:cubicBezTo>
                    <a:pt x="281643" y="325399"/>
                    <a:pt x="273997" y="333046"/>
                    <a:pt x="264564" y="333046"/>
                  </a:cubicBezTo>
                  <a:cubicBezTo>
                    <a:pt x="255131" y="333046"/>
                    <a:pt x="247485" y="325399"/>
                    <a:pt x="247485" y="315967"/>
                  </a:cubicBezTo>
                  <a:moveTo>
                    <a:pt x="196418" y="128094"/>
                  </a:moveTo>
                  <a:lnTo>
                    <a:pt x="244069" y="81126"/>
                  </a:lnTo>
                  <a:cubicBezTo>
                    <a:pt x="247276" y="77893"/>
                    <a:pt x="251641" y="76074"/>
                    <a:pt x="256195" y="76074"/>
                  </a:cubicBezTo>
                  <a:cubicBezTo>
                    <a:pt x="260749" y="76074"/>
                    <a:pt x="265115" y="77893"/>
                    <a:pt x="268322" y="81126"/>
                  </a:cubicBezTo>
                  <a:lnTo>
                    <a:pt x="278228" y="91032"/>
                  </a:lnTo>
                  <a:cubicBezTo>
                    <a:pt x="281434" y="94266"/>
                    <a:pt x="285800" y="96084"/>
                    <a:pt x="290354" y="96084"/>
                  </a:cubicBezTo>
                  <a:cubicBezTo>
                    <a:pt x="294908" y="96084"/>
                    <a:pt x="299273" y="94266"/>
                    <a:pt x="302480" y="91032"/>
                  </a:cubicBezTo>
                  <a:lnTo>
                    <a:pt x="392830" y="0"/>
                  </a:lnTo>
                  <a:moveTo>
                    <a:pt x="392830" y="68317"/>
                  </a:moveTo>
                  <a:lnTo>
                    <a:pt x="392830" y="0"/>
                  </a:lnTo>
                  <a:lnTo>
                    <a:pt x="324512" y="0"/>
                  </a:lnTo>
                  <a:moveTo>
                    <a:pt x="213497" y="264729"/>
                  </a:moveTo>
                  <a:lnTo>
                    <a:pt x="213497" y="239110"/>
                  </a:lnTo>
                  <a:cubicBezTo>
                    <a:pt x="213497" y="234394"/>
                    <a:pt x="217320" y="230570"/>
                    <a:pt x="222037" y="230570"/>
                  </a:cubicBezTo>
                  <a:lnTo>
                    <a:pt x="384290" y="230570"/>
                  </a:lnTo>
                  <a:cubicBezTo>
                    <a:pt x="389006" y="230570"/>
                    <a:pt x="392830" y="234394"/>
                    <a:pt x="392830" y="239110"/>
                  </a:cubicBezTo>
                  <a:lnTo>
                    <a:pt x="392830" y="324506"/>
                  </a:lnTo>
                  <a:cubicBezTo>
                    <a:pt x="392830" y="329223"/>
                    <a:pt x="389006" y="333046"/>
                    <a:pt x="384290" y="333046"/>
                  </a:cubicBezTo>
                  <a:lnTo>
                    <a:pt x="358671" y="333046"/>
                  </a:lnTo>
                  <a:moveTo>
                    <a:pt x="176947" y="230570"/>
                  </a:moveTo>
                  <a:cubicBezTo>
                    <a:pt x="164282" y="205417"/>
                    <a:pt x="147806" y="182372"/>
                    <a:pt x="128100" y="162253"/>
                  </a:cubicBezTo>
                  <a:lnTo>
                    <a:pt x="162259" y="115285"/>
                  </a:lnTo>
                  <a:cubicBezTo>
                    <a:pt x="165761" y="110569"/>
                    <a:pt x="165761" y="104117"/>
                    <a:pt x="162259" y="99401"/>
                  </a:cubicBezTo>
                  <a:cubicBezTo>
                    <a:pt x="158548" y="93745"/>
                    <a:pt x="151116" y="91886"/>
                    <a:pt x="145180" y="95131"/>
                  </a:cubicBezTo>
                  <a:cubicBezTo>
                    <a:pt x="134724" y="99560"/>
                    <a:pt x="122626" y="97195"/>
                    <a:pt x="114608" y="89154"/>
                  </a:cubicBezTo>
                  <a:lnTo>
                    <a:pt x="111021" y="84542"/>
                  </a:lnTo>
                  <a:cubicBezTo>
                    <a:pt x="102035" y="75642"/>
                    <a:pt x="87556" y="75642"/>
                    <a:pt x="78570" y="84542"/>
                  </a:cubicBezTo>
                  <a:lnTo>
                    <a:pt x="73959" y="89153"/>
                  </a:lnTo>
                  <a:cubicBezTo>
                    <a:pt x="65818" y="97491"/>
                    <a:pt x="53347" y="99876"/>
                    <a:pt x="42704" y="95131"/>
                  </a:cubicBezTo>
                  <a:cubicBezTo>
                    <a:pt x="37321" y="92755"/>
                    <a:pt x="31012" y="94297"/>
                    <a:pt x="27332" y="98889"/>
                  </a:cubicBezTo>
                  <a:cubicBezTo>
                    <a:pt x="23831" y="103604"/>
                    <a:pt x="23831" y="110057"/>
                    <a:pt x="27332" y="114772"/>
                  </a:cubicBezTo>
                  <a:lnTo>
                    <a:pt x="61491" y="162253"/>
                  </a:lnTo>
                  <a:cubicBezTo>
                    <a:pt x="61491" y="162253"/>
                    <a:pt x="6" y="221347"/>
                    <a:pt x="6" y="273268"/>
                  </a:cubicBezTo>
                  <a:cubicBezTo>
                    <a:pt x="0" y="305965"/>
                    <a:pt x="16996" y="336313"/>
                    <a:pt x="44878" y="353390"/>
                  </a:cubicBezTo>
                  <a:cubicBezTo>
                    <a:pt x="72760" y="370468"/>
                    <a:pt x="107516" y="371819"/>
                    <a:pt x="136640" y="356957"/>
                  </a:cubicBezTo>
                  <a:moveTo>
                    <a:pt x="170799" y="162253"/>
                  </a:moveTo>
                  <a:lnTo>
                    <a:pt x="17085" y="162253"/>
                  </a:lnTo>
                  <a:moveTo>
                    <a:pt x="93942" y="315967"/>
                  </a:moveTo>
                  <a:lnTo>
                    <a:pt x="93942" y="298887"/>
                  </a:lnTo>
                  <a:moveTo>
                    <a:pt x="93942" y="230570"/>
                  </a:moveTo>
                  <a:lnTo>
                    <a:pt x="93942" y="213491"/>
                  </a:lnTo>
                  <a:moveTo>
                    <a:pt x="128100" y="230570"/>
                  </a:moveTo>
                  <a:lnTo>
                    <a:pt x="76862" y="230570"/>
                  </a:lnTo>
                  <a:cubicBezTo>
                    <a:pt x="67430" y="230570"/>
                    <a:pt x="59783" y="238217"/>
                    <a:pt x="59783" y="247650"/>
                  </a:cubicBezTo>
                  <a:cubicBezTo>
                    <a:pt x="59783" y="257082"/>
                    <a:pt x="67430" y="264729"/>
                    <a:pt x="76862" y="264729"/>
                  </a:cubicBezTo>
                  <a:lnTo>
                    <a:pt x="111021" y="264729"/>
                  </a:lnTo>
                  <a:cubicBezTo>
                    <a:pt x="120454" y="264729"/>
                    <a:pt x="128100" y="272375"/>
                    <a:pt x="128100" y="281808"/>
                  </a:cubicBezTo>
                  <a:cubicBezTo>
                    <a:pt x="128100" y="291241"/>
                    <a:pt x="120454" y="298887"/>
                    <a:pt x="111021" y="298887"/>
                  </a:cubicBezTo>
                  <a:lnTo>
                    <a:pt x="59783" y="298887"/>
                  </a:lnTo>
                </a:path>
              </a:pathLst>
            </a:custGeom>
            <a:noFill/>
            <a:ln w="12809">
              <a:solidFill>
                <a:srgbClr val="4E88E7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F1BF61F-ACB9-2341-42C5-B07D940282ED}"/>
                </a:ext>
              </a:extLst>
            </p:cNvPr>
            <p:cNvSpPr txBox="1"/>
            <p:nvPr/>
          </p:nvSpPr>
          <p:spPr>
            <a:xfrm>
              <a:off x="6251910" y="4624551"/>
              <a:ext cx="1897123" cy="27828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l"/>
              <a:r>
                <a:rPr b="0">
                  <a:solidFill>
                    <a:srgbClr val="4E88E7"/>
                  </a:solidFill>
                  <a:latin typeface="Garamond" panose="02020404030301010803" pitchFamily="18" charset="0"/>
                </a:rPr>
                <a:t>Windfall Investment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B60CFA7-3DE0-A88F-919E-5CC3B19058F4}"/>
                </a:ext>
              </a:extLst>
            </p:cNvPr>
            <p:cNvSpPr txBox="1"/>
            <p:nvPr/>
          </p:nvSpPr>
          <p:spPr>
            <a:xfrm>
              <a:off x="6251910" y="4927709"/>
              <a:ext cx="1655299" cy="68024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l"/>
              <a:r>
                <a:rPr sz="1100" b="0">
                  <a:solidFill>
                    <a:srgbClr val="484848"/>
                  </a:solidFill>
                  <a:latin typeface="Garamond" panose="02020404030301010803" pitchFamily="18" charset="0"/>
                </a:rPr>
                <a:t>How the state will harness
the windfall from the mining
to invest NDCs and
strengthen regulatory regime.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03088AD-0477-45F8-A475-444BF920441D}"/>
                </a:ext>
              </a:extLst>
            </p:cNvPr>
            <p:cNvSpPr txBox="1"/>
            <p:nvPr/>
          </p:nvSpPr>
          <p:spPr>
            <a:xfrm>
              <a:off x="1257683" y="4927709"/>
              <a:ext cx="1595409" cy="11904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r"/>
              <a:r>
                <a:rPr sz="1100" b="0">
                  <a:solidFill>
                    <a:srgbClr val="484848"/>
                  </a:solidFill>
                  <a:latin typeface="Garamond" panose="02020404030301010803" pitchFamily="18" charset="0"/>
                </a:rPr>
                <a:t>Evaluating the existing
regulatory frameworks
against internationally
recognized standards and
mineral specific frameworks
to identify areas of
improvements.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3881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55D8E-DFDF-185C-23B8-CDDA95A8A5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474A533-BAF9-E4C0-E710-19031DFBEE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3544" y="914400"/>
            <a:ext cx="10360152" cy="5303520"/>
          </a:xfrm>
        </p:spPr>
        <p:txBody>
          <a:bodyPr/>
          <a:lstStyle/>
          <a:p>
            <a:pPr lvl="0" algn="just"/>
            <a:endParaRPr lang="en-US" dirty="0">
              <a:latin typeface="Garamond" panose="02020404030301010803" pitchFamily="18" charset="0"/>
            </a:endParaRPr>
          </a:p>
          <a:p>
            <a:pPr algn="just"/>
            <a:endParaRPr lang="en-US" dirty="0">
              <a:latin typeface="Garamond" panose="02020404030301010803" pitchFamily="18" charset="0"/>
            </a:endParaRPr>
          </a:p>
          <a:p>
            <a:pPr algn="just"/>
            <a:endParaRPr lang="en-US" dirty="0">
              <a:latin typeface="Garamond" panose="02020404030301010803" pitchFamily="18" charset="0"/>
            </a:endParaRPr>
          </a:p>
          <a:p>
            <a:pPr algn="just"/>
            <a:endParaRPr lang="en-US" dirty="0">
              <a:latin typeface="Garamond" panose="02020404030301010803" pitchFamily="18" charset="0"/>
            </a:endParaRPr>
          </a:p>
          <a:p>
            <a:pPr algn="just"/>
            <a:endParaRPr lang="en-US" dirty="0">
              <a:latin typeface="Garamond" panose="02020404030301010803" pitchFamily="18" charset="0"/>
            </a:endParaRPr>
          </a:p>
          <a:p>
            <a:pPr algn="just"/>
            <a:endParaRPr lang="en-US" dirty="0">
              <a:latin typeface="Garamond" panose="02020404030301010803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1D03F3B-48D6-8230-99B3-1FED21492758}"/>
              </a:ext>
            </a:extLst>
          </p:cNvPr>
          <p:cNvGrpSpPr/>
          <p:nvPr/>
        </p:nvGrpSpPr>
        <p:grpSpPr>
          <a:xfrm>
            <a:off x="1271016" y="914400"/>
            <a:ext cx="9186196" cy="4800600"/>
            <a:chOff x="633412" y="1371600"/>
            <a:chExt cx="7877175" cy="4114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07000F7-692B-BF41-8B61-84AAACEC3238}"/>
                </a:ext>
              </a:extLst>
            </p:cNvPr>
            <p:cNvSpPr/>
            <p:nvPr/>
          </p:nvSpPr>
          <p:spPr>
            <a:xfrm>
              <a:off x="633412" y="1371600"/>
              <a:ext cx="7877175" cy="4114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30F5B5B2-2B82-73F9-EA1E-68454CDE54AC}"/>
                </a:ext>
              </a:extLst>
            </p:cNvPr>
            <p:cNvSpPr/>
            <p:nvPr/>
          </p:nvSpPr>
          <p:spPr>
            <a:xfrm>
              <a:off x="1547812" y="3771900"/>
              <a:ext cx="1143000" cy="9525"/>
            </a:xfrm>
            <a:custGeom>
              <a:avLst/>
              <a:gdLst/>
              <a:ahLst/>
              <a:cxnLst/>
              <a:rect l="0" t="0" r="0" b="0"/>
              <a:pathLst>
                <a:path w="1143000" h="9525">
                  <a:moveTo>
                    <a:pt x="1143000" y="0"/>
                  </a:moveTo>
                  <a:lnTo>
                    <a:pt x="0" y="0"/>
                  </a:lnTo>
                </a:path>
              </a:pathLst>
            </a:custGeom>
            <a:noFill/>
            <a:ln w="14287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6" name="Rounded Rectangle 3">
              <a:extLst>
                <a:ext uri="{FF2B5EF4-FFF2-40B4-BE49-F238E27FC236}">
                  <a16:creationId xmlns:a16="http://schemas.microsoft.com/office/drawing/2014/main" id="{526232EF-A17F-B71C-4F07-B5C77221B1B6}"/>
                </a:ext>
              </a:extLst>
            </p:cNvPr>
            <p:cNvSpPr/>
            <p:nvPr/>
          </p:nvSpPr>
          <p:spPr>
            <a:xfrm>
              <a:off x="2690812" y="2857500"/>
              <a:ext cx="1143000" cy="914400"/>
            </a:xfrm>
            <a:custGeom>
              <a:avLst/>
              <a:gdLst/>
              <a:ahLst/>
              <a:cxnLst/>
              <a:rect l="0" t="0" r="0" b="0"/>
              <a:pathLst>
                <a:path w="1143000" h="914400">
                  <a:moveTo>
                    <a:pt x="0" y="914400"/>
                  </a:moveTo>
                  <a:lnTo>
                    <a:pt x="457200" y="914400"/>
                  </a:lnTo>
                  <a:cubicBezTo>
                    <a:pt x="520326" y="914400"/>
                    <a:pt x="571500" y="863226"/>
                    <a:pt x="571500" y="800100"/>
                  </a:cubicBezTo>
                  <a:lnTo>
                    <a:pt x="571500" y="114300"/>
                  </a:lnTo>
                  <a:cubicBezTo>
                    <a:pt x="571500" y="51173"/>
                    <a:pt x="622673" y="0"/>
                    <a:pt x="685800" y="0"/>
                  </a:cubicBezTo>
                  <a:lnTo>
                    <a:pt x="1143000" y="0"/>
                  </a:lnTo>
                </a:path>
              </a:pathLst>
            </a:custGeom>
            <a:noFill/>
            <a:ln w="14287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8" name="Rounded Rectangle 4">
              <a:extLst>
                <a:ext uri="{FF2B5EF4-FFF2-40B4-BE49-F238E27FC236}">
                  <a16:creationId xmlns:a16="http://schemas.microsoft.com/office/drawing/2014/main" id="{24697BDA-06DC-4A68-4BDB-DD61EF210C87}"/>
                </a:ext>
              </a:extLst>
            </p:cNvPr>
            <p:cNvSpPr/>
            <p:nvPr/>
          </p:nvSpPr>
          <p:spPr>
            <a:xfrm>
              <a:off x="2690812" y="3771900"/>
              <a:ext cx="1143000" cy="9525"/>
            </a:xfrm>
            <a:custGeom>
              <a:avLst/>
              <a:gdLst/>
              <a:ahLst/>
              <a:cxnLst/>
              <a:rect l="0" t="0" r="0" b="0"/>
              <a:pathLst>
                <a:path w="1143000" h="9525">
                  <a:moveTo>
                    <a:pt x="0" y="0"/>
                  </a:moveTo>
                  <a:lnTo>
                    <a:pt x="1143000" y="0"/>
                  </a:lnTo>
                </a:path>
              </a:pathLst>
            </a:custGeom>
            <a:noFill/>
            <a:ln w="14287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9" name="Rounded Rectangle 5">
              <a:extLst>
                <a:ext uri="{FF2B5EF4-FFF2-40B4-BE49-F238E27FC236}">
                  <a16:creationId xmlns:a16="http://schemas.microsoft.com/office/drawing/2014/main" id="{7B5DE744-6B3B-3C3B-9A20-9A077744F0F9}"/>
                </a:ext>
              </a:extLst>
            </p:cNvPr>
            <p:cNvSpPr/>
            <p:nvPr/>
          </p:nvSpPr>
          <p:spPr>
            <a:xfrm>
              <a:off x="2690812" y="3771900"/>
              <a:ext cx="1143000" cy="914400"/>
            </a:xfrm>
            <a:custGeom>
              <a:avLst/>
              <a:gdLst/>
              <a:ahLst/>
              <a:cxnLst/>
              <a:rect l="0" t="0" r="0" b="0"/>
              <a:pathLst>
                <a:path w="1143000" h="914400">
                  <a:moveTo>
                    <a:pt x="0" y="0"/>
                  </a:moveTo>
                  <a:lnTo>
                    <a:pt x="457200" y="0"/>
                  </a:lnTo>
                  <a:cubicBezTo>
                    <a:pt x="520326" y="0"/>
                    <a:pt x="571500" y="51173"/>
                    <a:pt x="571500" y="114300"/>
                  </a:cubicBezTo>
                  <a:lnTo>
                    <a:pt x="571500" y="800100"/>
                  </a:lnTo>
                  <a:cubicBezTo>
                    <a:pt x="571500" y="863226"/>
                    <a:pt x="622673" y="914400"/>
                    <a:pt x="685800" y="914400"/>
                  </a:cubicBezTo>
                  <a:lnTo>
                    <a:pt x="1143000" y="914400"/>
                  </a:lnTo>
                </a:path>
              </a:pathLst>
            </a:custGeom>
            <a:noFill/>
            <a:ln w="14287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F5933C7-0B46-E488-37E9-3076DC0D4AAF}"/>
                </a:ext>
              </a:extLst>
            </p:cNvPr>
            <p:cNvSpPr txBox="1"/>
            <p:nvPr/>
          </p:nvSpPr>
          <p:spPr>
            <a:xfrm>
              <a:off x="2765895" y="1847850"/>
              <a:ext cx="2935932" cy="2638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sz="2000" b="1" dirty="0">
                  <a:solidFill>
                    <a:srgbClr val="484848"/>
                  </a:solidFill>
                  <a:latin typeface="Garamond" panose="02020404030301010803" pitchFamily="18" charset="0"/>
                </a:rPr>
                <a:t>To achieve this as SAI, we must</a:t>
              </a:r>
            </a:p>
          </p:txBody>
        </p:sp>
        <p:sp>
          <p:nvSpPr>
            <p:cNvPr id="11" name="Rounded Rectangle 7">
              <a:extLst>
                <a:ext uri="{FF2B5EF4-FFF2-40B4-BE49-F238E27FC236}">
                  <a16:creationId xmlns:a16="http://schemas.microsoft.com/office/drawing/2014/main" id="{6D911632-E7CF-B9AB-17A2-BCB40EAC17F8}"/>
                </a:ext>
              </a:extLst>
            </p:cNvPr>
            <p:cNvSpPr/>
            <p:nvPr/>
          </p:nvSpPr>
          <p:spPr>
            <a:xfrm>
              <a:off x="3955255" y="2693193"/>
              <a:ext cx="328612" cy="328612"/>
            </a:xfrm>
            <a:custGeom>
              <a:avLst/>
              <a:gdLst/>
              <a:ahLst/>
              <a:cxnLst/>
              <a:rect l="0" t="0" r="0" b="0"/>
              <a:pathLst>
                <a:path w="328612" h="328612">
                  <a:moveTo>
                    <a:pt x="64293" y="164306"/>
                  </a:moveTo>
                  <a:lnTo>
                    <a:pt x="64293" y="207168"/>
                  </a:lnTo>
                  <a:moveTo>
                    <a:pt x="92868" y="328612"/>
                  </a:moveTo>
                  <a:lnTo>
                    <a:pt x="100012" y="257175"/>
                  </a:lnTo>
                  <a:lnTo>
                    <a:pt x="128587" y="257175"/>
                  </a:lnTo>
                  <a:lnTo>
                    <a:pt x="128587" y="200025"/>
                  </a:lnTo>
                  <a:cubicBezTo>
                    <a:pt x="128587" y="164516"/>
                    <a:pt x="99802" y="135731"/>
                    <a:pt x="64293" y="135731"/>
                  </a:cubicBezTo>
                  <a:cubicBezTo>
                    <a:pt x="28785" y="135731"/>
                    <a:pt x="0" y="164516"/>
                    <a:pt x="0" y="200025"/>
                  </a:cubicBezTo>
                  <a:lnTo>
                    <a:pt x="0" y="257175"/>
                  </a:lnTo>
                  <a:lnTo>
                    <a:pt x="28575" y="257175"/>
                  </a:lnTo>
                  <a:lnTo>
                    <a:pt x="35718" y="328612"/>
                  </a:lnTo>
                  <a:moveTo>
                    <a:pt x="107156" y="65579"/>
                  </a:moveTo>
                  <a:cubicBezTo>
                    <a:pt x="98135" y="69476"/>
                    <a:pt x="88407" y="71470"/>
                    <a:pt x="78581" y="71437"/>
                  </a:cubicBezTo>
                  <a:cubicBezTo>
                    <a:pt x="59390" y="71434"/>
                    <a:pt x="41008" y="63711"/>
                    <a:pt x="27574" y="50006"/>
                  </a:cubicBezTo>
                  <a:moveTo>
                    <a:pt x="21716" y="71437"/>
                  </a:moveTo>
                  <a:cubicBezTo>
                    <a:pt x="21714" y="95111"/>
                    <a:pt x="40841" y="114304"/>
                    <a:pt x="64436" y="114304"/>
                  </a:cubicBezTo>
                  <a:cubicBezTo>
                    <a:pt x="88031" y="114304"/>
                    <a:pt x="107158" y="95111"/>
                    <a:pt x="107156" y="71437"/>
                  </a:cubicBezTo>
                  <a:cubicBezTo>
                    <a:pt x="107158" y="47763"/>
                    <a:pt x="88031" y="28570"/>
                    <a:pt x="64436" y="28570"/>
                  </a:cubicBezTo>
                  <a:cubicBezTo>
                    <a:pt x="40841" y="28570"/>
                    <a:pt x="21714" y="47763"/>
                    <a:pt x="21716" y="71437"/>
                  </a:cubicBezTo>
                  <a:moveTo>
                    <a:pt x="107156" y="0"/>
                  </a:moveTo>
                  <a:lnTo>
                    <a:pt x="314325" y="0"/>
                  </a:lnTo>
                  <a:cubicBezTo>
                    <a:pt x="322215" y="0"/>
                    <a:pt x="328612" y="6396"/>
                    <a:pt x="328612" y="14287"/>
                  </a:cubicBezTo>
                  <a:lnTo>
                    <a:pt x="328612" y="157162"/>
                  </a:lnTo>
                  <a:cubicBezTo>
                    <a:pt x="328612" y="165053"/>
                    <a:pt x="322215" y="171450"/>
                    <a:pt x="314325" y="171450"/>
                  </a:cubicBezTo>
                  <a:lnTo>
                    <a:pt x="164306" y="171450"/>
                  </a:lnTo>
                  <a:moveTo>
                    <a:pt x="200025" y="171450"/>
                  </a:moveTo>
                  <a:lnTo>
                    <a:pt x="200025" y="257175"/>
                  </a:lnTo>
                  <a:moveTo>
                    <a:pt x="171450" y="257175"/>
                  </a:moveTo>
                  <a:lnTo>
                    <a:pt x="228600" y="257175"/>
                  </a:lnTo>
                  <a:moveTo>
                    <a:pt x="150018" y="100012"/>
                  </a:moveTo>
                  <a:lnTo>
                    <a:pt x="192881" y="57150"/>
                  </a:lnTo>
                  <a:lnTo>
                    <a:pt x="214312" y="78581"/>
                  </a:lnTo>
                  <a:lnTo>
                    <a:pt x="264318" y="28575"/>
                  </a:lnTo>
                  <a:moveTo>
                    <a:pt x="264318" y="64293"/>
                  </a:moveTo>
                  <a:lnTo>
                    <a:pt x="264318" y="28575"/>
                  </a:lnTo>
                  <a:lnTo>
                    <a:pt x="228600" y="28575"/>
                  </a:lnTo>
                  <a:moveTo>
                    <a:pt x="242887" y="114300"/>
                  </a:moveTo>
                  <a:lnTo>
                    <a:pt x="271462" y="114300"/>
                  </a:lnTo>
                  <a:moveTo>
                    <a:pt x="242887" y="142875"/>
                  </a:moveTo>
                  <a:lnTo>
                    <a:pt x="285750" y="142875"/>
                  </a:lnTo>
                </a:path>
              </a:pathLst>
            </a:custGeom>
            <a:noFill/>
            <a:ln w="14287">
              <a:solidFill>
                <a:srgbClr val="4E88E7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E92D9A-6A97-FDA1-2B8A-1DED4F7B0447}"/>
                </a:ext>
              </a:extLst>
            </p:cNvPr>
            <p:cNvSpPr txBox="1"/>
            <p:nvPr/>
          </p:nvSpPr>
          <p:spPr>
            <a:xfrm>
              <a:off x="4424362" y="2533650"/>
              <a:ext cx="2772467" cy="2638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l"/>
              <a:r>
                <a:rPr sz="2000" b="0" dirty="0">
                  <a:solidFill>
                    <a:srgbClr val="484848"/>
                  </a:solidFill>
                  <a:latin typeface="Garamond" panose="02020404030301010803" pitchFamily="18" charset="0"/>
                </a:rPr>
                <a:t>Overcome Resource Constraints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093AE29-CA4C-8F1B-634D-FBC5EB0F7ABD}"/>
                </a:ext>
              </a:extLst>
            </p:cNvPr>
            <p:cNvSpPr txBox="1"/>
            <p:nvPr/>
          </p:nvSpPr>
          <p:spPr>
            <a:xfrm>
              <a:off x="4424362" y="2871787"/>
              <a:ext cx="3926507" cy="4220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l"/>
              <a:r>
                <a:rPr sz="1600" b="0" dirty="0">
                  <a:solidFill>
                    <a:srgbClr val="484848"/>
                  </a:solidFill>
                  <a:latin typeface="Garamond" panose="02020404030301010803" pitchFamily="18" charset="0"/>
                </a:rPr>
                <a:t>Interested staff skillful in auditing energy transition issues
Financial and logistics to better scope to create impact</a:t>
              </a:r>
            </a:p>
          </p:txBody>
        </p:sp>
        <p:sp>
          <p:nvSpPr>
            <p:cNvPr id="14" name="Rounded Rectangle 10">
              <a:extLst>
                <a:ext uri="{FF2B5EF4-FFF2-40B4-BE49-F238E27FC236}">
                  <a16:creationId xmlns:a16="http://schemas.microsoft.com/office/drawing/2014/main" id="{734D43D0-7A17-0288-479E-CFC213FB835C}"/>
                </a:ext>
              </a:extLst>
            </p:cNvPr>
            <p:cNvSpPr/>
            <p:nvPr/>
          </p:nvSpPr>
          <p:spPr>
            <a:xfrm>
              <a:off x="914399" y="3505057"/>
              <a:ext cx="466725" cy="545330"/>
            </a:xfrm>
            <a:custGeom>
              <a:avLst/>
              <a:gdLst/>
              <a:ahLst/>
              <a:cxnLst/>
              <a:rect l="0" t="0" r="0" b="0"/>
              <a:pathLst>
                <a:path w="466725" h="545330">
                  <a:moveTo>
                    <a:pt x="238125" y="216693"/>
                  </a:moveTo>
                  <a:cubicBezTo>
                    <a:pt x="214312" y="192881"/>
                    <a:pt x="166687" y="180975"/>
                    <a:pt x="142875" y="204787"/>
                  </a:cubicBezTo>
                  <a:moveTo>
                    <a:pt x="2381" y="264318"/>
                  </a:moveTo>
                  <a:cubicBezTo>
                    <a:pt x="0" y="254793"/>
                    <a:pt x="0" y="245268"/>
                    <a:pt x="0" y="233362"/>
                  </a:cubicBezTo>
                  <a:cubicBezTo>
                    <a:pt x="0" y="104774"/>
                    <a:pt x="104775" y="0"/>
                    <a:pt x="233362" y="0"/>
                  </a:cubicBezTo>
                  <a:cubicBezTo>
                    <a:pt x="361950" y="0"/>
                    <a:pt x="466725" y="104774"/>
                    <a:pt x="466725" y="233362"/>
                  </a:cubicBezTo>
                  <a:cubicBezTo>
                    <a:pt x="466725" y="319087"/>
                    <a:pt x="421481" y="392906"/>
                    <a:pt x="352425" y="433387"/>
                  </a:cubicBezTo>
                  <a:moveTo>
                    <a:pt x="189309" y="519255"/>
                  </a:moveTo>
                  <a:cubicBezTo>
                    <a:pt x="236934" y="500205"/>
                    <a:pt x="228004" y="458223"/>
                    <a:pt x="218479" y="420123"/>
                  </a:cubicBezTo>
                  <a:lnTo>
                    <a:pt x="294298" y="390763"/>
                  </a:lnTo>
                  <a:cubicBezTo>
                    <a:pt x="311874" y="383961"/>
                    <a:pt x="321066" y="364605"/>
                    <a:pt x="315229" y="346686"/>
                  </a:cubicBezTo>
                  <a:lnTo>
                    <a:pt x="315229" y="346686"/>
                  </a:lnTo>
                  <a:cubicBezTo>
                    <a:pt x="312211" y="337418"/>
                    <a:pt x="305513" y="329800"/>
                    <a:pt x="296708" y="325620"/>
                  </a:cubicBezTo>
                  <a:cubicBezTo>
                    <a:pt x="287902" y="321440"/>
                    <a:pt x="277765" y="321067"/>
                    <a:pt x="268676" y="324588"/>
                  </a:cubicBezTo>
                  <a:lnTo>
                    <a:pt x="129182" y="378642"/>
                  </a:lnTo>
                  <a:cubicBezTo>
                    <a:pt x="117276" y="383405"/>
                    <a:pt x="102989" y="373880"/>
                    <a:pt x="102989" y="361973"/>
                  </a:cubicBezTo>
                  <a:lnTo>
                    <a:pt x="102060" y="339423"/>
                  </a:lnTo>
                  <a:cubicBezTo>
                    <a:pt x="101679" y="330235"/>
                    <a:pt x="97505" y="321617"/>
                    <a:pt x="90531" y="315623"/>
                  </a:cubicBezTo>
                  <a:cubicBezTo>
                    <a:pt x="83558" y="309629"/>
                    <a:pt x="74410" y="306796"/>
                    <a:pt x="65270" y="307800"/>
                  </a:cubicBezTo>
                  <a:lnTo>
                    <a:pt x="65270" y="307800"/>
                  </a:lnTo>
                  <a:cubicBezTo>
                    <a:pt x="48454" y="309657"/>
                    <a:pt x="35725" y="323863"/>
                    <a:pt x="35718" y="340780"/>
                  </a:cubicBezTo>
                  <a:lnTo>
                    <a:pt x="35718" y="438173"/>
                  </a:lnTo>
                  <a:cubicBezTo>
                    <a:pt x="35718" y="500086"/>
                    <a:pt x="92868" y="545330"/>
                    <a:pt x="152400" y="531042"/>
                  </a:cubicBezTo>
                  <a:cubicBezTo>
                    <a:pt x="152400" y="531042"/>
                    <a:pt x="177403" y="524017"/>
                    <a:pt x="189309" y="519255"/>
                  </a:cubicBezTo>
                  <a:close/>
                  <a:moveTo>
                    <a:pt x="120848" y="121443"/>
                  </a:moveTo>
                  <a:cubicBezTo>
                    <a:pt x="115916" y="121443"/>
                    <a:pt x="111918" y="117445"/>
                    <a:pt x="111918" y="112514"/>
                  </a:cubicBezTo>
                  <a:cubicBezTo>
                    <a:pt x="111918" y="107582"/>
                    <a:pt x="115916" y="103584"/>
                    <a:pt x="120848" y="103584"/>
                  </a:cubicBezTo>
                  <a:moveTo>
                    <a:pt x="120848" y="103584"/>
                  </a:moveTo>
                  <a:cubicBezTo>
                    <a:pt x="125780" y="103584"/>
                    <a:pt x="129778" y="107582"/>
                    <a:pt x="129778" y="112514"/>
                  </a:cubicBezTo>
                  <a:cubicBezTo>
                    <a:pt x="129778" y="117445"/>
                    <a:pt x="125780" y="121443"/>
                    <a:pt x="120848" y="121443"/>
                  </a:cubicBezTo>
                  <a:moveTo>
                    <a:pt x="247650" y="121443"/>
                  </a:moveTo>
                  <a:cubicBezTo>
                    <a:pt x="242718" y="121443"/>
                    <a:pt x="238720" y="117445"/>
                    <a:pt x="238720" y="112514"/>
                  </a:cubicBezTo>
                  <a:cubicBezTo>
                    <a:pt x="238720" y="107582"/>
                    <a:pt x="242718" y="103584"/>
                    <a:pt x="247650" y="103584"/>
                  </a:cubicBezTo>
                  <a:moveTo>
                    <a:pt x="247650" y="103584"/>
                  </a:moveTo>
                  <a:cubicBezTo>
                    <a:pt x="252581" y="103584"/>
                    <a:pt x="256579" y="107582"/>
                    <a:pt x="256579" y="112514"/>
                  </a:cubicBezTo>
                  <a:cubicBezTo>
                    <a:pt x="256579" y="117445"/>
                    <a:pt x="252581" y="121443"/>
                    <a:pt x="247650" y="121443"/>
                  </a:cubicBezTo>
                </a:path>
              </a:pathLst>
            </a:custGeom>
            <a:noFill/>
            <a:ln w="14287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15" name="Rounded Rectangle 11">
              <a:extLst>
                <a:ext uri="{FF2B5EF4-FFF2-40B4-BE49-F238E27FC236}">
                  <a16:creationId xmlns:a16="http://schemas.microsoft.com/office/drawing/2014/main" id="{46EB2B73-41C8-3049-BFC5-4D742EBECFDE}"/>
                </a:ext>
              </a:extLst>
            </p:cNvPr>
            <p:cNvSpPr/>
            <p:nvPr/>
          </p:nvSpPr>
          <p:spPr>
            <a:xfrm>
              <a:off x="3955255" y="3599878"/>
              <a:ext cx="328612" cy="334898"/>
            </a:xfrm>
            <a:custGeom>
              <a:avLst/>
              <a:gdLst/>
              <a:ahLst/>
              <a:cxnLst/>
              <a:rect l="0" t="0" r="0" b="0"/>
              <a:pathLst>
                <a:path w="328612" h="334898">
                  <a:moveTo>
                    <a:pt x="142875" y="327755"/>
                  </a:moveTo>
                  <a:cubicBezTo>
                    <a:pt x="142875" y="331700"/>
                    <a:pt x="139676" y="334898"/>
                    <a:pt x="135731" y="334898"/>
                  </a:cubicBezTo>
                  <a:lnTo>
                    <a:pt x="7143" y="334898"/>
                  </a:lnTo>
                  <a:cubicBezTo>
                    <a:pt x="3198" y="334898"/>
                    <a:pt x="0" y="331700"/>
                    <a:pt x="0" y="327755"/>
                  </a:cubicBezTo>
                  <a:lnTo>
                    <a:pt x="0" y="306323"/>
                  </a:lnTo>
                  <a:cubicBezTo>
                    <a:pt x="0" y="298433"/>
                    <a:pt x="6396" y="292036"/>
                    <a:pt x="14287" y="292036"/>
                  </a:cubicBezTo>
                  <a:lnTo>
                    <a:pt x="128587" y="292036"/>
                  </a:lnTo>
                  <a:cubicBezTo>
                    <a:pt x="136478" y="292036"/>
                    <a:pt x="142875" y="298433"/>
                    <a:pt x="142875" y="306323"/>
                  </a:cubicBezTo>
                  <a:close/>
                  <a:moveTo>
                    <a:pt x="128587" y="292036"/>
                  </a:moveTo>
                  <a:lnTo>
                    <a:pt x="14287" y="292036"/>
                  </a:lnTo>
                  <a:lnTo>
                    <a:pt x="14287" y="277748"/>
                  </a:lnTo>
                  <a:cubicBezTo>
                    <a:pt x="14287" y="269858"/>
                    <a:pt x="20684" y="263461"/>
                    <a:pt x="28575" y="263461"/>
                  </a:cubicBezTo>
                  <a:lnTo>
                    <a:pt x="114300" y="263461"/>
                  </a:lnTo>
                  <a:cubicBezTo>
                    <a:pt x="122190" y="263461"/>
                    <a:pt x="128587" y="269858"/>
                    <a:pt x="128587" y="277748"/>
                  </a:cubicBezTo>
                  <a:close/>
                  <a:moveTo>
                    <a:pt x="92872" y="120582"/>
                  </a:moveTo>
                  <a:lnTo>
                    <a:pt x="171452" y="42002"/>
                  </a:lnTo>
                  <a:lnTo>
                    <a:pt x="221461" y="92011"/>
                  </a:lnTo>
                  <a:lnTo>
                    <a:pt x="142881" y="170591"/>
                  </a:lnTo>
                  <a:close/>
                  <a:moveTo>
                    <a:pt x="92868" y="120586"/>
                  </a:moveTo>
                  <a:lnTo>
                    <a:pt x="85725" y="113442"/>
                  </a:lnTo>
                  <a:cubicBezTo>
                    <a:pt x="72266" y="100012"/>
                    <a:pt x="50792" y="121372"/>
                    <a:pt x="64293" y="134873"/>
                  </a:cubicBezTo>
                  <a:lnTo>
                    <a:pt x="128587" y="199167"/>
                  </a:lnTo>
                  <a:cubicBezTo>
                    <a:pt x="142060" y="212640"/>
                    <a:pt x="163534" y="191252"/>
                    <a:pt x="150018" y="177736"/>
                  </a:cubicBezTo>
                  <a:lnTo>
                    <a:pt x="142875" y="170592"/>
                  </a:lnTo>
                  <a:moveTo>
                    <a:pt x="221456" y="92011"/>
                  </a:moveTo>
                  <a:lnTo>
                    <a:pt x="228600" y="99155"/>
                  </a:lnTo>
                  <a:cubicBezTo>
                    <a:pt x="242073" y="112628"/>
                    <a:pt x="263547" y="91239"/>
                    <a:pt x="250031" y="77723"/>
                  </a:cubicBezTo>
                  <a:lnTo>
                    <a:pt x="185737" y="13430"/>
                  </a:lnTo>
                  <a:cubicBezTo>
                    <a:pt x="172278" y="0"/>
                    <a:pt x="150804" y="21359"/>
                    <a:pt x="164306" y="34861"/>
                  </a:cubicBezTo>
                  <a:lnTo>
                    <a:pt x="171450" y="42005"/>
                  </a:lnTo>
                  <a:moveTo>
                    <a:pt x="182165" y="131287"/>
                  </a:moveTo>
                  <a:lnTo>
                    <a:pt x="328612" y="277734"/>
                  </a:lnTo>
                </a:path>
              </a:pathLst>
            </a:custGeom>
            <a:noFill/>
            <a:ln w="14287">
              <a:solidFill>
                <a:srgbClr val="3CC583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50051EA-112C-7079-5321-5AC395E1DEFE}"/>
                </a:ext>
              </a:extLst>
            </p:cNvPr>
            <p:cNvSpPr txBox="1"/>
            <p:nvPr/>
          </p:nvSpPr>
          <p:spPr>
            <a:xfrm>
              <a:off x="4424362" y="3448050"/>
              <a:ext cx="1877563" cy="2638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l"/>
              <a:r>
                <a:rPr sz="2000" b="0" dirty="0">
                  <a:solidFill>
                    <a:srgbClr val="484848"/>
                  </a:solidFill>
                  <a:latin typeface="Garamond" panose="02020404030301010803" pitchFamily="18" charset="0"/>
                </a:rPr>
                <a:t>Political Commitment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E46F838-550A-237F-CC8C-A560FA889200}"/>
                </a:ext>
              </a:extLst>
            </p:cNvPr>
            <p:cNvSpPr txBox="1"/>
            <p:nvPr/>
          </p:nvSpPr>
          <p:spPr>
            <a:xfrm>
              <a:off x="4424362" y="3786187"/>
              <a:ext cx="3225198" cy="4220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l"/>
              <a:r>
                <a:rPr sz="1600" b="0" dirty="0">
                  <a:solidFill>
                    <a:srgbClr val="484848"/>
                  </a:solidFill>
                  <a:latin typeface="Garamond" panose="02020404030301010803" pitchFamily="18" charset="0"/>
                </a:rPr>
                <a:t>Continuously whip up political commitment on
accountability in the sector</a:t>
              </a:r>
            </a:p>
          </p:txBody>
        </p:sp>
        <p:sp>
          <p:nvSpPr>
            <p:cNvPr id="18" name="Rounded Rectangle 14">
              <a:extLst>
                <a:ext uri="{FF2B5EF4-FFF2-40B4-BE49-F238E27FC236}">
                  <a16:creationId xmlns:a16="http://schemas.microsoft.com/office/drawing/2014/main" id="{14D69AC6-EE78-75AC-2E5A-6E8DB3081296}"/>
                </a:ext>
              </a:extLst>
            </p:cNvPr>
            <p:cNvSpPr/>
            <p:nvPr/>
          </p:nvSpPr>
          <p:spPr>
            <a:xfrm>
              <a:off x="3969543" y="4521993"/>
              <a:ext cx="300037" cy="328612"/>
            </a:xfrm>
            <a:custGeom>
              <a:avLst/>
              <a:gdLst/>
              <a:ahLst/>
              <a:cxnLst/>
              <a:rect l="0" t="0" r="0" b="0"/>
              <a:pathLst>
                <a:path w="300037" h="328612">
                  <a:moveTo>
                    <a:pt x="114300" y="328612"/>
                  </a:moveTo>
                  <a:lnTo>
                    <a:pt x="28575" y="328612"/>
                  </a:lnTo>
                  <a:cubicBezTo>
                    <a:pt x="12793" y="328612"/>
                    <a:pt x="0" y="315819"/>
                    <a:pt x="0" y="300037"/>
                  </a:cubicBezTo>
                  <a:lnTo>
                    <a:pt x="0" y="28575"/>
                  </a:lnTo>
                  <a:moveTo>
                    <a:pt x="271462" y="0"/>
                  </a:moveTo>
                  <a:lnTo>
                    <a:pt x="28575" y="0"/>
                  </a:lnTo>
                  <a:cubicBezTo>
                    <a:pt x="12793" y="0"/>
                    <a:pt x="0" y="12793"/>
                    <a:pt x="0" y="28575"/>
                  </a:cubicBezTo>
                  <a:cubicBezTo>
                    <a:pt x="0" y="44356"/>
                    <a:pt x="12793" y="57150"/>
                    <a:pt x="28575" y="57150"/>
                  </a:cubicBezTo>
                  <a:lnTo>
                    <a:pt x="257175" y="57150"/>
                  </a:lnTo>
                  <a:cubicBezTo>
                    <a:pt x="265065" y="57150"/>
                    <a:pt x="271462" y="63546"/>
                    <a:pt x="271462" y="71437"/>
                  </a:cubicBezTo>
                  <a:lnTo>
                    <a:pt x="271462" y="121443"/>
                  </a:lnTo>
                  <a:moveTo>
                    <a:pt x="257232" y="28575"/>
                  </a:moveTo>
                  <a:lnTo>
                    <a:pt x="28632" y="28575"/>
                  </a:lnTo>
                  <a:moveTo>
                    <a:pt x="128587" y="242887"/>
                  </a:moveTo>
                  <a:cubicBezTo>
                    <a:pt x="128587" y="290232"/>
                    <a:pt x="166967" y="328612"/>
                    <a:pt x="214312" y="328612"/>
                  </a:cubicBezTo>
                  <a:cubicBezTo>
                    <a:pt x="261657" y="328612"/>
                    <a:pt x="300037" y="290232"/>
                    <a:pt x="300037" y="242887"/>
                  </a:cubicBezTo>
                  <a:cubicBezTo>
                    <a:pt x="300037" y="195542"/>
                    <a:pt x="261657" y="157162"/>
                    <a:pt x="214312" y="157162"/>
                  </a:cubicBezTo>
                  <a:cubicBezTo>
                    <a:pt x="166967" y="157162"/>
                    <a:pt x="128587" y="195542"/>
                    <a:pt x="128587" y="242887"/>
                  </a:cubicBezTo>
                  <a:close/>
                  <a:moveTo>
                    <a:pt x="214312" y="285750"/>
                  </a:moveTo>
                  <a:lnTo>
                    <a:pt x="214312" y="200025"/>
                  </a:lnTo>
                  <a:moveTo>
                    <a:pt x="214312" y="285750"/>
                  </a:moveTo>
                  <a:lnTo>
                    <a:pt x="182165" y="253603"/>
                  </a:lnTo>
                  <a:moveTo>
                    <a:pt x="246459" y="253603"/>
                  </a:moveTo>
                  <a:lnTo>
                    <a:pt x="214312" y="285750"/>
                  </a:lnTo>
                </a:path>
              </a:pathLst>
            </a:custGeom>
            <a:noFill/>
            <a:ln w="14287">
              <a:solidFill>
                <a:srgbClr val="DE8431"/>
              </a:solidFill>
            </a:ln>
          </p:spPr>
          <p:txBody>
            <a:bodyPr rtlCol="0" anchor="ctr"/>
            <a:lstStyle/>
            <a:p>
              <a:pPr algn="ctr"/>
              <a:endParaRPr sz="2800">
                <a:latin typeface="Garamond" panose="02020404030301010803" pitchFamily="18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68361D5-6847-CC24-669E-2534CB165404}"/>
                </a:ext>
              </a:extLst>
            </p:cNvPr>
            <p:cNvSpPr txBox="1"/>
            <p:nvPr/>
          </p:nvSpPr>
          <p:spPr>
            <a:xfrm>
              <a:off x="4424362" y="4362450"/>
              <a:ext cx="4049284" cy="2638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l"/>
              <a:r>
                <a:rPr sz="2000" b="0" dirty="0">
                  <a:solidFill>
                    <a:srgbClr val="484848"/>
                  </a:solidFill>
                  <a:latin typeface="Garamond" panose="02020404030301010803" pitchFamily="18" charset="0"/>
                </a:rPr>
                <a:t>Guide</a:t>
              </a:r>
              <a:r>
                <a:rPr lang="en-US" sz="2000" b="0" dirty="0">
                  <a:solidFill>
                    <a:srgbClr val="484848"/>
                  </a:solidFill>
                  <a:latin typeface="Garamond" panose="02020404030301010803" pitchFamily="18" charset="0"/>
                </a:rPr>
                <a:t> for</a:t>
              </a:r>
              <a:r>
                <a:rPr sz="2000" b="0" dirty="0">
                  <a:solidFill>
                    <a:srgbClr val="484848"/>
                  </a:solidFill>
                  <a:latin typeface="Garamond" panose="02020404030301010803" pitchFamily="18" charset="0"/>
                </a:rPr>
                <a:t> Auditing</a:t>
              </a:r>
              <a:r>
                <a:rPr lang="en-US" sz="2000" b="0" dirty="0">
                  <a:solidFill>
                    <a:srgbClr val="484848"/>
                  </a:solidFill>
                  <a:latin typeface="Garamond" panose="02020404030301010803" pitchFamily="18" charset="0"/>
                </a:rPr>
                <a:t> issues of Energy Transition</a:t>
              </a:r>
              <a:endParaRPr sz="2000" b="0" dirty="0">
                <a:solidFill>
                  <a:srgbClr val="484848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F3E41F2-69D0-5089-F82B-81BD53F5EAFD}"/>
                </a:ext>
              </a:extLst>
            </p:cNvPr>
            <p:cNvSpPr txBox="1"/>
            <p:nvPr/>
          </p:nvSpPr>
          <p:spPr>
            <a:xfrm>
              <a:off x="4424362" y="4700587"/>
              <a:ext cx="4038672" cy="4220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l"/>
              <a:r>
                <a:rPr sz="1600" b="0" dirty="0">
                  <a:solidFill>
                    <a:srgbClr val="484848"/>
                  </a:solidFill>
                  <a:latin typeface="Garamond" panose="02020404030301010803" pitchFamily="18" charset="0"/>
                </a:rPr>
                <a:t>Provide clear guidance and frameworks to ensure audits are
comprehensive and impactful.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3030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D52AF-0348-A596-8489-01F32A85FE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dirty="0">
                <a:latin typeface="Garamond" panose="02020404030301010803" pitchFamily="18" charset="0"/>
              </a:rPr>
              <a:t>Thank 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DF7876-CA09-C4B7-059F-2116930D3C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60990"/>
            <a:ext cx="9144000" cy="165576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00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8E5B769F1837948A7CB9B4A2520CD12" ma:contentTypeVersion="14" ma:contentTypeDescription="Crie um novo documento." ma:contentTypeScope="" ma:versionID="7e5f333444d7c936c618daba067c6ee9">
  <xsd:schema xmlns:xsd="http://www.w3.org/2001/XMLSchema" xmlns:xs="http://www.w3.org/2001/XMLSchema" xmlns:p="http://schemas.microsoft.com/office/2006/metadata/properties" xmlns:ns2="6d76e2e4-eeb4-4170-9e7c-98394b1c5e02" xmlns:ns3="3540e4c0-8285-40e1-81c1-d907a126b4be" targetNamespace="http://schemas.microsoft.com/office/2006/metadata/properties" ma:root="true" ma:fieldsID="7220a6e0274228989d409a7de508563c" ns2:_="" ns3:_="">
    <xsd:import namespace="6d76e2e4-eeb4-4170-9e7c-98394b1c5e02"/>
    <xsd:import namespace="3540e4c0-8285-40e1-81c1-d907a126b4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76e2e4-eeb4-4170-9e7c-98394b1c5e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167cb4b0-d69b-4455-a2ce-c5ad0eb209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0e4c0-8285-40e1-81c1-d907a126b4b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fbca91-ba74-4665-b73a-71f827903a0e}" ma:internalName="TaxCatchAll" ma:showField="CatchAllData" ma:web="3540e4c0-8285-40e1-81c1-d907a126b4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d76e2e4-eeb4-4170-9e7c-98394b1c5e02">
      <Terms xmlns="http://schemas.microsoft.com/office/infopath/2007/PartnerControls"/>
    </lcf76f155ced4ddcb4097134ff3c332f>
    <TaxCatchAll xmlns="3540e4c0-8285-40e1-81c1-d907a126b4be" xsi:nil="true"/>
  </documentManagement>
</p:properties>
</file>

<file path=customXml/itemProps1.xml><?xml version="1.0" encoding="utf-8"?>
<ds:datastoreItem xmlns:ds="http://schemas.openxmlformats.org/officeDocument/2006/customXml" ds:itemID="{0E4DA105-96B9-4E7F-BABD-EB295E9B2EB6}"/>
</file>

<file path=customXml/itemProps2.xml><?xml version="1.0" encoding="utf-8"?>
<ds:datastoreItem xmlns:ds="http://schemas.openxmlformats.org/officeDocument/2006/customXml" ds:itemID="{79965507-7FDC-4A91-B3CD-BC00C80968F0}"/>
</file>

<file path=customXml/itemProps3.xml><?xml version="1.0" encoding="utf-8"?>
<ds:datastoreItem xmlns:ds="http://schemas.openxmlformats.org/officeDocument/2006/customXml" ds:itemID="{6DCE0E49-D25B-47C5-B401-D9D13C84A92F}"/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610</Words>
  <Application>Microsoft Office PowerPoint</Application>
  <PresentationFormat>Widescreen</PresentationFormat>
  <Paragraphs>82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Garamond</vt:lpstr>
      <vt:lpstr>Office Theme</vt:lpstr>
      <vt:lpstr>Reflections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Kwaku Akyena</dc:creator>
  <cp:lastModifiedBy>Kwaku Akyena</cp:lastModifiedBy>
  <cp:revision>24</cp:revision>
  <dcterms:created xsi:type="dcterms:W3CDTF">2026-06-10T15:40:07Z</dcterms:created>
  <dcterms:modified xsi:type="dcterms:W3CDTF">2026-06-16T05:29:08Z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0x010100E8E5B769F1837948A7CB9B4A2520CD12</vt:lpwstr>
  </property>
</Properties>
</file>