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56" r:id="rId5"/>
    <p:sldId id="258" r:id="rId6"/>
    <p:sldId id="259" r:id="rId7"/>
    <p:sldId id="260" r:id="rId8"/>
    <p:sldId id="262" r:id="rId9"/>
    <p:sldId id="269" r:id="rId10"/>
    <p:sldId id="273" r:id="rId11"/>
    <p:sldId id="261" r:id="rId12"/>
    <p:sldId id="263" r:id="rId13"/>
    <p:sldId id="264" r:id="rId14"/>
    <p:sldId id="265" r:id="rId15"/>
    <p:sldId id="266" r:id="rId16"/>
    <p:sldId id="274" r:id="rId17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708DDE-CCD9-4E1C-B644-6FCBB48BD24B}" v="1" dt="2026-06-17T15:21:15.114"/>
    <p1510:client id="{415A3805-A43D-4E94-8CA0-4DED0470900C}" v="176" dt="2026-06-18T13:27:23.706"/>
    <p1510:client id="{8F6B17EA-D11C-06A5-FBFA-EEFAFB0152F1}" v="27" dt="2026-06-18T12:41:14.269"/>
    <p1510:client id="{B3D0A5DC-B333-BF34-CF17-4F87947AEA39}" v="40" dt="2026-06-18T12:42:41.2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ônatas Carvalho Silva" userId="58db4f72-41e8-4c43-b281-17bfa5a64c78" providerId="ADAL" clId="{05708DDE-CCD9-4E1C-B644-6FCBB48BD24B}"/>
    <pc:docChg chg="undo custSel modSld">
      <pc:chgData name="Jônatas Carvalho Silva" userId="58db4f72-41e8-4c43-b281-17bfa5a64c78" providerId="ADAL" clId="{05708DDE-CCD9-4E1C-B644-6FCBB48BD24B}" dt="2026-06-17T15:36:04.916" v="92" actId="1076"/>
      <pc:docMkLst>
        <pc:docMk/>
      </pc:docMkLst>
      <pc:sldChg chg="addSp delSp modSp mod">
        <pc:chgData name="Jônatas Carvalho Silva" userId="58db4f72-41e8-4c43-b281-17bfa5a64c78" providerId="ADAL" clId="{05708DDE-CCD9-4E1C-B644-6FCBB48BD24B}" dt="2026-06-17T15:22:46.983" v="86" actId="20577"/>
        <pc:sldMkLst>
          <pc:docMk/>
          <pc:sldMk cId="0" sldId="256"/>
        </pc:sldMkLst>
        <pc:spChg chg="add del">
          <ac:chgData name="Jônatas Carvalho Silva" userId="58db4f72-41e8-4c43-b281-17bfa5a64c78" providerId="ADAL" clId="{05708DDE-CCD9-4E1C-B644-6FCBB48BD24B}" dt="2026-06-17T15:21:04.106" v="43" actId="478"/>
          <ac:spMkLst>
            <pc:docMk/>
            <pc:sldMk cId="0" sldId="256"/>
            <ac:spMk id="10" creationId="{00000000-0000-0000-0000-000000000000}"/>
          </ac:spMkLst>
        </pc:spChg>
        <pc:spChg chg="add del mod">
          <ac:chgData name="Jônatas Carvalho Silva" userId="58db4f72-41e8-4c43-b281-17bfa5a64c78" providerId="ADAL" clId="{05708DDE-CCD9-4E1C-B644-6FCBB48BD24B}" dt="2026-06-17T15:21:10.832" v="45" actId="20577"/>
          <ac:spMkLst>
            <pc:docMk/>
            <pc:sldMk cId="0" sldId="256"/>
            <ac:spMk id="11" creationId="{00000000-0000-0000-0000-000000000000}"/>
          </ac:spMkLst>
        </pc:spChg>
        <pc:spChg chg="add del">
          <ac:chgData name="Jônatas Carvalho Silva" userId="58db4f72-41e8-4c43-b281-17bfa5a64c78" providerId="ADAL" clId="{05708DDE-CCD9-4E1C-B644-6FCBB48BD24B}" dt="2026-06-17T15:21:27.495" v="47" actId="478"/>
          <ac:spMkLst>
            <pc:docMk/>
            <pc:sldMk cId="0" sldId="256"/>
            <ac:spMk id="12" creationId="{00000000-0000-0000-0000-000000000000}"/>
          </ac:spMkLst>
        </pc:spChg>
        <pc:spChg chg="mod">
          <ac:chgData name="Jônatas Carvalho Silva" userId="58db4f72-41e8-4c43-b281-17bfa5a64c78" providerId="ADAL" clId="{05708DDE-CCD9-4E1C-B644-6FCBB48BD24B}" dt="2026-06-17T15:21:02.795" v="40" actId="1076"/>
          <ac:spMkLst>
            <pc:docMk/>
            <pc:sldMk cId="0" sldId="256"/>
            <ac:spMk id="13" creationId="{00000000-0000-0000-0000-000000000000}"/>
          </ac:spMkLst>
        </pc:spChg>
        <pc:spChg chg="mod">
          <ac:chgData name="Jônatas Carvalho Silva" userId="58db4f72-41e8-4c43-b281-17bfa5a64c78" providerId="ADAL" clId="{05708DDE-CCD9-4E1C-B644-6FCBB48BD24B}" dt="2026-06-17T15:21:37.659" v="49" actId="20577"/>
          <ac:spMkLst>
            <pc:docMk/>
            <pc:sldMk cId="0" sldId="256"/>
            <ac:spMk id="14" creationId="{00000000-0000-0000-0000-000000000000}"/>
          </ac:spMkLst>
        </pc:spChg>
        <pc:spChg chg="mod">
          <ac:chgData name="Jônatas Carvalho Silva" userId="58db4f72-41e8-4c43-b281-17bfa5a64c78" providerId="ADAL" clId="{05708DDE-CCD9-4E1C-B644-6FCBB48BD24B}" dt="2026-06-17T15:21:44.853" v="55" actId="20577"/>
          <ac:spMkLst>
            <pc:docMk/>
            <pc:sldMk cId="0" sldId="256"/>
            <ac:spMk id="15" creationId="{00000000-0000-0000-0000-000000000000}"/>
          </ac:spMkLst>
        </pc:spChg>
        <pc:spChg chg="mod">
          <ac:chgData name="Jônatas Carvalho Silva" userId="58db4f72-41e8-4c43-b281-17bfa5a64c78" providerId="ADAL" clId="{05708DDE-CCD9-4E1C-B644-6FCBB48BD24B}" dt="2026-06-17T15:22:34.488" v="59" actId="20577"/>
          <ac:spMkLst>
            <pc:docMk/>
            <pc:sldMk cId="0" sldId="256"/>
            <ac:spMk id="17" creationId="{00000000-0000-0000-0000-000000000000}"/>
          </ac:spMkLst>
        </pc:spChg>
        <pc:spChg chg="mod">
          <ac:chgData name="Jônatas Carvalho Silva" userId="58db4f72-41e8-4c43-b281-17bfa5a64c78" providerId="ADAL" clId="{05708DDE-CCD9-4E1C-B644-6FCBB48BD24B}" dt="2026-06-17T15:22:46.983" v="86" actId="20577"/>
          <ac:spMkLst>
            <pc:docMk/>
            <pc:sldMk cId="0" sldId="256"/>
            <ac:spMk id="18" creationId="{00000000-0000-0000-0000-000000000000}"/>
          </ac:spMkLst>
        </pc:spChg>
        <pc:spChg chg="add mod">
          <ac:chgData name="Jônatas Carvalho Silva" userId="58db4f72-41e8-4c43-b281-17bfa5a64c78" providerId="ADAL" clId="{05708DDE-CCD9-4E1C-B644-6FCBB48BD24B}" dt="2026-06-17T15:21:32.481" v="48" actId="1076"/>
          <ac:spMkLst>
            <pc:docMk/>
            <pc:sldMk cId="0" sldId="256"/>
            <ac:spMk id="20" creationId="{6821F458-7FE4-1A81-CCAC-9186841159BE}"/>
          </ac:spMkLst>
        </pc:spChg>
      </pc:sldChg>
      <pc:sldChg chg="addSp delSp modSp mod">
        <pc:chgData name="Jônatas Carvalho Silva" userId="58db4f72-41e8-4c43-b281-17bfa5a64c78" providerId="ADAL" clId="{05708DDE-CCD9-4E1C-B644-6FCBB48BD24B}" dt="2026-06-17T15:36:04.916" v="92" actId="1076"/>
        <pc:sldMkLst>
          <pc:docMk/>
          <pc:sldMk cId="0" sldId="260"/>
        </pc:sldMkLst>
        <pc:spChg chg="del">
          <ac:chgData name="Jônatas Carvalho Silva" userId="58db4f72-41e8-4c43-b281-17bfa5a64c78" providerId="ADAL" clId="{05708DDE-CCD9-4E1C-B644-6FCBB48BD24B}" dt="2026-06-17T15:35:25.003" v="87" actId="478"/>
          <ac:spMkLst>
            <pc:docMk/>
            <pc:sldMk cId="0" sldId="260"/>
            <ac:spMk id="21" creationId="{00000000-0000-0000-0000-000000000000}"/>
          </ac:spMkLst>
        </pc:spChg>
        <pc:spChg chg="del">
          <ac:chgData name="Jônatas Carvalho Silva" userId="58db4f72-41e8-4c43-b281-17bfa5a64c78" providerId="ADAL" clId="{05708DDE-CCD9-4E1C-B644-6FCBB48BD24B}" dt="2026-06-17T15:35:32.107" v="88" actId="478"/>
          <ac:spMkLst>
            <pc:docMk/>
            <pc:sldMk cId="0" sldId="260"/>
            <ac:spMk id="22" creationId="{00000000-0000-0000-0000-000000000000}"/>
          </ac:spMkLst>
        </pc:spChg>
        <pc:spChg chg="del">
          <ac:chgData name="Jônatas Carvalho Silva" userId="58db4f72-41e8-4c43-b281-17bfa5a64c78" providerId="ADAL" clId="{05708DDE-CCD9-4E1C-B644-6FCBB48BD24B}" dt="2026-06-17T15:35:33.898" v="89" actId="478"/>
          <ac:spMkLst>
            <pc:docMk/>
            <pc:sldMk cId="0" sldId="260"/>
            <ac:spMk id="23" creationId="{00000000-0000-0000-0000-000000000000}"/>
          </ac:spMkLst>
        </pc:spChg>
        <pc:spChg chg="add del mod">
          <ac:chgData name="Jônatas Carvalho Silva" userId="58db4f72-41e8-4c43-b281-17bfa5a64c78" providerId="ADAL" clId="{05708DDE-CCD9-4E1C-B644-6FCBB48BD24B}" dt="2026-06-17T15:36:04.916" v="92" actId="1076"/>
          <ac:spMkLst>
            <pc:docMk/>
            <pc:sldMk cId="0" sldId="260"/>
            <ac:spMk id="24" creationId="{00000000-0000-0000-0000-000000000000}"/>
          </ac:spMkLst>
        </pc:spChg>
      </pc:sldChg>
    </pc:docChg>
  </pc:docChgLst>
  <pc:docChgLst>
    <pc:chgData name="ANNA SIMONE LARATRO GONZALEZ" userId="S::x04440048153@tcu.gov.br::a639f32a-712f-4fbc-8b44-839e824d9fae" providerId="AD" clId="Web-{8F6B17EA-D11C-06A5-FBFA-EEFAFB0152F1}"/>
    <pc:docChg chg="addSld modSld">
      <pc:chgData name="ANNA SIMONE LARATRO GONZALEZ" userId="S::x04440048153@tcu.gov.br::a639f32a-712f-4fbc-8b44-839e824d9fae" providerId="AD" clId="Web-{8F6B17EA-D11C-06A5-FBFA-EEFAFB0152F1}" dt="2026-06-18T12:41:14.269" v="24"/>
      <pc:docMkLst>
        <pc:docMk/>
      </pc:docMkLst>
      <pc:sldChg chg="addSp delSp modSp add replId">
        <pc:chgData name="ANNA SIMONE LARATRO GONZALEZ" userId="S::x04440048153@tcu.gov.br::a639f32a-712f-4fbc-8b44-839e824d9fae" providerId="AD" clId="Web-{8F6B17EA-D11C-06A5-FBFA-EEFAFB0152F1}" dt="2026-06-18T12:41:14.269" v="24"/>
        <pc:sldMkLst>
          <pc:docMk/>
          <pc:sldMk cId="397250843" sldId="274"/>
        </pc:sldMkLst>
        <pc:spChg chg="del mod">
          <ac:chgData name="ANNA SIMONE LARATRO GONZALEZ" userId="S::x04440048153@tcu.gov.br::a639f32a-712f-4fbc-8b44-839e824d9fae" providerId="AD" clId="Web-{8F6B17EA-D11C-06A5-FBFA-EEFAFB0152F1}" dt="2026-06-18T12:39:48.610" v="2"/>
          <ac:spMkLst>
            <pc:docMk/>
            <pc:sldMk cId="397250843" sldId="274"/>
            <ac:spMk id="3" creationId="{F4DD4370-51FB-0DAC-6919-F3C20F977EBD}"/>
          </ac:spMkLst>
        </pc:spChg>
        <pc:spChg chg="mod">
          <ac:chgData name="ANNA SIMONE LARATRO GONZALEZ" userId="S::x04440048153@tcu.gov.br::a639f32a-712f-4fbc-8b44-839e824d9fae" providerId="AD" clId="Web-{8F6B17EA-D11C-06A5-FBFA-EEFAFB0152F1}" dt="2026-06-18T12:40:25.689" v="19" actId="1076"/>
          <ac:spMkLst>
            <pc:docMk/>
            <pc:sldMk cId="397250843" sldId="274"/>
            <ac:spMk id="4" creationId="{307F7239-08C2-1204-6C0F-EBE9DCF1ED73}"/>
          </ac:spMkLst>
        </pc:spChg>
        <pc:spChg chg="mod">
          <ac:chgData name="ANNA SIMONE LARATRO GONZALEZ" userId="S::x04440048153@tcu.gov.br::a639f32a-712f-4fbc-8b44-839e824d9fae" providerId="AD" clId="Web-{8F6B17EA-D11C-06A5-FBFA-EEFAFB0152F1}" dt="2026-06-18T12:40:12.345" v="5" actId="1076"/>
          <ac:spMkLst>
            <pc:docMk/>
            <pc:sldMk cId="397250843" sldId="274"/>
            <ac:spMk id="5" creationId="{4F270723-40B0-0FCF-968C-123BD261906F}"/>
          </ac:spMkLst>
        </pc:spChg>
        <pc:spChg chg="mod">
          <ac:chgData name="ANNA SIMONE LARATRO GONZALEZ" userId="S::x04440048153@tcu.gov.br::a639f32a-712f-4fbc-8b44-839e824d9fae" providerId="AD" clId="Web-{8F6B17EA-D11C-06A5-FBFA-EEFAFB0152F1}" dt="2026-06-18T12:40:12.361" v="6" actId="1076"/>
          <ac:spMkLst>
            <pc:docMk/>
            <pc:sldMk cId="397250843" sldId="274"/>
            <ac:spMk id="6" creationId="{B94199DF-D015-DFE7-6A2E-0D76D48B3630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18"/>
          <ac:spMkLst>
            <pc:docMk/>
            <pc:sldMk cId="397250843" sldId="274"/>
            <ac:spMk id="7" creationId="{3D51B1DE-DC8C-FC99-0647-7E0B53E2A1E5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17"/>
          <ac:spMkLst>
            <pc:docMk/>
            <pc:sldMk cId="397250843" sldId="274"/>
            <ac:spMk id="8" creationId="{A470916C-ADC2-852E-3302-41348CD97FD7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16"/>
          <ac:spMkLst>
            <pc:docMk/>
            <pc:sldMk cId="397250843" sldId="274"/>
            <ac:spMk id="9" creationId="{298DAAC7-4A7C-51D6-FD9E-8A0A03C2C86B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15"/>
          <ac:spMkLst>
            <pc:docMk/>
            <pc:sldMk cId="397250843" sldId="274"/>
            <ac:spMk id="10" creationId="{7BE707AF-0019-886F-6776-189A2B70513E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14"/>
          <ac:spMkLst>
            <pc:docMk/>
            <pc:sldMk cId="397250843" sldId="274"/>
            <ac:spMk id="11" creationId="{8150F59E-928F-B9AD-98B7-DDB06977EEBE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13"/>
          <ac:spMkLst>
            <pc:docMk/>
            <pc:sldMk cId="397250843" sldId="274"/>
            <ac:spMk id="12" creationId="{818FC1B0-902C-31D8-3B34-59D8838F209F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12"/>
          <ac:spMkLst>
            <pc:docMk/>
            <pc:sldMk cId="397250843" sldId="274"/>
            <ac:spMk id="13" creationId="{B00C91A1-8939-648C-3D68-CC485AB09FC5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11"/>
          <ac:spMkLst>
            <pc:docMk/>
            <pc:sldMk cId="397250843" sldId="274"/>
            <ac:spMk id="14" creationId="{5D948CE5-BBB3-7CD3-25EB-53DB3E9B51CF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10"/>
          <ac:spMkLst>
            <pc:docMk/>
            <pc:sldMk cId="397250843" sldId="274"/>
            <ac:spMk id="15" creationId="{005480EA-408A-5F57-8F80-0DAF7BDFE486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9"/>
          <ac:spMkLst>
            <pc:docMk/>
            <pc:sldMk cId="397250843" sldId="274"/>
            <ac:spMk id="16" creationId="{ECBB779F-2D5A-0D25-C7A9-C2AE0C9008C8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8"/>
          <ac:spMkLst>
            <pc:docMk/>
            <pc:sldMk cId="397250843" sldId="274"/>
            <ac:spMk id="17" creationId="{3ECCD294-9E97-6022-BCC7-69BC67C01622}"/>
          </ac:spMkLst>
        </pc:spChg>
        <pc:spChg chg="del">
          <ac:chgData name="ANNA SIMONE LARATRO GONZALEZ" userId="S::x04440048153@tcu.gov.br::a639f32a-712f-4fbc-8b44-839e824d9fae" providerId="AD" clId="Web-{8F6B17EA-D11C-06A5-FBFA-EEFAFB0152F1}" dt="2026-06-18T12:40:15.814" v="7"/>
          <ac:spMkLst>
            <pc:docMk/>
            <pc:sldMk cId="397250843" sldId="274"/>
            <ac:spMk id="18" creationId="{E21E2C10-5B67-8B0A-139A-E38DD4C458B5}"/>
          </ac:spMkLst>
        </pc:spChg>
        <pc:picChg chg="add mod modCrop">
          <ac:chgData name="ANNA SIMONE LARATRO GONZALEZ" userId="S::x04440048153@tcu.gov.br::a639f32a-712f-4fbc-8b44-839e824d9fae" providerId="AD" clId="Web-{8F6B17EA-D11C-06A5-FBFA-EEFAFB0152F1}" dt="2026-06-18T12:41:14.269" v="24"/>
          <ac:picMkLst>
            <pc:docMk/>
            <pc:sldMk cId="397250843" sldId="274"/>
            <ac:picMk id="20" creationId="{00CBF2EF-F940-265C-ABCF-58943BF4AFB0}"/>
          </ac:picMkLst>
        </pc:picChg>
      </pc:sldChg>
    </pc:docChg>
  </pc:docChgLst>
  <pc:docChgLst>
    <pc:chgData name="Jônatas Carvalho Silva" userId="58db4f72-41e8-4c43-b281-17bfa5a64c78" providerId="ADAL" clId="{B16E53B4-0F8A-4B40-97A2-FD61F71831CB}"/>
    <pc:docChg chg="custSel delSld modSld sldOrd">
      <pc:chgData name="Jônatas Carvalho Silva" userId="58db4f72-41e8-4c43-b281-17bfa5a64c78" providerId="ADAL" clId="{B16E53B4-0F8A-4B40-97A2-FD61F71831CB}" dt="2026-06-18T13:27:23.706" v="243" actId="47"/>
      <pc:docMkLst>
        <pc:docMk/>
      </pc:docMkLst>
      <pc:sldChg chg="delSp modSp mod">
        <pc:chgData name="Jônatas Carvalho Silva" userId="58db4f72-41e8-4c43-b281-17bfa5a64c78" providerId="ADAL" clId="{B16E53B4-0F8A-4B40-97A2-FD61F71831CB}" dt="2026-06-18T00:40:56.343" v="23" actId="1036"/>
        <pc:sldMkLst>
          <pc:docMk/>
          <pc:sldMk cId="0" sldId="256"/>
        </pc:sldMkLst>
        <pc:spChg chg="mod">
          <ac:chgData name="Jônatas Carvalho Silva" userId="58db4f72-41e8-4c43-b281-17bfa5a64c78" providerId="ADAL" clId="{B16E53B4-0F8A-4B40-97A2-FD61F71831CB}" dt="2026-06-18T00:40:56.343" v="23" actId="1036"/>
          <ac:spMkLst>
            <pc:docMk/>
            <pc:sldMk cId="0" sldId="256"/>
            <ac:spMk id="3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00:40:56.343" v="23" actId="1036"/>
          <ac:spMkLst>
            <pc:docMk/>
            <pc:sldMk cId="0" sldId="256"/>
            <ac:spMk id="4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00:40:56.343" v="23" actId="1036"/>
          <ac:spMkLst>
            <pc:docMk/>
            <pc:sldMk cId="0" sldId="256"/>
            <ac:spMk id="5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00:40:56.343" v="23" actId="1036"/>
          <ac:spMkLst>
            <pc:docMk/>
            <pc:sldMk cId="0" sldId="256"/>
            <ac:spMk id="6" creationId="{00000000-0000-0000-0000-000000000000}"/>
          </ac:spMkLst>
        </pc:spChg>
        <pc:spChg chg="del">
          <ac:chgData name="Jônatas Carvalho Silva" userId="58db4f72-41e8-4c43-b281-17bfa5a64c78" providerId="ADAL" clId="{B16E53B4-0F8A-4B40-97A2-FD61F71831CB}" dt="2026-06-18T00:40:17.431" v="0" actId="478"/>
          <ac:spMkLst>
            <pc:docMk/>
            <pc:sldMk cId="0" sldId="256"/>
            <ac:spMk id="7" creationId="{00000000-0000-0000-0000-000000000000}"/>
          </ac:spMkLst>
        </pc:spChg>
        <pc:spChg chg="del">
          <ac:chgData name="Jônatas Carvalho Silva" userId="58db4f72-41e8-4c43-b281-17bfa5a64c78" providerId="ADAL" clId="{B16E53B4-0F8A-4B40-97A2-FD61F71831CB}" dt="2026-06-18T00:40:17.431" v="0" actId="478"/>
          <ac:spMkLst>
            <pc:docMk/>
            <pc:sldMk cId="0" sldId="256"/>
            <ac:spMk id="8" creationId="{00000000-0000-0000-0000-000000000000}"/>
          </ac:spMkLst>
        </pc:spChg>
        <pc:spChg chg="del">
          <ac:chgData name="Jônatas Carvalho Silva" userId="58db4f72-41e8-4c43-b281-17bfa5a64c78" providerId="ADAL" clId="{B16E53B4-0F8A-4B40-97A2-FD61F71831CB}" dt="2026-06-18T00:40:17.431" v="0" actId="478"/>
          <ac:spMkLst>
            <pc:docMk/>
            <pc:sldMk cId="0" sldId="256"/>
            <ac:spMk id="9" creationId="{00000000-0000-0000-0000-000000000000}"/>
          </ac:spMkLst>
        </pc:spChg>
        <pc:spChg chg="del">
          <ac:chgData name="Jônatas Carvalho Silva" userId="58db4f72-41e8-4c43-b281-17bfa5a64c78" providerId="ADAL" clId="{B16E53B4-0F8A-4B40-97A2-FD61F71831CB}" dt="2026-06-18T00:40:17.431" v="0" actId="478"/>
          <ac:spMkLst>
            <pc:docMk/>
            <pc:sldMk cId="0" sldId="256"/>
            <ac:spMk id="13" creationId="{00000000-0000-0000-0000-000000000000}"/>
          </ac:spMkLst>
        </pc:spChg>
        <pc:spChg chg="del">
          <ac:chgData name="Jônatas Carvalho Silva" userId="58db4f72-41e8-4c43-b281-17bfa5a64c78" providerId="ADAL" clId="{B16E53B4-0F8A-4B40-97A2-FD61F71831CB}" dt="2026-06-18T00:40:17.431" v="0" actId="478"/>
          <ac:spMkLst>
            <pc:docMk/>
            <pc:sldMk cId="0" sldId="256"/>
            <ac:spMk id="14" creationId="{00000000-0000-0000-0000-000000000000}"/>
          </ac:spMkLst>
        </pc:spChg>
        <pc:spChg chg="del">
          <ac:chgData name="Jônatas Carvalho Silva" userId="58db4f72-41e8-4c43-b281-17bfa5a64c78" providerId="ADAL" clId="{B16E53B4-0F8A-4B40-97A2-FD61F71831CB}" dt="2026-06-18T00:40:17.431" v="0" actId="478"/>
          <ac:spMkLst>
            <pc:docMk/>
            <pc:sldMk cId="0" sldId="256"/>
            <ac:spMk id="15" creationId="{00000000-0000-0000-0000-000000000000}"/>
          </ac:spMkLst>
        </pc:spChg>
        <pc:spChg chg="del">
          <ac:chgData name="Jônatas Carvalho Silva" userId="58db4f72-41e8-4c43-b281-17bfa5a64c78" providerId="ADAL" clId="{B16E53B4-0F8A-4B40-97A2-FD61F71831CB}" dt="2026-06-18T00:40:17.431" v="0" actId="478"/>
          <ac:spMkLst>
            <pc:docMk/>
            <pc:sldMk cId="0" sldId="256"/>
            <ac:spMk id="16" creationId="{00000000-0000-0000-0000-000000000000}"/>
          </ac:spMkLst>
        </pc:spChg>
        <pc:spChg chg="del">
          <ac:chgData name="Jônatas Carvalho Silva" userId="58db4f72-41e8-4c43-b281-17bfa5a64c78" providerId="ADAL" clId="{B16E53B4-0F8A-4B40-97A2-FD61F71831CB}" dt="2026-06-18T00:40:17.431" v="0" actId="478"/>
          <ac:spMkLst>
            <pc:docMk/>
            <pc:sldMk cId="0" sldId="256"/>
            <ac:spMk id="17" creationId="{00000000-0000-0000-0000-000000000000}"/>
          </ac:spMkLst>
        </pc:spChg>
        <pc:spChg chg="del">
          <ac:chgData name="Jônatas Carvalho Silva" userId="58db4f72-41e8-4c43-b281-17bfa5a64c78" providerId="ADAL" clId="{B16E53B4-0F8A-4B40-97A2-FD61F71831CB}" dt="2026-06-18T00:40:17.431" v="0" actId="478"/>
          <ac:spMkLst>
            <pc:docMk/>
            <pc:sldMk cId="0" sldId="256"/>
            <ac:spMk id="18" creationId="{00000000-0000-0000-0000-000000000000}"/>
          </ac:spMkLst>
        </pc:spChg>
        <pc:spChg chg="del">
          <ac:chgData name="Jônatas Carvalho Silva" userId="58db4f72-41e8-4c43-b281-17bfa5a64c78" providerId="ADAL" clId="{B16E53B4-0F8A-4B40-97A2-FD61F71831CB}" dt="2026-06-18T00:40:17.431" v="0" actId="478"/>
          <ac:spMkLst>
            <pc:docMk/>
            <pc:sldMk cId="0" sldId="256"/>
            <ac:spMk id="20" creationId="{6821F458-7FE4-1A81-CCAC-9186841159BE}"/>
          </ac:spMkLst>
        </pc:spChg>
      </pc:sldChg>
      <pc:sldChg chg="del">
        <pc:chgData name="Jônatas Carvalho Silva" userId="58db4f72-41e8-4c43-b281-17bfa5a64c78" providerId="ADAL" clId="{B16E53B4-0F8A-4B40-97A2-FD61F71831CB}" dt="2026-06-18T00:43:53.577" v="24" actId="47"/>
        <pc:sldMkLst>
          <pc:docMk/>
          <pc:sldMk cId="0" sldId="257"/>
        </pc:sldMkLst>
      </pc:sldChg>
      <pc:sldChg chg="modSp mod">
        <pc:chgData name="Jônatas Carvalho Silva" userId="58db4f72-41e8-4c43-b281-17bfa5a64c78" providerId="ADAL" clId="{B16E53B4-0F8A-4B40-97A2-FD61F71831CB}" dt="2026-06-18T01:16:09.574" v="60" actId="20577"/>
        <pc:sldMkLst>
          <pc:docMk/>
          <pc:sldMk cId="0" sldId="259"/>
        </pc:sldMkLst>
        <pc:spChg chg="mod">
          <ac:chgData name="Jônatas Carvalho Silva" userId="58db4f72-41e8-4c43-b281-17bfa5a64c78" providerId="ADAL" clId="{B16E53B4-0F8A-4B40-97A2-FD61F71831CB}" dt="2026-06-18T01:15:56.169" v="49" actId="6549"/>
          <ac:spMkLst>
            <pc:docMk/>
            <pc:sldMk cId="0" sldId="259"/>
            <ac:spMk id="18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01:16:09.574" v="60" actId="20577"/>
          <ac:spMkLst>
            <pc:docMk/>
            <pc:sldMk cId="0" sldId="259"/>
            <ac:spMk id="23" creationId="{00000000-0000-0000-0000-000000000000}"/>
          </ac:spMkLst>
        </pc:spChg>
      </pc:sldChg>
      <pc:sldChg chg="modSp mod ord">
        <pc:chgData name="Jônatas Carvalho Silva" userId="58db4f72-41e8-4c43-b281-17bfa5a64c78" providerId="ADAL" clId="{B16E53B4-0F8A-4B40-97A2-FD61F71831CB}" dt="2026-06-18T12:47:41.688" v="116" actId="20577"/>
        <pc:sldMkLst>
          <pc:docMk/>
          <pc:sldMk cId="0" sldId="261"/>
        </pc:sldMkLst>
        <pc:spChg chg="mod">
          <ac:chgData name="Jônatas Carvalho Silva" userId="58db4f72-41e8-4c43-b281-17bfa5a64c78" providerId="ADAL" clId="{B16E53B4-0F8A-4B40-97A2-FD61F71831CB}" dt="2026-06-18T12:47:14.734" v="76" actId="20577"/>
          <ac:spMkLst>
            <pc:docMk/>
            <pc:sldMk cId="0" sldId="261"/>
            <ac:spMk id="3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2:47:41.688" v="116" actId="20577"/>
          <ac:spMkLst>
            <pc:docMk/>
            <pc:sldMk cId="0" sldId="261"/>
            <ac:spMk id="4" creationId="{00000000-0000-0000-0000-000000000000}"/>
          </ac:spMkLst>
        </pc:spChg>
      </pc:sldChg>
      <pc:sldChg chg="modSp mod">
        <pc:chgData name="Jônatas Carvalho Silva" userId="58db4f72-41e8-4c43-b281-17bfa5a64c78" providerId="ADAL" clId="{B16E53B4-0F8A-4B40-97A2-FD61F71831CB}" dt="2026-06-18T12:46:44.950" v="70" actId="20577"/>
        <pc:sldMkLst>
          <pc:docMk/>
          <pc:sldMk cId="0" sldId="262"/>
        </pc:sldMkLst>
        <pc:spChg chg="mod">
          <ac:chgData name="Jônatas Carvalho Silva" userId="58db4f72-41e8-4c43-b281-17bfa5a64c78" providerId="ADAL" clId="{B16E53B4-0F8A-4B40-97A2-FD61F71831CB}" dt="2026-06-18T12:46:44.950" v="70" actId="20577"/>
          <ac:spMkLst>
            <pc:docMk/>
            <pc:sldMk cId="0" sldId="262"/>
            <ac:spMk id="3" creationId="{00000000-0000-0000-0000-000000000000}"/>
          </ac:spMkLst>
        </pc:spChg>
      </pc:sldChg>
      <pc:sldChg chg="modSp mod">
        <pc:chgData name="Jônatas Carvalho Silva" userId="58db4f72-41e8-4c43-b281-17bfa5a64c78" providerId="ADAL" clId="{B16E53B4-0F8A-4B40-97A2-FD61F71831CB}" dt="2026-06-18T13:15:14.918" v="203" actId="20577"/>
        <pc:sldMkLst>
          <pc:docMk/>
          <pc:sldMk cId="0" sldId="263"/>
        </pc:sldMkLst>
        <pc:spChg chg="mod">
          <ac:chgData name="Jônatas Carvalho Silva" userId="58db4f72-41e8-4c43-b281-17bfa5a64c78" providerId="ADAL" clId="{B16E53B4-0F8A-4B40-97A2-FD61F71831CB}" dt="2026-06-18T13:06:58.958" v="133" actId="20577"/>
          <ac:spMkLst>
            <pc:docMk/>
            <pc:sldMk cId="0" sldId="263"/>
            <ac:spMk id="16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01:47:18.634" v="65" actId="6549"/>
          <ac:spMkLst>
            <pc:docMk/>
            <pc:sldMk cId="0" sldId="263"/>
            <ac:spMk id="19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5:14.918" v="203" actId="20577"/>
          <ac:spMkLst>
            <pc:docMk/>
            <pc:sldMk cId="0" sldId="263"/>
            <ac:spMk id="26" creationId="{00000000-0000-0000-0000-000000000000}"/>
          </ac:spMkLst>
        </pc:spChg>
      </pc:sldChg>
      <pc:sldChg chg="modSp mod">
        <pc:chgData name="Jônatas Carvalho Silva" userId="58db4f72-41e8-4c43-b281-17bfa5a64c78" providerId="ADAL" clId="{B16E53B4-0F8A-4B40-97A2-FD61F71831CB}" dt="2026-06-18T13:21:46.387" v="242" actId="20577"/>
        <pc:sldMkLst>
          <pc:docMk/>
          <pc:sldMk cId="0" sldId="264"/>
        </pc:sldMkLst>
        <pc:spChg chg="mod">
          <ac:chgData name="Jônatas Carvalho Silva" userId="58db4f72-41e8-4c43-b281-17bfa5a64c78" providerId="ADAL" clId="{B16E53B4-0F8A-4B40-97A2-FD61F71831CB}" dt="2026-06-18T13:19:54.140" v="235" actId="1035"/>
          <ac:spMkLst>
            <pc:docMk/>
            <pc:sldMk cId="0" sldId="264"/>
            <ac:spMk id="9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9:54.140" v="235" actId="1035"/>
          <ac:spMkLst>
            <pc:docMk/>
            <pc:sldMk cId="0" sldId="264"/>
            <ac:spMk id="11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9:54.140" v="235" actId="1035"/>
          <ac:spMkLst>
            <pc:docMk/>
            <pc:sldMk cId="0" sldId="264"/>
            <ac:spMk id="12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9:54.140" v="235" actId="1035"/>
          <ac:spMkLst>
            <pc:docMk/>
            <pc:sldMk cId="0" sldId="264"/>
            <ac:spMk id="15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9:54.140" v="235" actId="1035"/>
          <ac:spMkLst>
            <pc:docMk/>
            <pc:sldMk cId="0" sldId="264"/>
            <ac:spMk id="20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9:54.140" v="235" actId="1035"/>
          <ac:spMkLst>
            <pc:docMk/>
            <pc:sldMk cId="0" sldId="264"/>
            <ac:spMk id="21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9:54.140" v="235" actId="1035"/>
          <ac:spMkLst>
            <pc:docMk/>
            <pc:sldMk cId="0" sldId="264"/>
            <ac:spMk id="22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9:54.140" v="235" actId="1035"/>
          <ac:spMkLst>
            <pc:docMk/>
            <pc:sldMk cId="0" sldId="264"/>
            <ac:spMk id="28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9:54.140" v="235" actId="1035"/>
          <ac:spMkLst>
            <pc:docMk/>
            <pc:sldMk cId="0" sldId="264"/>
            <ac:spMk id="30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9:54.140" v="235" actId="1035"/>
          <ac:spMkLst>
            <pc:docMk/>
            <pc:sldMk cId="0" sldId="264"/>
            <ac:spMk id="34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19:01.712" v="217" actId="20577"/>
          <ac:spMkLst>
            <pc:docMk/>
            <pc:sldMk cId="0" sldId="264"/>
            <ac:spMk id="36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13:21:46.387" v="242" actId="20577"/>
          <ac:spMkLst>
            <pc:docMk/>
            <pc:sldMk cId="0" sldId="264"/>
            <ac:spMk id="47" creationId="{00000000-0000-0000-0000-000000000000}"/>
          </ac:spMkLst>
        </pc:spChg>
      </pc:sldChg>
      <pc:sldChg chg="del">
        <pc:chgData name="Jônatas Carvalho Silva" userId="58db4f72-41e8-4c43-b281-17bfa5a64c78" providerId="ADAL" clId="{B16E53B4-0F8A-4B40-97A2-FD61F71831CB}" dt="2026-06-18T01:48:52.148" v="66" actId="47"/>
        <pc:sldMkLst>
          <pc:docMk/>
          <pc:sldMk cId="0" sldId="267"/>
        </pc:sldMkLst>
      </pc:sldChg>
      <pc:sldChg chg="del">
        <pc:chgData name="Jônatas Carvalho Silva" userId="58db4f72-41e8-4c43-b281-17bfa5a64c78" providerId="ADAL" clId="{B16E53B4-0F8A-4B40-97A2-FD61F71831CB}" dt="2026-06-18T13:27:23.706" v="243" actId="47"/>
        <pc:sldMkLst>
          <pc:docMk/>
          <pc:sldMk cId="0" sldId="268"/>
        </pc:sldMkLst>
      </pc:sldChg>
      <pc:sldChg chg="modSp mod">
        <pc:chgData name="Jônatas Carvalho Silva" userId="58db4f72-41e8-4c43-b281-17bfa5a64c78" providerId="ADAL" clId="{B16E53B4-0F8A-4B40-97A2-FD61F71831CB}" dt="2026-06-18T12:46:57.349" v="72" actId="20577"/>
        <pc:sldMkLst>
          <pc:docMk/>
          <pc:sldMk cId="0" sldId="269"/>
        </pc:sldMkLst>
        <pc:spChg chg="mod">
          <ac:chgData name="Jônatas Carvalho Silva" userId="58db4f72-41e8-4c43-b281-17bfa5a64c78" providerId="ADAL" clId="{B16E53B4-0F8A-4B40-97A2-FD61F71831CB}" dt="2026-06-18T12:46:57.349" v="72" actId="20577"/>
          <ac:spMkLst>
            <pc:docMk/>
            <pc:sldMk cId="0" sldId="269"/>
            <ac:spMk id="3" creationId="{00000000-0000-0000-0000-000000000000}"/>
          </ac:spMkLst>
        </pc:spChg>
      </pc:sldChg>
      <pc:sldChg chg="del">
        <pc:chgData name="Jônatas Carvalho Silva" userId="58db4f72-41e8-4c43-b281-17bfa5a64c78" providerId="ADAL" clId="{B16E53B4-0F8A-4B40-97A2-FD61F71831CB}" dt="2026-06-18T01:42:30.477" v="61" actId="47"/>
        <pc:sldMkLst>
          <pc:docMk/>
          <pc:sldMk cId="0" sldId="272"/>
        </pc:sldMkLst>
      </pc:sldChg>
      <pc:sldChg chg="modSp mod">
        <pc:chgData name="Jônatas Carvalho Silva" userId="58db4f72-41e8-4c43-b281-17bfa5a64c78" providerId="ADAL" clId="{B16E53B4-0F8A-4B40-97A2-FD61F71831CB}" dt="2026-06-18T12:47:05.866" v="74" actId="20577"/>
        <pc:sldMkLst>
          <pc:docMk/>
          <pc:sldMk cId="0" sldId="273"/>
        </pc:sldMkLst>
        <pc:spChg chg="mod">
          <ac:chgData name="Jônatas Carvalho Silva" userId="58db4f72-41e8-4c43-b281-17bfa5a64c78" providerId="ADAL" clId="{B16E53B4-0F8A-4B40-97A2-FD61F71831CB}" dt="2026-06-18T12:47:05.866" v="74" actId="20577"/>
          <ac:spMkLst>
            <pc:docMk/>
            <pc:sldMk cId="0" sldId="273"/>
            <ac:spMk id="3" creationId="{00000000-0000-0000-0000-000000000000}"/>
          </ac:spMkLst>
        </pc:spChg>
        <pc:spChg chg="mod">
          <ac:chgData name="Jônatas Carvalho Silva" userId="58db4f72-41e8-4c43-b281-17bfa5a64c78" providerId="ADAL" clId="{B16E53B4-0F8A-4B40-97A2-FD61F71831CB}" dt="2026-06-18T01:44:14.825" v="64" actId="20577"/>
          <ac:spMkLst>
            <pc:docMk/>
            <pc:sldMk cId="0" sldId="273"/>
            <ac:spMk id="11" creationId="{00000000-0000-0000-0000-000000000000}"/>
          </ac:spMkLst>
        </pc:spChg>
      </pc:sldChg>
    </pc:docChg>
  </pc:docChgLst>
  <pc:docChgLst>
    <pc:chgData name="ANNA SIMONE LARATRO GONZALEZ" userId="S::x04440048153@tcu.gov.br::a639f32a-712f-4fbc-8b44-839e824d9fae" providerId="AD" clId="Web-{B3D0A5DC-B333-BF34-CF17-4F87947AEA39}"/>
    <pc:docChg chg="modSld">
      <pc:chgData name="ANNA SIMONE LARATRO GONZALEZ" userId="S::x04440048153@tcu.gov.br::a639f32a-712f-4fbc-8b44-839e824d9fae" providerId="AD" clId="Web-{B3D0A5DC-B333-BF34-CF17-4F87947AEA39}" dt="2026-06-18T12:42:41.272" v="39" actId="1076"/>
      <pc:docMkLst>
        <pc:docMk/>
      </pc:docMkLst>
      <pc:sldChg chg="addSp modSp">
        <pc:chgData name="ANNA SIMONE LARATRO GONZALEZ" userId="S::x04440048153@tcu.gov.br::a639f32a-712f-4fbc-8b44-839e824d9fae" providerId="AD" clId="Web-{B3D0A5DC-B333-BF34-CF17-4F87947AEA39}" dt="2026-06-18T12:42:41.272" v="39" actId="1076"/>
        <pc:sldMkLst>
          <pc:docMk/>
          <pc:sldMk cId="397250843" sldId="274"/>
        </pc:sldMkLst>
        <pc:spChg chg="mod">
          <ac:chgData name="ANNA SIMONE LARATRO GONZALEZ" userId="S::x04440048153@tcu.gov.br::a639f32a-712f-4fbc-8b44-839e824d9fae" providerId="AD" clId="Web-{B3D0A5DC-B333-BF34-CF17-4F87947AEA39}" dt="2026-06-18T12:42:16.943" v="2" actId="1076"/>
          <ac:spMkLst>
            <pc:docMk/>
            <pc:sldMk cId="397250843" sldId="274"/>
            <ac:spMk id="4" creationId="{307F7239-08C2-1204-6C0F-EBE9DCF1ED73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147" v="28" actId="1076"/>
          <ac:spMkLst>
            <pc:docMk/>
            <pc:sldMk cId="397250843" sldId="274"/>
            <ac:spMk id="7" creationId="{C2C4A52A-1380-1BCA-161A-0B4EC46954AC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147" v="29" actId="1076"/>
          <ac:spMkLst>
            <pc:docMk/>
            <pc:sldMk cId="397250843" sldId="274"/>
            <ac:spMk id="9" creationId="{BCE7AF2E-FA2E-9705-8A4A-E1F4DDCB77B3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163" v="30" actId="1076"/>
          <ac:spMkLst>
            <pc:docMk/>
            <pc:sldMk cId="397250843" sldId="274"/>
            <ac:spMk id="11" creationId="{47CF0C77-93A8-2CA9-4967-CBD3FB2F1D67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179" v="31" actId="1076"/>
          <ac:spMkLst>
            <pc:docMk/>
            <pc:sldMk cId="397250843" sldId="274"/>
            <ac:spMk id="13" creationId="{9F0174D4-7975-9F4F-33B0-E11DE4A04026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194" v="32" actId="1076"/>
          <ac:spMkLst>
            <pc:docMk/>
            <pc:sldMk cId="397250843" sldId="274"/>
            <ac:spMk id="15" creationId="{FCEABADE-B3CB-691A-DFCA-BF149824BA42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194" v="33" actId="1076"/>
          <ac:spMkLst>
            <pc:docMk/>
            <pc:sldMk cId="397250843" sldId="274"/>
            <ac:spMk id="17" creationId="{90994B43-4777-D2A2-5393-6B9C1D246FF3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210" v="34" actId="1076"/>
          <ac:spMkLst>
            <pc:docMk/>
            <pc:sldMk cId="397250843" sldId="274"/>
            <ac:spMk id="21" creationId="{251AE29B-4B0C-82A2-D37E-EE910A92E6CA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226" v="35" actId="1076"/>
          <ac:spMkLst>
            <pc:docMk/>
            <pc:sldMk cId="397250843" sldId="274"/>
            <ac:spMk id="23" creationId="{8490B3AF-85E8-3382-15E0-B36E7A5C389B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241" v="36" actId="1076"/>
          <ac:spMkLst>
            <pc:docMk/>
            <pc:sldMk cId="397250843" sldId="274"/>
            <ac:spMk id="25" creationId="{E7EC4B29-E623-F3F4-A2D3-5CA51717849F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241" v="37" actId="1076"/>
          <ac:spMkLst>
            <pc:docMk/>
            <pc:sldMk cId="397250843" sldId="274"/>
            <ac:spMk id="27" creationId="{AC9EAC14-BAD1-CFE5-9D1B-3AF0043BA746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257" v="38" actId="1076"/>
          <ac:spMkLst>
            <pc:docMk/>
            <pc:sldMk cId="397250843" sldId="274"/>
            <ac:spMk id="29" creationId="{6BCA347E-EE53-040B-B6D8-754FB39BA51C}"/>
          </ac:spMkLst>
        </pc:spChg>
        <pc:spChg chg="add mod">
          <ac:chgData name="ANNA SIMONE LARATRO GONZALEZ" userId="S::x04440048153@tcu.gov.br::a639f32a-712f-4fbc-8b44-839e824d9fae" providerId="AD" clId="Web-{B3D0A5DC-B333-BF34-CF17-4F87947AEA39}" dt="2026-06-18T12:42:41.272" v="39" actId="1076"/>
          <ac:spMkLst>
            <pc:docMk/>
            <pc:sldMk cId="397250843" sldId="274"/>
            <ac:spMk id="31" creationId="{55401D0C-7FAD-6045-A6B9-54EE3044A049}"/>
          </ac:spMkLst>
        </pc:spChg>
        <pc:picChg chg="mod modCrop">
          <ac:chgData name="ANNA SIMONE LARATRO GONZALEZ" userId="S::x04440048153@tcu.gov.br::a639f32a-712f-4fbc-8b44-839e824d9fae" providerId="AD" clId="Web-{B3D0A5DC-B333-BF34-CF17-4F87947AEA39}" dt="2026-06-18T12:42:22.506" v="3" actId="1076"/>
          <ac:picMkLst>
            <pc:docMk/>
            <pc:sldMk cId="397250843" sldId="274"/>
            <ac:picMk id="20" creationId="{00CBF2EF-F940-265C-ABCF-58943BF4AFB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217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49E58-260E-62EF-8808-0AF2A022B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582270-A785-BD24-7D97-37DCC70FF7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6CE143-0451-6D83-2D7F-E83522C97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39060F-1345-1C6A-678D-15CFDF1BC3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484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3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901335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kern="0" spc="5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AUDIT TO GUIDE</a:t>
            </a:r>
            <a:endParaRPr lang="en-US" sz="1200"/>
          </a:p>
        </p:txBody>
      </p:sp>
      <p:sp>
        <p:nvSpPr>
          <p:cNvPr id="4" name="Text 2"/>
          <p:cNvSpPr/>
          <p:nvPr/>
        </p:nvSpPr>
        <p:spPr>
          <a:xfrm>
            <a:off x="548640" y="1358535"/>
            <a:ext cx="804672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How a Performance Audit on Energy Transition</a:t>
            </a:r>
            <a:endParaRPr lang="en-US" sz="3200"/>
          </a:p>
          <a:p>
            <a:pPr marL="0" indent="0" algn="l">
              <a:buNone/>
            </a:pPr>
            <a:r>
              <a:rPr lang="en-US" sz="3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Became a Practical Guide for SAIs Worldwide</a:t>
            </a:r>
            <a:endParaRPr lang="en-US" sz="3200"/>
          </a:p>
        </p:txBody>
      </p:sp>
      <p:sp>
        <p:nvSpPr>
          <p:cNvPr id="5" name="Shape 3"/>
          <p:cNvSpPr/>
          <p:nvPr/>
        </p:nvSpPr>
        <p:spPr>
          <a:xfrm>
            <a:off x="548640" y="3141615"/>
            <a:ext cx="2743200" cy="0"/>
          </a:xfrm>
          <a:prstGeom prst="line">
            <a:avLst/>
          </a:prstGeom>
          <a:noFill/>
          <a:ln w="254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548640" y="3278775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TCU – Brazilian Federal Court of Accounts  |  INTOSAI WGEI  |  2026</a:t>
            </a:r>
            <a:endParaRPr lang="en-US" sz="1600"/>
          </a:p>
        </p:txBody>
      </p:sp>
      <p:sp>
        <p:nvSpPr>
          <p:cNvPr id="19" name="Shape 17"/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B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457200" y="128016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4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  THE GUIDE IN ACTION</a:t>
            </a:r>
            <a:endParaRPr lang="en-US" sz="1000"/>
          </a:p>
        </p:txBody>
      </p:sp>
      <p:sp>
        <p:nvSpPr>
          <p:cNvPr id="4" name="Text 2"/>
          <p:cNvSpPr/>
          <p:nvPr/>
        </p:nvSpPr>
        <p:spPr>
          <a:xfrm>
            <a:off x="457200" y="4572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Maturity Scoring Scale: 0 to 3</a:t>
            </a:r>
            <a:endParaRPr lang="en-US" sz="2400"/>
          </a:p>
        </p:txBody>
      </p:sp>
      <p:sp>
        <p:nvSpPr>
          <p:cNvPr id="5" name="Shape 3"/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457200" y="1071162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 kern="0" spc="3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CHART 8 — Assessment Items Definition</a:t>
            </a:r>
            <a:endParaRPr lang="en-US" sz="900"/>
          </a:p>
        </p:txBody>
      </p:sp>
      <p:sp>
        <p:nvSpPr>
          <p:cNvPr id="7" name="Shape 5"/>
          <p:cNvSpPr/>
          <p:nvPr/>
        </p:nvSpPr>
        <p:spPr>
          <a:xfrm>
            <a:off x="457200" y="1391202"/>
            <a:ext cx="4114800" cy="320040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502920" y="1418634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</a:t>
            </a:r>
            <a:endParaRPr lang="en-US" sz="1000"/>
          </a:p>
        </p:txBody>
      </p:sp>
      <p:sp>
        <p:nvSpPr>
          <p:cNvPr id="9" name="Text 7"/>
          <p:cNvSpPr/>
          <p:nvPr/>
        </p:nvSpPr>
        <p:spPr>
          <a:xfrm>
            <a:off x="1188720" y="1418634"/>
            <a:ext cx="1828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IMPLEMENTATION STAGE</a:t>
            </a:r>
            <a:endParaRPr lang="en-US" sz="1000"/>
          </a:p>
        </p:txBody>
      </p:sp>
      <p:sp>
        <p:nvSpPr>
          <p:cNvPr id="10" name="Text 8"/>
          <p:cNvSpPr/>
          <p:nvPr/>
        </p:nvSpPr>
        <p:spPr>
          <a:xfrm>
            <a:off x="3090672" y="1418634"/>
            <a:ext cx="1417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COLOR</a:t>
            </a:r>
            <a:endParaRPr lang="en-US" sz="1000"/>
          </a:p>
        </p:txBody>
      </p:sp>
      <p:sp>
        <p:nvSpPr>
          <p:cNvPr id="11" name="Shape 9"/>
          <p:cNvSpPr/>
          <p:nvPr/>
        </p:nvSpPr>
        <p:spPr>
          <a:xfrm>
            <a:off x="457200" y="1756962"/>
            <a:ext cx="4114800" cy="777240"/>
          </a:xfrm>
          <a:prstGeom prst="rect">
            <a:avLst/>
          </a:prstGeom>
          <a:solidFill>
            <a:srgbClr val="C0392B">
              <a:alpha val="85000"/>
            </a:srgbClr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502920" y="1958130"/>
            <a:ext cx="640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</a:t>
            </a:r>
            <a:endParaRPr lang="en-US" sz="2400"/>
          </a:p>
        </p:txBody>
      </p:sp>
      <p:sp>
        <p:nvSpPr>
          <p:cNvPr id="13" name="Text 11"/>
          <p:cNvSpPr/>
          <p:nvPr/>
        </p:nvSpPr>
        <p:spPr>
          <a:xfrm>
            <a:off x="1188720" y="181182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Not implemented</a:t>
            </a:r>
            <a:endParaRPr lang="en-US" sz="1100"/>
          </a:p>
        </p:txBody>
      </p:sp>
      <p:sp>
        <p:nvSpPr>
          <p:cNvPr id="14" name="Text 12"/>
          <p:cNvSpPr/>
          <p:nvPr/>
        </p:nvSpPr>
        <p:spPr>
          <a:xfrm>
            <a:off x="1188720" y="2086146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Absence of government action.</a:t>
            </a:r>
            <a:endParaRPr lang="en-US" sz="1000"/>
          </a:p>
        </p:txBody>
      </p:sp>
      <p:sp>
        <p:nvSpPr>
          <p:cNvPr id="15" name="Shape 13"/>
          <p:cNvSpPr/>
          <p:nvPr/>
        </p:nvSpPr>
        <p:spPr>
          <a:xfrm>
            <a:off x="3154680" y="1921554"/>
            <a:ext cx="1280160" cy="411480"/>
          </a:xfrm>
          <a:prstGeom prst="roundRect">
            <a:avLst>
              <a:gd name="adj" fmla="val 13333"/>
            </a:avLst>
          </a:prstGeom>
          <a:solidFill>
            <a:srgbClr val="C0392B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Text 14"/>
          <p:cNvSpPr/>
          <p:nvPr/>
        </p:nvSpPr>
        <p:spPr>
          <a:xfrm>
            <a:off x="3154680" y="1921554"/>
            <a:ext cx="12801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</a:t>
            </a:r>
            <a:endParaRPr lang="en-US" sz="1100"/>
          </a:p>
        </p:txBody>
      </p:sp>
      <p:sp>
        <p:nvSpPr>
          <p:cNvPr id="17" name="Shape 15"/>
          <p:cNvSpPr/>
          <p:nvPr/>
        </p:nvSpPr>
        <p:spPr>
          <a:xfrm>
            <a:off x="457200" y="2579922"/>
            <a:ext cx="4114800" cy="777240"/>
          </a:xfrm>
          <a:prstGeom prst="rect">
            <a:avLst/>
          </a:prstGeom>
          <a:solidFill>
            <a:srgbClr val="D4711A">
              <a:alpha val="85000"/>
            </a:srgbClr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502920" y="2781090"/>
            <a:ext cx="640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2400"/>
          </a:p>
        </p:txBody>
      </p:sp>
      <p:sp>
        <p:nvSpPr>
          <p:cNvPr id="19" name="Text 17"/>
          <p:cNvSpPr/>
          <p:nvPr/>
        </p:nvSpPr>
        <p:spPr>
          <a:xfrm>
            <a:off x="1188720" y="263478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Low implementation</a:t>
            </a:r>
            <a:endParaRPr lang="en-US" sz="1100"/>
          </a:p>
        </p:txBody>
      </p:sp>
      <p:sp>
        <p:nvSpPr>
          <p:cNvPr id="20" name="Text 18"/>
          <p:cNvSpPr/>
          <p:nvPr/>
        </p:nvSpPr>
        <p:spPr>
          <a:xfrm>
            <a:off x="1188720" y="2909106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the initial stages of the public policy cycle have been completed.</a:t>
            </a:r>
            <a:endParaRPr lang="en-US" sz="1000"/>
          </a:p>
        </p:txBody>
      </p:sp>
      <p:sp>
        <p:nvSpPr>
          <p:cNvPr id="21" name="Shape 19"/>
          <p:cNvSpPr/>
          <p:nvPr/>
        </p:nvSpPr>
        <p:spPr>
          <a:xfrm>
            <a:off x="3154680" y="2744514"/>
            <a:ext cx="1280160" cy="411480"/>
          </a:xfrm>
          <a:prstGeom prst="roundRect">
            <a:avLst>
              <a:gd name="adj" fmla="val 13333"/>
            </a:avLst>
          </a:prstGeom>
          <a:solidFill>
            <a:srgbClr val="D4711A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Text 20"/>
          <p:cNvSpPr/>
          <p:nvPr/>
        </p:nvSpPr>
        <p:spPr>
          <a:xfrm>
            <a:off x="3154680" y="2744514"/>
            <a:ext cx="12801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orange</a:t>
            </a:r>
            <a:endParaRPr lang="en-US" sz="1100"/>
          </a:p>
        </p:txBody>
      </p:sp>
      <p:sp>
        <p:nvSpPr>
          <p:cNvPr id="23" name="Shape 21"/>
          <p:cNvSpPr/>
          <p:nvPr/>
        </p:nvSpPr>
        <p:spPr>
          <a:xfrm>
            <a:off x="457200" y="3402882"/>
            <a:ext cx="4114800" cy="777240"/>
          </a:xfrm>
          <a:prstGeom prst="rect">
            <a:avLst/>
          </a:prstGeom>
          <a:solidFill>
            <a:srgbClr val="C8A017">
              <a:alpha val="85000"/>
            </a:srgbClr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Text 22"/>
          <p:cNvSpPr/>
          <p:nvPr/>
        </p:nvSpPr>
        <p:spPr>
          <a:xfrm>
            <a:off x="502920" y="3604050"/>
            <a:ext cx="640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2400"/>
          </a:p>
        </p:txBody>
      </p:sp>
      <p:sp>
        <p:nvSpPr>
          <p:cNvPr id="25" name="Text 23"/>
          <p:cNvSpPr/>
          <p:nvPr/>
        </p:nvSpPr>
        <p:spPr>
          <a:xfrm>
            <a:off x="1188720" y="345774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Partial implementation</a:t>
            </a:r>
            <a:endParaRPr lang="en-US" sz="1100"/>
          </a:p>
        </p:txBody>
      </p:sp>
      <p:sp>
        <p:nvSpPr>
          <p:cNvPr id="26" name="Text 24"/>
          <p:cNvSpPr/>
          <p:nvPr/>
        </p:nvSpPr>
        <p:spPr>
          <a:xfrm>
            <a:off x="1188720" y="3732066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Several stages of the public policy cycle have been completed, but further progress is still needed.</a:t>
            </a:r>
            <a:endParaRPr lang="en-US" sz="1000"/>
          </a:p>
        </p:txBody>
      </p:sp>
      <p:sp>
        <p:nvSpPr>
          <p:cNvPr id="27" name="Shape 25"/>
          <p:cNvSpPr/>
          <p:nvPr/>
        </p:nvSpPr>
        <p:spPr>
          <a:xfrm>
            <a:off x="3154680" y="3567474"/>
            <a:ext cx="1280160" cy="411480"/>
          </a:xfrm>
          <a:prstGeom prst="roundRect">
            <a:avLst>
              <a:gd name="adj" fmla="val 13333"/>
            </a:avLst>
          </a:prstGeom>
          <a:solidFill>
            <a:srgbClr val="C8A017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Text 26"/>
          <p:cNvSpPr/>
          <p:nvPr/>
        </p:nvSpPr>
        <p:spPr>
          <a:xfrm>
            <a:off x="3154680" y="3567474"/>
            <a:ext cx="12801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yellow</a:t>
            </a:r>
            <a:endParaRPr lang="en-US" sz="1100"/>
          </a:p>
        </p:txBody>
      </p:sp>
      <p:sp>
        <p:nvSpPr>
          <p:cNvPr id="29" name="Shape 27"/>
          <p:cNvSpPr/>
          <p:nvPr/>
        </p:nvSpPr>
        <p:spPr>
          <a:xfrm>
            <a:off x="457200" y="4225842"/>
            <a:ext cx="4114800" cy="777240"/>
          </a:xfrm>
          <a:prstGeom prst="rect">
            <a:avLst/>
          </a:prstGeom>
          <a:solidFill>
            <a:srgbClr val="2C6E49">
              <a:alpha val="85000"/>
            </a:srgbClr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0" name="Text 28"/>
          <p:cNvSpPr/>
          <p:nvPr/>
        </p:nvSpPr>
        <p:spPr>
          <a:xfrm>
            <a:off x="502920" y="4427010"/>
            <a:ext cx="640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2400"/>
          </a:p>
        </p:txBody>
      </p:sp>
      <p:sp>
        <p:nvSpPr>
          <p:cNvPr id="31" name="Text 29"/>
          <p:cNvSpPr/>
          <p:nvPr/>
        </p:nvSpPr>
        <p:spPr>
          <a:xfrm>
            <a:off x="1188720" y="428070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High implementation</a:t>
            </a:r>
            <a:endParaRPr lang="en-US" sz="1100"/>
          </a:p>
        </p:txBody>
      </p:sp>
      <p:sp>
        <p:nvSpPr>
          <p:cNvPr id="32" name="Text 30"/>
          <p:cNvSpPr/>
          <p:nvPr/>
        </p:nvSpPr>
        <p:spPr>
          <a:xfrm>
            <a:off x="1188720" y="4555026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stages of the public policy cycle have been completed, with room for only minor improvements.</a:t>
            </a:r>
            <a:endParaRPr lang="en-US" sz="900"/>
          </a:p>
        </p:txBody>
      </p:sp>
      <p:sp>
        <p:nvSpPr>
          <p:cNvPr id="33" name="Shape 31"/>
          <p:cNvSpPr/>
          <p:nvPr/>
        </p:nvSpPr>
        <p:spPr>
          <a:xfrm>
            <a:off x="3154680" y="4390434"/>
            <a:ext cx="1280160" cy="411480"/>
          </a:xfrm>
          <a:prstGeom prst="roundRect">
            <a:avLst>
              <a:gd name="adj" fmla="val 13333"/>
            </a:avLst>
          </a:prstGeom>
          <a:solidFill>
            <a:srgbClr val="2C6E49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4" name="Text 32"/>
          <p:cNvSpPr/>
          <p:nvPr/>
        </p:nvSpPr>
        <p:spPr>
          <a:xfrm>
            <a:off x="3154680" y="4390434"/>
            <a:ext cx="12801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green</a:t>
            </a:r>
            <a:endParaRPr lang="en-US" sz="1100"/>
          </a:p>
        </p:txBody>
      </p:sp>
      <p:sp>
        <p:nvSpPr>
          <p:cNvPr id="35" name="Shape 33"/>
          <p:cNvSpPr/>
          <p:nvPr/>
        </p:nvSpPr>
        <p:spPr>
          <a:xfrm>
            <a:off x="4800600" y="1170432"/>
            <a:ext cx="3977640" cy="3703320"/>
          </a:xfrm>
          <a:prstGeom prst="roundRect">
            <a:avLst>
              <a:gd name="adj" fmla="val 2469"/>
            </a:avLst>
          </a:prstGeom>
          <a:solidFill>
            <a:srgbClr val="FFFFFF"/>
          </a:solidFill>
          <a:ln w="12700">
            <a:solidFill>
              <a:srgbClr val="D8E8DC"/>
            </a:solidFill>
            <a:prstDash val="solid"/>
          </a:ln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36" name="Text 34"/>
          <p:cNvSpPr/>
          <p:nvPr/>
        </p:nvSpPr>
        <p:spPr>
          <a:xfrm>
            <a:off x="4937760" y="1298448"/>
            <a:ext cx="3703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 kern="0" spc="3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SCORES APPLY AND AGGREGATE</a:t>
            </a:r>
            <a:endParaRPr lang="en-US" sz="900"/>
          </a:p>
        </p:txBody>
      </p:sp>
      <p:sp>
        <p:nvSpPr>
          <p:cNvPr id="37" name="Shape 35"/>
          <p:cNvSpPr/>
          <p:nvPr/>
        </p:nvSpPr>
        <p:spPr>
          <a:xfrm>
            <a:off x="4937760" y="1664208"/>
            <a:ext cx="347472" cy="347472"/>
          </a:xfrm>
          <a:prstGeom prst="ellipse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8" name="Text 36"/>
          <p:cNvSpPr/>
          <p:nvPr/>
        </p:nvSpPr>
        <p:spPr>
          <a:xfrm>
            <a:off x="4937760" y="1664208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200"/>
          </a:p>
        </p:txBody>
      </p:sp>
      <p:sp>
        <p:nvSpPr>
          <p:cNvPr id="39" name="Text 37"/>
          <p:cNvSpPr/>
          <p:nvPr/>
        </p:nvSpPr>
        <p:spPr>
          <a:xfrm>
            <a:off x="5376672" y="1664208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Item Score</a:t>
            </a:r>
            <a:endParaRPr lang="en-US" sz="1100"/>
          </a:p>
        </p:txBody>
      </p:sp>
      <p:sp>
        <p:nvSpPr>
          <p:cNvPr id="40" name="Text 38"/>
          <p:cNvSpPr/>
          <p:nvPr/>
        </p:nvSpPr>
        <p:spPr>
          <a:xfrm>
            <a:off x="5376672" y="1938528"/>
            <a:ext cx="32461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item is scored 0–3 by the audit team based on evidence gathered.</a:t>
            </a:r>
            <a:endParaRPr lang="en-US" sz="1050"/>
          </a:p>
        </p:txBody>
      </p:sp>
      <p:sp>
        <p:nvSpPr>
          <p:cNvPr id="41" name="Shape 39"/>
          <p:cNvSpPr/>
          <p:nvPr/>
        </p:nvSpPr>
        <p:spPr>
          <a:xfrm>
            <a:off x="4937760" y="2441448"/>
            <a:ext cx="347472" cy="347472"/>
          </a:xfrm>
          <a:prstGeom prst="ellipse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2" name="Text 40"/>
          <p:cNvSpPr/>
          <p:nvPr/>
        </p:nvSpPr>
        <p:spPr>
          <a:xfrm>
            <a:off x="4937760" y="2441448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200"/>
          </a:p>
        </p:txBody>
      </p:sp>
      <p:sp>
        <p:nvSpPr>
          <p:cNvPr id="43" name="Text 41"/>
          <p:cNvSpPr/>
          <p:nvPr/>
        </p:nvSpPr>
        <p:spPr>
          <a:xfrm>
            <a:off x="5376672" y="2441448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Component Score</a:t>
            </a:r>
            <a:endParaRPr lang="en-US" sz="1100"/>
          </a:p>
        </p:txBody>
      </p:sp>
      <p:sp>
        <p:nvSpPr>
          <p:cNvPr id="44" name="Text 42"/>
          <p:cNvSpPr/>
          <p:nvPr/>
        </p:nvSpPr>
        <p:spPr>
          <a:xfrm>
            <a:off x="5376672" y="2715768"/>
            <a:ext cx="32461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Simple average of all item scores within each component (e.g. G1, G2...), rounded to 1 decimal.</a:t>
            </a:r>
            <a:endParaRPr lang="en-US" sz="1100"/>
          </a:p>
        </p:txBody>
      </p:sp>
      <p:sp>
        <p:nvSpPr>
          <p:cNvPr id="45" name="Shape 43"/>
          <p:cNvSpPr/>
          <p:nvPr/>
        </p:nvSpPr>
        <p:spPr>
          <a:xfrm>
            <a:off x="4937760" y="3218688"/>
            <a:ext cx="347472" cy="347472"/>
          </a:xfrm>
          <a:prstGeom prst="ellipse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6" name="Text 44"/>
          <p:cNvSpPr/>
          <p:nvPr/>
        </p:nvSpPr>
        <p:spPr>
          <a:xfrm>
            <a:off x="4937760" y="3218688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200"/>
          </a:p>
        </p:txBody>
      </p:sp>
      <p:sp>
        <p:nvSpPr>
          <p:cNvPr id="47" name="Text 45"/>
          <p:cNvSpPr/>
          <p:nvPr/>
        </p:nvSpPr>
        <p:spPr>
          <a:xfrm>
            <a:off x="5376672" y="3218688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Axis/Pillar Score</a:t>
            </a:r>
            <a:endParaRPr lang="en-US" sz="1100"/>
          </a:p>
        </p:txBody>
      </p:sp>
      <p:sp>
        <p:nvSpPr>
          <p:cNvPr id="48" name="Text 46"/>
          <p:cNvSpPr/>
          <p:nvPr/>
        </p:nvSpPr>
        <p:spPr>
          <a:xfrm>
            <a:off x="5376672" y="3493008"/>
            <a:ext cx="32461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Simple average of all component scores within an axis (e.g. Governance), giving the overall axis maturity level.</a:t>
            </a:r>
            <a:endParaRPr lang="en-US" sz="1100"/>
          </a:p>
        </p:txBody>
      </p:sp>
      <p:sp>
        <p:nvSpPr>
          <p:cNvPr id="49" name="Shape 47"/>
          <p:cNvSpPr/>
          <p:nvPr/>
        </p:nvSpPr>
        <p:spPr>
          <a:xfrm>
            <a:off x="4937760" y="3995928"/>
            <a:ext cx="347472" cy="347472"/>
          </a:xfrm>
          <a:prstGeom prst="ellipse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0" name="Text 48"/>
          <p:cNvSpPr/>
          <p:nvPr/>
        </p:nvSpPr>
        <p:spPr>
          <a:xfrm>
            <a:off x="4937760" y="3995928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200"/>
          </a:p>
        </p:txBody>
      </p:sp>
      <p:sp>
        <p:nvSpPr>
          <p:cNvPr id="51" name="Text 49"/>
          <p:cNvSpPr/>
          <p:nvPr/>
        </p:nvSpPr>
        <p:spPr>
          <a:xfrm>
            <a:off x="5376672" y="3995928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Classification</a:t>
            </a:r>
            <a:endParaRPr lang="en-US" sz="1100"/>
          </a:p>
        </p:txBody>
      </p:sp>
      <p:sp>
        <p:nvSpPr>
          <p:cNvPr id="52" name="Text 50"/>
          <p:cNvSpPr/>
          <p:nvPr/>
        </p:nvSpPr>
        <p:spPr>
          <a:xfrm>
            <a:off x="5376672" y="4270248"/>
            <a:ext cx="32461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0–0.4 = Not implemented  |  0.5–1.4 = Low  |  1.5–2.4 = Partial  |  2.5–3 = High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8FB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457200" y="128016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4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  THE GUIDE IN ACTION</a:t>
            </a:r>
            <a:endParaRPr lang="en-US" sz="1000"/>
          </a:p>
        </p:txBody>
      </p:sp>
      <p:sp>
        <p:nvSpPr>
          <p:cNvPr id="4" name="Text 2"/>
          <p:cNvSpPr/>
          <p:nvPr/>
        </p:nvSpPr>
        <p:spPr>
          <a:xfrm>
            <a:off x="457200" y="4572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Practical Example: Governance Axis Assessment (Chart 9)</a:t>
            </a:r>
            <a:endParaRPr lang="en-US" sz="2400"/>
          </a:p>
        </p:txBody>
      </p:sp>
      <p:sp>
        <p:nvSpPr>
          <p:cNvPr id="5" name="Shape 3"/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Shape 4"/>
          <p:cNvSpPr/>
          <p:nvPr/>
        </p:nvSpPr>
        <p:spPr>
          <a:xfrm>
            <a:off x="320040" y="1115568"/>
            <a:ext cx="8503920" cy="384048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365760" y="1143000"/>
            <a:ext cx="17830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COMPONENT</a:t>
            </a:r>
            <a:endParaRPr lang="en-US" sz="850"/>
          </a:p>
        </p:txBody>
      </p:sp>
      <p:sp>
        <p:nvSpPr>
          <p:cNvPr id="8" name="Text 6"/>
          <p:cNvSpPr/>
          <p:nvPr/>
        </p:nvSpPr>
        <p:spPr>
          <a:xfrm>
            <a:off x="2286000" y="1143000"/>
            <a:ext cx="2880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ITEM</a:t>
            </a:r>
            <a:endParaRPr lang="en-US" sz="850"/>
          </a:p>
        </p:txBody>
      </p:sp>
      <p:sp>
        <p:nvSpPr>
          <p:cNvPr id="9" name="Text 7"/>
          <p:cNvSpPr/>
          <p:nvPr/>
        </p:nvSpPr>
        <p:spPr>
          <a:xfrm>
            <a:off x="5303520" y="1143000"/>
            <a:ext cx="14173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</a:t>
            </a:r>
            <a:endParaRPr lang="en-US" sz="850"/>
          </a:p>
        </p:txBody>
      </p:sp>
      <p:sp>
        <p:nvSpPr>
          <p:cNvPr id="10" name="Text 8"/>
          <p:cNvSpPr/>
          <p:nvPr/>
        </p:nvSpPr>
        <p:spPr>
          <a:xfrm>
            <a:off x="6858000" y="1143000"/>
            <a:ext cx="10972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AGG. SCORE</a:t>
            </a:r>
            <a:endParaRPr lang="en-US" sz="850"/>
          </a:p>
          <a:p>
            <a:pPr marL="0" indent="0" algn="ctr">
              <a:buNone/>
            </a:pPr>
            <a:r>
              <a:rPr lang="en-US" sz="85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COMP.</a:t>
            </a:r>
            <a:endParaRPr lang="en-US" sz="850"/>
          </a:p>
        </p:txBody>
      </p:sp>
      <p:sp>
        <p:nvSpPr>
          <p:cNvPr id="11" name="Text 9"/>
          <p:cNvSpPr/>
          <p:nvPr/>
        </p:nvSpPr>
        <p:spPr>
          <a:xfrm>
            <a:off x="8092440" y="1143000"/>
            <a:ext cx="8229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850"/>
          </a:p>
        </p:txBody>
      </p:sp>
      <p:sp>
        <p:nvSpPr>
          <p:cNvPr id="12" name="Shape 10"/>
          <p:cNvSpPr/>
          <p:nvPr/>
        </p:nvSpPr>
        <p:spPr>
          <a:xfrm>
            <a:off x="320040" y="1517904"/>
            <a:ext cx="8503920" cy="178308"/>
          </a:xfrm>
          <a:prstGeom prst="rect">
            <a:avLst/>
          </a:prstGeom>
          <a:solidFill>
            <a:srgbClr val="F4FAF5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1"/>
          <p:cNvSpPr/>
          <p:nvPr/>
        </p:nvSpPr>
        <p:spPr>
          <a:xfrm>
            <a:off x="365760" y="1536192"/>
            <a:ext cx="178308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G1. Legal and regulatory framework</a:t>
            </a:r>
            <a:endParaRPr lang="en-US" sz="900"/>
          </a:p>
        </p:txBody>
      </p:sp>
      <p:sp>
        <p:nvSpPr>
          <p:cNvPr id="14" name="Text 12"/>
          <p:cNvSpPr/>
          <p:nvPr/>
        </p:nvSpPr>
        <p:spPr>
          <a:xfrm>
            <a:off x="2286000" y="1536192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G1.1 Existence of legal framework</a:t>
            </a:r>
            <a:endParaRPr lang="en-US" sz="900"/>
          </a:p>
        </p:txBody>
      </p:sp>
      <p:sp>
        <p:nvSpPr>
          <p:cNvPr id="15" name="Shape 13"/>
          <p:cNvSpPr/>
          <p:nvPr/>
        </p:nvSpPr>
        <p:spPr>
          <a:xfrm>
            <a:off x="5257800" y="1536192"/>
            <a:ext cx="1463040" cy="141732"/>
          </a:xfrm>
          <a:prstGeom prst="rect">
            <a:avLst/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Text 14"/>
          <p:cNvSpPr/>
          <p:nvPr/>
        </p:nvSpPr>
        <p:spPr>
          <a:xfrm>
            <a:off x="5257800" y="1536192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900"/>
          </a:p>
        </p:txBody>
      </p:sp>
      <p:sp>
        <p:nvSpPr>
          <p:cNvPr id="17" name="Shape 15"/>
          <p:cNvSpPr/>
          <p:nvPr/>
        </p:nvSpPr>
        <p:spPr>
          <a:xfrm>
            <a:off x="6812280" y="1536192"/>
            <a:ext cx="1143000" cy="141732"/>
          </a:xfrm>
          <a:prstGeom prst="rect">
            <a:avLst/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6812280" y="1536192"/>
            <a:ext cx="114300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2.7</a:t>
            </a:r>
            <a:endParaRPr lang="en-US" sz="900"/>
          </a:p>
        </p:txBody>
      </p:sp>
      <p:sp>
        <p:nvSpPr>
          <p:cNvPr id="19" name="Shape 17"/>
          <p:cNvSpPr/>
          <p:nvPr/>
        </p:nvSpPr>
        <p:spPr>
          <a:xfrm>
            <a:off x="320040" y="1696212"/>
            <a:ext cx="8503920" cy="178308"/>
          </a:xfrm>
          <a:prstGeom prst="rect">
            <a:avLst/>
          </a:prstGeom>
          <a:solidFill>
            <a:srgbClr val="FFFFFF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Text 18"/>
          <p:cNvSpPr/>
          <p:nvPr/>
        </p:nvSpPr>
        <p:spPr>
          <a:xfrm>
            <a:off x="2286000" y="1714500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G1.2 Existence of sectoral legal framework</a:t>
            </a:r>
            <a:endParaRPr lang="en-US" sz="900"/>
          </a:p>
        </p:txBody>
      </p:sp>
      <p:sp>
        <p:nvSpPr>
          <p:cNvPr id="21" name="Shape 19"/>
          <p:cNvSpPr/>
          <p:nvPr/>
        </p:nvSpPr>
        <p:spPr>
          <a:xfrm>
            <a:off x="5257800" y="1714500"/>
            <a:ext cx="1463040" cy="141732"/>
          </a:xfrm>
          <a:prstGeom prst="rect">
            <a:avLst/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Text 20"/>
          <p:cNvSpPr/>
          <p:nvPr/>
        </p:nvSpPr>
        <p:spPr>
          <a:xfrm>
            <a:off x="5257800" y="1714500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900"/>
          </a:p>
        </p:txBody>
      </p:sp>
      <p:sp>
        <p:nvSpPr>
          <p:cNvPr id="23" name="Shape 21"/>
          <p:cNvSpPr/>
          <p:nvPr/>
        </p:nvSpPr>
        <p:spPr>
          <a:xfrm>
            <a:off x="320040" y="1874520"/>
            <a:ext cx="8503920" cy="178308"/>
          </a:xfrm>
          <a:prstGeom prst="rect">
            <a:avLst/>
          </a:prstGeom>
          <a:solidFill>
            <a:srgbClr val="F4FAF5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Text 22"/>
          <p:cNvSpPr/>
          <p:nvPr/>
        </p:nvSpPr>
        <p:spPr>
          <a:xfrm>
            <a:off x="2286000" y="1892808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G1.3 Integration</a:t>
            </a:r>
            <a:endParaRPr lang="en-US" sz="900"/>
          </a:p>
        </p:txBody>
      </p:sp>
      <p:sp>
        <p:nvSpPr>
          <p:cNvPr id="25" name="Shape 23"/>
          <p:cNvSpPr/>
          <p:nvPr/>
        </p:nvSpPr>
        <p:spPr>
          <a:xfrm>
            <a:off x="5257800" y="1892808"/>
            <a:ext cx="1463040" cy="141732"/>
          </a:xfrm>
          <a:prstGeom prst="rect">
            <a:avLst/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6" name="Text 24"/>
          <p:cNvSpPr/>
          <p:nvPr/>
        </p:nvSpPr>
        <p:spPr>
          <a:xfrm>
            <a:off x="5257800" y="1892808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900"/>
          </a:p>
        </p:txBody>
      </p:sp>
      <p:sp>
        <p:nvSpPr>
          <p:cNvPr id="27" name="Shape 25"/>
          <p:cNvSpPr/>
          <p:nvPr/>
        </p:nvSpPr>
        <p:spPr>
          <a:xfrm>
            <a:off x="320040" y="2052828"/>
            <a:ext cx="8503920" cy="178308"/>
          </a:xfrm>
          <a:prstGeom prst="rect">
            <a:avLst/>
          </a:prstGeom>
          <a:solidFill>
            <a:srgbClr val="FFFFFF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Text 26"/>
          <p:cNvSpPr/>
          <p:nvPr/>
        </p:nvSpPr>
        <p:spPr>
          <a:xfrm>
            <a:off x="365760" y="2071116"/>
            <a:ext cx="178308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G2. Government structure</a:t>
            </a:r>
            <a:endParaRPr lang="en-US" sz="900"/>
          </a:p>
        </p:txBody>
      </p:sp>
      <p:sp>
        <p:nvSpPr>
          <p:cNvPr id="29" name="Text 27"/>
          <p:cNvSpPr/>
          <p:nvPr/>
        </p:nvSpPr>
        <p:spPr>
          <a:xfrm>
            <a:off x="2286000" y="2071116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G2.1 Existence of governmental structure</a:t>
            </a:r>
            <a:endParaRPr lang="en-US" sz="900"/>
          </a:p>
        </p:txBody>
      </p:sp>
      <p:sp>
        <p:nvSpPr>
          <p:cNvPr id="30" name="Shape 28"/>
          <p:cNvSpPr/>
          <p:nvPr/>
        </p:nvSpPr>
        <p:spPr>
          <a:xfrm>
            <a:off x="5257800" y="2071116"/>
            <a:ext cx="1463040" cy="141732"/>
          </a:xfrm>
          <a:prstGeom prst="rect">
            <a:avLst/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1" name="Text 29"/>
          <p:cNvSpPr/>
          <p:nvPr/>
        </p:nvSpPr>
        <p:spPr>
          <a:xfrm>
            <a:off x="5257800" y="2071116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900"/>
          </a:p>
        </p:txBody>
      </p:sp>
      <p:sp>
        <p:nvSpPr>
          <p:cNvPr id="32" name="Shape 30"/>
          <p:cNvSpPr/>
          <p:nvPr/>
        </p:nvSpPr>
        <p:spPr>
          <a:xfrm>
            <a:off x="6812280" y="2071116"/>
            <a:ext cx="1143000" cy="141732"/>
          </a:xfrm>
          <a:prstGeom prst="rect">
            <a:avLst/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3" name="Text 31"/>
          <p:cNvSpPr/>
          <p:nvPr/>
        </p:nvSpPr>
        <p:spPr>
          <a:xfrm>
            <a:off x="6812280" y="2071116"/>
            <a:ext cx="114300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900"/>
          </a:p>
        </p:txBody>
      </p:sp>
      <p:sp>
        <p:nvSpPr>
          <p:cNvPr id="34" name="Shape 32"/>
          <p:cNvSpPr/>
          <p:nvPr/>
        </p:nvSpPr>
        <p:spPr>
          <a:xfrm>
            <a:off x="320040" y="2231136"/>
            <a:ext cx="8503920" cy="178308"/>
          </a:xfrm>
          <a:prstGeom prst="rect">
            <a:avLst/>
          </a:prstGeom>
          <a:solidFill>
            <a:srgbClr val="F4FAF5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5" name="Text 33"/>
          <p:cNvSpPr/>
          <p:nvPr/>
        </p:nvSpPr>
        <p:spPr>
          <a:xfrm>
            <a:off x="2286000" y="2249424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G2.2 Well-defined responsibilities</a:t>
            </a:r>
            <a:endParaRPr lang="en-US" sz="900"/>
          </a:p>
        </p:txBody>
      </p:sp>
      <p:sp>
        <p:nvSpPr>
          <p:cNvPr id="36" name="Shape 34"/>
          <p:cNvSpPr/>
          <p:nvPr/>
        </p:nvSpPr>
        <p:spPr>
          <a:xfrm>
            <a:off x="5257800" y="2249424"/>
            <a:ext cx="1463040" cy="141732"/>
          </a:xfrm>
          <a:prstGeom prst="rect">
            <a:avLst/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7" name="Text 35"/>
          <p:cNvSpPr/>
          <p:nvPr/>
        </p:nvSpPr>
        <p:spPr>
          <a:xfrm>
            <a:off x="5257800" y="2249424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900"/>
          </a:p>
        </p:txBody>
      </p:sp>
      <p:sp>
        <p:nvSpPr>
          <p:cNvPr id="38" name="Shape 36"/>
          <p:cNvSpPr/>
          <p:nvPr/>
        </p:nvSpPr>
        <p:spPr>
          <a:xfrm>
            <a:off x="320040" y="2409444"/>
            <a:ext cx="8503920" cy="178308"/>
          </a:xfrm>
          <a:prstGeom prst="rect">
            <a:avLst/>
          </a:prstGeom>
          <a:solidFill>
            <a:srgbClr val="FFFFFF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9" name="Text 37"/>
          <p:cNvSpPr/>
          <p:nvPr/>
        </p:nvSpPr>
        <p:spPr>
          <a:xfrm>
            <a:off x="2286000" y="2427732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G2.3 Leadership</a:t>
            </a:r>
            <a:endParaRPr lang="en-US" sz="900"/>
          </a:p>
        </p:txBody>
      </p:sp>
      <p:sp>
        <p:nvSpPr>
          <p:cNvPr id="40" name="Shape 38"/>
          <p:cNvSpPr/>
          <p:nvPr/>
        </p:nvSpPr>
        <p:spPr>
          <a:xfrm>
            <a:off x="5257800" y="2427732"/>
            <a:ext cx="1463040" cy="141732"/>
          </a:xfrm>
          <a:prstGeom prst="rect">
            <a:avLst/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1" name="Text 39"/>
          <p:cNvSpPr/>
          <p:nvPr/>
        </p:nvSpPr>
        <p:spPr>
          <a:xfrm>
            <a:off x="5257800" y="2427732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900"/>
          </a:p>
        </p:txBody>
      </p:sp>
      <p:sp>
        <p:nvSpPr>
          <p:cNvPr id="42" name="Shape 40"/>
          <p:cNvSpPr/>
          <p:nvPr/>
        </p:nvSpPr>
        <p:spPr>
          <a:xfrm>
            <a:off x="320040" y="2587752"/>
            <a:ext cx="8503920" cy="178308"/>
          </a:xfrm>
          <a:prstGeom prst="rect">
            <a:avLst/>
          </a:prstGeom>
          <a:solidFill>
            <a:srgbClr val="F4FAF5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3" name="Text 41"/>
          <p:cNvSpPr/>
          <p:nvPr/>
        </p:nvSpPr>
        <p:spPr>
          <a:xfrm>
            <a:off x="365760" y="2606040"/>
            <a:ext cx="178308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G3. Planning</a:t>
            </a:r>
            <a:endParaRPr lang="en-US" sz="900"/>
          </a:p>
        </p:txBody>
      </p:sp>
      <p:sp>
        <p:nvSpPr>
          <p:cNvPr id="44" name="Text 42"/>
          <p:cNvSpPr/>
          <p:nvPr/>
        </p:nvSpPr>
        <p:spPr>
          <a:xfrm>
            <a:off x="2286000" y="2606040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G3.1 Cost-Effectiveness</a:t>
            </a:r>
            <a:endParaRPr lang="en-US" sz="900"/>
          </a:p>
        </p:txBody>
      </p:sp>
      <p:sp>
        <p:nvSpPr>
          <p:cNvPr id="45" name="Shape 43"/>
          <p:cNvSpPr/>
          <p:nvPr/>
        </p:nvSpPr>
        <p:spPr>
          <a:xfrm>
            <a:off x="5257800" y="2606040"/>
            <a:ext cx="1463040" cy="14173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6" name="Text 44"/>
          <p:cNvSpPr/>
          <p:nvPr/>
        </p:nvSpPr>
        <p:spPr>
          <a:xfrm>
            <a:off x="5257800" y="2606040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</a:t>
            </a:r>
            <a:endParaRPr lang="en-US" sz="900"/>
          </a:p>
        </p:txBody>
      </p:sp>
      <p:sp>
        <p:nvSpPr>
          <p:cNvPr id="47" name="Shape 45"/>
          <p:cNvSpPr/>
          <p:nvPr/>
        </p:nvSpPr>
        <p:spPr>
          <a:xfrm>
            <a:off x="6812280" y="2606040"/>
            <a:ext cx="1143000" cy="141732"/>
          </a:xfrm>
          <a:prstGeom prst="rect">
            <a:avLst/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8" name="Text 46"/>
          <p:cNvSpPr/>
          <p:nvPr/>
        </p:nvSpPr>
        <p:spPr>
          <a:xfrm>
            <a:off x="6812280" y="2606040"/>
            <a:ext cx="114300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0.8</a:t>
            </a:r>
            <a:endParaRPr lang="en-US" sz="900"/>
          </a:p>
        </p:txBody>
      </p:sp>
      <p:sp>
        <p:nvSpPr>
          <p:cNvPr id="49" name="Shape 47"/>
          <p:cNvSpPr/>
          <p:nvPr/>
        </p:nvSpPr>
        <p:spPr>
          <a:xfrm>
            <a:off x="320040" y="2766060"/>
            <a:ext cx="8503920" cy="178308"/>
          </a:xfrm>
          <a:prstGeom prst="rect">
            <a:avLst/>
          </a:prstGeom>
          <a:solidFill>
            <a:srgbClr val="FFFFFF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0" name="Text 48"/>
          <p:cNvSpPr/>
          <p:nvPr/>
        </p:nvSpPr>
        <p:spPr>
          <a:xfrm>
            <a:off x="2286000" y="2784348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G3.2 Long-term strategy</a:t>
            </a:r>
            <a:endParaRPr lang="en-US" sz="900"/>
          </a:p>
        </p:txBody>
      </p:sp>
      <p:sp>
        <p:nvSpPr>
          <p:cNvPr id="51" name="Shape 49"/>
          <p:cNvSpPr/>
          <p:nvPr/>
        </p:nvSpPr>
        <p:spPr>
          <a:xfrm>
            <a:off x="5257800" y="2784348"/>
            <a:ext cx="1463040" cy="141732"/>
          </a:xfrm>
          <a:prstGeom prst="rect">
            <a:avLst/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2" name="Text 50"/>
          <p:cNvSpPr/>
          <p:nvPr/>
        </p:nvSpPr>
        <p:spPr>
          <a:xfrm>
            <a:off x="5257800" y="2784348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900"/>
          </a:p>
        </p:txBody>
      </p:sp>
      <p:sp>
        <p:nvSpPr>
          <p:cNvPr id="53" name="Shape 51"/>
          <p:cNvSpPr/>
          <p:nvPr/>
        </p:nvSpPr>
        <p:spPr>
          <a:xfrm>
            <a:off x="320040" y="2944368"/>
            <a:ext cx="8503920" cy="178308"/>
          </a:xfrm>
          <a:prstGeom prst="rect">
            <a:avLst/>
          </a:prstGeom>
          <a:solidFill>
            <a:srgbClr val="F4FAF5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4" name="Text 52"/>
          <p:cNvSpPr/>
          <p:nvPr/>
        </p:nvSpPr>
        <p:spPr>
          <a:xfrm>
            <a:off x="2286000" y="2962656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G3.3 Alignment with NDC</a:t>
            </a:r>
            <a:endParaRPr lang="en-US" sz="900"/>
          </a:p>
        </p:txBody>
      </p:sp>
      <p:sp>
        <p:nvSpPr>
          <p:cNvPr id="55" name="Shape 53"/>
          <p:cNvSpPr/>
          <p:nvPr/>
        </p:nvSpPr>
        <p:spPr>
          <a:xfrm>
            <a:off x="5257800" y="2962656"/>
            <a:ext cx="1463040" cy="141732"/>
          </a:xfrm>
          <a:prstGeom prst="rect">
            <a:avLst/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6" name="Text 54"/>
          <p:cNvSpPr/>
          <p:nvPr/>
        </p:nvSpPr>
        <p:spPr>
          <a:xfrm>
            <a:off x="5257800" y="2962656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900"/>
          </a:p>
        </p:txBody>
      </p:sp>
      <p:sp>
        <p:nvSpPr>
          <p:cNvPr id="57" name="Shape 55"/>
          <p:cNvSpPr/>
          <p:nvPr/>
        </p:nvSpPr>
        <p:spPr>
          <a:xfrm>
            <a:off x="320040" y="3122676"/>
            <a:ext cx="8503920" cy="178308"/>
          </a:xfrm>
          <a:prstGeom prst="rect">
            <a:avLst/>
          </a:prstGeom>
          <a:solidFill>
            <a:srgbClr val="FFFFFF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8" name="Text 56"/>
          <p:cNvSpPr/>
          <p:nvPr/>
        </p:nvSpPr>
        <p:spPr>
          <a:xfrm>
            <a:off x="2286000" y="3140964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G3.4 Synergies with the SDGs</a:t>
            </a:r>
            <a:endParaRPr lang="en-US" sz="900"/>
          </a:p>
        </p:txBody>
      </p:sp>
      <p:sp>
        <p:nvSpPr>
          <p:cNvPr id="59" name="Shape 57"/>
          <p:cNvSpPr/>
          <p:nvPr/>
        </p:nvSpPr>
        <p:spPr>
          <a:xfrm>
            <a:off x="5257800" y="3140964"/>
            <a:ext cx="1463040" cy="141732"/>
          </a:xfrm>
          <a:prstGeom prst="rect">
            <a:avLst/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0" name="Text 58"/>
          <p:cNvSpPr/>
          <p:nvPr/>
        </p:nvSpPr>
        <p:spPr>
          <a:xfrm>
            <a:off x="5257800" y="3140964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900"/>
          </a:p>
        </p:txBody>
      </p:sp>
      <p:sp>
        <p:nvSpPr>
          <p:cNvPr id="61" name="Shape 59"/>
          <p:cNvSpPr/>
          <p:nvPr/>
        </p:nvSpPr>
        <p:spPr>
          <a:xfrm>
            <a:off x="320040" y="3300984"/>
            <a:ext cx="8503920" cy="178308"/>
          </a:xfrm>
          <a:prstGeom prst="rect">
            <a:avLst/>
          </a:prstGeom>
          <a:solidFill>
            <a:srgbClr val="F4FAF5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2" name="Text 60"/>
          <p:cNvSpPr/>
          <p:nvPr/>
        </p:nvSpPr>
        <p:spPr>
          <a:xfrm>
            <a:off x="365760" y="3319272"/>
            <a:ext cx="178308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G4. Risk management</a:t>
            </a:r>
            <a:endParaRPr lang="en-US" sz="900"/>
          </a:p>
        </p:txBody>
      </p:sp>
      <p:sp>
        <p:nvSpPr>
          <p:cNvPr id="63" name="Text 61"/>
          <p:cNvSpPr/>
          <p:nvPr/>
        </p:nvSpPr>
        <p:spPr>
          <a:xfrm>
            <a:off x="2286000" y="3319272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G4.1 Risk mapping</a:t>
            </a:r>
            <a:endParaRPr lang="en-US" sz="900"/>
          </a:p>
        </p:txBody>
      </p:sp>
      <p:sp>
        <p:nvSpPr>
          <p:cNvPr id="64" name="Shape 62"/>
          <p:cNvSpPr/>
          <p:nvPr/>
        </p:nvSpPr>
        <p:spPr>
          <a:xfrm>
            <a:off x="5257800" y="3319272"/>
            <a:ext cx="1463040" cy="141732"/>
          </a:xfrm>
          <a:prstGeom prst="rect">
            <a:avLst/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5" name="Text 63"/>
          <p:cNvSpPr/>
          <p:nvPr/>
        </p:nvSpPr>
        <p:spPr>
          <a:xfrm>
            <a:off x="5257800" y="3319272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900"/>
          </a:p>
        </p:txBody>
      </p:sp>
      <p:sp>
        <p:nvSpPr>
          <p:cNvPr id="66" name="Shape 64"/>
          <p:cNvSpPr/>
          <p:nvPr/>
        </p:nvSpPr>
        <p:spPr>
          <a:xfrm>
            <a:off x="6812280" y="3319272"/>
            <a:ext cx="1143000" cy="141732"/>
          </a:xfrm>
          <a:prstGeom prst="rect">
            <a:avLst/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7" name="Text 65"/>
          <p:cNvSpPr/>
          <p:nvPr/>
        </p:nvSpPr>
        <p:spPr>
          <a:xfrm>
            <a:off x="6812280" y="3319272"/>
            <a:ext cx="114300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1.3</a:t>
            </a:r>
            <a:endParaRPr lang="en-US" sz="900"/>
          </a:p>
        </p:txBody>
      </p:sp>
      <p:sp>
        <p:nvSpPr>
          <p:cNvPr id="68" name="Shape 66"/>
          <p:cNvSpPr/>
          <p:nvPr/>
        </p:nvSpPr>
        <p:spPr>
          <a:xfrm>
            <a:off x="320040" y="3479292"/>
            <a:ext cx="8503920" cy="178308"/>
          </a:xfrm>
          <a:prstGeom prst="rect">
            <a:avLst/>
          </a:prstGeom>
          <a:solidFill>
            <a:srgbClr val="FFFFFF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9" name="Text 67"/>
          <p:cNvSpPr/>
          <p:nvPr/>
        </p:nvSpPr>
        <p:spPr>
          <a:xfrm>
            <a:off x="2286000" y="3497580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G4.2 Risks evidence</a:t>
            </a:r>
            <a:endParaRPr lang="en-US" sz="900"/>
          </a:p>
        </p:txBody>
      </p:sp>
      <p:sp>
        <p:nvSpPr>
          <p:cNvPr id="70" name="Shape 68"/>
          <p:cNvSpPr/>
          <p:nvPr/>
        </p:nvSpPr>
        <p:spPr>
          <a:xfrm>
            <a:off x="5257800" y="3497580"/>
            <a:ext cx="1463040" cy="141732"/>
          </a:xfrm>
          <a:prstGeom prst="rect">
            <a:avLst/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1" name="Text 69"/>
          <p:cNvSpPr/>
          <p:nvPr/>
        </p:nvSpPr>
        <p:spPr>
          <a:xfrm>
            <a:off x="5257800" y="3497580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900"/>
          </a:p>
        </p:txBody>
      </p:sp>
      <p:sp>
        <p:nvSpPr>
          <p:cNvPr id="72" name="Shape 70"/>
          <p:cNvSpPr/>
          <p:nvPr/>
        </p:nvSpPr>
        <p:spPr>
          <a:xfrm>
            <a:off x="320040" y="3657600"/>
            <a:ext cx="8503920" cy="178308"/>
          </a:xfrm>
          <a:prstGeom prst="rect">
            <a:avLst/>
          </a:prstGeom>
          <a:solidFill>
            <a:srgbClr val="F4FAF5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3" name="Text 71"/>
          <p:cNvSpPr/>
          <p:nvPr/>
        </p:nvSpPr>
        <p:spPr>
          <a:xfrm>
            <a:off x="2286000" y="3675888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G4.3 Risks in key planning instruments</a:t>
            </a:r>
            <a:endParaRPr lang="en-US" sz="900"/>
          </a:p>
        </p:txBody>
      </p:sp>
      <p:sp>
        <p:nvSpPr>
          <p:cNvPr id="74" name="Shape 72"/>
          <p:cNvSpPr/>
          <p:nvPr/>
        </p:nvSpPr>
        <p:spPr>
          <a:xfrm>
            <a:off x="5257800" y="3675888"/>
            <a:ext cx="1463040" cy="141732"/>
          </a:xfrm>
          <a:prstGeom prst="rect">
            <a:avLst/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5" name="Text 73"/>
          <p:cNvSpPr/>
          <p:nvPr/>
        </p:nvSpPr>
        <p:spPr>
          <a:xfrm>
            <a:off x="5257800" y="3675888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900"/>
          </a:p>
        </p:txBody>
      </p:sp>
      <p:sp>
        <p:nvSpPr>
          <p:cNvPr id="76" name="Shape 74"/>
          <p:cNvSpPr/>
          <p:nvPr/>
        </p:nvSpPr>
        <p:spPr>
          <a:xfrm>
            <a:off x="320040" y="3835908"/>
            <a:ext cx="8503920" cy="178308"/>
          </a:xfrm>
          <a:prstGeom prst="rect">
            <a:avLst/>
          </a:prstGeom>
          <a:solidFill>
            <a:srgbClr val="FFFFFF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7" name="Text 75"/>
          <p:cNvSpPr/>
          <p:nvPr/>
        </p:nvSpPr>
        <p:spPr>
          <a:xfrm>
            <a:off x="365760" y="3854196"/>
            <a:ext cx="178308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G5. Coordination</a:t>
            </a:r>
            <a:endParaRPr lang="en-US" sz="900"/>
          </a:p>
        </p:txBody>
      </p:sp>
      <p:sp>
        <p:nvSpPr>
          <p:cNvPr id="78" name="Text 76"/>
          <p:cNvSpPr/>
          <p:nvPr/>
        </p:nvSpPr>
        <p:spPr>
          <a:xfrm>
            <a:off x="2286000" y="3854196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G5.1 Horizontal coordination mechanisms</a:t>
            </a:r>
            <a:endParaRPr lang="en-US" sz="900"/>
          </a:p>
        </p:txBody>
      </p:sp>
      <p:sp>
        <p:nvSpPr>
          <p:cNvPr id="79" name="Shape 77"/>
          <p:cNvSpPr/>
          <p:nvPr/>
        </p:nvSpPr>
        <p:spPr>
          <a:xfrm>
            <a:off x="5257800" y="3854196"/>
            <a:ext cx="1463040" cy="141732"/>
          </a:xfrm>
          <a:prstGeom prst="rect">
            <a:avLst/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0" name="Text 78"/>
          <p:cNvSpPr/>
          <p:nvPr/>
        </p:nvSpPr>
        <p:spPr>
          <a:xfrm>
            <a:off x="5257800" y="3854196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900"/>
          </a:p>
        </p:txBody>
      </p:sp>
      <p:sp>
        <p:nvSpPr>
          <p:cNvPr id="81" name="Shape 79"/>
          <p:cNvSpPr/>
          <p:nvPr/>
        </p:nvSpPr>
        <p:spPr>
          <a:xfrm>
            <a:off x="6812280" y="3854196"/>
            <a:ext cx="1143000" cy="141732"/>
          </a:xfrm>
          <a:prstGeom prst="rect">
            <a:avLst/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2" name="Text 80"/>
          <p:cNvSpPr/>
          <p:nvPr/>
        </p:nvSpPr>
        <p:spPr>
          <a:xfrm>
            <a:off x="6812280" y="3854196"/>
            <a:ext cx="114300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1.7</a:t>
            </a:r>
            <a:endParaRPr lang="en-US" sz="900"/>
          </a:p>
        </p:txBody>
      </p:sp>
      <p:sp>
        <p:nvSpPr>
          <p:cNvPr id="83" name="Shape 81"/>
          <p:cNvSpPr/>
          <p:nvPr/>
        </p:nvSpPr>
        <p:spPr>
          <a:xfrm>
            <a:off x="320040" y="4014216"/>
            <a:ext cx="8503920" cy="178308"/>
          </a:xfrm>
          <a:prstGeom prst="rect">
            <a:avLst/>
          </a:prstGeom>
          <a:solidFill>
            <a:srgbClr val="F4FAF5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4" name="Text 82"/>
          <p:cNvSpPr/>
          <p:nvPr/>
        </p:nvSpPr>
        <p:spPr>
          <a:xfrm>
            <a:off x="2286000" y="4032504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G5.2 Interaction Dynamics</a:t>
            </a:r>
            <a:endParaRPr lang="en-US" sz="900"/>
          </a:p>
        </p:txBody>
      </p:sp>
      <p:sp>
        <p:nvSpPr>
          <p:cNvPr id="85" name="Shape 83"/>
          <p:cNvSpPr/>
          <p:nvPr/>
        </p:nvSpPr>
        <p:spPr>
          <a:xfrm>
            <a:off x="5257800" y="4032504"/>
            <a:ext cx="1463040" cy="141732"/>
          </a:xfrm>
          <a:prstGeom prst="rect">
            <a:avLst/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6" name="Text 84"/>
          <p:cNvSpPr/>
          <p:nvPr/>
        </p:nvSpPr>
        <p:spPr>
          <a:xfrm>
            <a:off x="5257800" y="4032504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900"/>
          </a:p>
        </p:txBody>
      </p:sp>
      <p:sp>
        <p:nvSpPr>
          <p:cNvPr id="87" name="Shape 85"/>
          <p:cNvSpPr/>
          <p:nvPr/>
        </p:nvSpPr>
        <p:spPr>
          <a:xfrm>
            <a:off x="320040" y="4192524"/>
            <a:ext cx="8503920" cy="178308"/>
          </a:xfrm>
          <a:prstGeom prst="rect">
            <a:avLst/>
          </a:prstGeom>
          <a:solidFill>
            <a:srgbClr val="FFFFFF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8" name="Text 86"/>
          <p:cNvSpPr/>
          <p:nvPr/>
        </p:nvSpPr>
        <p:spPr>
          <a:xfrm>
            <a:off x="2286000" y="4210812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G5.3 Vertical coordination mechanisms</a:t>
            </a:r>
            <a:endParaRPr lang="en-US" sz="900"/>
          </a:p>
        </p:txBody>
      </p:sp>
      <p:sp>
        <p:nvSpPr>
          <p:cNvPr id="89" name="Shape 87"/>
          <p:cNvSpPr/>
          <p:nvPr/>
        </p:nvSpPr>
        <p:spPr>
          <a:xfrm>
            <a:off x="5257800" y="4210812"/>
            <a:ext cx="1463040" cy="14173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0" name="Text 88"/>
          <p:cNvSpPr/>
          <p:nvPr/>
        </p:nvSpPr>
        <p:spPr>
          <a:xfrm>
            <a:off x="5257800" y="4210812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</a:t>
            </a:r>
            <a:endParaRPr lang="en-US" sz="900"/>
          </a:p>
        </p:txBody>
      </p:sp>
      <p:sp>
        <p:nvSpPr>
          <p:cNvPr id="91" name="Shape 89"/>
          <p:cNvSpPr/>
          <p:nvPr/>
        </p:nvSpPr>
        <p:spPr>
          <a:xfrm>
            <a:off x="320040" y="4370832"/>
            <a:ext cx="8503920" cy="178308"/>
          </a:xfrm>
          <a:prstGeom prst="rect">
            <a:avLst/>
          </a:prstGeom>
          <a:solidFill>
            <a:srgbClr val="F4FAF5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2" name="Text 90"/>
          <p:cNvSpPr/>
          <p:nvPr/>
        </p:nvSpPr>
        <p:spPr>
          <a:xfrm>
            <a:off x="365760" y="4389120"/>
            <a:ext cx="178308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G6. Monitoring and transparency</a:t>
            </a:r>
            <a:endParaRPr lang="en-US" sz="900"/>
          </a:p>
        </p:txBody>
      </p:sp>
      <p:sp>
        <p:nvSpPr>
          <p:cNvPr id="93" name="Text 91"/>
          <p:cNvSpPr/>
          <p:nvPr/>
        </p:nvSpPr>
        <p:spPr>
          <a:xfrm>
            <a:off x="2286000" y="4389120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G6.1 Monitoring</a:t>
            </a:r>
            <a:endParaRPr lang="en-US" sz="900"/>
          </a:p>
        </p:txBody>
      </p:sp>
      <p:sp>
        <p:nvSpPr>
          <p:cNvPr id="94" name="Shape 92"/>
          <p:cNvSpPr/>
          <p:nvPr/>
        </p:nvSpPr>
        <p:spPr>
          <a:xfrm>
            <a:off x="5257800" y="4389120"/>
            <a:ext cx="1463040" cy="141732"/>
          </a:xfrm>
          <a:prstGeom prst="rect">
            <a:avLst/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5" name="Text 93"/>
          <p:cNvSpPr/>
          <p:nvPr/>
        </p:nvSpPr>
        <p:spPr>
          <a:xfrm>
            <a:off x="5257800" y="4389120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900"/>
          </a:p>
        </p:txBody>
      </p:sp>
      <p:sp>
        <p:nvSpPr>
          <p:cNvPr id="96" name="Shape 94"/>
          <p:cNvSpPr/>
          <p:nvPr/>
        </p:nvSpPr>
        <p:spPr>
          <a:xfrm>
            <a:off x="6812280" y="4389120"/>
            <a:ext cx="1143000" cy="141732"/>
          </a:xfrm>
          <a:prstGeom prst="rect">
            <a:avLst/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7" name="Text 95"/>
          <p:cNvSpPr/>
          <p:nvPr/>
        </p:nvSpPr>
        <p:spPr>
          <a:xfrm>
            <a:off x="6812280" y="4389120"/>
            <a:ext cx="114300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2.3</a:t>
            </a:r>
            <a:endParaRPr lang="en-US" sz="900"/>
          </a:p>
        </p:txBody>
      </p:sp>
      <p:sp>
        <p:nvSpPr>
          <p:cNvPr id="98" name="Shape 96"/>
          <p:cNvSpPr/>
          <p:nvPr/>
        </p:nvSpPr>
        <p:spPr>
          <a:xfrm>
            <a:off x="320040" y="4549140"/>
            <a:ext cx="8503920" cy="178308"/>
          </a:xfrm>
          <a:prstGeom prst="rect">
            <a:avLst/>
          </a:prstGeom>
          <a:solidFill>
            <a:srgbClr val="FFFFFF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9" name="Text 97"/>
          <p:cNvSpPr/>
          <p:nvPr/>
        </p:nvSpPr>
        <p:spPr>
          <a:xfrm>
            <a:off x="2286000" y="4567428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5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G6.2 </a:t>
            </a: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Regularity</a:t>
            </a:r>
            <a:endParaRPr lang="en-US" sz="750"/>
          </a:p>
        </p:txBody>
      </p:sp>
      <p:sp>
        <p:nvSpPr>
          <p:cNvPr id="100" name="Shape 98"/>
          <p:cNvSpPr/>
          <p:nvPr/>
        </p:nvSpPr>
        <p:spPr>
          <a:xfrm>
            <a:off x="5257800" y="4567428"/>
            <a:ext cx="1463040" cy="141732"/>
          </a:xfrm>
          <a:prstGeom prst="rect">
            <a:avLst/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1" name="Text 99"/>
          <p:cNvSpPr/>
          <p:nvPr/>
        </p:nvSpPr>
        <p:spPr>
          <a:xfrm>
            <a:off x="5257800" y="4567428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900"/>
          </a:p>
        </p:txBody>
      </p:sp>
      <p:sp>
        <p:nvSpPr>
          <p:cNvPr id="102" name="Shape 100"/>
          <p:cNvSpPr/>
          <p:nvPr/>
        </p:nvSpPr>
        <p:spPr>
          <a:xfrm>
            <a:off x="320040" y="4727448"/>
            <a:ext cx="8503920" cy="178308"/>
          </a:xfrm>
          <a:prstGeom prst="rect">
            <a:avLst/>
          </a:prstGeom>
          <a:solidFill>
            <a:srgbClr val="F4FAF5"/>
          </a:solidFill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3" name="Text 101"/>
          <p:cNvSpPr/>
          <p:nvPr/>
        </p:nvSpPr>
        <p:spPr>
          <a:xfrm>
            <a:off x="2286000" y="4745736"/>
            <a:ext cx="288036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G6.3 Transparency</a:t>
            </a:r>
            <a:endParaRPr lang="en-US" sz="900"/>
          </a:p>
        </p:txBody>
      </p:sp>
      <p:sp>
        <p:nvSpPr>
          <p:cNvPr id="104" name="Shape 102"/>
          <p:cNvSpPr/>
          <p:nvPr/>
        </p:nvSpPr>
        <p:spPr>
          <a:xfrm>
            <a:off x="5257800" y="4745736"/>
            <a:ext cx="1463040" cy="141732"/>
          </a:xfrm>
          <a:prstGeom prst="rect">
            <a:avLst/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5" name="Text 103"/>
          <p:cNvSpPr/>
          <p:nvPr/>
        </p:nvSpPr>
        <p:spPr>
          <a:xfrm>
            <a:off x="5257800" y="4745736"/>
            <a:ext cx="1463040" cy="1417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900"/>
          </a:p>
        </p:txBody>
      </p:sp>
      <p:sp>
        <p:nvSpPr>
          <p:cNvPr id="106" name="Shape 104"/>
          <p:cNvSpPr/>
          <p:nvPr/>
        </p:nvSpPr>
        <p:spPr>
          <a:xfrm>
            <a:off x="320040" y="4905756"/>
            <a:ext cx="8503920" cy="228600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7" name="Text 105"/>
          <p:cNvSpPr/>
          <p:nvPr/>
        </p:nvSpPr>
        <p:spPr>
          <a:xfrm>
            <a:off x="365760" y="494233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Governance Axis aggregate score</a:t>
            </a:r>
            <a:endParaRPr lang="en-US" sz="900"/>
          </a:p>
        </p:txBody>
      </p:sp>
      <p:sp>
        <p:nvSpPr>
          <p:cNvPr id="108" name="Shape 106"/>
          <p:cNvSpPr/>
          <p:nvPr/>
        </p:nvSpPr>
        <p:spPr>
          <a:xfrm>
            <a:off x="6812280" y="4924044"/>
            <a:ext cx="1143000" cy="192024"/>
          </a:xfrm>
          <a:prstGeom prst="rect">
            <a:avLst/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9" name="Text 107"/>
          <p:cNvSpPr/>
          <p:nvPr/>
        </p:nvSpPr>
        <p:spPr>
          <a:xfrm>
            <a:off x="6812280" y="4924044"/>
            <a:ext cx="1143000" cy="192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1.8</a:t>
            </a:r>
            <a:endParaRPr lang="en-US" sz="1000"/>
          </a:p>
        </p:txBody>
      </p:sp>
      <p:sp>
        <p:nvSpPr>
          <p:cNvPr id="110" name="Text 108"/>
          <p:cNvSpPr/>
          <p:nvPr/>
        </p:nvSpPr>
        <p:spPr>
          <a:xfrm>
            <a:off x="2351314" y="4924697"/>
            <a:ext cx="422302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i="1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Self-produced (Guide, Chart 9, p. 83–84) — fictitious evaluation for illustrative purposes</a:t>
            </a:r>
            <a:endParaRPr lang="en-US" sz="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8FB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457200" y="128016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4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  THE GUIDE IN ACTION</a:t>
            </a:r>
            <a:endParaRPr lang="en-US" sz="1000"/>
          </a:p>
        </p:txBody>
      </p:sp>
      <p:sp>
        <p:nvSpPr>
          <p:cNvPr id="4" name="Text 2"/>
          <p:cNvSpPr/>
          <p:nvPr/>
        </p:nvSpPr>
        <p:spPr>
          <a:xfrm>
            <a:off x="457200" y="4572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2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Graph: Governance Axis — Components Score Visualisation</a:t>
            </a:r>
            <a:endParaRPr lang="en-US" sz="2200"/>
          </a:p>
        </p:txBody>
      </p:sp>
      <p:sp>
        <p:nvSpPr>
          <p:cNvPr id="5" name="Shape 3"/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1051560"/>
            <a:ext cx="5303520" cy="329184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5852160" y="114300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 kern="0" spc="3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COMPONENT SCORES</a:t>
            </a:r>
            <a:endParaRPr lang="en-US" sz="900"/>
          </a:p>
        </p:txBody>
      </p:sp>
      <p:sp>
        <p:nvSpPr>
          <p:cNvPr id="8" name="Shape 5"/>
          <p:cNvSpPr/>
          <p:nvPr/>
        </p:nvSpPr>
        <p:spPr>
          <a:xfrm>
            <a:off x="5852160" y="1481328"/>
            <a:ext cx="2926080" cy="365760"/>
          </a:xfrm>
          <a:prstGeom prst="roundRect">
            <a:avLst>
              <a:gd name="adj" fmla="val 12500"/>
            </a:avLst>
          </a:prstGeom>
          <a:solidFill>
            <a:srgbClr val="F4FAF5"/>
          </a:solidFill>
          <a:ln w="8890">
            <a:solidFill>
              <a:srgbClr val="D8E8D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Text 6"/>
          <p:cNvSpPr/>
          <p:nvPr/>
        </p:nvSpPr>
        <p:spPr>
          <a:xfrm>
            <a:off x="5943600" y="1545336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G1. Legal &amp; regulatory framework</a:t>
            </a:r>
            <a:endParaRPr lang="en-US" sz="900"/>
          </a:p>
        </p:txBody>
      </p:sp>
      <p:sp>
        <p:nvSpPr>
          <p:cNvPr id="10" name="Shape 7"/>
          <p:cNvSpPr/>
          <p:nvPr/>
        </p:nvSpPr>
        <p:spPr>
          <a:xfrm>
            <a:off x="8028432" y="1536192"/>
            <a:ext cx="594360" cy="256032"/>
          </a:xfrm>
          <a:prstGeom prst="roundRect">
            <a:avLst>
              <a:gd name="adj" fmla="val 14286"/>
            </a:avLst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Text 8"/>
          <p:cNvSpPr/>
          <p:nvPr/>
        </p:nvSpPr>
        <p:spPr>
          <a:xfrm>
            <a:off x="8028432" y="1536192"/>
            <a:ext cx="594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2.7</a:t>
            </a:r>
            <a:endParaRPr lang="en-US" sz="1100"/>
          </a:p>
        </p:txBody>
      </p:sp>
      <p:sp>
        <p:nvSpPr>
          <p:cNvPr id="12" name="Shape 9"/>
          <p:cNvSpPr/>
          <p:nvPr/>
        </p:nvSpPr>
        <p:spPr>
          <a:xfrm>
            <a:off x="5852160" y="1920240"/>
            <a:ext cx="2926080" cy="365760"/>
          </a:xfrm>
          <a:prstGeom prst="roundRect">
            <a:avLst>
              <a:gd name="adj" fmla="val 12500"/>
            </a:avLst>
          </a:prstGeom>
          <a:solidFill>
            <a:srgbClr val="F4FAF5"/>
          </a:solidFill>
          <a:ln w="8890">
            <a:solidFill>
              <a:srgbClr val="D8E8D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0"/>
          <p:cNvSpPr/>
          <p:nvPr/>
        </p:nvSpPr>
        <p:spPr>
          <a:xfrm>
            <a:off x="5943600" y="1984248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G2. Government structure</a:t>
            </a:r>
            <a:endParaRPr lang="en-US" sz="900"/>
          </a:p>
        </p:txBody>
      </p:sp>
      <p:sp>
        <p:nvSpPr>
          <p:cNvPr id="14" name="Shape 11"/>
          <p:cNvSpPr/>
          <p:nvPr/>
        </p:nvSpPr>
        <p:spPr>
          <a:xfrm>
            <a:off x="8028432" y="1975104"/>
            <a:ext cx="594360" cy="256032"/>
          </a:xfrm>
          <a:prstGeom prst="roundRect">
            <a:avLst>
              <a:gd name="adj" fmla="val 14286"/>
            </a:avLst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2"/>
          <p:cNvSpPr/>
          <p:nvPr/>
        </p:nvSpPr>
        <p:spPr>
          <a:xfrm>
            <a:off x="8028432" y="1975104"/>
            <a:ext cx="594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100"/>
          </a:p>
        </p:txBody>
      </p:sp>
      <p:sp>
        <p:nvSpPr>
          <p:cNvPr id="16" name="Shape 13"/>
          <p:cNvSpPr/>
          <p:nvPr/>
        </p:nvSpPr>
        <p:spPr>
          <a:xfrm>
            <a:off x="5852160" y="2359152"/>
            <a:ext cx="2926080" cy="365760"/>
          </a:xfrm>
          <a:prstGeom prst="roundRect">
            <a:avLst>
              <a:gd name="adj" fmla="val 12500"/>
            </a:avLst>
          </a:prstGeom>
          <a:solidFill>
            <a:srgbClr val="F4FAF5"/>
          </a:solidFill>
          <a:ln w="8890">
            <a:solidFill>
              <a:srgbClr val="D8E8D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4"/>
          <p:cNvSpPr/>
          <p:nvPr/>
        </p:nvSpPr>
        <p:spPr>
          <a:xfrm>
            <a:off x="5943600" y="2423160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G3. Planning</a:t>
            </a:r>
            <a:endParaRPr lang="en-US" sz="900"/>
          </a:p>
        </p:txBody>
      </p:sp>
      <p:sp>
        <p:nvSpPr>
          <p:cNvPr id="18" name="Shape 15"/>
          <p:cNvSpPr/>
          <p:nvPr/>
        </p:nvSpPr>
        <p:spPr>
          <a:xfrm>
            <a:off x="8028432" y="2414016"/>
            <a:ext cx="594360" cy="256032"/>
          </a:xfrm>
          <a:prstGeom prst="roundRect">
            <a:avLst>
              <a:gd name="adj" fmla="val 14286"/>
            </a:avLst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Text 16"/>
          <p:cNvSpPr/>
          <p:nvPr/>
        </p:nvSpPr>
        <p:spPr>
          <a:xfrm>
            <a:off x="8028432" y="2414016"/>
            <a:ext cx="594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0.8</a:t>
            </a:r>
            <a:endParaRPr lang="en-US" sz="1100"/>
          </a:p>
        </p:txBody>
      </p:sp>
      <p:sp>
        <p:nvSpPr>
          <p:cNvPr id="20" name="Shape 17"/>
          <p:cNvSpPr/>
          <p:nvPr/>
        </p:nvSpPr>
        <p:spPr>
          <a:xfrm>
            <a:off x="5852160" y="2798064"/>
            <a:ext cx="2926080" cy="365760"/>
          </a:xfrm>
          <a:prstGeom prst="roundRect">
            <a:avLst>
              <a:gd name="adj" fmla="val 12500"/>
            </a:avLst>
          </a:prstGeom>
          <a:solidFill>
            <a:srgbClr val="F4FAF5"/>
          </a:solidFill>
          <a:ln w="8890">
            <a:solidFill>
              <a:srgbClr val="D8E8D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8"/>
          <p:cNvSpPr/>
          <p:nvPr/>
        </p:nvSpPr>
        <p:spPr>
          <a:xfrm>
            <a:off x="5943600" y="2862072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G4. Risk management</a:t>
            </a:r>
            <a:endParaRPr lang="en-US" sz="900"/>
          </a:p>
        </p:txBody>
      </p:sp>
      <p:sp>
        <p:nvSpPr>
          <p:cNvPr id="22" name="Shape 19"/>
          <p:cNvSpPr/>
          <p:nvPr/>
        </p:nvSpPr>
        <p:spPr>
          <a:xfrm>
            <a:off x="8028432" y="2852928"/>
            <a:ext cx="594360" cy="256032"/>
          </a:xfrm>
          <a:prstGeom prst="roundRect">
            <a:avLst>
              <a:gd name="adj" fmla="val 14286"/>
            </a:avLst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3" name="Text 20"/>
          <p:cNvSpPr/>
          <p:nvPr/>
        </p:nvSpPr>
        <p:spPr>
          <a:xfrm>
            <a:off x="8028432" y="2852928"/>
            <a:ext cx="594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1.3</a:t>
            </a:r>
            <a:endParaRPr lang="en-US" sz="1100"/>
          </a:p>
        </p:txBody>
      </p:sp>
      <p:sp>
        <p:nvSpPr>
          <p:cNvPr id="24" name="Shape 21"/>
          <p:cNvSpPr/>
          <p:nvPr/>
        </p:nvSpPr>
        <p:spPr>
          <a:xfrm>
            <a:off x="5852160" y="3236976"/>
            <a:ext cx="2926080" cy="365760"/>
          </a:xfrm>
          <a:prstGeom prst="roundRect">
            <a:avLst>
              <a:gd name="adj" fmla="val 12500"/>
            </a:avLst>
          </a:prstGeom>
          <a:solidFill>
            <a:srgbClr val="F4FAF5"/>
          </a:solidFill>
          <a:ln w="8890">
            <a:solidFill>
              <a:srgbClr val="D8E8D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2"/>
          <p:cNvSpPr/>
          <p:nvPr/>
        </p:nvSpPr>
        <p:spPr>
          <a:xfrm>
            <a:off x="5943600" y="3300984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G5. Coordination</a:t>
            </a:r>
            <a:endParaRPr lang="en-US" sz="900"/>
          </a:p>
        </p:txBody>
      </p:sp>
      <p:sp>
        <p:nvSpPr>
          <p:cNvPr id="26" name="Shape 23"/>
          <p:cNvSpPr/>
          <p:nvPr/>
        </p:nvSpPr>
        <p:spPr>
          <a:xfrm>
            <a:off x="8028432" y="3291840"/>
            <a:ext cx="594360" cy="256032"/>
          </a:xfrm>
          <a:prstGeom prst="roundRect">
            <a:avLst>
              <a:gd name="adj" fmla="val 14286"/>
            </a:avLst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Text 24"/>
          <p:cNvSpPr/>
          <p:nvPr/>
        </p:nvSpPr>
        <p:spPr>
          <a:xfrm>
            <a:off x="8028432" y="3291840"/>
            <a:ext cx="594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1.7</a:t>
            </a:r>
            <a:endParaRPr lang="en-US" sz="1100"/>
          </a:p>
        </p:txBody>
      </p:sp>
      <p:sp>
        <p:nvSpPr>
          <p:cNvPr id="28" name="Shape 25"/>
          <p:cNvSpPr/>
          <p:nvPr/>
        </p:nvSpPr>
        <p:spPr>
          <a:xfrm>
            <a:off x="5852160" y="3675888"/>
            <a:ext cx="2926080" cy="365760"/>
          </a:xfrm>
          <a:prstGeom prst="roundRect">
            <a:avLst>
              <a:gd name="adj" fmla="val 12500"/>
            </a:avLst>
          </a:prstGeom>
          <a:solidFill>
            <a:srgbClr val="F4FAF5"/>
          </a:solidFill>
          <a:ln w="8890">
            <a:solidFill>
              <a:srgbClr val="D8E8DC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26"/>
          <p:cNvSpPr/>
          <p:nvPr/>
        </p:nvSpPr>
        <p:spPr>
          <a:xfrm>
            <a:off x="5943600" y="3739896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G6. Monitoring &amp; transparency</a:t>
            </a:r>
            <a:endParaRPr lang="en-US" sz="900"/>
          </a:p>
        </p:txBody>
      </p:sp>
      <p:sp>
        <p:nvSpPr>
          <p:cNvPr id="30" name="Shape 27"/>
          <p:cNvSpPr/>
          <p:nvPr/>
        </p:nvSpPr>
        <p:spPr>
          <a:xfrm>
            <a:off x="8028432" y="3730752"/>
            <a:ext cx="594360" cy="256032"/>
          </a:xfrm>
          <a:prstGeom prst="roundRect">
            <a:avLst>
              <a:gd name="adj" fmla="val 14286"/>
            </a:avLst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1" name="Text 28"/>
          <p:cNvSpPr/>
          <p:nvPr/>
        </p:nvSpPr>
        <p:spPr>
          <a:xfrm>
            <a:off x="8028432" y="3730752"/>
            <a:ext cx="594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2.3</a:t>
            </a:r>
            <a:endParaRPr lang="en-US" sz="1100"/>
          </a:p>
        </p:txBody>
      </p:sp>
      <p:sp>
        <p:nvSpPr>
          <p:cNvPr id="32" name="Shape 29"/>
          <p:cNvSpPr/>
          <p:nvPr/>
        </p:nvSpPr>
        <p:spPr>
          <a:xfrm>
            <a:off x="5852160" y="4114800"/>
            <a:ext cx="2926080" cy="384048"/>
          </a:xfrm>
          <a:prstGeom prst="roundRect">
            <a:avLst>
              <a:gd name="adj" fmla="val 14286"/>
            </a:avLst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3" name="Text 30"/>
          <p:cNvSpPr/>
          <p:nvPr/>
        </p:nvSpPr>
        <p:spPr>
          <a:xfrm>
            <a:off x="5943600" y="4151376"/>
            <a:ext cx="1828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Governance Axis aggregate score</a:t>
            </a:r>
            <a:endParaRPr lang="en-US" sz="900"/>
          </a:p>
        </p:txBody>
      </p:sp>
      <p:sp>
        <p:nvSpPr>
          <p:cNvPr id="34" name="Shape 31"/>
          <p:cNvSpPr/>
          <p:nvPr/>
        </p:nvSpPr>
        <p:spPr>
          <a:xfrm>
            <a:off x="8028432" y="4151376"/>
            <a:ext cx="594360" cy="292608"/>
          </a:xfrm>
          <a:prstGeom prst="roundRect">
            <a:avLst>
              <a:gd name="adj" fmla="val 12500"/>
            </a:avLst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5" name="Text 32"/>
          <p:cNvSpPr/>
          <p:nvPr/>
        </p:nvSpPr>
        <p:spPr>
          <a:xfrm>
            <a:off x="8028432" y="4151376"/>
            <a:ext cx="594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1.8</a:t>
            </a:r>
            <a:endParaRPr lang="en-US" sz="1100"/>
          </a:p>
        </p:txBody>
      </p:sp>
      <p:sp>
        <p:nvSpPr>
          <p:cNvPr id="36" name="Shape 33"/>
          <p:cNvSpPr/>
          <p:nvPr/>
        </p:nvSpPr>
        <p:spPr>
          <a:xfrm>
            <a:off x="320040" y="4736592"/>
            <a:ext cx="5303520" cy="274320"/>
          </a:xfrm>
          <a:prstGeom prst="roundRect">
            <a:avLst>
              <a:gd name="adj" fmla="val 13333"/>
            </a:avLst>
          </a:prstGeom>
          <a:solidFill>
            <a:srgbClr val="F4FAF5"/>
          </a:solidFill>
          <a:ln w="6350">
            <a:solidFill>
              <a:srgbClr val="C8DCC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7" name="Shape 34"/>
          <p:cNvSpPr/>
          <p:nvPr/>
        </p:nvSpPr>
        <p:spPr>
          <a:xfrm>
            <a:off x="457200" y="478231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8" name="Text 35"/>
          <p:cNvSpPr/>
          <p:nvPr/>
        </p:nvSpPr>
        <p:spPr>
          <a:xfrm>
            <a:off x="640080" y="4764024"/>
            <a:ext cx="1051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5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implemented (0–0.4)</a:t>
            </a:r>
            <a:endParaRPr lang="en-US" sz="750"/>
          </a:p>
        </p:txBody>
      </p:sp>
      <p:sp>
        <p:nvSpPr>
          <p:cNvPr id="39" name="Shape 36"/>
          <p:cNvSpPr/>
          <p:nvPr/>
        </p:nvSpPr>
        <p:spPr>
          <a:xfrm>
            <a:off x="1755648" y="478231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D4711A"/>
          </a:solidFill>
          <a:ln w="12700">
            <a:solidFill>
              <a:srgbClr val="D4711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0" name="Text 37"/>
          <p:cNvSpPr/>
          <p:nvPr/>
        </p:nvSpPr>
        <p:spPr>
          <a:xfrm>
            <a:off x="1938528" y="4764024"/>
            <a:ext cx="1051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5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 (0.5–1.4)</a:t>
            </a:r>
            <a:endParaRPr lang="en-US" sz="750"/>
          </a:p>
        </p:txBody>
      </p:sp>
      <p:sp>
        <p:nvSpPr>
          <p:cNvPr id="41" name="Shape 38"/>
          <p:cNvSpPr/>
          <p:nvPr/>
        </p:nvSpPr>
        <p:spPr>
          <a:xfrm>
            <a:off x="3054096" y="478231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8A017"/>
          </a:solidFill>
          <a:ln w="12700">
            <a:solidFill>
              <a:srgbClr val="C8A01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2" name="Text 39"/>
          <p:cNvSpPr/>
          <p:nvPr/>
        </p:nvSpPr>
        <p:spPr>
          <a:xfrm>
            <a:off x="3236976" y="4764024"/>
            <a:ext cx="1051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5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 (1.5–2.4)</a:t>
            </a:r>
            <a:endParaRPr lang="en-US" sz="750"/>
          </a:p>
        </p:txBody>
      </p:sp>
      <p:sp>
        <p:nvSpPr>
          <p:cNvPr id="43" name="Shape 40"/>
          <p:cNvSpPr/>
          <p:nvPr/>
        </p:nvSpPr>
        <p:spPr>
          <a:xfrm>
            <a:off x="4352544" y="478231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4" name="Text 41"/>
          <p:cNvSpPr/>
          <p:nvPr/>
        </p:nvSpPr>
        <p:spPr>
          <a:xfrm>
            <a:off x="4535424" y="4764024"/>
            <a:ext cx="1051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5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 (2.5–3.0)</a:t>
            </a:r>
            <a:endParaRPr lang="en-US" sz="750"/>
          </a:p>
        </p:txBody>
      </p:sp>
      <p:sp>
        <p:nvSpPr>
          <p:cNvPr id="45" name="Text 42"/>
          <p:cNvSpPr/>
          <p:nvPr/>
        </p:nvSpPr>
        <p:spPr>
          <a:xfrm>
            <a:off x="320040" y="5029200"/>
            <a:ext cx="841248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50" i="1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Self-produced (Guide, Graph 2, p. 84–85) — fictitious evaluation for illustrative purposes</a:t>
            </a:r>
            <a:endParaRPr lang="en-US" sz="75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A2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5391AA-CF8D-F90B-6E1B-7449CE2C6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CB9132DD-F749-0701-FF0B-FF36332186C2}"/>
              </a:ext>
            </a:extLst>
          </p:cNvPr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307F7239-08C2-1204-6C0F-EBE9DCF1ED73}"/>
              </a:ext>
            </a:extLst>
          </p:cNvPr>
          <p:cNvSpPr/>
          <p:nvPr/>
        </p:nvSpPr>
        <p:spPr>
          <a:xfrm>
            <a:off x="3200400" y="3455806"/>
            <a:ext cx="2743200" cy="0"/>
          </a:xfrm>
          <a:prstGeom prst="line">
            <a:avLst/>
          </a:prstGeom>
          <a:noFill/>
          <a:ln w="1905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4F270723-40B0-0FCF-968C-123BD261906F}"/>
              </a:ext>
            </a:extLst>
          </p:cNvPr>
          <p:cNvSpPr/>
          <p:nvPr/>
        </p:nvSpPr>
        <p:spPr>
          <a:xfrm>
            <a:off x="515030" y="255189"/>
            <a:ext cx="8229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Energy Transition: Practical Guide for Supreme Audit Institutions</a:t>
            </a:r>
            <a:endParaRPr lang="en-US" sz="140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B94199DF-D015-DFE7-6A2E-0D76D48B3630}"/>
              </a:ext>
            </a:extLst>
          </p:cNvPr>
          <p:cNvSpPr/>
          <p:nvPr/>
        </p:nvSpPr>
        <p:spPr>
          <a:xfrm>
            <a:off x="515030" y="694101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Brazilian Federal Court of Accounts (TCU)  |  INTOSAI WGEI  |  2026</a:t>
            </a:r>
            <a:endParaRPr lang="en-US" sz="1100"/>
          </a:p>
        </p:txBody>
      </p:sp>
      <p:sp>
        <p:nvSpPr>
          <p:cNvPr id="19" name="Shape 17">
            <a:extLst>
              <a:ext uri="{FF2B5EF4-FFF2-40B4-BE49-F238E27FC236}">
                <a16:creationId xmlns:a16="http://schemas.microsoft.com/office/drawing/2014/main" id="{D43E5D38-2805-A999-D107-D2221077D59A}"/>
              </a:ext>
            </a:extLst>
          </p:cNvPr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0" name="Imagem 19" descr="Código QR&#10;&#10;O conteúdo gerado por IA pode estar incorreto.">
            <a:extLst>
              <a:ext uri="{FF2B5EF4-FFF2-40B4-BE49-F238E27FC236}">
                <a16:creationId xmlns:a16="http://schemas.microsoft.com/office/drawing/2014/main" id="{00CBF2EF-F940-265C-ABCF-58943BF4AF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33" t="1763" r="2420" b="25147"/>
          <a:stretch>
            <a:fillRect/>
          </a:stretch>
        </p:blipFill>
        <p:spPr>
          <a:xfrm>
            <a:off x="3519487" y="1154566"/>
            <a:ext cx="2105060" cy="2116407"/>
          </a:xfrm>
          <a:prstGeom prst="rect">
            <a:avLst/>
          </a:prstGeom>
        </p:spPr>
      </p:pic>
      <p:sp>
        <p:nvSpPr>
          <p:cNvPr id="7" name="Shape 5">
            <a:extLst>
              <a:ext uri="{FF2B5EF4-FFF2-40B4-BE49-F238E27FC236}">
                <a16:creationId xmlns:a16="http://schemas.microsoft.com/office/drawing/2014/main" id="{C2C4A52A-1380-1BCA-161A-0B4EC46954AC}"/>
              </a:ext>
            </a:extLst>
          </p:cNvPr>
          <p:cNvSpPr/>
          <p:nvPr/>
        </p:nvSpPr>
        <p:spPr>
          <a:xfrm>
            <a:off x="525235" y="3688216"/>
            <a:ext cx="1852205" cy="890588"/>
          </a:xfrm>
          <a:prstGeom prst="roundRect">
            <a:avLst>
              <a:gd name="adj" fmla="val 8000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BCE7AF2E-FA2E-9705-8A4A-E1F4DDCB77B3}"/>
              </a:ext>
            </a:extLst>
          </p:cNvPr>
          <p:cNvSpPr/>
          <p:nvPr/>
        </p:nvSpPr>
        <p:spPr>
          <a:xfrm>
            <a:off x="525235" y="3762647"/>
            <a:ext cx="1852205" cy="34066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Full Guide</a:t>
            </a:r>
            <a:endParaRPr lang="en-US" sz="1100"/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47CF0C77-93A8-2CA9-4967-CBD3FB2F1D67}"/>
              </a:ext>
            </a:extLst>
          </p:cNvPr>
          <p:cNvSpPr/>
          <p:nvPr/>
        </p:nvSpPr>
        <p:spPr>
          <a:xfrm>
            <a:off x="525235" y="4128407"/>
            <a:ext cx="1852205" cy="34066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sites.tcu.gov.br</a:t>
            </a:r>
            <a:endParaRPr lang="en-US" sz="900"/>
          </a:p>
        </p:txBody>
      </p:sp>
      <p:sp>
        <p:nvSpPr>
          <p:cNvPr id="13" name="Shape 8">
            <a:extLst>
              <a:ext uri="{FF2B5EF4-FFF2-40B4-BE49-F238E27FC236}">
                <a16:creationId xmlns:a16="http://schemas.microsoft.com/office/drawing/2014/main" id="{9F0174D4-7975-9F4F-33B0-E11DE4A04026}"/>
              </a:ext>
            </a:extLst>
          </p:cNvPr>
          <p:cNvSpPr/>
          <p:nvPr/>
        </p:nvSpPr>
        <p:spPr>
          <a:xfrm>
            <a:off x="2597521" y="3688216"/>
            <a:ext cx="1855607" cy="890588"/>
          </a:xfrm>
          <a:prstGeom prst="roundRect">
            <a:avLst>
              <a:gd name="adj" fmla="val 8000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FCEABADE-B3CB-691A-DFCA-BF149824BA42}"/>
              </a:ext>
            </a:extLst>
          </p:cNvPr>
          <p:cNvSpPr/>
          <p:nvPr/>
        </p:nvSpPr>
        <p:spPr>
          <a:xfrm>
            <a:off x="2597521" y="3762647"/>
            <a:ext cx="1855607" cy="34066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Audit Report</a:t>
            </a:r>
            <a:endParaRPr lang="en-US" sz="1100"/>
          </a:p>
        </p:txBody>
      </p:sp>
      <p:sp>
        <p:nvSpPr>
          <p:cNvPr id="17" name="Text 10">
            <a:extLst>
              <a:ext uri="{FF2B5EF4-FFF2-40B4-BE49-F238E27FC236}">
                <a16:creationId xmlns:a16="http://schemas.microsoft.com/office/drawing/2014/main" id="{90994B43-4777-D2A2-5393-6B9C1D246FF3}"/>
              </a:ext>
            </a:extLst>
          </p:cNvPr>
          <p:cNvSpPr/>
          <p:nvPr/>
        </p:nvSpPr>
        <p:spPr>
          <a:xfrm>
            <a:off x="2597521" y="4128407"/>
            <a:ext cx="1855607" cy="34066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tcu.gov.br/energy</a:t>
            </a:r>
            <a:endParaRPr lang="en-US" sz="900"/>
          </a:p>
        </p:txBody>
      </p:sp>
      <p:sp>
        <p:nvSpPr>
          <p:cNvPr id="21" name="Shape 11">
            <a:extLst>
              <a:ext uri="{FF2B5EF4-FFF2-40B4-BE49-F238E27FC236}">
                <a16:creationId xmlns:a16="http://schemas.microsoft.com/office/drawing/2014/main" id="{251AE29B-4B0C-82A2-D37E-EE910A92E6CA}"/>
              </a:ext>
            </a:extLst>
          </p:cNvPr>
          <p:cNvSpPr/>
          <p:nvPr/>
        </p:nvSpPr>
        <p:spPr>
          <a:xfrm>
            <a:off x="4673209" y="3688216"/>
            <a:ext cx="1855607" cy="890588"/>
          </a:xfrm>
          <a:prstGeom prst="roundRect">
            <a:avLst>
              <a:gd name="adj" fmla="val 8000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3" name="Text 12">
            <a:extLst>
              <a:ext uri="{FF2B5EF4-FFF2-40B4-BE49-F238E27FC236}">
                <a16:creationId xmlns:a16="http://schemas.microsoft.com/office/drawing/2014/main" id="{8490B3AF-85E8-3382-15E0-B36E7A5C389B}"/>
              </a:ext>
            </a:extLst>
          </p:cNvPr>
          <p:cNvSpPr/>
          <p:nvPr/>
        </p:nvSpPr>
        <p:spPr>
          <a:xfrm>
            <a:off x="4673209" y="3762647"/>
            <a:ext cx="1855607" cy="34066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Benchmarking Study</a:t>
            </a:r>
            <a:endParaRPr lang="en-US" sz="1100"/>
          </a:p>
        </p:txBody>
      </p:sp>
      <p:sp>
        <p:nvSpPr>
          <p:cNvPr id="25" name="Text 13">
            <a:extLst>
              <a:ext uri="{FF2B5EF4-FFF2-40B4-BE49-F238E27FC236}">
                <a16:creationId xmlns:a16="http://schemas.microsoft.com/office/drawing/2014/main" id="{E7EC4B29-E623-F3F4-A2D3-5CA51717849F}"/>
              </a:ext>
            </a:extLst>
          </p:cNvPr>
          <p:cNvSpPr/>
          <p:nvPr/>
        </p:nvSpPr>
        <p:spPr>
          <a:xfrm>
            <a:off x="4673209" y="4128407"/>
            <a:ext cx="1855607" cy="34066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UNDP + TCU, 2024</a:t>
            </a:r>
            <a:endParaRPr lang="en-US" sz="900"/>
          </a:p>
        </p:txBody>
      </p:sp>
      <p:sp>
        <p:nvSpPr>
          <p:cNvPr id="27" name="Shape 14">
            <a:extLst>
              <a:ext uri="{FF2B5EF4-FFF2-40B4-BE49-F238E27FC236}">
                <a16:creationId xmlns:a16="http://schemas.microsoft.com/office/drawing/2014/main" id="{AC9EAC14-BAD1-CFE5-9D1B-3AF0043BA746}"/>
              </a:ext>
            </a:extLst>
          </p:cNvPr>
          <p:cNvSpPr/>
          <p:nvPr/>
        </p:nvSpPr>
        <p:spPr>
          <a:xfrm>
            <a:off x="6748897" y="3688216"/>
            <a:ext cx="1855607" cy="890588"/>
          </a:xfrm>
          <a:prstGeom prst="roundRect">
            <a:avLst>
              <a:gd name="adj" fmla="val 8000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15">
            <a:extLst>
              <a:ext uri="{FF2B5EF4-FFF2-40B4-BE49-F238E27FC236}">
                <a16:creationId xmlns:a16="http://schemas.microsoft.com/office/drawing/2014/main" id="{6BCA347E-EE53-040B-B6D8-754FB39BA51C}"/>
              </a:ext>
            </a:extLst>
          </p:cNvPr>
          <p:cNvSpPr/>
          <p:nvPr/>
        </p:nvSpPr>
        <p:spPr>
          <a:xfrm>
            <a:off x="6748897" y="3762647"/>
            <a:ext cx="1855607" cy="34066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Climate Scanner</a:t>
            </a:r>
            <a:endParaRPr lang="en-US" sz="1100"/>
          </a:p>
        </p:txBody>
      </p:sp>
      <p:sp>
        <p:nvSpPr>
          <p:cNvPr id="31" name="Text 16">
            <a:extLst>
              <a:ext uri="{FF2B5EF4-FFF2-40B4-BE49-F238E27FC236}">
                <a16:creationId xmlns:a16="http://schemas.microsoft.com/office/drawing/2014/main" id="{55401D0C-7FAD-6045-A6B9-54EE3044A049}"/>
              </a:ext>
            </a:extLst>
          </p:cNvPr>
          <p:cNvSpPr/>
          <p:nvPr/>
        </p:nvSpPr>
        <p:spPr>
          <a:xfrm>
            <a:off x="6748897" y="4128407"/>
            <a:ext cx="1855607" cy="34066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INTOSAI WGEA Tool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97250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A3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4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  THE PROBLEM</a:t>
            </a:r>
            <a:endParaRPr lang="en-US" sz="100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SAIs Lacked Skills, Expertise and Guidelines on Energy Transition</a:t>
            </a:r>
            <a:endParaRPr lang="en-US" sz="2600"/>
          </a:p>
        </p:txBody>
      </p:sp>
      <p:sp>
        <p:nvSpPr>
          <p:cNvPr id="5" name="Text 3"/>
          <p:cNvSpPr/>
          <p:nvPr/>
        </p:nvSpPr>
        <p:spPr>
          <a:xfrm>
            <a:off x="548640" y="114300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i="1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WGEI Survey: Top Challenges Faced by SAIs in Energy Transition Audits (25 countries)</a:t>
            </a:r>
            <a:endParaRPr lang="en-US" sz="1000"/>
          </a:p>
        </p:txBody>
      </p:sp>
      <p:sp>
        <p:nvSpPr>
          <p:cNvPr id="6" name="Shape 4"/>
          <p:cNvSpPr/>
          <p:nvPr/>
        </p:nvSpPr>
        <p:spPr>
          <a:xfrm>
            <a:off x="685800" y="2095805"/>
            <a:ext cx="1005840" cy="921715"/>
          </a:xfrm>
          <a:prstGeom prst="rect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411480" y="1711757"/>
            <a:ext cx="157276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56%</a:t>
            </a:r>
            <a:endParaRPr lang="en-US" sz="2200"/>
          </a:p>
        </p:txBody>
      </p:sp>
      <p:sp>
        <p:nvSpPr>
          <p:cNvPr id="8" name="Text 6"/>
          <p:cNvSpPr/>
          <p:nvPr/>
        </p:nvSpPr>
        <p:spPr>
          <a:xfrm>
            <a:off x="411480" y="3035808"/>
            <a:ext cx="157276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Lack of skills</a:t>
            </a:r>
            <a:endParaRPr lang="en-US" sz="1200"/>
          </a:p>
          <a:p>
            <a:pPr marL="0" indent="0" algn="ctr">
              <a:buNone/>
            </a:pPr>
            <a:r>
              <a:rPr lang="en-US" sz="12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 expertise</a:t>
            </a:r>
            <a:endParaRPr lang="en-US" sz="1200"/>
          </a:p>
        </p:txBody>
      </p:sp>
      <p:sp>
        <p:nvSpPr>
          <p:cNvPr id="9" name="Shape 7"/>
          <p:cNvSpPr/>
          <p:nvPr/>
        </p:nvSpPr>
        <p:spPr>
          <a:xfrm>
            <a:off x="2350008" y="2293315"/>
            <a:ext cx="1005840" cy="724205"/>
          </a:xfrm>
          <a:prstGeom prst="rect">
            <a:avLst/>
          </a:prstGeom>
          <a:solidFill>
            <a:srgbClr val="C8A84B">
              <a:alpha val="9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2075688" y="1909267"/>
            <a:ext cx="157276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44%</a:t>
            </a:r>
            <a:endParaRPr lang="en-US" sz="2200"/>
          </a:p>
        </p:txBody>
      </p:sp>
      <p:sp>
        <p:nvSpPr>
          <p:cNvPr id="11" name="Text 9"/>
          <p:cNvSpPr/>
          <p:nvPr/>
        </p:nvSpPr>
        <p:spPr>
          <a:xfrm>
            <a:off x="2075688" y="3035808"/>
            <a:ext cx="157276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Insufficient</a:t>
            </a:r>
            <a:endParaRPr lang="en-US" sz="1200"/>
          </a:p>
          <a:p>
            <a:pPr marL="0" indent="0" algn="ctr">
              <a:buNone/>
            </a:pPr>
            <a:r>
              <a:rPr lang="en-US" sz="12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</a:t>
            </a:r>
            <a:endParaRPr lang="en-US" sz="1200"/>
          </a:p>
        </p:txBody>
      </p:sp>
      <p:sp>
        <p:nvSpPr>
          <p:cNvPr id="12" name="Shape 10"/>
          <p:cNvSpPr/>
          <p:nvPr/>
        </p:nvSpPr>
        <p:spPr>
          <a:xfrm>
            <a:off x="4014216" y="2293315"/>
            <a:ext cx="1005840" cy="724205"/>
          </a:xfrm>
          <a:prstGeom prst="rect">
            <a:avLst/>
          </a:prstGeom>
          <a:solidFill>
            <a:srgbClr val="C8A84B">
              <a:alpha val="8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1"/>
          <p:cNvSpPr/>
          <p:nvPr/>
        </p:nvSpPr>
        <p:spPr>
          <a:xfrm>
            <a:off x="3739896" y="1909267"/>
            <a:ext cx="157276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44%</a:t>
            </a:r>
            <a:endParaRPr lang="en-US" sz="2200"/>
          </a:p>
        </p:txBody>
      </p:sp>
      <p:sp>
        <p:nvSpPr>
          <p:cNvPr id="14" name="Text 12"/>
          <p:cNvSpPr/>
          <p:nvPr/>
        </p:nvSpPr>
        <p:spPr>
          <a:xfrm>
            <a:off x="3739896" y="3035808"/>
            <a:ext cx="157276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audit</a:t>
            </a:r>
            <a:endParaRPr lang="en-US" sz="1200"/>
          </a:p>
          <a:p>
            <a:pPr marL="0" indent="0" algn="ctr">
              <a:buNone/>
            </a:pPr>
            <a:r>
              <a:rPr lang="en-US" sz="12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guidelines</a:t>
            </a:r>
            <a:endParaRPr lang="en-US" sz="1200"/>
          </a:p>
        </p:txBody>
      </p:sp>
      <p:sp>
        <p:nvSpPr>
          <p:cNvPr id="15" name="Shape 13"/>
          <p:cNvSpPr/>
          <p:nvPr/>
        </p:nvSpPr>
        <p:spPr>
          <a:xfrm>
            <a:off x="5678424" y="2293315"/>
            <a:ext cx="1005840" cy="724205"/>
          </a:xfrm>
          <a:prstGeom prst="rect">
            <a:avLst/>
          </a:prstGeom>
          <a:solidFill>
            <a:srgbClr val="C8A84B">
              <a:alpha val="7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Text 14"/>
          <p:cNvSpPr/>
          <p:nvPr/>
        </p:nvSpPr>
        <p:spPr>
          <a:xfrm>
            <a:off x="5404104" y="1909267"/>
            <a:ext cx="157276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44%</a:t>
            </a:r>
            <a:endParaRPr lang="en-US" sz="2200"/>
          </a:p>
        </p:txBody>
      </p:sp>
      <p:sp>
        <p:nvSpPr>
          <p:cNvPr id="17" name="Text 15"/>
          <p:cNvSpPr/>
          <p:nvPr/>
        </p:nvSpPr>
        <p:spPr>
          <a:xfrm>
            <a:off x="5404104" y="3035808"/>
            <a:ext cx="157276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monitoring</a:t>
            </a:r>
            <a:endParaRPr lang="en-US" sz="1200"/>
          </a:p>
          <a:p>
            <a:pPr marL="0" indent="0" algn="ctr">
              <a:buNone/>
            </a:pPr>
            <a:r>
              <a:rPr lang="en-US" sz="12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systems</a:t>
            </a:r>
            <a:endParaRPr lang="en-US" sz="1200"/>
          </a:p>
        </p:txBody>
      </p:sp>
      <p:sp>
        <p:nvSpPr>
          <p:cNvPr id="18" name="Shape 16"/>
          <p:cNvSpPr/>
          <p:nvPr/>
        </p:nvSpPr>
        <p:spPr>
          <a:xfrm>
            <a:off x="7342632" y="2424989"/>
            <a:ext cx="1005840" cy="592531"/>
          </a:xfrm>
          <a:prstGeom prst="rect">
            <a:avLst/>
          </a:prstGeom>
          <a:solidFill>
            <a:srgbClr val="C8A84B">
              <a:alpha val="6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Text 17"/>
          <p:cNvSpPr/>
          <p:nvPr/>
        </p:nvSpPr>
        <p:spPr>
          <a:xfrm>
            <a:off x="7068312" y="2040941"/>
            <a:ext cx="157276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36%</a:t>
            </a:r>
            <a:endParaRPr lang="en-US" sz="2200"/>
          </a:p>
        </p:txBody>
      </p:sp>
      <p:sp>
        <p:nvSpPr>
          <p:cNvPr id="20" name="Text 18"/>
          <p:cNvSpPr/>
          <p:nvPr/>
        </p:nvSpPr>
        <p:spPr>
          <a:xfrm>
            <a:off x="7068312" y="3035808"/>
            <a:ext cx="157276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methodological</a:t>
            </a:r>
            <a:endParaRPr lang="en-US" sz="1200"/>
          </a:p>
          <a:p>
            <a:pPr marL="0" indent="0" algn="ctr">
              <a:buNone/>
            </a:pPr>
            <a:r>
              <a:rPr lang="en-US" sz="12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references</a:t>
            </a:r>
            <a:endParaRPr lang="en-US" sz="1200"/>
          </a:p>
        </p:txBody>
      </p:sp>
      <p:sp>
        <p:nvSpPr>
          <p:cNvPr id="21" name="Shape 19"/>
          <p:cNvSpPr/>
          <p:nvPr/>
        </p:nvSpPr>
        <p:spPr>
          <a:xfrm>
            <a:off x="411480" y="3017520"/>
            <a:ext cx="8321040" cy="0"/>
          </a:xfrm>
          <a:prstGeom prst="line">
            <a:avLst/>
          </a:prstGeom>
          <a:noFill/>
          <a:ln w="12700">
            <a:solidFill>
              <a:srgbClr val="4A7A5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Shape 20"/>
          <p:cNvSpPr/>
          <p:nvPr/>
        </p:nvSpPr>
        <p:spPr>
          <a:xfrm>
            <a:off x="457200" y="3749040"/>
            <a:ext cx="8046720" cy="1051560"/>
          </a:xfrm>
          <a:prstGeom prst="roundRect">
            <a:avLst>
              <a:gd name="adj" fmla="val 6957"/>
            </a:avLst>
          </a:prstGeom>
          <a:solidFill>
            <a:srgbClr val="2C5F2D">
              <a:alpha val="4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3" name="Text 21"/>
          <p:cNvSpPr/>
          <p:nvPr/>
        </p:nvSpPr>
        <p:spPr>
          <a:xfrm>
            <a:off x="640080" y="3822192"/>
            <a:ext cx="76809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i="1">
                <a:solidFill>
                  <a:srgbClr val="E0EEE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"The lack of specific methodologies and the need for capacity building and training are the main obstacles preventing SAIs from effectively overseeing their governments' energy transition programs." — INTOSAI WGEI Survey, 2023</a:t>
            </a:r>
            <a:endParaRPr lang="en-US" sz="1400"/>
          </a:p>
        </p:txBody>
      </p:sp>
      <p:sp>
        <p:nvSpPr>
          <p:cNvPr id="24" name="Shape 22"/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B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457200" y="128016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4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  OUR GREATEST CHALLENGE</a:t>
            </a:r>
            <a:endParaRPr lang="en-US" sz="1000"/>
          </a:p>
        </p:txBody>
      </p:sp>
      <p:sp>
        <p:nvSpPr>
          <p:cNvPr id="4" name="Text 2"/>
          <p:cNvSpPr/>
          <p:nvPr/>
        </p:nvSpPr>
        <p:spPr>
          <a:xfrm>
            <a:off x="457200" y="4572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Transforming Brazil's Audit into a Universal Methodology</a:t>
            </a:r>
            <a:endParaRPr lang="en-US" sz="2400"/>
          </a:p>
        </p:txBody>
      </p:sp>
      <p:sp>
        <p:nvSpPr>
          <p:cNvPr id="5" name="Shape 3"/>
          <p:cNvSpPr/>
          <p:nvPr/>
        </p:nvSpPr>
        <p:spPr>
          <a:xfrm>
            <a:off x="457200" y="1170432"/>
            <a:ext cx="8229600" cy="914400"/>
          </a:xfrm>
          <a:prstGeom prst="roundRect">
            <a:avLst>
              <a:gd name="adj" fmla="val 10000"/>
            </a:avLst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640080" y="1261872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i="1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the very beginning, our greatest challenge was clear:</a:t>
            </a:r>
            <a:endParaRPr lang="en-US" sz="1200"/>
          </a:p>
        </p:txBody>
      </p:sp>
      <p:sp>
        <p:nvSpPr>
          <p:cNvPr id="7" name="Text 5"/>
          <p:cNvSpPr/>
          <p:nvPr/>
        </p:nvSpPr>
        <p:spPr>
          <a:xfrm>
            <a:off x="640080" y="1536192"/>
            <a:ext cx="78638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How to transform Brazil's specific audit approach into a flexible methodology</a:t>
            </a:r>
            <a:endParaRPr lang="en-US" sz="1400"/>
          </a:p>
          <a:p>
            <a:pPr marL="0" indent="0" algn="l">
              <a:buNone/>
            </a:pPr>
            <a:r>
              <a:rPr lang="en-US" sz="14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that could be adapted to every SAI's own reality?</a:t>
            </a:r>
            <a:endParaRPr lang="en-US" sz="1400"/>
          </a:p>
        </p:txBody>
      </p:sp>
      <p:sp>
        <p:nvSpPr>
          <p:cNvPr id="8" name="Shape 6"/>
          <p:cNvSpPr/>
          <p:nvPr/>
        </p:nvSpPr>
        <p:spPr>
          <a:xfrm>
            <a:off x="457200" y="2212848"/>
            <a:ext cx="8229600" cy="804672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D8E8DC"/>
            </a:solidFill>
            <a:prstDash val="solid"/>
          </a:ln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9" name="Shape 7"/>
          <p:cNvSpPr/>
          <p:nvPr/>
        </p:nvSpPr>
        <p:spPr>
          <a:xfrm>
            <a:off x="3200400" y="2066544"/>
            <a:ext cx="2743200" cy="292608"/>
          </a:xfrm>
          <a:prstGeom prst="roundRect">
            <a:avLst>
              <a:gd name="adj" fmla="val 25000"/>
            </a:avLst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3200400" y="2066544"/>
            <a:ext cx="2743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SPECIFICITY vs. UNIVERSALITY</a:t>
            </a:r>
            <a:endParaRPr lang="en-US" sz="850"/>
          </a:p>
        </p:txBody>
      </p:sp>
      <p:sp>
        <p:nvSpPr>
          <p:cNvPr id="11" name="Text 9"/>
          <p:cNvSpPr/>
          <p:nvPr/>
        </p:nvSpPr>
        <p:spPr>
          <a:xfrm>
            <a:off x="594360" y="2267712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Brazil's Context</a:t>
            </a:r>
            <a:endParaRPr lang="en-US" sz="1100"/>
          </a:p>
        </p:txBody>
      </p:sp>
      <p:sp>
        <p:nvSpPr>
          <p:cNvPr id="12" name="Text 10"/>
          <p:cNvSpPr/>
          <p:nvPr/>
        </p:nvSpPr>
        <p:spPr>
          <a:xfrm>
            <a:off x="594360" y="2523744"/>
            <a:ext cx="2560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Unique energy matrix — already low carbon. Challenges in transport &amp; industry. Strong regulatory tradition.</a:t>
            </a:r>
            <a:endParaRPr lang="en-US" sz="1000"/>
          </a:p>
        </p:txBody>
      </p:sp>
      <p:sp>
        <p:nvSpPr>
          <p:cNvPr id="13" name="Text 11"/>
          <p:cNvSpPr/>
          <p:nvPr/>
        </p:nvSpPr>
        <p:spPr>
          <a:xfrm>
            <a:off x="3840480" y="2395728"/>
            <a:ext cx="1463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⟺</a:t>
            </a:r>
            <a:endParaRPr lang="en-US" sz="2200"/>
          </a:p>
        </p:txBody>
      </p:sp>
      <p:sp>
        <p:nvSpPr>
          <p:cNvPr id="14" name="Text 12"/>
          <p:cNvSpPr/>
          <p:nvPr/>
        </p:nvSpPr>
        <p:spPr>
          <a:xfrm>
            <a:off x="5989320" y="2267712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Any SAI's Context</a:t>
            </a:r>
            <a:endParaRPr lang="en-US" sz="1100"/>
          </a:p>
        </p:txBody>
      </p:sp>
      <p:sp>
        <p:nvSpPr>
          <p:cNvPr id="15" name="Text 13"/>
          <p:cNvSpPr/>
          <p:nvPr/>
        </p:nvSpPr>
        <p:spPr>
          <a:xfrm>
            <a:off x="5989320" y="2523744"/>
            <a:ext cx="2560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Diverse energy profiles, institutional capacities, regulatory frameworks and national priorities.</a:t>
            </a:r>
            <a:endParaRPr lang="en-US" sz="1000"/>
          </a:p>
        </p:txBody>
      </p:sp>
      <p:sp>
        <p:nvSpPr>
          <p:cNvPr id="16" name="Shape 14"/>
          <p:cNvSpPr/>
          <p:nvPr/>
        </p:nvSpPr>
        <p:spPr>
          <a:xfrm>
            <a:off x="457200" y="3127248"/>
            <a:ext cx="8229600" cy="804672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D8E8DC"/>
            </a:solidFill>
            <a:prstDash val="solid"/>
          </a:ln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7" name="Shape 15"/>
          <p:cNvSpPr/>
          <p:nvPr/>
        </p:nvSpPr>
        <p:spPr>
          <a:xfrm>
            <a:off x="3200400" y="2980944"/>
            <a:ext cx="2743200" cy="292608"/>
          </a:xfrm>
          <a:prstGeom prst="roundRect">
            <a:avLst>
              <a:gd name="adj" fmla="val 25000"/>
            </a:avLst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3200400" y="2980944"/>
            <a:ext cx="2743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COMPREHENSIVENESS vs. ADAPTABILITY</a:t>
            </a:r>
            <a:endParaRPr lang="en-US" sz="850"/>
          </a:p>
        </p:txBody>
      </p:sp>
      <p:sp>
        <p:nvSpPr>
          <p:cNvPr id="19" name="Text 17"/>
          <p:cNvSpPr/>
          <p:nvPr/>
        </p:nvSpPr>
        <p:spPr>
          <a:xfrm>
            <a:off x="594360" y="3182112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Deep Audit Detail</a:t>
            </a:r>
            <a:endParaRPr lang="en-US" sz="1100"/>
          </a:p>
        </p:txBody>
      </p:sp>
      <p:sp>
        <p:nvSpPr>
          <p:cNvPr id="20" name="Text 18"/>
          <p:cNvSpPr/>
          <p:nvPr/>
        </p:nvSpPr>
        <p:spPr>
          <a:xfrm>
            <a:off x="594360" y="3438144"/>
            <a:ext cx="2560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Granular scoring of 20+ items across 4 pillars, drawing from Brazil's 2024 performance audit.</a:t>
            </a:r>
            <a:endParaRPr lang="en-US" sz="1000"/>
          </a:p>
        </p:txBody>
      </p:sp>
      <p:sp>
        <p:nvSpPr>
          <p:cNvPr id="21" name="Text 19"/>
          <p:cNvSpPr/>
          <p:nvPr/>
        </p:nvSpPr>
        <p:spPr>
          <a:xfrm>
            <a:off x="3840480" y="3310128"/>
            <a:ext cx="1463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⟺</a:t>
            </a:r>
            <a:endParaRPr lang="en-US" sz="2200"/>
          </a:p>
        </p:txBody>
      </p:sp>
      <p:sp>
        <p:nvSpPr>
          <p:cNvPr id="22" name="Text 20"/>
          <p:cNvSpPr/>
          <p:nvPr/>
        </p:nvSpPr>
        <p:spPr>
          <a:xfrm>
            <a:off x="5989320" y="3182112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Practical Usability</a:t>
            </a:r>
            <a:endParaRPr lang="en-US" sz="1100"/>
          </a:p>
        </p:txBody>
      </p:sp>
      <p:sp>
        <p:nvSpPr>
          <p:cNvPr id="23" name="Text 21"/>
          <p:cNvSpPr/>
          <p:nvPr/>
        </p:nvSpPr>
        <p:spPr>
          <a:xfrm>
            <a:off x="5989320" y="3438144"/>
            <a:ext cx="2560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SAIs need a tool they can adapt and implement, even with limited capacity or resources.</a:t>
            </a:r>
            <a:endParaRPr lang="en-US" sz="1000"/>
          </a:p>
        </p:txBody>
      </p:sp>
      <p:sp>
        <p:nvSpPr>
          <p:cNvPr id="24" name="Shape 22"/>
          <p:cNvSpPr/>
          <p:nvPr/>
        </p:nvSpPr>
        <p:spPr>
          <a:xfrm>
            <a:off x="457200" y="4041648"/>
            <a:ext cx="8229600" cy="804672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D8E8DC"/>
            </a:solidFill>
            <a:prstDash val="solid"/>
          </a:ln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5" name="Shape 23"/>
          <p:cNvSpPr/>
          <p:nvPr/>
        </p:nvSpPr>
        <p:spPr>
          <a:xfrm>
            <a:off x="3200400" y="3895344"/>
            <a:ext cx="2743200" cy="292608"/>
          </a:xfrm>
          <a:prstGeom prst="roundRect">
            <a:avLst>
              <a:gd name="adj" fmla="val 25000"/>
            </a:avLst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6" name="Text 24"/>
          <p:cNvSpPr/>
          <p:nvPr/>
        </p:nvSpPr>
        <p:spPr>
          <a:xfrm>
            <a:off x="3200400" y="3895344"/>
            <a:ext cx="2743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STANDARDS vs. GLOBAL NORMS</a:t>
            </a:r>
            <a:endParaRPr lang="en-US" sz="850"/>
          </a:p>
        </p:txBody>
      </p:sp>
      <p:sp>
        <p:nvSpPr>
          <p:cNvPr id="27" name="Text 25"/>
          <p:cNvSpPr/>
          <p:nvPr/>
        </p:nvSpPr>
        <p:spPr>
          <a:xfrm>
            <a:off x="594360" y="4096512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National Standards</a:t>
            </a:r>
            <a:endParaRPr lang="en-US" sz="1100"/>
          </a:p>
        </p:txBody>
      </p:sp>
      <p:sp>
        <p:nvSpPr>
          <p:cNvPr id="28" name="Text 26"/>
          <p:cNvSpPr/>
          <p:nvPr/>
        </p:nvSpPr>
        <p:spPr>
          <a:xfrm>
            <a:off x="594360" y="4352544"/>
            <a:ext cx="2560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Brazilian audit standards, ISSAI compliance, and TCU's institutional methodology.</a:t>
            </a:r>
            <a:endParaRPr lang="en-US" sz="1000"/>
          </a:p>
        </p:txBody>
      </p:sp>
      <p:sp>
        <p:nvSpPr>
          <p:cNvPr id="29" name="Text 27"/>
          <p:cNvSpPr/>
          <p:nvPr/>
        </p:nvSpPr>
        <p:spPr>
          <a:xfrm>
            <a:off x="3840480" y="4224528"/>
            <a:ext cx="1463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⟺</a:t>
            </a:r>
            <a:endParaRPr lang="en-US" sz="2200"/>
          </a:p>
        </p:txBody>
      </p:sp>
      <p:sp>
        <p:nvSpPr>
          <p:cNvPr id="30" name="Text 28"/>
          <p:cNvSpPr/>
          <p:nvPr/>
        </p:nvSpPr>
        <p:spPr>
          <a:xfrm>
            <a:off x="5989320" y="4096512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International Applicability</a:t>
            </a:r>
            <a:endParaRPr lang="en-US" sz="1100"/>
          </a:p>
        </p:txBody>
      </p:sp>
      <p:sp>
        <p:nvSpPr>
          <p:cNvPr id="31" name="Text 29"/>
          <p:cNvSpPr/>
          <p:nvPr/>
        </p:nvSpPr>
        <p:spPr>
          <a:xfrm>
            <a:off x="5989320" y="4352544"/>
            <a:ext cx="2560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Compatibility with diverse legal systems, mandates, and governance models worldwide.</a:t>
            </a:r>
            <a:endParaRPr lang="en-US" sz="1000"/>
          </a:p>
        </p:txBody>
      </p:sp>
      <p:sp>
        <p:nvSpPr>
          <p:cNvPr id="32" name="Shape 30"/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B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457200" y="128016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4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  THE AUDIT</a:t>
            </a:r>
            <a:endParaRPr lang="en-US" sz="1000"/>
          </a:p>
        </p:txBody>
      </p:sp>
      <p:sp>
        <p:nvSpPr>
          <p:cNvPr id="4" name="Text 2"/>
          <p:cNvSpPr/>
          <p:nvPr/>
        </p:nvSpPr>
        <p:spPr>
          <a:xfrm>
            <a:off x="457200" y="457200"/>
            <a:ext cx="82296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TCU's 2024 Performance Audit on Energy Transition</a:t>
            </a:r>
            <a:endParaRPr lang="en-US" sz="2400"/>
          </a:p>
        </p:txBody>
      </p:sp>
      <p:sp>
        <p:nvSpPr>
          <p:cNvPr id="5" name="Shape 3"/>
          <p:cNvSpPr/>
          <p:nvPr/>
        </p:nvSpPr>
        <p:spPr>
          <a:xfrm>
            <a:off x="365760" y="1097280"/>
            <a:ext cx="4114800" cy="3703320"/>
          </a:xfrm>
          <a:prstGeom prst="roundRect">
            <a:avLst>
              <a:gd name="adj" fmla="val 2469"/>
            </a:avLst>
          </a:prstGeom>
          <a:solidFill>
            <a:srgbClr val="FFFFFF"/>
          </a:solidFill>
          <a:ln w="12700">
            <a:solidFill>
              <a:srgbClr val="D8E8DC"/>
            </a:solidFill>
            <a:prstDash val="solid"/>
          </a:ln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502920" y="1234440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b="1" kern="0" spc="3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PURPOSE</a:t>
            </a:r>
            <a:endParaRPr lang="en-US" sz="1050"/>
          </a:p>
        </p:txBody>
      </p:sp>
      <p:sp>
        <p:nvSpPr>
          <p:cNvPr id="7" name="Text 5"/>
          <p:cNvSpPr/>
          <p:nvPr/>
        </p:nvSpPr>
        <p:spPr>
          <a:xfrm>
            <a:off x="502920" y="1536192"/>
            <a:ext cx="3840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Assess the maturity level of public policies and government initiatives for the energy transition toward a low-carbon economy in Brazil — and analyze coherence across government interventions.</a:t>
            </a:r>
            <a:endParaRPr lang="en-US" sz="1200"/>
          </a:p>
        </p:txBody>
      </p:sp>
      <p:sp>
        <p:nvSpPr>
          <p:cNvPr id="8" name="Shape 6"/>
          <p:cNvSpPr/>
          <p:nvPr/>
        </p:nvSpPr>
        <p:spPr>
          <a:xfrm>
            <a:off x="502920" y="2487168"/>
            <a:ext cx="3840480" cy="0"/>
          </a:xfrm>
          <a:prstGeom prst="line">
            <a:avLst/>
          </a:prstGeom>
          <a:noFill/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Text 7"/>
          <p:cNvSpPr/>
          <p:nvPr/>
        </p:nvSpPr>
        <p:spPr>
          <a:xfrm>
            <a:off x="502920" y="2542032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b="1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Approach</a:t>
            </a:r>
            <a:endParaRPr lang="en-US" sz="1050"/>
          </a:p>
        </p:txBody>
      </p:sp>
      <p:sp>
        <p:nvSpPr>
          <p:cNvPr id="10" name="Text 8"/>
          <p:cNvSpPr/>
          <p:nvPr/>
        </p:nvSpPr>
        <p:spPr>
          <a:xfrm>
            <a:off x="1737360" y="2542032"/>
            <a:ext cx="2651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Risk-based + maturity assessment</a:t>
            </a:r>
            <a:endParaRPr lang="en-US" sz="1050"/>
          </a:p>
        </p:txBody>
      </p:sp>
      <p:sp>
        <p:nvSpPr>
          <p:cNvPr id="11" name="Shape 9"/>
          <p:cNvSpPr/>
          <p:nvPr/>
        </p:nvSpPr>
        <p:spPr>
          <a:xfrm>
            <a:off x="502920" y="2889504"/>
            <a:ext cx="3840480" cy="0"/>
          </a:xfrm>
          <a:prstGeom prst="line">
            <a:avLst/>
          </a:prstGeom>
          <a:noFill/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502920" y="2944368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b="1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</a:t>
            </a:r>
            <a:endParaRPr lang="en-US" sz="1050"/>
          </a:p>
        </p:txBody>
      </p:sp>
      <p:sp>
        <p:nvSpPr>
          <p:cNvPr id="13" name="Text 11"/>
          <p:cNvSpPr/>
          <p:nvPr/>
        </p:nvSpPr>
        <p:spPr>
          <a:xfrm>
            <a:off x="1737360" y="2944368"/>
            <a:ext cx="2651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Economic, industrial &amp; environmental sectors</a:t>
            </a:r>
            <a:endParaRPr lang="en-US" sz="1050"/>
          </a:p>
        </p:txBody>
      </p:sp>
      <p:sp>
        <p:nvSpPr>
          <p:cNvPr id="14" name="Shape 12"/>
          <p:cNvSpPr/>
          <p:nvPr/>
        </p:nvSpPr>
        <p:spPr>
          <a:xfrm>
            <a:off x="502920" y="3291840"/>
            <a:ext cx="3840480" cy="0"/>
          </a:xfrm>
          <a:prstGeom prst="line">
            <a:avLst/>
          </a:prstGeom>
          <a:noFill/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502920" y="3346704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b="1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Dimensions</a:t>
            </a:r>
            <a:endParaRPr lang="en-US" sz="1050"/>
          </a:p>
        </p:txBody>
      </p:sp>
      <p:sp>
        <p:nvSpPr>
          <p:cNvPr id="16" name="Text 14"/>
          <p:cNvSpPr/>
          <p:nvPr/>
        </p:nvSpPr>
        <p:spPr>
          <a:xfrm>
            <a:off x="1737360" y="3346704"/>
            <a:ext cx="2651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Governance, Financing, Justice &amp; Policy Areas</a:t>
            </a:r>
            <a:endParaRPr lang="en-US" sz="1050"/>
          </a:p>
        </p:txBody>
      </p:sp>
      <p:sp>
        <p:nvSpPr>
          <p:cNvPr id="17" name="Shape 15"/>
          <p:cNvSpPr/>
          <p:nvPr/>
        </p:nvSpPr>
        <p:spPr>
          <a:xfrm>
            <a:off x="502920" y="3694176"/>
            <a:ext cx="3840480" cy="0"/>
          </a:xfrm>
          <a:prstGeom prst="line">
            <a:avLst/>
          </a:prstGeom>
          <a:noFill/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502920" y="3749040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 b="1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Methodology</a:t>
            </a:r>
            <a:endParaRPr lang="en-US" sz="1050"/>
          </a:p>
        </p:txBody>
      </p:sp>
      <p:sp>
        <p:nvSpPr>
          <p:cNvPr id="19" name="Text 17"/>
          <p:cNvSpPr/>
          <p:nvPr/>
        </p:nvSpPr>
        <p:spPr>
          <a:xfrm>
            <a:off x="1737360" y="3749040"/>
            <a:ext cx="2651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Theoretical research + practical experience</a:t>
            </a:r>
            <a:endParaRPr lang="en-US" sz="1050"/>
          </a:p>
        </p:txBody>
      </p:sp>
      <p:sp>
        <p:nvSpPr>
          <p:cNvPr id="20" name="Shape 18"/>
          <p:cNvSpPr/>
          <p:nvPr/>
        </p:nvSpPr>
        <p:spPr>
          <a:xfrm>
            <a:off x="502920" y="4096512"/>
            <a:ext cx="3840480" cy="0"/>
          </a:xfrm>
          <a:prstGeom prst="line">
            <a:avLst/>
          </a:prstGeom>
          <a:noFill/>
          <a:ln w="6350">
            <a:solidFill>
              <a:srgbClr val="E0EEE2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Text 22"/>
          <p:cNvSpPr/>
          <p:nvPr/>
        </p:nvSpPr>
        <p:spPr>
          <a:xfrm>
            <a:off x="5602587" y="4855464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i="1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* UNDP = United Nations Development Programme</a:t>
            </a:r>
            <a:endParaRPr lang="en-US" sz="800"/>
          </a:p>
        </p:txBody>
      </p:sp>
      <p:sp>
        <p:nvSpPr>
          <p:cNvPr id="25" name="Shape 23"/>
          <p:cNvSpPr/>
          <p:nvPr/>
        </p:nvSpPr>
        <p:spPr>
          <a:xfrm>
            <a:off x="4709160" y="1097280"/>
            <a:ext cx="4069080" cy="3703320"/>
          </a:xfrm>
          <a:prstGeom prst="roundRect">
            <a:avLst>
              <a:gd name="adj" fmla="val 2469"/>
            </a:avLst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6" name="Text 24"/>
          <p:cNvSpPr/>
          <p:nvPr/>
        </p:nvSpPr>
        <p:spPr>
          <a:xfrm>
            <a:off x="4846320" y="1234440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3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THE AUDIT BUILT THE GUIDE</a:t>
            </a:r>
            <a:endParaRPr lang="en-US" sz="1000"/>
          </a:p>
        </p:txBody>
      </p:sp>
      <p:sp>
        <p:nvSpPr>
          <p:cNvPr id="27" name="Shape 25"/>
          <p:cNvSpPr/>
          <p:nvPr/>
        </p:nvSpPr>
        <p:spPr>
          <a:xfrm>
            <a:off x="4846320" y="1609344"/>
            <a:ext cx="347472" cy="347472"/>
          </a:xfrm>
          <a:prstGeom prst="ellipse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Text 26"/>
          <p:cNvSpPr/>
          <p:nvPr/>
        </p:nvSpPr>
        <p:spPr>
          <a:xfrm>
            <a:off x="4846320" y="1609344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200"/>
          </a:p>
        </p:txBody>
      </p:sp>
      <p:sp>
        <p:nvSpPr>
          <p:cNvPr id="29" name="Text 27"/>
          <p:cNvSpPr/>
          <p:nvPr/>
        </p:nvSpPr>
        <p:spPr>
          <a:xfrm>
            <a:off x="5285232" y="1591056"/>
            <a:ext cx="33375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Theoretical Foundation</a:t>
            </a:r>
            <a:endParaRPr lang="en-US" sz="1100"/>
          </a:p>
        </p:txBody>
      </p:sp>
      <p:sp>
        <p:nvSpPr>
          <p:cNvPr id="30" name="Text 28"/>
          <p:cNvSpPr/>
          <p:nvPr/>
        </p:nvSpPr>
        <p:spPr>
          <a:xfrm>
            <a:off x="5285232" y="1834026"/>
            <a:ext cx="3337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Literature &amp; frameworks from global reference organizations</a:t>
            </a:r>
            <a:endParaRPr lang="en-US" sz="1050"/>
          </a:p>
        </p:txBody>
      </p:sp>
      <p:sp>
        <p:nvSpPr>
          <p:cNvPr id="31" name="Shape 29"/>
          <p:cNvSpPr/>
          <p:nvPr/>
        </p:nvSpPr>
        <p:spPr>
          <a:xfrm>
            <a:off x="4846320" y="2267712"/>
            <a:ext cx="347472" cy="347472"/>
          </a:xfrm>
          <a:prstGeom prst="ellipse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2" name="Text 30"/>
          <p:cNvSpPr/>
          <p:nvPr/>
        </p:nvSpPr>
        <p:spPr>
          <a:xfrm>
            <a:off x="4846320" y="2267712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200"/>
          </a:p>
        </p:txBody>
      </p:sp>
      <p:sp>
        <p:nvSpPr>
          <p:cNvPr id="33" name="Text 31"/>
          <p:cNvSpPr/>
          <p:nvPr/>
        </p:nvSpPr>
        <p:spPr>
          <a:xfrm>
            <a:off x="5285232" y="2249424"/>
            <a:ext cx="33375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Experience</a:t>
            </a:r>
            <a:endParaRPr lang="en-US" sz="1100"/>
          </a:p>
        </p:txBody>
      </p:sp>
      <p:sp>
        <p:nvSpPr>
          <p:cNvPr id="34" name="Text 32"/>
          <p:cNvSpPr/>
          <p:nvPr/>
        </p:nvSpPr>
        <p:spPr>
          <a:xfrm>
            <a:off x="5285232" y="2492394"/>
            <a:ext cx="3337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Planning matrices &amp; findings from the 2024 Brazilian audit</a:t>
            </a:r>
            <a:endParaRPr lang="en-US" sz="1050"/>
          </a:p>
        </p:txBody>
      </p:sp>
      <p:sp>
        <p:nvSpPr>
          <p:cNvPr id="35" name="Shape 33"/>
          <p:cNvSpPr/>
          <p:nvPr/>
        </p:nvSpPr>
        <p:spPr>
          <a:xfrm>
            <a:off x="4846320" y="2926080"/>
            <a:ext cx="347472" cy="347472"/>
          </a:xfrm>
          <a:prstGeom prst="ellipse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6" name="Text 34"/>
          <p:cNvSpPr/>
          <p:nvPr/>
        </p:nvSpPr>
        <p:spPr>
          <a:xfrm>
            <a:off x="4846320" y="2926080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200"/>
          </a:p>
        </p:txBody>
      </p:sp>
      <p:sp>
        <p:nvSpPr>
          <p:cNvPr id="37" name="Text 35"/>
          <p:cNvSpPr/>
          <p:nvPr/>
        </p:nvSpPr>
        <p:spPr>
          <a:xfrm>
            <a:off x="5285232" y="2907792"/>
            <a:ext cx="33375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International Collaboration</a:t>
            </a:r>
            <a:endParaRPr lang="en-US" sz="1100"/>
          </a:p>
        </p:txBody>
      </p:sp>
      <p:sp>
        <p:nvSpPr>
          <p:cNvPr id="38" name="Text 36"/>
          <p:cNvSpPr/>
          <p:nvPr/>
        </p:nvSpPr>
        <p:spPr>
          <a:xfrm>
            <a:off x="5285232" y="3150762"/>
            <a:ext cx="3337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WGEI discussions + contributions from SAIs across continents</a:t>
            </a:r>
            <a:endParaRPr lang="en-US" sz="1050"/>
          </a:p>
        </p:txBody>
      </p:sp>
      <p:sp>
        <p:nvSpPr>
          <p:cNvPr id="39" name="Shape 37"/>
          <p:cNvSpPr/>
          <p:nvPr/>
        </p:nvSpPr>
        <p:spPr>
          <a:xfrm>
            <a:off x="4846320" y="3584448"/>
            <a:ext cx="347472" cy="347472"/>
          </a:xfrm>
          <a:prstGeom prst="ellipse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0" name="Text 38"/>
          <p:cNvSpPr/>
          <p:nvPr/>
        </p:nvSpPr>
        <p:spPr>
          <a:xfrm>
            <a:off x="4846320" y="3584448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200"/>
          </a:p>
        </p:txBody>
      </p:sp>
      <p:sp>
        <p:nvSpPr>
          <p:cNvPr id="41" name="Text 39"/>
          <p:cNvSpPr/>
          <p:nvPr/>
        </p:nvSpPr>
        <p:spPr>
          <a:xfrm>
            <a:off x="5285232" y="3566160"/>
            <a:ext cx="33375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Benchmarking</a:t>
            </a:r>
            <a:endParaRPr lang="en-US" sz="1100"/>
          </a:p>
        </p:txBody>
      </p:sp>
      <p:sp>
        <p:nvSpPr>
          <p:cNvPr id="42" name="Text 40"/>
          <p:cNvSpPr/>
          <p:nvPr/>
        </p:nvSpPr>
        <p:spPr>
          <a:xfrm>
            <a:off x="5285232" y="3809130"/>
            <a:ext cx="3337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60+ audit reports from dozens of countries (UNDP*, 2024)</a:t>
            </a:r>
            <a:endParaRPr lang="en-US" sz="1050"/>
          </a:p>
        </p:txBody>
      </p:sp>
      <p:sp>
        <p:nvSpPr>
          <p:cNvPr id="43" name="Shape 41"/>
          <p:cNvSpPr/>
          <p:nvPr/>
        </p:nvSpPr>
        <p:spPr>
          <a:xfrm>
            <a:off x="4846320" y="4242816"/>
            <a:ext cx="347472" cy="347472"/>
          </a:xfrm>
          <a:prstGeom prst="ellipse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4" name="Text 42"/>
          <p:cNvSpPr/>
          <p:nvPr/>
        </p:nvSpPr>
        <p:spPr>
          <a:xfrm>
            <a:off x="4846320" y="4242816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1200"/>
          </a:p>
        </p:txBody>
      </p:sp>
      <p:sp>
        <p:nvSpPr>
          <p:cNvPr id="45" name="Text 43"/>
          <p:cNvSpPr/>
          <p:nvPr/>
        </p:nvSpPr>
        <p:spPr>
          <a:xfrm>
            <a:off x="5285232" y="4224528"/>
            <a:ext cx="33375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Expert Validation</a:t>
            </a:r>
            <a:endParaRPr lang="en-US" sz="1100"/>
          </a:p>
        </p:txBody>
      </p:sp>
      <p:sp>
        <p:nvSpPr>
          <p:cNvPr id="46" name="Text 44"/>
          <p:cNvSpPr/>
          <p:nvPr/>
        </p:nvSpPr>
        <p:spPr>
          <a:xfrm>
            <a:off x="5285232" y="4467498"/>
            <a:ext cx="3337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50">
                <a:solidFill>
                  <a:srgbClr val="A8C8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IEA and experts peer-reviewed the guide for technical consistency</a:t>
            </a:r>
            <a:endParaRPr lang="en-US" sz="1050"/>
          </a:p>
        </p:txBody>
      </p:sp>
      <p:sp>
        <p:nvSpPr>
          <p:cNvPr id="47" name="Shape 45"/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A3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4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  FROM AUDIT TO GUIDE</a:t>
            </a:r>
            <a:endParaRPr lang="en-US" sz="100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Transformation Journey</a:t>
            </a:r>
            <a:endParaRPr lang="en-US" sz="2600"/>
          </a:p>
        </p:txBody>
      </p:sp>
      <p:sp>
        <p:nvSpPr>
          <p:cNvPr id="5" name="Shape 3"/>
          <p:cNvSpPr/>
          <p:nvPr/>
        </p:nvSpPr>
        <p:spPr>
          <a:xfrm>
            <a:off x="1874520" y="1965960"/>
            <a:ext cx="246888" cy="0"/>
          </a:xfrm>
          <a:prstGeom prst="line">
            <a:avLst/>
          </a:prstGeom>
          <a:noFill/>
          <a:ln w="254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Shape 4"/>
          <p:cNvSpPr/>
          <p:nvPr/>
        </p:nvSpPr>
        <p:spPr>
          <a:xfrm>
            <a:off x="457200" y="1097292"/>
            <a:ext cx="1481328" cy="3383280"/>
          </a:xfrm>
          <a:prstGeom prst="roundRect">
            <a:avLst>
              <a:gd name="adj" fmla="val 6173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457200" y="1353312"/>
            <a:ext cx="148132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2023</a:t>
            </a:r>
            <a:endParaRPr lang="en-US" sz="1300"/>
          </a:p>
        </p:txBody>
      </p:sp>
      <p:sp>
        <p:nvSpPr>
          <p:cNvPr id="8" name="Shape 6"/>
          <p:cNvSpPr/>
          <p:nvPr/>
        </p:nvSpPr>
        <p:spPr>
          <a:xfrm>
            <a:off x="640080" y="1755648"/>
            <a:ext cx="1115568" cy="0"/>
          </a:xfrm>
          <a:prstGeom prst="line">
            <a:avLst/>
          </a:prstGeom>
          <a:noFill/>
          <a:ln w="6350">
            <a:solidFill>
              <a:srgbClr val="4A7A5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Text 7"/>
          <p:cNvSpPr/>
          <p:nvPr/>
        </p:nvSpPr>
        <p:spPr>
          <a:xfrm>
            <a:off x="530352" y="1801368"/>
            <a:ext cx="133502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Problem Identified</a:t>
            </a:r>
            <a:endParaRPr lang="en-US" sz="1050"/>
          </a:p>
        </p:txBody>
      </p:sp>
      <p:sp>
        <p:nvSpPr>
          <p:cNvPr id="10" name="Text 8"/>
          <p:cNvSpPr/>
          <p:nvPr/>
        </p:nvSpPr>
        <p:spPr>
          <a:xfrm>
            <a:off x="530352" y="2359152"/>
            <a:ext cx="1335024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WGEI survey reveals SAIs lack methodology for energy transition audits</a:t>
            </a:r>
            <a:endParaRPr lang="en-US" sz="1100"/>
          </a:p>
        </p:txBody>
      </p:sp>
      <p:sp>
        <p:nvSpPr>
          <p:cNvPr id="11" name="Shape 9"/>
          <p:cNvSpPr/>
          <p:nvPr/>
        </p:nvSpPr>
        <p:spPr>
          <a:xfrm>
            <a:off x="3538728" y="1965960"/>
            <a:ext cx="246888" cy="0"/>
          </a:xfrm>
          <a:prstGeom prst="line">
            <a:avLst/>
          </a:prstGeom>
          <a:noFill/>
          <a:ln w="254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Shape 10"/>
          <p:cNvSpPr/>
          <p:nvPr/>
        </p:nvSpPr>
        <p:spPr>
          <a:xfrm>
            <a:off x="2121408" y="1097292"/>
            <a:ext cx="1481328" cy="3383280"/>
          </a:xfrm>
          <a:prstGeom prst="roundRect">
            <a:avLst>
              <a:gd name="adj" fmla="val 6173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11"/>
          <p:cNvSpPr/>
          <p:nvPr/>
        </p:nvSpPr>
        <p:spPr>
          <a:xfrm>
            <a:off x="2121408" y="1353312"/>
            <a:ext cx="148132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2024</a:t>
            </a:r>
            <a:endParaRPr lang="en-US" sz="1300"/>
          </a:p>
        </p:txBody>
      </p:sp>
      <p:sp>
        <p:nvSpPr>
          <p:cNvPr id="14" name="Shape 12"/>
          <p:cNvSpPr/>
          <p:nvPr/>
        </p:nvSpPr>
        <p:spPr>
          <a:xfrm>
            <a:off x="2304288" y="1755648"/>
            <a:ext cx="1115568" cy="0"/>
          </a:xfrm>
          <a:prstGeom prst="line">
            <a:avLst/>
          </a:prstGeom>
          <a:noFill/>
          <a:ln w="6350">
            <a:solidFill>
              <a:srgbClr val="4A7A5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2194560" y="1801368"/>
            <a:ext cx="133502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TCU Audit Executed</a:t>
            </a:r>
            <a:endParaRPr lang="en-US" sz="1050"/>
          </a:p>
        </p:txBody>
      </p:sp>
      <p:sp>
        <p:nvSpPr>
          <p:cNvPr id="16" name="Text 14"/>
          <p:cNvSpPr/>
          <p:nvPr/>
        </p:nvSpPr>
        <p:spPr>
          <a:xfrm>
            <a:off x="2194560" y="2359152"/>
            <a:ext cx="1335024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Performance audit on Brazil's energy transition — covering all sectors</a:t>
            </a:r>
            <a:endParaRPr lang="en-US" sz="1100"/>
          </a:p>
        </p:txBody>
      </p:sp>
      <p:sp>
        <p:nvSpPr>
          <p:cNvPr id="17" name="Shape 15"/>
          <p:cNvSpPr/>
          <p:nvPr/>
        </p:nvSpPr>
        <p:spPr>
          <a:xfrm>
            <a:off x="5202936" y="1965960"/>
            <a:ext cx="246888" cy="0"/>
          </a:xfrm>
          <a:prstGeom prst="line">
            <a:avLst/>
          </a:prstGeom>
          <a:noFill/>
          <a:ln w="254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Shape 16"/>
          <p:cNvSpPr/>
          <p:nvPr/>
        </p:nvSpPr>
        <p:spPr>
          <a:xfrm>
            <a:off x="3785616" y="1097292"/>
            <a:ext cx="1481328" cy="3383280"/>
          </a:xfrm>
          <a:prstGeom prst="roundRect">
            <a:avLst>
              <a:gd name="adj" fmla="val 6173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Text 17"/>
          <p:cNvSpPr/>
          <p:nvPr/>
        </p:nvSpPr>
        <p:spPr>
          <a:xfrm>
            <a:off x="3785616" y="1353312"/>
            <a:ext cx="148132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2024</a:t>
            </a:r>
            <a:endParaRPr lang="en-US" sz="1300"/>
          </a:p>
        </p:txBody>
      </p:sp>
      <p:sp>
        <p:nvSpPr>
          <p:cNvPr id="20" name="Shape 18"/>
          <p:cNvSpPr/>
          <p:nvPr/>
        </p:nvSpPr>
        <p:spPr>
          <a:xfrm>
            <a:off x="3968496" y="1755648"/>
            <a:ext cx="1115568" cy="0"/>
          </a:xfrm>
          <a:prstGeom prst="line">
            <a:avLst/>
          </a:prstGeom>
          <a:noFill/>
          <a:ln w="6350">
            <a:solidFill>
              <a:srgbClr val="4A7A5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1" name="Text 19"/>
          <p:cNvSpPr/>
          <p:nvPr/>
        </p:nvSpPr>
        <p:spPr>
          <a:xfrm>
            <a:off x="3858768" y="1801368"/>
            <a:ext cx="133502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International Benchmarking</a:t>
            </a:r>
            <a:endParaRPr lang="en-US" sz="1050"/>
          </a:p>
        </p:txBody>
      </p:sp>
      <p:sp>
        <p:nvSpPr>
          <p:cNvPr id="22" name="Text 20"/>
          <p:cNvSpPr/>
          <p:nvPr/>
        </p:nvSpPr>
        <p:spPr>
          <a:xfrm>
            <a:off x="3858768" y="2359152"/>
            <a:ext cx="1335024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60+ audit reports from dozens of countries analyzed with UNDP</a:t>
            </a:r>
            <a:endParaRPr lang="en-US" sz="1100"/>
          </a:p>
        </p:txBody>
      </p:sp>
      <p:sp>
        <p:nvSpPr>
          <p:cNvPr id="23" name="Shape 21"/>
          <p:cNvSpPr/>
          <p:nvPr/>
        </p:nvSpPr>
        <p:spPr>
          <a:xfrm>
            <a:off x="6867144" y="1965960"/>
            <a:ext cx="246888" cy="0"/>
          </a:xfrm>
          <a:prstGeom prst="line">
            <a:avLst/>
          </a:prstGeom>
          <a:noFill/>
          <a:ln w="254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Shape 22"/>
          <p:cNvSpPr/>
          <p:nvPr/>
        </p:nvSpPr>
        <p:spPr>
          <a:xfrm>
            <a:off x="5449824" y="1097292"/>
            <a:ext cx="1481328" cy="3383280"/>
          </a:xfrm>
          <a:prstGeom prst="roundRect">
            <a:avLst>
              <a:gd name="adj" fmla="val 6173"/>
            </a:avLst>
          </a:prstGeom>
          <a:solidFill>
            <a:srgbClr val="C8A84B"/>
          </a:solidFill>
          <a:ln w="254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3"/>
          <p:cNvSpPr/>
          <p:nvPr/>
        </p:nvSpPr>
        <p:spPr>
          <a:xfrm>
            <a:off x="5449824" y="1353312"/>
            <a:ext cx="148132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2024–25</a:t>
            </a:r>
            <a:endParaRPr lang="en-US" sz="1300"/>
          </a:p>
        </p:txBody>
      </p:sp>
      <p:sp>
        <p:nvSpPr>
          <p:cNvPr id="26" name="Shape 24"/>
          <p:cNvSpPr/>
          <p:nvPr/>
        </p:nvSpPr>
        <p:spPr>
          <a:xfrm>
            <a:off x="5632704" y="1755648"/>
            <a:ext cx="1115568" cy="0"/>
          </a:xfrm>
          <a:prstGeom prst="line">
            <a:avLst/>
          </a:prstGeom>
          <a:noFill/>
          <a:ln w="635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Text 25"/>
          <p:cNvSpPr/>
          <p:nvPr/>
        </p:nvSpPr>
        <p:spPr>
          <a:xfrm>
            <a:off x="5522976" y="1801368"/>
            <a:ext cx="133502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Guide Developed</a:t>
            </a:r>
            <a:endParaRPr lang="en-US" sz="1050"/>
          </a:p>
        </p:txBody>
      </p:sp>
      <p:sp>
        <p:nvSpPr>
          <p:cNvPr id="28" name="Text 26"/>
          <p:cNvSpPr/>
          <p:nvPr/>
        </p:nvSpPr>
        <p:spPr>
          <a:xfrm>
            <a:off x="5522976" y="2359152"/>
            <a:ext cx="1335024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findings + WGEI collaboration → Practical Guide v2</a:t>
            </a:r>
            <a:endParaRPr lang="en-US" sz="1100"/>
          </a:p>
        </p:txBody>
      </p:sp>
      <p:sp>
        <p:nvSpPr>
          <p:cNvPr id="29" name="Shape 27"/>
          <p:cNvSpPr/>
          <p:nvPr/>
        </p:nvSpPr>
        <p:spPr>
          <a:xfrm>
            <a:off x="7114032" y="1097292"/>
            <a:ext cx="1481328" cy="3383280"/>
          </a:xfrm>
          <a:prstGeom prst="roundRect">
            <a:avLst>
              <a:gd name="adj" fmla="val 6173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0" name="Text 28"/>
          <p:cNvSpPr/>
          <p:nvPr/>
        </p:nvSpPr>
        <p:spPr>
          <a:xfrm>
            <a:off x="7114032" y="1353312"/>
            <a:ext cx="148132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2026</a:t>
            </a:r>
            <a:endParaRPr lang="en-US" sz="1300"/>
          </a:p>
        </p:txBody>
      </p:sp>
      <p:sp>
        <p:nvSpPr>
          <p:cNvPr id="31" name="Shape 29"/>
          <p:cNvSpPr/>
          <p:nvPr/>
        </p:nvSpPr>
        <p:spPr>
          <a:xfrm>
            <a:off x="7296912" y="1755648"/>
            <a:ext cx="1115568" cy="0"/>
          </a:xfrm>
          <a:prstGeom prst="line">
            <a:avLst/>
          </a:prstGeom>
          <a:noFill/>
          <a:ln w="6350">
            <a:solidFill>
              <a:srgbClr val="4A7A5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2" name="Text 30"/>
          <p:cNvSpPr/>
          <p:nvPr/>
        </p:nvSpPr>
        <p:spPr>
          <a:xfrm>
            <a:off x="7187184" y="1801368"/>
            <a:ext cx="133502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Global Launch</a:t>
            </a:r>
            <a:endParaRPr lang="en-US" sz="1050"/>
          </a:p>
        </p:txBody>
      </p:sp>
      <p:sp>
        <p:nvSpPr>
          <p:cNvPr id="33" name="Text 31"/>
          <p:cNvSpPr/>
          <p:nvPr/>
        </p:nvSpPr>
        <p:spPr>
          <a:xfrm>
            <a:off x="7187184" y="2359152"/>
            <a:ext cx="1335024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>
                <a:solidFill>
                  <a:srgbClr val="C8DC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IEA-validated guide WGEI final approval e Quality Assurance KSC</a:t>
            </a:r>
            <a:endParaRPr lang="en-US" sz="1100"/>
          </a:p>
        </p:txBody>
      </p:sp>
      <p:sp>
        <p:nvSpPr>
          <p:cNvPr id="34" name="Shape 32"/>
          <p:cNvSpPr/>
          <p:nvPr/>
        </p:nvSpPr>
        <p:spPr>
          <a:xfrm>
            <a:off x="457200" y="4572000"/>
            <a:ext cx="8046720" cy="411480"/>
          </a:xfrm>
          <a:prstGeom prst="roundRect">
            <a:avLst>
              <a:gd name="adj" fmla="val 13333"/>
            </a:avLst>
          </a:prstGeom>
          <a:solidFill>
            <a:srgbClr val="2C5F2D">
              <a:alpha val="30000"/>
            </a:srgbClr>
          </a:solidFill>
          <a:ln w="12700">
            <a:solidFill>
              <a:srgbClr val="4A7A5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5" name="Text 33"/>
          <p:cNvSpPr/>
          <p:nvPr/>
        </p:nvSpPr>
        <p:spPr>
          <a:xfrm>
            <a:off x="640080" y="4617720"/>
            <a:ext cx="7680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i="1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audit didn't just produce findings — it created a replicable, adaptable methodology for SAIs everywhere.</a:t>
            </a:r>
            <a:endParaRPr lang="en-US" sz="1050"/>
          </a:p>
        </p:txBody>
      </p:sp>
      <p:sp>
        <p:nvSpPr>
          <p:cNvPr id="36" name="Shape 34"/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C8A84B"/>
          </a:solidFill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A3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opbar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C8A84B"/>
          </a:solidFill>
          <a:ln w="12700">
            <a:solidFill>
              <a:srgbClr val="C8A84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3" name="seclabel"/>
          <p:cNvSpPr/>
          <p:nvPr/>
        </p:nvSpPr>
        <p:spPr>
          <a:xfrm>
            <a:off x="548640" y="1270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buNone/>
            </a:pPr>
            <a:r>
              <a:rPr lang="en-US" sz="1000" b="1">
                <a:solidFill>
                  <a:srgbClr val="C8A84B"/>
                </a:solidFill>
                <a:latin typeface="Calibri"/>
              </a:rPr>
              <a:t>04  FROM AUDIT TO GUIDE — QUALITY ASSURANCE PROCESS</a:t>
            </a:r>
          </a:p>
        </p:txBody>
      </p:sp>
      <p:sp>
        <p:nvSpPr>
          <p:cNvPr id="4" name="title"/>
          <p:cNvSpPr/>
          <p:nvPr/>
        </p:nvSpPr>
        <p:spPr>
          <a:xfrm>
            <a:off x="548640" y="4572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buNone/>
            </a:pPr>
            <a:r>
              <a:rPr lang="en-US" sz="2600" b="1">
                <a:solidFill>
                  <a:srgbClr val="FFFFFF"/>
                </a:solidFill>
                <a:latin typeface="Cambria"/>
              </a:rPr>
              <a:t>From Draft to Certified Guide: The 2025 QA Journey</a:t>
            </a:r>
          </a:p>
        </p:txBody>
      </p:sp>
      <p:sp>
        <p:nvSpPr>
          <p:cNvPr id="10" name="ph1bg"/>
          <p:cNvSpPr/>
          <p:nvPr/>
        </p:nvSpPr>
        <p:spPr>
          <a:xfrm>
            <a:off x="274320" y="1097280"/>
            <a:ext cx="2667000" cy="3657600"/>
          </a:xfrm>
          <a:prstGeom prst="roundRect">
            <a:avLst>
              <a:gd name="adj" fmla="val 50000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1" name="ph1label"/>
          <p:cNvSpPr/>
          <p:nvPr/>
        </p:nvSpPr>
        <p:spPr>
          <a:xfrm>
            <a:off x="274320" y="1097280"/>
            <a:ext cx="2667000" cy="320040"/>
          </a:xfrm>
          <a:prstGeom prst="rect">
            <a:avLst/>
          </a:prstGeom>
          <a:solidFill>
            <a:srgbClr val="C8A84B"/>
          </a:solidFill>
          <a:ln/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900" b="1">
                <a:solidFill>
                  <a:srgbClr val="1A3A2A"/>
                </a:solidFill>
                <a:latin typeface="Calibri"/>
              </a:rPr>
              <a:t>PHASE 1 &amp; 2</a:t>
            </a:r>
          </a:p>
          <a:p>
            <a:pPr algn="ctr">
              <a:buNone/>
            </a:pPr>
            <a:r>
              <a:rPr lang="en-US" sz="1000" b="1">
                <a:solidFill>
                  <a:srgbClr val="1A3A2A"/>
                </a:solidFill>
                <a:latin typeface="Cambria"/>
              </a:rPr>
              <a:t>Task Force</a:t>
            </a:r>
          </a:p>
        </p:txBody>
      </p:sp>
      <p:sp>
        <p:nvSpPr>
          <p:cNvPr id="12" name="ph1dates"/>
          <p:cNvSpPr/>
          <p:nvPr/>
        </p:nvSpPr>
        <p:spPr>
          <a:xfrm>
            <a:off x="365760" y="1463040"/>
            <a:ext cx="2484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900" i="1">
                <a:solidFill>
                  <a:srgbClr val="A8C8B0"/>
                </a:solidFill>
                <a:latin typeface="Calibri"/>
              </a:rPr>
              <a:t>March – July 2025</a:t>
            </a:r>
          </a:p>
        </p:txBody>
      </p:sp>
      <p:sp>
        <p:nvSpPr>
          <p:cNvPr id="13" name="ph1text"/>
          <p:cNvSpPr/>
          <p:nvPr/>
        </p:nvSpPr>
        <p:spPr>
          <a:xfrm>
            <a:off x="365760" y="1780920"/>
            <a:ext cx="2484000" cy="2743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>
              <a:buNone/>
            </a:pPr>
            <a:r>
              <a:rPr lang="en-US" sz="1000" b="1">
                <a:solidFill>
                  <a:srgbClr val="C8DCC8"/>
                </a:solidFill>
                <a:latin typeface="Calibri"/>
              </a:rPr>
              <a:t>SAIs involved: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Brazil, USA, Norway, India, Indonesia, Iraq</a:t>
            </a:r>
          </a:p>
          <a:p>
            <a:pPr algn="l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00" b="1">
                <a:solidFill>
                  <a:srgbClr val="C8DCC8"/>
                </a:solidFill>
                <a:latin typeface="Calibri"/>
              </a:rPr>
              <a:t>Phase 1: Applicability Survey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Assessed applicability across 4 axes; identified adaptation needs</a:t>
            </a:r>
          </a:p>
          <a:p>
            <a:pPr algn="l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00" b="1">
                <a:solidFill>
                  <a:srgbClr val="C8DCC8"/>
                </a:solidFill>
                <a:latin typeface="Calibri"/>
              </a:rPr>
              <a:t>Phase 2: Methodological Refinement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Governance, Risk, Just Transition, Financing and Implementation criteria strengthened</a:t>
            </a:r>
          </a:p>
          <a:p>
            <a:pPr algn="l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00" b="1">
                <a:solidFill>
                  <a:srgbClr val="C8DCC8"/>
                </a:solidFill>
                <a:latin typeface="Calibri"/>
              </a:rPr>
              <a:t>Outcome presented to WGEI Steering Committee — Zambia, July 2025</a:t>
            </a:r>
          </a:p>
        </p:txBody>
      </p:sp>
      <p:sp>
        <p:nvSpPr>
          <p:cNvPr id="20" name="arr1"/>
          <p:cNvSpPr/>
          <p:nvPr/>
        </p:nvSpPr>
        <p:spPr>
          <a:xfrm>
            <a:off x="2987640" y="2286000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1800">
                <a:solidFill>
                  <a:srgbClr val="C8A84B"/>
                </a:solidFill>
                <a:latin typeface="Calibri"/>
              </a:rPr>
              <a:t>❯</a:t>
            </a:r>
          </a:p>
        </p:txBody>
      </p:sp>
      <p:sp>
        <p:nvSpPr>
          <p:cNvPr id="30" name="ph3bg"/>
          <p:cNvSpPr/>
          <p:nvPr/>
        </p:nvSpPr>
        <p:spPr>
          <a:xfrm>
            <a:off x="3200400" y="1097280"/>
            <a:ext cx="2667000" cy="3657600"/>
          </a:xfrm>
          <a:prstGeom prst="roundRect">
            <a:avLst>
              <a:gd name="adj" fmla="val 50000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31" name="ph3label"/>
          <p:cNvSpPr/>
          <p:nvPr/>
        </p:nvSpPr>
        <p:spPr>
          <a:xfrm>
            <a:off x="3200400" y="1097280"/>
            <a:ext cx="2667000" cy="320040"/>
          </a:xfrm>
          <a:prstGeom prst="rect">
            <a:avLst/>
          </a:prstGeom>
          <a:solidFill>
            <a:srgbClr val="C8A84B"/>
          </a:solidFill>
          <a:ln/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900" b="1">
                <a:solidFill>
                  <a:srgbClr val="1A3A2A"/>
                </a:solidFill>
                <a:latin typeface="Calibri"/>
              </a:rPr>
              <a:t>PHASE 3</a:t>
            </a:r>
          </a:p>
          <a:p>
            <a:pPr algn="ctr">
              <a:buNone/>
            </a:pPr>
            <a:r>
              <a:rPr lang="en-US" sz="1000" b="1">
                <a:solidFill>
                  <a:srgbClr val="1A3A2A"/>
                </a:solidFill>
                <a:latin typeface="Cambria"/>
              </a:rPr>
              <a:t>External Expert Review</a:t>
            </a:r>
          </a:p>
        </p:txBody>
      </p:sp>
      <p:sp>
        <p:nvSpPr>
          <p:cNvPr id="32" name="ph3dates"/>
          <p:cNvSpPr/>
          <p:nvPr/>
        </p:nvSpPr>
        <p:spPr>
          <a:xfrm>
            <a:off x="3291840" y="1463040"/>
            <a:ext cx="2484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900" i="1">
                <a:solidFill>
                  <a:srgbClr val="A8C8B0"/>
                </a:solidFill>
                <a:latin typeface="Calibri"/>
              </a:rPr>
              <a:t>August – October 2025</a:t>
            </a:r>
          </a:p>
        </p:txBody>
      </p:sp>
      <p:sp>
        <p:nvSpPr>
          <p:cNvPr id="33" name="ph3text"/>
          <p:cNvSpPr/>
          <p:nvPr/>
        </p:nvSpPr>
        <p:spPr>
          <a:xfrm>
            <a:off x="3291840" y="1780920"/>
            <a:ext cx="2484000" cy="2743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>
              <a:buNone/>
            </a:pPr>
            <a:r>
              <a:rPr lang="en-US" sz="1000" b="1">
                <a:solidFill>
                  <a:srgbClr val="C8DCC8"/>
                </a:solidFill>
                <a:latin typeface="Calibri"/>
              </a:rPr>
              <a:t>IEA Technical Peer Review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Three concrete enhancements incorporated:</a:t>
            </a:r>
          </a:p>
          <a:p>
            <a:pPr algn="l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00" b="1">
                <a:solidFill>
                  <a:srgbClr val="C8A84B"/>
                </a:solidFill>
                <a:latin typeface="Calibri"/>
              </a:rPr>
              <a:t>1. </a:t>
            </a:r>
            <a:r>
              <a:rPr lang="en-US" sz="1000" b="1">
                <a:solidFill>
                  <a:srgbClr val="C8DCC8"/>
                </a:solidFill>
                <a:latin typeface="Calibri"/>
              </a:rPr>
              <a:t>Assessment methodology: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Quantitative benchmarking against IEA Net Zero trajectories added</a:t>
            </a:r>
          </a:p>
          <a:p>
            <a:pPr algn="l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00" b="1">
                <a:solidFill>
                  <a:srgbClr val="C8A84B"/>
                </a:solidFill>
                <a:latin typeface="Calibri"/>
              </a:rPr>
              <a:t>2. </a:t>
            </a:r>
            <a:r>
              <a:rPr lang="en-US" sz="1000" b="1">
                <a:solidFill>
                  <a:srgbClr val="C8DCC8"/>
                </a:solidFill>
                <a:latin typeface="Calibri"/>
              </a:rPr>
              <a:t>Just Transition: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Household energy burden and energy poverty metrics strengthened</a:t>
            </a:r>
          </a:p>
          <a:p>
            <a:pPr algn="l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00" b="1">
                <a:solidFill>
                  <a:srgbClr val="C8A84B"/>
                </a:solidFill>
                <a:latin typeface="Calibri"/>
              </a:rPr>
              <a:t>3. </a:t>
            </a:r>
            <a:r>
              <a:rPr lang="en-US" sz="1000" b="1">
                <a:solidFill>
                  <a:srgbClr val="C8DCC8"/>
                </a:solidFill>
                <a:latin typeface="Calibri"/>
              </a:rPr>
              <a:t>Data governance: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Expanded guidance on auditing national energy information systems</a:t>
            </a:r>
          </a:p>
        </p:txBody>
      </p:sp>
      <p:sp>
        <p:nvSpPr>
          <p:cNvPr id="40" name="arr2"/>
          <p:cNvSpPr/>
          <p:nvPr/>
        </p:nvSpPr>
        <p:spPr>
          <a:xfrm>
            <a:off x="5913720" y="2286000"/>
            <a:ext cx="182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1800">
                <a:solidFill>
                  <a:srgbClr val="C8A84B"/>
                </a:solidFill>
                <a:latin typeface="Calibri"/>
              </a:rPr>
              <a:t>❯</a:t>
            </a:r>
          </a:p>
        </p:txBody>
      </p:sp>
      <p:sp>
        <p:nvSpPr>
          <p:cNvPr id="50" name="ph4bg"/>
          <p:cNvSpPr/>
          <p:nvPr/>
        </p:nvSpPr>
        <p:spPr>
          <a:xfrm>
            <a:off x="6126480" y="1097280"/>
            <a:ext cx="2667000" cy="3657600"/>
          </a:xfrm>
          <a:prstGeom prst="roundRect">
            <a:avLst>
              <a:gd name="adj" fmla="val 50000"/>
            </a:avLst>
          </a:prstGeom>
          <a:solidFill>
            <a:srgbClr val="2C5F2D">
              <a:alpha val="50000"/>
            </a:srgbClr>
          </a:solidFill>
          <a:ln w="12700">
            <a:solidFill>
              <a:srgbClr val="C8A84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1" name="ph4label"/>
          <p:cNvSpPr/>
          <p:nvPr/>
        </p:nvSpPr>
        <p:spPr>
          <a:xfrm>
            <a:off x="6126480" y="1097280"/>
            <a:ext cx="2667000" cy="320040"/>
          </a:xfrm>
          <a:prstGeom prst="rect">
            <a:avLst/>
          </a:prstGeom>
          <a:solidFill>
            <a:srgbClr val="C8A84B"/>
          </a:solidFill>
          <a:ln/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900" b="1">
                <a:solidFill>
                  <a:srgbClr val="1A3A2A"/>
                </a:solidFill>
                <a:latin typeface="Calibri"/>
              </a:rPr>
              <a:t>PHASE 4</a:t>
            </a:r>
          </a:p>
          <a:p>
            <a:pPr algn="ctr">
              <a:buNone/>
            </a:pPr>
            <a:r>
              <a:rPr lang="en-US" sz="1000" b="1">
                <a:solidFill>
                  <a:srgbClr val="1A3A2A"/>
                </a:solidFill>
                <a:latin typeface="Cambria"/>
              </a:rPr>
              <a:t>Membership Consultation</a:t>
            </a:r>
          </a:p>
        </p:txBody>
      </p:sp>
      <p:sp>
        <p:nvSpPr>
          <p:cNvPr id="52" name="ph4dates"/>
          <p:cNvSpPr/>
          <p:nvPr/>
        </p:nvSpPr>
        <p:spPr>
          <a:xfrm>
            <a:off x="6217920" y="1463040"/>
            <a:ext cx="2484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900" i="1">
                <a:solidFill>
                  <a:srgbClr val="A8C8B0"/>
                </a:solidFill>
                <a:latin typeface="Calibri"/>
              </a:rPr>
              <a:t>October 2025 – January 2026</a:t>
            </a:r>
          </a:p>
        </p:txBody>
      </p:sp>
      <p:sp>
        <p:nvSpPr>
          <p:cNvPr id="53" name="ph4text"/>
          <p:cNvSpPr/>
          <p:nvPr/>
        </p:nvSpPr>
        <p:spPr>
          <a:xfrm>
            <a:off x="6217920" y="1780920"/>
            <a:ext cx="2484000" cy="2743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>
              <a:buNone/>
            </a:pPr>
            <a:r>
              <a:rPr lang="en-US" sz="1000" b="1">
                <a:solidFill>
                  <a:srgbClr val="C8DCC8"/>
                </a:solidFill>
                <a:latin typeface="Calibri"/>
              </a:rPr>
              <a:t>Full WGEI membership consulted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Written feedback from 7 SAIs: Algeria, India, Indonesia, Mongolia, Pakistan, Philippines, Zambia</a:t>
            </a:r>
          </a:p>
          <a:p>
            <a:pPr algn="l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00" b="1">
                <a:solidFill>
                  <a:srgbClr val="C8DCC8"/>
                </a:solidFill>
                <a:latin typeface="Calibri"/>
              </a:rPr>
              <a:t>Key outcome: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Annex of Guiding Questions and Audit Canvas incorporated — strengthening alignment with INTOSAI performance audit standards</a:t>
            </a:r>
          </a:p>
          <a:p>
            <a:pPr algn="l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All comments assessed for: technical relevance, methodological consistency, and scope alignment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Final analysis completed January 2026</a:t>
            </a:r>
          </a:p>
        </p:txBody>
      </p:sp>
      <p:sp>
        <p:nvSpPr>
          <p:cNvPr id="99" name="botbar"/>
          <p:cNvSpPr/>
          <p:nvPr/>
        </p:nvSpPr>
        <p:spPr>
          <a:xfrm>
            <a:off x="0" y="5080320"/>
            <a:ext cx="9144000" cy="50000"/>
          </a:xfrm>
          <a:prstGeom prst="rect">
            <a:avLst/>
          </a:prstGeom>
          <a:solidFill>
            <a:srgbClr val="C8A84B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8FB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opbar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1A3A2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eclabel"/>
          <p:cNvSpPr/>
          <p:nvPr/>
        </p:nvSpPr>
        <p:spPr>
          <a:xfrm>
            <a:off x="548640" y="1270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buNone/>
            </a:pPr>
            <a:r>
              <a:rPr lang="en-US" sz="1000" b="1">
                <a:solidFill>
                  <a:srgbClr val="C8A84B"/>
                </a:solidFill>
                <a:latin typeface="Calibri"/>
              </a:rPr>
              <a:t>04  FROM AUDIT TO GUIDE — WHAT THE QA PROCESS PRODUCED</a:t>
            </a:r>
          </a:p>
        </p:txBody>
      </p:sp>
      <p:sp>
        <p:nvSpPr>
          <p:cNvPr id="4" name="title"/>
          <p:cNvSpPr/>
          <p:nvPr/>
        </p:nvSpPr>
        <p:spPr>
          <a:xfrm>
            <a:off x="548640" y="4572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buNone/>
            </a:pPr>
            <a:r>
              <a:rPr lang="en-US" sz="2600" b="1">
                <a:solidFill>
                  <a:srgbClr val="1A3A2A"/>
                </a:solidFill>
                <a:latin typeface="Cambria"/>
              </a:rPr>
              <a:t>A Certified, Internationally Validated Guide</a:t>
            </a:r>
          </a:p>
        </p:txBody>
      </p:sp>
      <p:sp>
        <p:nvSpPr>
          <p:cNvPr id="10" name="stat1"/>
          <p:cNvSpPr/>
          <p:nvPr/>
        </p:nvSpPr>
        <p:spPr>
          <a:xfrm>
            <a:off x="254726" y="1097280"/>
            <a:ext cx="1920240" cy="822960"/>
          </a:xfrm>
          <a:prstGeom prst="roundRect">
            <a:avLst>
              <a:gd name="adj" fmla="val 50000"/>
            </a:avLst>
          </a:prstGeom>
          <a:solidFill>
            <a:srgbClr val="1A3A2A"/>
          </a:solidFill>
          <a:ln/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3200" b="1">
                <a:solidFill>
                  <a:srgbClr val="C8A84B"/>
                </a:solidFill>
                <a:latin typeface="Cambria"/>
              </a:rPr>
              <a:t>6</a:t>
            </a:r>
          </a:p>
          <a:p>
            <a:pPr algn="ctr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Task Force SAIs</a:t>
            </a:r>
          </a:p>
        </p:txBody>
      </p:sp>
      <p:sp>
        <p:nvSpPr>
          <p:cNvPr id="11" name="stat2"/>
          <p:cNvSpPr/>
          <p:nvPr/>
        </p:nvSpPr>
        <p:spPr>
          <a:xfrm>
            <a:off x="2377440" y="1097280"/>
            <a:ext cx="1920240" cy="822960"/>
          </a:xfrm>
          <a:prstGeom prst="roundRect">
            <a:avLst>
              <a:gd name="adj" fmla="val 50000"/>
            </a:avLst>
          </a:prstGeom>
          <a:solidFill>
            <a:srgbClr val="1A3A2A"/>
          </a:solidFill>
          <a:ln/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3200" b="1">
                <a:solidFill>
                  <a:srgbClr val="C8A84B"/>
                </a:solidFill>
                <a:latin typeface="Cambria"/>
              </a:rPr>
              <a:t>7</a:t>
            </a:r>
          </a:p>
          <a:p>
            <a:pPr algn="ctr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Consulting SAIs</a:t>
            </a:r>
          </a:p>
        </p:txBody>
      </p:sp>
      <p:sp>
        <p:nvSpPr>
          <p:cNvPr id="12" name="stat3"/>
          <p:cNvSpPr/>
          <p:nvPr/>
        </p:nvSpPr>
        <p:spPr>
          <a:xfrm>
            <a:off x="4389120" y="1097280"/>
            <a:ext cx="1920240" cy="822960"/>
          </a:xfrm>
          <a:prstGeom prst="roundRect">
            <a:avLst>
              <a:gd name="adj" fmla="val 50000"/>
            </a:avLst>
          </a:prstGeom>
          <a:solidFill>
            <a:srgbClr val="1A3A2A"/>
          </a:solidFill>
          <a:ln/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3200" b="1">
                <a:solidFill>
                  <a:srgbClr val="C8A84B"/>
                </a:solidFill>
                <a:latin typeface="Cambria"/>
              </a:rPr>
              <a:t>3</a:t>
            </a:r>
          </a:p>
          <a:p>
            <a:pPr algn="ctr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IEA Enhancements</a:t>
            </a:r>
          </a:p>
        </p:txBody>
      </p:sp>
      <p:sp>
        <p:nvSpPr>
          <p:cNvPr id="13" name="stat4"/>
          <p:cNvSpPr/>
          <p:nvPr/>
        </p:nvSpPr>
        <p:spPr>
          <a:xfrm>
            <a:off x="6400800" y="1097280"/>
            <a:ext cx="2376360" cy="822960"/>
          </a:xfrm>
          <a:prstGeom prst="roundRect">
            <a:avLst>
              <a:gd name="adj" fmla="val 50000"/>
            </a:avLst>
          </a:prstGeom>
          <a:solidFill>
            <a:srgbClr val="2C5F2D"/>
          </a:solidFill>
          <a:ln w="12700">
            <a:solidFill>
              <a:srgbClr val="C8A84B"/>
            </a:solidFill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400" b="1">
                <a:solidFill>
                  <a:srgbClr val="C8A84B"/>
                </a:solidFill>
                <a:latin typeface="Cambria"/>
              </a:rPr>
              <a:t>INTOSAI Level 3</a:t>
            </a:r>
          </a:p>
          <a:p>
            <a:pPr algn="ctr">
              <a:buNone/>
            </a:pPr>
            <a:r>
              <a:rPr lang="en-US" sz="1000">
                <a:solidFill>
                  <a:srgbClr val="C8DCC8"/>
                </a:solidFill>
                <a:latin typeface="Calibri"/>
              </a:rPr>
              <a:t>QA Certification</a:t>
            </a:r>
          </a:p>
        </p:txBody>
      </p:sp>
      <p:sp>
        <p:nvSpPr>
          <p:cNvPr id="30" name="leftcol"/>
          <p:cNvSpPr/>
          <p:nvPr/>
        </p:nvSpPr>
        <p:spPr>
          <a:xfrm>
            <a:off x="365760" y="1979520"/>
            <a:ext cx="4206480" cy="3009360"/>
          </a:xfrm>
          <a:prstGeom prst="roundRect">
            <a:avLst>
              <a:gd name="adj" fmla="val 50000"/>
            </a:avLst>
          </a:prstGeom>
          <a:solidFill>
            <a:srgbClr val="F0F7F1"/>
          </a:solidFill>
          <a:ln w="12700">
            <a:solidFill>
              <a:srgbClr val="D8E8DC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31" name="lefttitle"/>
          <p:cNvSpPr/>
          <p:nvPr/>
        </p:nvSpPr>
        <p:spPr>
          <a:xfrm>
            <a:off x="1214846" y="2075113"/>
            <a:ext cx="4023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buNone/>
            </a:pPr>
            <a:r>
              <a:rPr lang="en-US" sz="1100" b="1">
                <a:solidFill>
                  <a:srgbClr val="1A3A2A"/>
                </a:solidFill>
                <a:latin typeface="Cambria"/>
              </a:rPr>
              <a:t>What the Consultation Produced</a:t>
            </a:r>
          </a:p>
        </p:txBody>
      </p:sp>
      <p:sp>
        <p:nvSpPr>
          <p:cNvPr id="32" name="lefttext"/>
          <p:cNvSpPr/>
          <p:nvPr/>
        </p:nvSpPr>
        <p:spPr>
          <a:xfrm>
            <a:off x="607423" y="2542363"/>
            <a:ext cx="4023360" cy="25603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>
              <a:buNone/>
            </a:pPr>
            <a:r>
              <a:rPr lang="en-US" sz="1050" b="1">
                <a:solidFill>
                  <a:srgbClr val="2C6E49"/>
                </a:solidFill>
                <a:latin typeface="Calibri"/>
              </a:rPr>
              <a:t>Annex of Guiding Questions</a:t>
            </a:r>
          </a:p>
          <a:p>
            <a:pPr algn="l">
              <a:buNone/>
            </a:pPr>
            <a:r>
              <a:rPr lang="en-US" sz="1000">
                <a:solidFill>
                  <a:srgbClr val="1C2B22"/>
                </a:solidFill>
                <a:latin typeface="Calibri"/>
              </a:rPr>
              <a:t>Practical audit support tool added, strengthening alignment with ISSAI performance audit standards and diverse national planning contexts</a:t>
            </a:r>
          </a:p>
          <a:p>
            <a:pPr algn="l">
              <a:buNone/>
            </a:pPr>
            <a:r>
              <a:rPr lang="en-US" sz="1000">
                <a:solidFill>
                  <a:srgbClr val="6B8F72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50" b="1">
                <a:solidFill>
                  <a:srgbClr val="2C6E49"/>
                </a:solidFill>
                <a:latin typeface="Calibri"/>
              </a:rPr>
              <a:t>Audit Canvas</a:t>
            </a:r>
          </a:p>
          <a:p>
            <a:pPr algn="l">
              <a:buNone/>
            </a:pPr>
            <a:r>
              <a:rPr lang="en-US" sz="1000">
                <a:solidFill>
                  <a:srgbClr val="1C2B22"/>
                </a:solidFill>
                <a:latin typeface="Calibri"/>
              </a:rPr>
              <a:t>Incorporated to support scoping, planning, and risk analysis in heterogeneous audit environments</a:t>
            </a:r>
          </a:p>
          <a:p>
            <a:pPr algn="l">
              <a:buNone/>
            </a:pPr>
            <a:r>
              <a:rPr lang="en-US" sz="1000">
                <a:solidFill>
                  <a:srgbClr val="6B8F72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50" b="1">
                <a:solidFill>
                  <a:srgbClr val="2C6E49"/>
                </a:solidFill>
                <a:latin typeface="Calibri"/>
              </a:rPr>
              <a:t>Full Traceability</a:t>
            </a:r>
          </a:p>
          <a:p>
            <a:pPr algn="l">
              <a:buNone/>
            </a:pPr>
            <a:r>
              <a:rPr lang="en-US" sz="1000">
                <a:solidFill>
                  <a:srgbClr val="1C2B22"/>
                </a:solidFill>
                <a:latin typeface="Calibri"/>
              </a:rPr>
              <a:t>Every comment assessed against technical relevance, methodological consistency, and scope. Decisions documented and justified — required for INTOSAI QA compliance</a:t>
            </a:r>
          </a:p>
        </p:txBody>
      </p:sp>
      <p:sp>
        <p:nvSpPr>
          <p:cNvPr id="40" name="rightcol"/>
          <p:cNvSpPr/>
          <p:nvPr/>
        </p:nvSpPr>
        <p:spPr>
          <a:xfrm>
            <a:off x="4753799" y="2007140"/>
            <a:ext cx="4272635" cy="3009360"/>
          </a:xfrm>
          <a:prstGeom prst="roundRect">
            <a:avLst>
              <a:gd name="adj" fmla="val 50000"/>
            </a:avLst>
          </a:prstGeom>
          <a:solidFill>
            <a:srgbClr val="1A3A2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1" name="righttitle"/>
          <p:cNvSpPr/>
          <p:nvPr/>
        </p:nvSpPr>
        <p:spPr>
          <a:xfrm>
            <a:off x="6139543" y="2057400"/>
            <a:ext cx="3840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buNone/>
            </a:pPr>
            <a:r>
              <a:rPr lang="en-US" sz="1100" b="1">
                <a:solidFill>
                  <a:srgbClr val="C8A84B"/>
                </a:solidFill>
                <a:latin typeface="Cambria"/>
              </a:rPr>
              <a:t>Way Forward</a:t>
            </a:r>
          </a:p>
        </p:txBody>
      </p:sp>
      <p:sp>
        <p:nvSpPr>
          <p:cNvPr id="42" name="righttext"/>
          <p:cNvSpPr/>
          <p:nvPr/>
        </p:nvSpPr>
        <p:spPr>
          <a:xfrm>
            <a:off x="5081450" y="2531182"/>
            <a:ext cx="3840480" cy="25603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l">
              <a:buNone/>
            </a:pPr>
            <a:r>
              <a:rPr lang="en-US" sz="1000" b="1">
                <a:solidFill>
                  <a:srgbClr val="C8DCC8"/>
                </a:solidFill>
                <a:latin typeface="Calibri"/>
              </a:rPr>
              <a:t>Immediate next steps: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QA Certificate issuance by KSC Chair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Submission to INTOSAI Governing Board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Publication on INTOSAI Community Portal</a:t>
            </a:r>
          </a:p>
          <a:p>
            <a:pPr algn="l">
              <a:buNone/>
            </a:pPr>
            <a:r>
              <a:rPr lang="en-US" sz="1000">
                <a:solidFill>
                  <a:srgbClr val="A8C8B0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00" b="1">
                <a:solidFill>
                  <a:srgbClr val="C8DCC8"/>
                </a:solidFill>
                <a:latin typeface="Calibri"/>
              </a:rPr>
              <a:t>WGEI Work Plan 2026–2028:</a:t>
            </a:r>
          </a:p>
          <a:p>
            <a:pPr algn="l">
              <a:buNone/>
            </a:pPr>
            <a:r>
              <a:rPr lang="en-US" sz="1000">
                <a:solidFill>
                  <a:srgbClr val="FFFFFF"/>
                </a:solidFill>
                <a:latin typeface="Calibri"/>
              </a:rPr>
              <a:t>Capacity-building initiatives: training workshops and e-learning modules based on Guide methodology, coordinated with INTOSAI bodies to avoid duplication</a:t>
            </a:r>
          </a:p>
          <a:p>
            <a:pPr algn="l">
              <a:buNone/>
            </a:pPr>
            <a:r>
              <a:rPr lang="en-US" sz="1000">
                <a:solidFill>
                  <a:srgbClr val="A8C8B0"/>
                </a:solidFill>
                <a:latin typeface="Calibri"/>
              </a:rPr>
              <a:t> </a:t>
            </a:r>
          </a:p>
          <a:p>
            <a:pPr algn="l">
              <a:buNone/>
            </a:pPr>
            <a:r>
              <a:rPr lang="en-US" sz="1000" i="1">
                <a:solidFill>
                  <a:srgbClr val="A8C8B0"/>
                </a:solidFill>
                <a:latin typeface="Calibri"/>
              </a:rPr>
              <a:t>Validity period and review provisions will be formally defined in the QA Certificate</a:t>
            </a:r>
          </a:p>
        </p:txBody>
      </p:sp>
      <p:sp>
        <p:nvSpPr>
          <p:cNvPr id="99" name="botbar"/>
          <p:cNvSpPr/>
          <p:nvPr/>
        </p:nvSpPr>
        <p:spPr>
          <a:xfrm>
            <a:off x="0" y="5080320"/>
            <a:ext cx="9144000" cy="50000"/>
          </a:xfrm>
          <a:prstGeom prst="rect">
            <a:avLst/>
          </a:prstGeom>
          <a:solidFill>
            <a:srgbClr val="1A3A2A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B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457200" y="128016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4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  THE FOUR PILLARS</a:t>
            </a:r>
            <a:endParaRPr lang="en-US" sz="1000"/>
          </a:p>
        </p:txBody>
      </p:sp>
      <p:sp>
        <p:nvSpPr>
          <p:cNvPr id="4" name="Text 2"/>
          <p:cNvSpPr/>
          <p:nvPr/>
        </p:nvSpPr>
        <p:spPr>
          <a:xfrm>
            <a:off x="457200" y="4572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Guide Proposed Structure</a:t>
            </a:r>
            <a:endParaRPr lang="en-US" sz="2400"/>
          </a:p>
        </p:txBody>
      </p:sp>
      <p:sp>
        <p:nvSpPr>
          <p:cNvPr id="5" name="Shape 3"/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Shape 4"/>
          <p:cNvSpPr/>
          <p:nvPr/>
        </p:nvSpPr>
        <p:spPr>
          <a:xfrm>
            <a:off x="320040" y="1097280"/>
            <a:ext cx="2011680" cy="3657600"/>
          </a:xfrm>
          <a:prstGeom prst="roundRect">
            <a:avLst>
              <a:gd name="adj" fmla="val 4545"/>
            </a:avLst>
          </a:prstGeom>
          <a:solidFill>
            <a:srgbClr val="1A4D2E"/>
          </a:solidFill>
          <a:ln w="12700">
            <a:solidFill>
              <a:srgbClr val="1A4D2E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320040" y="114300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3200"/>
          </a:p>
        </p:txBody>
      </p:sp>
      <p:sp>
        <p:nvSpPr>
          <p:cNvPr id="8" name="Text 6"/>
          <p:cNvSpPr/>
          <p:nvPr/>
        </p:nvSpPr>
        <p:spPr>
          <a:xfrm>
            <a:off x="320040" y="1627632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Governance</a:t>
            </a:r>
            <a:endParaRPr lang="en-US" sz="1200"/>
          </a:p>
        </p:txBody>
      </p:sp>
      <p:sp>
        <p:nvSpPr>
          <p:cNvPr id="9" name="Shape 7"/>
          <p:cNvSpPr/>
          <p:nvPr/>
        </p:nvSpPr>
        <p:spPr>
          <a:xfrm>
            <a:off x="548640" y="2240280"/>
            <a:ext cx="1554480" cy="0"/>
          </a:xfrm>
          <a:prstGeom prst="line">
            <a:avLst/>
          </a:prstGeom>
          <a:noFill/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411480" y="2331720"/>
            <a:ext cx="1874520" cy="224028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342900" indent="-342900">
              <a:buSzPct val="100000"/>
              <a:buChar char="•"/>
            </a:pPr>
            <a:r>
              <a:rPr lang="en-US" sz="11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G1 – Legal &amp; regulatory framework</a:t>
            </a:r>
            <a:endParaRPr lang="en-US" sz="1100"/>
          </a:p>
          <a:p>
            <a:pPr marL="342900" indent="-342900">
              <a:buSzPct val="100000"/>
              <a:buChar char="•"/>
            </a:pPr>
            <a:r>
              <a:rPr lang="en-US" sz="11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G2 – Government structure</a:t>
            </a:r>
            <a:endParaRPr lang="en-US" sz="1100"/>
          </a:p>
          <a:p>
            <a:pPr marL="342900" indent="-342900">
              <a:buSzPct val="100000"/>
              <a:buChar char="•"/>
            </a:pPr>
            <a:r>
              <a:rPr lang="en-US" sz="11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G3 – Planning</a:t>
            </a:r>
            <a:endParaRPr lang="en-US" sz="1100"/>
          </a:p>
          <a:p>
            <a:pPr marL="342900" indent="-342900">
              <a:buSzPct val="100000"/>
              <a:buChar char="•"/>
            </a:pPr>
            <a:r>
              <a:rPr lang="en-US" sz="11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G4 – Risk management</a:t>
            </a:r>
            <a:endParaRPr lang="en-US" sz="1100"/>
          </a:p>
          <a:p>
            <a:pPr marL="342900" indent="-342900">
              <a:buSzPct val="100000"/>
              <a:buChar char="•"/>
            </a:pPr>
            <a:r>
              <a:rPr lang="en-US" sz="11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G5 – Coordination</a:t>
            </a:r>
            <a:endParaRPr lang="en-US" sz="1100"/>
          </a:p>
          <a:p>
            <a:pPr marL="342900" indent="-342900">
              <a:buSzPct val="100000"/>
              <a:buChar char="•"/>
            </a:pPr>
            <a:r>
              <a:rPr lang="en-US" sz="11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G6 – Monitoring &amp; transparency</a:t>
            </a:r>
            <a:endParaRPr lang="en-US" sz="1100"/>
          </a:p>
        </p:txBody>
      </p:sp>
      <p:sp>
        <p:nvSpPr>
          <p:cNvPr id="11" name="Shape 9"/>
          <p:cNvSpPr/>
          <p:nvPr/>
        </p:nvSpPr>
        <p:spPr>
          <a:xfrm>
            <a:off x="2468880" y="1097280"/>
            <a:ext cx="2011680" cy="3657600"/>
          </a:xfrm>
          <a:prstGeom prst="roundRect">
            <a:avLst>
              <a:gd name="adj" fmla="val 4545"/>
            </a:avLst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2468880" y="114300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3200"/>
          </a:p>
        </p:txBody>
      </p:sp>
      <p:sp>
        <p:nvSpPr>
          <p:cNvPr id="13" name="Text 11"/>
          <p:cNvSpPr/>
          <p:nvPr/>
        </p:nvSpPr>
        <p:spPr>
          <a:xfrm>
            <a:off x="2468880" y="1627632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Just &amp; Inclusive Transition</a:t>
            </a:r>
            <a:endParaRPr lang="en-US" sz="1200"/>
          </a:p>
        </p:txBody>
      </p:sp>
      <p:sp>
        <p:nvSpPr>
          <p:cNvPr id="14" name="Shape 12"/>
          <p:cNvSpPr/>
          <p:nvPr/>
        </p:nvSpPr>
        <p:spPr>
          <a:xfrm>
            <a:off x="2697480" y="2240280"/>
            <a:ext cx="1554480" cy="0"/>
          </a:xfrm>
          <a:prstGeom prst="line">
            <a:avLst/>
          </a:prstGeom>
          <a:noFill/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2560320" y="2331720"/>
            <a:ext cx="1874520" cy="224028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342900" indent="-342900">
              <a:buSzPct val="100000"/>
              <a:buChar char="•"/>
            </a:pPr>
            <a:r>
              <a:rPr lang="en-US" sz="12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J1 – Inclusion</a:t>
            </a:r>
            <a:endParaRPr lang="en-US" sz="1200"/>
          </a:p>
          <a:p>
            <a:pPr marL="342900" indent="-342900">
              <a:buSzPct val="100000"/>
              <a:buChar char="•"/>
            </a:pPr>
            <a:r>
              <a:rPr lang="en-US" sz="12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J2 – Tackling energy poverty</a:t>
            </a:r>
            <a:endParaRPr lang="en-US" sz="1200"/>
          </a:p>
          <a:p>
            <a:pPr marL="342900" indent="-342900">
              <a:buSzPct val="100000"/>
              <a:buChar char="•"/>
            </a:pPr>
            <a:r>
              <a:rPr lang="en-US" sz="12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J3 – Socioeconomic development</a:t>
            </a:r>
            <a:endParaRPr lang="en-US" sz="1200"/>
          </a:p>
        </p:txBody>
      </p:sp>
      <p:sp>
        <p:nvSpPr>
          <p:cNvPr id="16" name="Shape 14"/>
          <p:cNvSpPr/>
          <p:nvPr/>
        </p:nvSpPr>
        <p:spPr>
          <a:xfrm>
            <a:off x="4617720" y="1097280"/>
            <a:ext cx="2011680" cy="3657600"/>
          </a:xfrm>
          <a:prstGeom prst="roundRect">
            <a:avLst>
              <a:gd name="adj" fmla="val 4545"/>
            </a:avLst>
          </a:prstGeom>
          <a:solidFill>
            <a:srgbClr val="4A7C59"/>
          </a:solidFill>
          <a:ln w="12700">
            <a:solidFill>
              <a:srgbClr val="4A7C5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15"/>
          <p:cNvSpPr/>
          <p:nvPr/>
        </p:nvSpPr>
        <p:spPr>
          <a:xfrm>
            <a:off x="4617720" y="114300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3200"/>
          </a:p>
        </p:txBody>
      </p:sp>
      <p:sp>
        <p:nvSpPr>
          <p:cNvPr id="18" name="Text 16"/>
          <p:cNvSpPr/>
          <p:nvPr/>
        </p:nvSpPr>
        <p:spPr>
          <a:xfrm>
            <a:off x="4617720" y="1627632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Financing</a:t>
            </a:r>
            <a:endParaRPr lang="en-US" sz="1200"/>
          </a:p>
        </p:txBody>
      </p:sp>
      <p:sp>
        <p:nvSpPr>
          <p:cNvPr id="19" name="Shape 17"/>
          <p:cNvSpPr/>
          <p:nvPr/>
        </p:nvSpPr>
        <p:spPr>
          <a:xfrm>
            <a:off x="4846320" y="2240280"/>
            <a:ext cx="1554480" cy="0"/>
          </a:xfrm>
          <a:prstGeom prst="line">
            <a:avLst/>
          </a:prstGeom>
          <a:noFill/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Text 18"/>
          <p:cNvSpPr/>
          <p:nvPr/>
        </p:nvSpPr>
        <p:spPr>
          <a:xfrm>
            <a:off x="4709160" y="2331720"/>
            <a:ext cx="1874520" cy="224028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342900" indent="-342900">
              <a:buSzPct val="100000"/>
              <a:buChar char="•"/>
            </a:pPr>
            <a:r>
              <a:rPr lang="en-US" sz="12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F1 – Investment needs assessment</a:t>
            </a:r>
            <a:endParaRPr lang="en-US" sz="1200"/>
          </a:p>
          <a:p>
            <a:pPr marL="342900" indent="-342900">
              <a:buSzPct val="100000"/>
              <a:buChar char="•"/>
            </a:pPr>
            <a:r>
              <a:rPr lang="en-US" sz="12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F2 – Follow-up</a:t>
            </a:r>
            <a:endParaRPr lang="en-US" sz="1200"/>
          </a:p>
          <a:p>
            <a:pPr marL="342900" indent="-342900">
              <a:buSzPct val="100000"/>
              <a:buChar char="•"/>
            </a:pPr>
            <a:r>
              <a:rPr lang="en-US" sz="12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F3 – Transparency</a:t>
            </a:r>
            <a:endParaRPr lang="en-US" sz="1200"/>
          </a:p>
        </p:txBody>
      </p:sp>
      <p:sp>
        <p:nvSpPr>
          <p:cNvPr id="21" name="Shape 19"/>
          <p:cNvSpPr/>
          <p:nvPr/>
        </p:nvSpPr>
        <p:spPr>
          <a:xfrm>
            <a:off x="6766560" y="1097280"/>
            <a:ext cx="2011680" cy="3657600"/>
          </a:xfrm>
          <a:prstGeom prst="roundRect">
            <a:avLst>
              <a:gd name="adj" fmla="val 4545"/>
            </a:avLst>
          </a:prstGeom>
          <a:solidFill>
            <a:srgbClr val="74A17A"/>
          </a:solidFill>
          <a:ln w="12700">
            <a:solidFill>
              <a:srgbClr val="74A17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Text 20"/>
          <p:cNvSpPr/>
          <p:nvPr/>
        </p:nvSpPr>
        <p:spPr>
          <a:xfrm>
            <a:off x="6766560" y="114300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>
                <a:solidFill>
                  <a:srgbClr val="C8A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3200"/>
          </a:p>
        </p:txBody>
      </p:sp>
      <p:sp>
        <p:nvSpPr>
          <p:cNvPr id="23" name="Text 21"/>
          <p:cNvSpPr/>
          <p:nvPr/>
        </p:nvSpPr>
        <p:spPr>
          <a:xfrm>
            <a:off x="6766560" y="1627632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Energy Transition Areas</a:t>
            </a:r>
            <a:endParaRPr lang="en-US" sz="1200"/>
          </a:p>
        </p:txBody>
      </p:sp>
      <p:sp>
        <p:nvSpPr>
          <p:cNvPr id="24" name="Shape 22"/>
          <p:cNvSpPr/>
          <p:nvPr/>
        </p:nvSpPr>
        <p:spPr>
          <a:xfrm>
            <a:off x="6995160" y="2240280"/>
            <a:ext cx="1554480" cy="0"/>
          </a:xfrm>
          <a:prstGeom prst="line">
            <a:avLst/>
          </a:prstGeom>
          <a:noFill/>
          <a:ln w="12700">
            <a:solidFill>
              <a:srgbClr val="C8A84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Text 23"/>
          <p:cNvSpPr/>
          <p:nvPr/>
        </p:nvSpPr>
        <p:spPr>
          <a:xfrm>
            <a:off x="6858000" y="2331720"/>
            <a:ext cx="1874520" cy="224028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342900" indent="-342900">
              <a:buSzPct val="100000"/>
              <a:buChar char="•"/>
            </a:pPr>
            <a:r>
              <a:rPr lang="en-US" sz="12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T1 – Agenda development</a:t>
            </a:r>
            <a:endParaRPr lang="en-US" sz="1200"/>
          </a:p>
          <a:p>
            <a:pPr marL="342900" indent="-342900">
              <a:buSzPct val="100000"/>
              <a:buChar char="•"/>
            </a:pPr>
            <a:r>
              <a:rPr lang="en-US" sz="12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T2 – Institutionalization</a:t>
            </a:r>
            <a:endParaRPr lang="en-US" sz="1200"/>
          </a:p>
          <a:p>
            <a:pPr marL="342900" indent="-342900">
              <a:buSzPct val="100000"/>
              <a:buChar char="•"/>
            </a:pPr>
            <a:r>
              <a:rPr lang="en-US" sz="1200">
                <a:solidFill>
                  <a:srgbClr val="D8EE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T3 – Implementation</a:t>
            </a:r>
            <a:endParaRPr lang="en-US" sz="1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B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457200" y="128016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4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  THE GUIDE IN ACTION</a:t>
            </a:r>
            <a:endParaRPr lang="en-US" sz="1000"/>
          </a:p>
        </p:txBody>
      </p:sp>
      <p:sp>
        <p:nvSpPr>
          <p:cNvPr id="4" name="Text 2"/>
          <p:cNvSpPr/>
          <p:nvPr/>
        </p:nvSpPr>
        <p:spPr>
          <a:xfrm>
            <a:off x="457200" y="457200"/>
            <a:ext cx="82296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b="1">
                <a:solidFill>
                  <a:srgbClr val="1A3A2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Step-by-Step Audit Framework for SAIs</a:t>
            </a:r>
            <a:endParaRPr lang="en-US" sz="2400"/>
          </a:p>
        </p:txBody>
      </p:sp>
      <p:sp>
        <p:nvSpPr>
          <p:cNvPr id="5" name="Shape 3"/>
          <p:cNvSpPr/>
          <p:nvPr/>
        </p:nvSpPr>
        <p:spPr>
          <a:xfrm>
            <a:off x="320040" y="1097280"/>
            <a:ext cx="2697480" cy="3749040"/>
          </a:xfrm>
          <a:prstGeom prst="roundRect">
            <a:avLst>
              <a:gd name="adj" fmla="val 3390"/>
            </a:avLst>
          </a:prstGeom>
          <a:solidFill>
            <a:srgbClr val="FFFFFF"/>
          </a:solidFill>
          <a:ln w="12700">
            <a:solidFill>
              <a:srgbClr val="D8E8DC"/>
            </a:solidFill>
            <a:prstDash val="solid"/>
          </a:ln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6" name="Shape 4"/>
          <p:cNvSpPr/>
          <p:nvPr/>
        </p:nvSpPr>
        <p:spPr>
          <a:xfrm>
            <a:off x="320040" y="1097280"/>
            <a:ext cx="2697480" cy="685800"/>
          </a:xfrm>
          <a:prstGeom prst="rect">
            <a:avLst/>
          </a:prstGeom>
          <a:solidFill>
            <a:srgbClr val="1A4D2E"/>
          </a:solidFill>
          <a:ln w="12700">
            <a:solidFill>
              <a:srgbClr val="1A4D2E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320040" y="1508760"/>
            <a:ext cx="2697480" cy="274320"/>
          </a:xfrm>
          <a:prstGeom prst="rect">
            <a:avLst/>
          </a:prstGeom>
          <a:solidFill>
            <a:srgbClr val="1A4D2E"/>
          </a:solidFill>
          <a:ln w="12700">
            <a:solidFill>
              <a:srgbClr val="1A4D2E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320040" y="1115568"/>
            <a:ext cx="2697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3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</a:t>
            </a:r>
            <a:endParaRPr lang="en-US" sz="900"/>
          </a:p>
        </p:txBody>
      </p:sp>
      <p:sp>
        <p:nvSpPr>
          <p:cNvPr id="9" name="Text 7"/>
          <p:cNvSpPr/>
          <p:nvPr/>
        </p:nvSpPr>
        <p:spPr>
          <a:xfrm>
            <a:off x="320040" y="1371600"/>
            <a:ext cx="2697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Scope Selection</a:t>
            </a:r>
            <a:endParaRPr lang="en-US" sz="1400"/>
          </a:p>
        </p:txBody>
      </p:sp>
      <p:sp>
        <p:nvSpPr>
          <p:cNvPr id="10" name="Text 8"/>
          <p:cNvSpPr/>
          <p:nvPr/>
        </p:nvSpPr>
        <p:spPr>
          <a:xfrm>
            <a:off x="457200" y="1847088"/>
            <a:ext cx="2423160" cy="283464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audit subject matter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Audit Canvas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Conduct SWOT / risk analysis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risk inventory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Select scope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Formulate audit questions</a:t>
            </a:r>
            <a:endParaRPr lang="en-US" sz="1400"/>
          </a:p>
        </p:txBody>
      </p:sp>
      <p:sp>
        <p:nvSpPr>
          <p:cNvPr id="11" name="Shape 9"/>
          <p:cNvSpPr/>
          <p:nvPr/>
        </p:nvSpPr>
        <p:spPr>
          <a:xfrm>
            <a:off x="3172968" y="1097280"/>
            <a:ext cx="2697480" cy="3749040"/>
          </a:xfrm>
          <a:prstGeom prst="roundRect">
            <a:avLst>
              <a:gd name="adj" fmla="val 3390"/>
            </a:avLst>
          </a:prstGeom>
          <a:solidFill>
            <a:srgbClr val="FFFFFF"/>
          </a:solidFill>
          <a:ln w="12700">
            <a:solidFill>
              <a:srgbClr val="D8E8DC"/>
            </a:solidFill>
            <a:prstDash val="solid"/>
          </a:ln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2" name="Shape 10"/>
          <p:cNvSpPr/>
          <p:nvPr/>
        </p:nvSpPr>
        <p:spPr>
          <a:xfrm>
            <a:off x="3172968" y="1097280"/>
            <a:ext cx="2697480" cy="685800"/>
          </a:xfrm>
          <a:prstGeom prst="rect">
            <a:avLst/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Shape 11"/>
          <p:cNvSpPr/>
          <p:nvPr/>
        </p:nvSpPr>
        <p:spPr>
          <a:xfrm>
            <a:off x="3172968" y="1508760"/>
            <a:ext cx="2697480" cy="274320"/>
          </a:xfrm>
          <a:prstGeom prst="rect">
            <a:avLst/>
          </a:prstGeom>
          <a:solidFill>
            <a:srgbClr val="2C6E49"/>
          </a:solidFill>
          <a:ln w="12700">
            <a:solidFill>
              <a:srgbClr val="2C6E4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Text 12"/>
          <p:cNvSpPr/>
          <p:nvPr/>
        </p:nvSpPr>
        <p:spPr>
          <a:xfrm>
            <a:off x="3172968" y="1115568"/>
            <a:ext cx="2697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3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</a:t>
            </a:r>
            <a:endParaRPr lang="en-US" sz="900"/>
          </a:p>
        </p:txBody>
      </p:sp>
      <p:sp>
        <p:nvSpPr>
          <p:cNvPr id="15" name="Text 13"/>
          <p:cNvSpPr/>
          <p:nvPr/>
        </p:nvSpPr>
        <p:spPr>
          <a:xfrm>
            <a:off x="3172968" y="1371600"/>
            <a:ext cx="2697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Audit Execution</a:t>
            </a:r>
            <a:endParaRPr lang="en-US" sz="1400"/>
          </a:p>
        </p:txBody>
      </p:sp>
      <p:sp>
        <p:nvSpPr>
          <p:cNvPr id="16" name="Text 14"/>
          <p:cNvSpPr/>
          <p:nvPr/>
        </p:nvSpPr>
        <p:spPr>
          <a:xfrm>
            <a:off x="3310128" y="1847088"/>
            <a:ext cx="2423160" cy="86868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the 4 pillar framework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sub-questions (the components) per pillar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Gather evidence &amp; score responses</a:t>
            </a:r>
            <a:endParaRPr lang="en-US" sz="1400"/>
          </a:p>
        </p:txBody>
      </p:sp>
      <p:sp>
        <p:nvSpPr>
          <p:cNvPr id="17" name="Shape 15"/>
          <p:cNvSpPr/>
          <p:nvPr/>
        </p:nvSpPr>
        <p:spPr>
          <a:xfrm>
            <a:off x="3264408" y="2834640"/>
            <a:ext cx="2468880" cy="914400"/>
          </a:xfrm>
          <a:prstGeom prst="roundRect">
            <a:avLst>
              <a:gd name="adj" fmla="val 6000"/>
            </a:avLst>
          </a:prstGeom>
          <a:solidFill>
            <a:srgbClr val="EAF3EC"/>
          </a:solidFill>
          <a:ln w="10160">
            <a:solidFill>
              <a:srgbClr val="C8DCC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3337560" y="2807208"/>
            <a:ext cx="23591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b="1">
                <a:solidFill>
                  <a:srgbClr val="1A3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⚖ Professional Judgement</a:t>
            </a:r>
            <a:endParaRPr lang="en-US" sz="850"/>
          </a:p>
        </p:txBody>
      </p:sp>
      <p:sp>
        <p:nvSpPr>
          <p:cNvPr id="19" name="Text 17"/>
          <p:cNvSpPr/>
          <p:nvPr/>
        </p:nvSpPr>
        <p:spPr>
          <a:xfrm>
            <a:off x="3337560" y="3054096"/>
            <a:ext cx="235915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i="1">
                <a:solidFill>
                  <a:srgbClr val="6B8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process of scoring the items of each component involves significant professional judgement (ISSAI 3000) and should be based on solid evidence.</a:t>
            </a:r>
            <a:endParaRPr lang="en-US" sz="1000"/>
          </a:p>
        </p:txBody>
      </p:sp>
      <p:sp>
        <p:nvSpPr>
          <p:cNvPr id="20" name="Text 18"/>
          <p:cNvSpPr/>
          <p:nvPr/>
        </p:nvSpPr>
        <p:spPr>
          <a:xfrm>
            <a:off x="3310128" y="3749040"/>
            <a:ext cx="2423160" cy="73152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papers &amp; documentation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Draw from best practices</a:t>
            </a:r>
            <a:endParaRPr lang="en-US" sz="1400"/>
          </a:p>
        </p:txBody>
      </p:sp>
      <p:sp>
        <p:nvSpPr>
          <p:cNvPr id="21" name="Shape 19"/>
          <p:cNvSpPr/>
          <p:nvPr/>
        </p:nvSpPr>
        <p:spPr>
          <a:xfrm>
            <a:off x="6025896" y="1097280"/>
            <a:ext cx="2697480" cy="3749040"/>
          </a:xfrm>
          <a:prstGeom prst="roundRect">
            <a:avLst>
              <a:gd name="adj" fmla="val 3390"/>
            </a:avLst>
          </a:prstGeom>
          <a:solidFill>
            <a:srgbClr val="FFFFFF"/>
          </a:solidFill>
          <a:ln w="12700">
            <a:solidFill>
              <a:srgbClr val="D8E8DC"/>
            </a:solidFill>
            <a:prstDash val="solid"/>
          </a:ln>
          <a:effectLst>
            <a:outerShdw blurRad="101600" dist="381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22" name="Shape 20"/>
          <p:cNvSpPr/>
          <p:nvPr/>
        </p:nvSpPr>
        <p:spPr>
          <a:xfrm>
            <a:off x="6025896" y="1097280"/>
            <a:ext cx="2697480" cy="685800"/>
          </a:xfrm>
          <a:prstGeom prst="rect">
            <a:avLst/>
          </a:prstGeom>
          <a:solidFill>
            <a:srgbClr val="4A7C59"/>
          </a:solidFill>
          <a:ln w="12700">
            <a:solidFill>
              <a:srgbClr val="4A7C5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3" name="Shape 21"/>
          <p:cNvSpPr/>
          <p:nvPr/>
        </p:nvSpPr>
        <p:spPr>
          <a:xfrm>
            <a:off x="6025896" y="1508760"/>
            <a:ext cx="2697480" cy="274320"/>
          </a:xfrm>
          <a:prstGeom prst="rect">
            <a:avLst/>
          </a:prstGeom>
          <a:solidFill>
            <a:srgbClr val="4A7C59"/>
          </a:solidFill>
          <a:ln w="12700">
            <a:solidFill>
              <a:srgbClr val="4A7C59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4" name="Text 22"/>
          <p:cNvSpPr/>
          <p:nvPr/>
        </p:nvSpPr>
        <p:spPr>
          <a:xfrm>
            <a:off x="6025896" y="1115568"/>
            <a:ext cx="2697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30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3</a:t>
            </a:r>
            <a:endParaRPr lang="en-US" sz="900"/>
          </a:p>
        </p:txBody>
      </p:sp>
      <p:sp>
        <p:nvSpPr>
          <p:cNvPr id="25" name="Text 23"/>
          <p:cNvSpPr/>
          <p:nvPr/>
        </p:nvSpPr>
        <p:spPr>
          <a:xfrm>
            <a:off x="6025896" y="1371600"/>
            <a:ext cx="2697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Analysis &amp; Presentation</a:t>
            </a:r>
            <a:endParaRPr lang="en-US" sz="1400"/>
          </a:p>
        </p:txBody>
      </p:sp>
      <p:sp>
        <p:nvSpPr>
          <p:cNvPr id="26" name="Text 24"/>
          <p:cNvSpPr/>
          <p:nvPr/>
        </p:nvSpPr>
        <p:spPr>
          <a:xfrm>
            <a:off x="6163056" y="1847088"/>
            <a:ext cx="2423160" cy="283464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Calculate maturity scores per item then aggregated by axis/pillar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Analyze by component and axis/pillar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Produce spider/radar charts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 outcomes visually</a:t>
            </a:r>
            <a:endParaRPr lang="en-US" sz="1400"/>
          </a:p>
          <a:p>
            <a:pPr marL="342900" indent="-342900">
              <a:buSzPct val="100000"/>
              <a:buChar char="•"/>
            </a:pPr>
            <a:r>
              <a:rPr lang="en-US" sz="1400">
                <a:solidFill>
                  <a:srgbClr val="1C2B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Issue recommendations</a:t>
            </a:r>
            <a:endParaRPr lang="en-US" sz="1400"/>
          </a:p>
        </p:txBody>
      </p:sp>
      <p:sp>
        <p:nvSpPr>
          <p:cNvPr id="27" name="Shape 25"/>
          <p:cNvSpPr/>
          <p:nvPr/>
        </p:nvSpPr>
        <p:spPr>
          <a:xfrm>
            <a:off x="0" y="5093208"/>
            <a:ext cx="9144000" cy="50292"/>
          </a:xfrm>
          <a:prstGeom prst="rect">
            <a:avLst/>
          </a:prstGeom>
          <a:solidFill>
            <a:srgbClr val="1A3A2A"/>
          </a:solidFill>
          <a:ln w="12700">
            <a:solidFill>
              <a:srgbClr val="1A3A2A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C9230-FB15-4C5A-977A-98464CD0A1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09C165-291C-4DBF-A8F8-9C72A215476F}">
  <ds:schemaRefs>
    <ds:schemaRef ds:uri="3540e4c0-8285-40e1-81c1-d907a126b4be"/>
    <ds:schemaRef ds:uri="6d76e2e4-eeb4-4170-9e7c-98394b1c5e0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DCDB9F2-0C10-4ADD-ABF7-00F4D388C07B}">
  <ds:schemaRefs>
    <ds:schemaRef ds:uri="3540e4c0-8285-40e1-81c1-d907a126b4be"/>
    <ds:schemaRef ds:uri="6d76e2e4-eeb4-4170-9e7c-98394b1c5e0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13</Slides>
  <Notes>11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Audit to Guide: Energy Transition</dc:title>
  <dc:subject>PptxGenJS Presentation</dc:subject>
  <dc:creator>PptxGenJS</dc:creator>
  <cp:revision>1</cp:revision>
  <dcterms:created xsi:type="dcterms:W3CDTF">2026-06-15T16:30:34Z</dcterms:created>
  <dcterms:modified xsi:type="dcterms:W3CDTF">2026-06-18T13:27:25Z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  <property fmtid="{D5CDD505-2E9C-101B-9397-08002B2CF9AE}" pid="3" name="MediaServiceImageTags">
    <vt:lpwstr/>
  </property>
</Properties>
</file>