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2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  <Override PartName="/docMetadata/LabelInfo.xml" ContentType="application/vnd.ms-office.classificationlabels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8"/>
  </p:notesMasterIdLst>
  <p:handoutMasterIdLst>
    <p:handoutMasterId r:id="rId9"/>
  </p:handoutMasterIdLst>
  <p:sldIdLst>
    <p:sldId id="317" r:id="rId3"/>
    <p:sldId id="302" r:id="rId4"/>
    <p:sldId id="312" r:id="rId5"/>
    <p:sldId id="314" r:id="rId6"/>
    <p:sldId id="319" r:id="rId7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1B8D45-3FBD-C546-1938-F6E902534DD0}" name="Fischer, Glenn C" initials="GF" userId="S::FischerGC@gao.gov::86a20981-8ed0-47e6-ba8b-a106a76ac30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920"/>
    <a:srgbClr val="F69C93"/>
    <a:srgbClr val="C2D4D2"/>
    <a:srgbClr val="4C4C4C"/>
    <a:srgbClr val="5A7D79"/>
    <a:srgbClr val="3F5754"/>
    <a:srgbClr val="ED7D31"/>
    <a:srgbClr val="5B9BD5"/>
    <a:srgbClr val="FFC000"/>
    <a:srgbClr val="C4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892" autoAdjust="0"/>
    <p:restoredTop sz="91278" autoAdjust="0"/>
  </p:normalViewPr>
  <p:slideViewPr>
    <p:cSldViewPr snapToGrid="0">
      <p:cViewPr varScale="1">
        <p:scale>
          <a:sx n="58" d="100"/>
          <a:sy n="58" d="100"/>
        </p:scale>
        <p:origin x="38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18" Type="http://schemas.openxmlformats.org/officeDocument/2006/relationships/customXml" Target="../customXml/item3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17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scher, Glenn C" userId="86a20981-8ed0-47e6-ba8b-a106a76ac30f" providerId="ADAL" clId="{DD14E0E1-7554-41A1-A026-8A43C2E03EA4}"/>
    <pc:docChg chg="modSld">
      <pc:chgData name="Fischer, Glenn C" userId="86a20981-8ed0-47e6-ba8b-a106a76ac30f" providerId="ADAL" clId="{DD14E0E1-7554-41A1-A026-8A43C2E03EA4}" dt="2026-06-08T17:33:44.894" v="4" actId="13926"/>
      <pc:docMkLst>
        <pc:docMk/>
      </pc:docMkLst>
      <pc:sldChg chg="modSp mod">
        <pc:chgData name="Fischer, Glenn C" userId="86a20981-8ed0-47e6-ba8b-a106a76ac30f" providerId="ADAL" clId="{DD14E0E1-7554-41A1-A026-8A43C2E03EA4}" dt="2026-06-08T17:21:32.727" v="0" actId="13926"/>
        <pc:sldMkLst>
          <pc:docMk/>
          <pc:sldMk cId="0" sldId="302"/>
        </pc:sldMkLst>
        <pc:spChg chg="mod">
          <ac:chgData name="Fischer, Glenn C" userId="86a20981-8ed0-47e6-ba8b-a106a76ac30f" providerId="ADAL" clId="{DD14E0E1-7554-41A1-A026-8A43C2E03EA4}" dt="2026-06-08T17:21:32.727" v="0" actId="13926"/>
          <ac:spMkLst>
            <pc:docMk/>
            <pc:sldMk cId="0" sldId="302"/>
            <ac:spMk id="8" creationId="{4109DB07-E07E-C737-48A3-AFB0A70E1EF5}"/>
          </ac:spMkLst>
        </pc:spChg>
      </pc:sldChg>
      <pc:sldChg chg="modSp mod">
        <pc:chgData name="Fischer, Glenn C" userId="86a20981-8ed0-47e6-ba8b-a106a76ac30f" providerId="ADAL" clId="{DD14E0E1-7554-41A1-A026-8A43C2E03EA4}" dt="2026-06-08T17:33:25.415" v="2" actId="13926"/>
        <pc:sldMkLst>
          <pc:docMk/>
          <pc:sldMk cId="3806534492" sldId="312"/>
        </pc:sldMkLst>
        <pc:spChg chg="mod">
          <ac:chgData name="Fischer, Glenn C" userId="86a20981-8ed0-47e6-ba8b-a106a76ac30f" providerId="ADAL" clId="{DD14E0E1-7554-41A1-A026-8A43C2E03EA4}" dt="2026-06-08T17:33:25.415" v="2" actId="13926"/>
          <ac:spMkLst>
            <pc:docMk/>
            <pc:sldMk cId="3806534492" sldId="312"/>
            <ac:spMk id="4" creationId="{612AC363-2069-E23F-9FAF-DC209D21E529}"/>
          </ac:spMkLst>
        </pc:spChg>
        <pc:spChg chg="mod">
          <ac:chgData name="Fischer, Glenn C" userId="86a20981-8ed0-47e6-ba8b-a106a76ac30f" providerId="ADAL" clId="{DD14E0E1-7554-41A1-A026-8A43C2E03EA4}" dt="2026-06-08T17:33:19.654" v="1" actId="13926"/>
          <ac:spMkLst>
            <pc:docMk/>
            <pc:sldMk cId="3806534492" sldId="312"/>
            <ac:spMk id="8" creationId="{B860D9B7-B6AD-EE7E-BDE7-B713FBD8DE19}"/>
          </ac:spMkLst>
        </pc:spChg>
      </pc:sldChg>
      <pc:sldChg chg="modSp mod">
        <pc:chgData name="Fischer, Glenn C" userId="86a20981-8ed0-47e6-ba8b-a106a76ac30f" providerId="ADAL" clId="{DD14E0E1-7554-41A1-A026-8A43C2E03EA4}" dt="2026-06-08T17:33:44.894" v="4" actId="13926"/>
        <pc:sldMkLst>
          <pc:docMk/>
          <pc:sldMk cId="1051991446" sldId="314"/>
        </pc:sldMkLst>
        <pc:spChg chg="mod">
          <ac:chgData name="Fischer, Glenn C" userId="86a20981-8ed0-47e6-ba8b-a106a76ac30f" providerId="ADAL" clId="{DD14E0E1-7554-41A1-A026-8A43C2E03EA4}" dt="2026-06-08T17:33:44.894" v="4" actId="13926"/>
          <ac:spMkLst>
            <pc:docMk/>
            <pc:sldMk cId="1051991446" sldId="314"/>
            <ac:spMk id="4" creationId="{3A5D3E88-2D9C-B485-6B8F-9F4A9F545666}"/>
          </ac:spMkLst>
        </pc:spChg>
        <pc:spChg chg="mod">
          <ac:chgData name="Fischer, Glenn C" userId="86a20981-8ed0-47e6-ba8b-a106a76ac30f" providerId="ADAL" clId="{DD14E0E1-7554-41A1-A026-8A43C2E03EA4}" dt="2026-06-08T17:33:34.380" v="3" actId="13926"/>
          <ac:spMkLst>
            <pc:docMk/>
            <pc:sldMk cId="1051991446" sldId="314"/>
            <ac:spMk id="8" creationId="{F0F5B259-B048-818C-61F6-BDD7CD79CCC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A8E36-008F-4624-899B-FF921834E397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EBFEE-0B86-4394-9294-20DA97AE0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84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33324-F24A-4224-9595-A72EC771DBE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67EDE-007B-48C8-9D97-2499A3BC38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1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967EDE-007B-48C8-9D97-2499A3BC382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406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7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7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C4C4C4">
                <a:alpha val="69804"/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  <a14:imgEffect>
                      <a14:colorTemperature colorTemp="5781"/>
                    </a14:imgEffect>
                    <a14:imgEffect>
                      <a14:saturation sat="78000"/>
                    </a14:imgEffect>
                    <a14:imgEffect>
                      <a14:brightnessContrast bright="-29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5" r="469" b="23200"/>
          <a:stretch/>
        </p:blipFill>
        <p:spPr>
          <a:xfrm>
            <a:off x="-1" y="122120"/>
            <a:ext cx="12192001" cy="642341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1000"/>
              </a:srgbClr>
            </a:outerShdw>
          </a:effectLst>
        </p:spPr>
      </p:pic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862943"/>
            <a:ext cx="12192002" cy="350702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endParaRPr lang="en-GB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  <a:latin typeface="+mn-lt"/>
              </a:rPr>
              <a:t>To promote the audit of extractive industries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283" y="1800028"/>
            <a:ext cx="2712306" cy="16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70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2207623" y="915416"/>
            <a:ext cx="7776754" cy="502194"/>
          </a:xfrm>
        </p:spPr>
        <p:txBody>
          <a:bodyPr>
            <a:noAutofit/>
          </a:bodyPr>
          <a:lstStyle>
            <a:lvl1pPr marL="0" indent="0">
              <a:buNone/>
              <a:defRPr lang="en-GB" sz="1800" b="1" i="0" baseline="0" smtClean="0">
                <a:effectLst/>
              </a:defRPr>
            </a:lvl1pPr>
          </a:lstStyle>
          <a:p>
            <a:pPr lvl="0"/>
            <a:r>
              <a:rPr lang="en-US" sz="1800" b="1" dirty="0"/>
              <a:t>Insert sentence heading.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692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802155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0629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52187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2959079" y="424699"/>
            <a:ext cx="3144202" cy="502194"/>
          </a:xfrm>
        </p:spPr>
        <p:txBody>
          <a:bodyPr>
            <a:noAutofit/>
          </a:bodyPr>
          <a:lstStyle>
            <a:lvl1pPr marL="0" indent="0">
              <a:buNone/>
              <a:defRPr sz="3200" b="1" baseline="0">
                <a:solidFill>
                  <a:srgbClr val="4C4C4C"/>
                </a:solidFill>
              </a:defRPr>
            </a:lvl1pPr>
          </a:lstStyle>
          <a:p>
            <a:pPr lvl="0"/>
            <a:r>
              <a:rPr lang="en-US" dirty="0"/>
              <a:t>COMPARISON OF</a:t>
            </a:r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184055" y="424143"/>
            <a:ext cx="2575340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X AND Y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3176" y="1136037"/>
            <a:ext cx="4885178" cy="502194"/>
          </a:xfrm>
          <a:solidFill>
            <a:srgbClr val="5A7D79"/>
          </a:solidFill>
        </p:spPr>
        <p:txBody>
          <a:bodyPr>
            <a:noAutofit/>
          </a:bodyPr>
          <a:lstStyle>
            <a:lvl1pPr marL="0" indent="0"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4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589003" y="1136037"/>
            <a:ext cx="5045647" cy="502194"/>
          </a:xfrm>
          <a:solidFill>
            <a:srgbClr val="F47920"/>
          </a:solidFill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879803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63980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527553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472315" y="668885"/>
            <a:ext cx="3475639" cy="619692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PIE CHART</a:t>
            </a:r>
            <a:endParaRPr lang="en-US" altLang="en-US" sz="48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649793"/>
            <a:ext cx="2081349" cy="647269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SLIDE</a:t>
            </a:r>
          </a:p>
        </p:txBody>
      </p:sp>
      <p:cxnSp>
        <p:nvCxnSpPr>
          <p:cNvPr id="12" name="Прямая соединительная линия 17"/>
          <p:cNvCxnSpPr/>
          <p:nvPr userDrawn="1"/>
        </p:nvCxnSpPr>
        <p:spPr>
          <a:xfrm>
            <a:off x="7371968" y="2260912"/>
            <a:ext cx="0" cy="3675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7631499" y="1844660"/>
            <a:ext cx="1902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KEY: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2952297" y="1440115"/>
            <a:ext cx="5042172" cy="34897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 dirty="0"/>
              <a:t>The Pie Chart below demonstrates, the 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185864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9337"/>
            <a:ext cx="12192000" cy="6191797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6371304"/>
            <a:ext cx="12192000" cy="486695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Box 10"/>
          <p:cNvSpPr txBox="1">
            <a:spLocks noChangeArrowheads="1"/>
          </p:cNvSpPr>
          <p:nvPr userDrawn="1"/>
        </p:nvSpPr>
        <p:spPr bwMode="auto">
          <a:xfrm>
            <a:off x="3580638" y="1733596"/>
            <a:ext cx="62948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chemeClr val="bg1"/>
                </a:solidFill>
                <a:latin typeface="Karla" pitchFamily="2" charset="0"/>
                <a:cs typeface="Karla" pitchFamily="2" charset="0"/>
              </a:rPr>
              <a:t>LET’S HAVE A BREAK</a:t>
            </a:r>
          </a:p>
          <a:p>
            <a:pPr eaLnBrk="1" hangingPunct="1"/>
            <a:endParaRPr lang="en-US" altLang="en-US" sz="1600" dirty="0">
              <a:solidFill>
                <a:schemeClr val="bg1"/>
              </a:solidFill>
              <a:latin typeface="Raleway ExtraBold" panose="020B0903030101060003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289094" y="3257700"/>
            <a:ext cx="4052779" cy="68530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10:30 – 11:00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862376" y="4449566"/>
            <a:ext cx="5053776" cy="137312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“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 quam vitae,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luctus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ligula.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Sed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posuere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nunc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in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leo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commod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else cuprum less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vitae”</a:t>
            </a:r>
          </a:p>
        </p:txBody>
      </p:sp>
    </p:spTree>
    <p:extLst>
      <p:ext uri="{BB962C8B-B14F-4D97-AF65-F5344CB8AC3E}">
        <p14:creationId xmlns:p14="http://schemas.microsoft.com/office/powerpoint/2010/main" val="3903102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5A7D79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314" y="5063063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314" y="3656549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729254" y="5063063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778978" y="3671887"/>
            <a:ext cx="283216" cy="4109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201168" y="3278257"/>
            <a:ext cx="4243740" cy="208832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5317944" y="3609633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Physical Address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21" hasCustomPrompt="1"/>
          </p:nvPr>
        </p:nvSpPr>
        <p:spPr>
          <a:xfrm>
            <a:off x="8862836" y="360568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Email Address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5317944" y="5003259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Telephone Number</a:t>
            </a:r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8862836" y="504091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18660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122363"/>
            <a:ext cx="944879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" y="4868241"/>
            <a:ext cx="3857897" cy="643572"/>
          </a:xfrm>
          <a:noFill/>
        </p:spPr>
        <p:txBody>
          <a:bodyPr/>
          <a:lstStyle>
            <a:lvl1pPr marL="0" indent="0" algn="ctr">
              <a:buNone/>
              <a:defRPr sz="2400">
                <a:solidFill>
                  <a:srgbClr val="5A7D79"/>
                </a:solidFill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Presented by: John Doe</a:t>
            </a:r>
            <a:endParaRPr lang="en-GB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307112"/>
      </p:ext>
    </p:extLst>
  </p:cSld>
  <p:clrMapOvr>
    <a:masterClrMapping/>
  </p:clrMapOvr>
  <p:hf sldNum="0"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7" t="27766" r="9002" b="9402"/>
          <a:stretch/>
        </p:blipFill>
        <p:spPr>
          <a:xfrm>
            <a:off x="0" y="129702"/>
            <a:ext cx="12179300" cy="6240936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136072" y="1209726"/>
            <a:ext cx="10169525" cy="4949774"/>
          </a:xfrm>
          <a:prstGeom prst="rect">
            <a:avLst/>
          </a:prstGeom>
          <a:solidFill>
            <a:srgbClr val="4C4C4C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3112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560054" y="3828708"/>
            <a:ext cx="7546587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2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32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2" y="2460935"/>
            <a:ext cx="2316297" cy="1096984"/>
            <a:chOff x="2103302" y="2905431"/>
            <a:chExt cx="2316297" cy="109698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2" y="3540750"/>
              <a:ext cx="2316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2411200"/>
            <a:ext cx="2534430" cy="1139345"/>
            <a:chOff x="4803411" y="2863070"/>
            <a:chExt cx="2534430" cy="113934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53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2478870"/>
            <a:ext cx="2661968" cy="1061113"/>
            <a:chOff x="7284176" y="2941302"/>
            <a:chExt cx="2661968" cy="106111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661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4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sz="2400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77" y="4738371"/>
            <a:ext cx="2148542" cy="129771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58376" y="1209726"/>
            <a:ext cx="177696" cy="4949774"/>
          </a:xfrm>
          <a:prstGeom prst="rect">
            <a:avLst/>
          </a:prstGeom>
          <a:solidFill>
            <a:srgbClr val="F69C93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30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 Lin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68742" y="1184856"/>
            <a:ext cx="70646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ADD PRESENTER’S LOGOS</a:t>
            </a:r>
            <a:endParaRPr lang="en-GB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b="1" dirty="0"/>
              <a:t>-&gt; </a:t>
            </a:r>
            <a:r>
              <a:rPr lang="en-GB" sz="2000" dirty="0"/>
              <a:t>To add a Logo, just click on the Logo icon on each Slide and Browse to the folder Containing your Logos.</a:t>
            </a:r>
          </a:p>
          <a:p>
            <a:r>
              <a:rPr lang="en-GB" sz="2000" b="1" i="1" dirty="0"/>
              <a:t>-&gt;</a:t>
            </a:r>
            <a:r>
              <a:rPr lang="en-GB" sz="2000" b="0" i="1" dirty="0"/>
              <a:t> If the Logo Icon is accidentally deleted, Right Click on the Slide and Click ‘Reset Slide’ </a:t>
            </a:r>
            <a:br>
              <a:rPr lang="en-GB" sz="2000" b="0" i="1" dirty="0"/>
            </a:br>
            <a:r>
              <a:rPr lang="en-GB" sz="2000" b="1" i="1" dirty="0"/>
              <a:t>-&gt;</a:t>
            </a:r>
            <a:r>
              <a:rPr lang="en-GB" sz="2000" b="0" i="1" dirty="0"/>
              <a:t> Select and Delete extra logo icons.</a:t>
            </a:r>
          </a:p>
          <a:p>
            <a:endParaRPr lang="en-GB" sz="2000" b="1" i="1" dirty="0"/>
          </a:p>
          <a:p>
            <a:r>
              <a:rPr lang="en-GB" sz="2000" b="1" dirty="0"/>
              <a:t>SLIDE LAYOUTS</a:t>
            </a:r>
          </a:p>
          <a:p>
            <a:r>
              <a:rPr lang="en-GB" sz="2000" dirty="0"/>
              <a:t>If you wish to use a different layout for your existing slide,. Simply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 Right click on the slide and select ‘Layout’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Choose a New Layout from the gallery.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SLIDE BY SLIDE INSTRUCTIONS</a:t>
            </a:r>
          </a:p>
          <a:p>
            <a:r>
              <a:rPr lang="en-GB" sz="2000" dirty="0"/>
              <a:t>Find instructions for each slide</a:t>
            </a:r>
            <a:r>
              <a:rPr lang="en-GB" sz="2000" baseline="0" dirty="0"/>
              <a:t> by</a:t>
            </a:r>
            <a:r>
              <a:rPr lang="en-GB" sz="2000" dirty="0"/>
              <a:t> clicking on the </a:t>
            </a:r>
            <a:r>
              <a:rPr lang="en-GB" sz="2000" b="1" dirty="0"/>
              <a:t>‘Notes’ </a:t>
            </a:r>
            <a:r>
              <a:rPr lang="en-GB" sz="2000" dirty="0"/>
              <a:t>icon at the bottom of your screen.</a:t>
            </a:r>
          </a:p>
          <a:p>
            <a:endParaRPr lang="en-GB" sz="2000" dirty="0"/>
          </a:p>
          <a:p>
            <a:endParaRPr lang="en-GB" sz="2000" b="1" dirty="0"/>
          </a:p>
          <a:p>
            <a:endParaRPr lang="en-GB" sz="20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248" y="1579144"/>
            <a:ext cx="3130685" cy="9010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489" y="4957835"/>
            <a:ext cx="2744205" cy="96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4390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4405" y="2105657"/>
            <a:ext cx="2726285" cy="1533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20842" y="2104991"/>
            <a:ext cx="2795839" cy="15748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30483" y="2104991"/>
            <a:ext cx="2834422" cy="1590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0661" y="4551552"/>
            <a:ext cx="2716153" cy="15270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55375" y="4551552"/>
            <a:ext cx="2729990" cy="1527031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60899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3858631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7162288" y="2634431"/>
            <a:ext cx="20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3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908277" y="3995525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last two slides in the order:</a:t>
            </a:r>
            <a:endParaRPr lang="en-US" sz="2000" b="1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954405" y="1566802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first three slides in the order:</a:t>
            </a:r>
            <a:endParaRPr lang="en-US" sz="2000" b="1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043061" y="6008833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  <a:r>
              <a:rPr lang="en-US" sz="2000" b="1" baseline="30000" dirty="0"/>
              <a:t>nd</a:t>
            </a:r>
            <a:r>
              <a:rPr lang="en-US" sz="2000" b="1" dirty="0"/>
              <a:t> last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3982320" y="6040278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last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756041" y="1026770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MANDATORY SLIDES</a:t>
            </a:r>
          </a:p>
        </p:txBody>
      </p:sp>
      <p:sp>
        <p:nvSpPr>
          <p:cNvPr id="27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4166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77880" y="1019378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 SLIDES</a:t>
            </a:r>
            <a:r>
              <a:rPr lang="en-US" sz="2400" b="1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1043061" y="1598017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Use all other slides based on your content and presentation flow.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043061" y="2412181"/>
            <a:ext cx="9374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Where content does not fit on a slide, simply</a:t>
            </a:r>
          </a:p>
          <a:p>
            <a:r>
              <a:rPr lang="en-US" sz="2000" dirty="0"/>
              <a:t> -&gt;Select the slide.</a:t>
            </a:r>
          </a:p>
          <a:p>
            <a:r>
              <a:rPr lang="en-US" sz="2000" dirty="0"/>
              <a:t> -&gt;right click and select duplicate from the drop down menu. 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43061" y="3811120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Extra slides that are not used should be DELETED.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043061" y="4625284"/>
            <a:ext cx="9374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Ensure that you replace the Title Place Holder Text with  a title relevant to your content.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1043061" y="5439446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/>
              <a:t>Delete all slides containing template guidelines before making your presentation.</a:t>
            </a:r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6808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E53F671-0127-06BC-569B-A379FDC1D2C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C10686F-51AC-8BC2-9942-E9D07D6517EF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5EFACB9E-5475-A660-E60E-A99FBEA91C0F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7049036" y="6208885"/>
            <a:ext cx="1368765" cy="649114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 lang="en-GB"/>
            </a:lvl1pPr>
          </a:lstStyle>
          <a:p>
            <a:pPr lvl="0"/>
            <a:r>
              <a:rPr lang="en-GB"/>
              <a:t>Logo</a:t>
            </a:r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F23C6013-60D9-7B58-53B1-6AD1B2684CC7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8759394" y="6208885"/>
            <a:ext cx="1365683" cy="649114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 lang="en-GB"/>
            </a:lvl1pPr>
          </a:lstStyle>
          <a:p>
            <a:pPr lvl="0"/>
            <a:r>
              <a:rPr lang="en-GB"/>
              <a:t>Logo</a:t>
            </a:r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0E820D3F-32D6-917F-31EF-10EB2E8A1EC3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10475915" y="6208885"/>
            <a:ext cx="1365254" cy="649114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 lang="en-GB"/>
            </a:lvl1pPr>
          </a:lstStyle>
          <a:p>
            <a:pPr lvl="0"/>
            <a:r>
              <a:rPr lang="en-GB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59352239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3" y="2840014"/>
            <a:ext cx="12296503" cy="35529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6950" y="1122363"/>
            <a:ext cx="487104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6950" y="3602038"/>
            <a:ext cx="4871050" cy="1655762"/>
          </a:xfrm>
        </p:spPr>
        <p:txBody>
          <a:bodyPr/>
          <a:lstStyle>
            <a:lvl1pPr marL="0" indent="0" algn="ctr">
              <a:buNone/>
              <a:defRPr sz="2400"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fld id="{C0B5A7D7-DF05-4541-945F-33AAAA6C92CD}" type="datetime1">
              <a:rPr lang="en-GB" smtClean="0"/>
              <a:pPr/>
              <a:t>16/06/2026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  <a:latin typeface="+mn-lt"/>
              </a:rPr>
              <a:t>To promote the audit of extractive industries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042" y="1715781"/>
            <a:ext cx="2712306" cy="1638232"/>
          </a:xfrm>
          <a:prstGeom prst="rect">
            <a:avLst/>
          </a:prstGeom>
        </p:spPr>
      </p:pic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7024246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809177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62" y="2225132"/>
            <a:ext cx="3368451" cy="1323778"/>
          </a:xfrm>
        </p:spPr>
        <p:txBody>
          <a:bodyPr/>
          <a:lstStyle>
            <a:lvl1pPr>
              <a:defRPr>
                <a:latin typeface="Karla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838" y="2569354"/>
            <a:ext cx="5643113" cy="19371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5167914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9239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79736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982443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6280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4894678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9494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7391174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360072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3283316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66" y="1387133"/>
            <a:ext cx="3470072" cy="23069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63" y="3419300"/>
            <a:ext cx="3470072" cy="2310168"/>
          </a:xfrm>
          <a:prstGeom prst="rect">
            <a:avLst/>
          </a:prstGeom>
        </p:spPr>
      </p:pic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928106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0794452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1444718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293646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22413" y="1672787"/>
            <a:ext cx="6277998" cy="3430436"/>
          </a:xfrm>
        </p:spPr>
        <p:txBody>
          <a:bodyPr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</a:t>
            </a:r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centuries.</a:t>
            </a:r>
            <a:endParaRPr lang="en-US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79626" y="1689879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ENTER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79626" y="2628365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6560228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65125"/>
            <a:ext cx="92202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12192000" cy="6857999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8837525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690" y="5164888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073" y="3556064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3176" y="3498429"/>
            <a:ext cx="3227404" cy="2088322"/>
          </a:xfrm>
          <a:solidFill>
            <a:srgbClr val="C1CAC5">
              <a:alpha val="50196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999317" y="5164888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99318" y="3520098"/>
            <a:ext cx="283216" cy="41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381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20212" r="-129" b="13872"/>
          <a:stretch/>
        </p:blipFill>
        <p:spPr>
          <a:xfrm>
            <a:off x="10633" y="106271"/>
            <a:ext cx="12192000" cy="5360275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011238" y="990600"/>
            <a:ext cx="10169525" cy="4286250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9843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969013" y="4471094"/>
            <a:ext cx="6253974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0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20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3" y="3134035"/>
            <a:ext cx="2050026" cy="1035429"/>
            <a:chOff x="2103303" y="2905431"/>
            <a:chExt cx="2050026" cy="103542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3" y="3540750"/>
              <a:ext cx="20500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3084300"/>
            <a:ext cx="2216821" cy="1077790"/>
            <a:chOff x="4803411" y="2863070"/>
            <a:chExt cx="2216821" cy="107779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21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3151970"/>
            <a:ext cx="2051553" cy="999558"/>
            <a:chOff x="7284176" y="2941302"/>
            <a:chExt cx="2051553" cy="99955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0515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0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216" y="5656243"/>
            <a:ext cx="1557068" cy="94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412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93166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0178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3104445" y="591856"/>
            <a:ext cx="3664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</a:t>
            </a:r>
            <a:endParaRPr lang="en-US" altLang="en-US" sz="44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 userDrawn="1"/>
        </p:nvSpPr>
        <p:spPr bwMode="auto">
          <a:xfrm>
            <a:off x="6910785" y="591856"/>
            <a:ext cx="350955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</a:p>
        </p:txBody>
      </p:sp>
      <p:sp>
        <p:nvSpPr>
          <p:cNvPr id="3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7" hasCustomPrompt="1"/>
          </p:nvPr>
        </p:nvSpPr>
        <p:spPr>
          <a:xfrm>
            <a:off x="1589088" y="169068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WORDS ABOUT THE COMPANY</a:t>
            </a:r>
          </a:p>
        </p:txBody>
      </p:sp>
      <p:sp>
        <p:nvSpPr>
          <p:cNvPr id="42" name="Text Placeholder 40"/>
          <p:cNvSpPr>
            <a:spLocks noGrp="1"/>
          </p:cNvSpPr>
          <p:nvPr>
            <p:ph type="body" sz="quarter" idx="18" hasCustomPrompt="1"/>
          </p:nvPr>
        </p:nvSpPr>
        <p:spPr>
          <a:xfrm>
            <a:off x="1588555" y="4096232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WHAT WE DO</a:t>
            </a:r>
          </a:p>
        </p:txBody>
      </p:sp>
      <p:sp>
        <p:nvSpPr>
          <p:cNvPr id="45" name="Text Placeholder 40"/>
          <p:cNvSpPr>
            <a:spLocks noGrp="1"/>
          </p:cNvSpPr>
          <p:nvPr>
            <p:ph type="body" sz="quarter" idx="19" hasCustomPrompt="1"/>
          </p:nvPr>
        </p:nvSpPr>
        <p:spPr>
          <a:xfrm>
            <a:off x="161162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STARTEGY</a:t>
            </a:r>
          </a:p>
        </p:txBody>
      </p:sp>
      <p:sp>
        <p:nvSpPr>
          <p:cNvPr id="46" name="Text Placeholder 40"/>
          <p:cNvSpPr>
            <a:spLocks noGrp="1"/>
          </p:cNvSpPr>
          <p:nvPr>
            <p:ph type="body" sz="quarter" idx="20" hasCustomPrompt="1"/>
          </p:nvPr>
        </p:nvSpPr>
        <p:spPr>
          <a:xfrm>
            <a:off x="1588555" y="2886514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TEAM SLIDE</a:t>
            </a:r>
          </a:p>
        </p:txBody>
      </p:sp>
      <p:sp>
        <p:nvSpPr>
          <p:cNvPr id="47" name="Text Placehold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7699819" y="179984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LATEST WORK</a:t>
            </a:r>
          </a:p>
        </p:txBody>
      </p:sp>
      <p:sp>
        <p:nvSpPr>
          <p:cNvPr id="48" name="Text Placehold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7699818" y="2891463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MAIN STEPS</a:t>
            </a:r>
          </a:p>
        </p:txBody>
      </p:sp>
      <p:sp>
        <p:nvSpPr>
          <p:cNvPr id="49" name="Text Placeholder 40"/>
          <p:cNvSpPr>
            <a:spLocks noGrp="1"/>
          </p:cNvSpPr>
          <p:nvPr>
            <p:ph type="body" sz="quarter" idx="23" hasCustomPrompt="1"/>
          </p:nvPr>
        </p:nvSpPr>
        <p:spPr>
          <a:xfrm>
            <a:off x="770944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CONCLUSION</a:t>
            </a:r>
          </a:p>
        </p:txBody>
      </p:sp>
      <p:sp>
        <p:nvSpPr>
          <p:cNvPr id="50" name="Text Placeholder 40"/>
          <p:cNvSpPr>
            <a:spLocks noGrp="1"/>
          </p:cNvSpPr>
          <p:nvPr>
            <p:ph type="body" sz="quarter" idx="24" hasCustomPrompt="1"/>
          </p:nvPr>
        </p:nvSpPr>
        <p:spPr>
          <a:xfrm>
            <a:off x="7699817" y="4066071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649535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31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950720" y="723828"/>
            <a:ext cx="4702629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INSERT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6757256" y="724845"/>
            <a:ext cx="5164778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24258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70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49" r:id="rId2"/>
    <p:sldLayoutId id="2147483651" r:id="rId3"/>
    <p:sldLayoutId id="2147483650" r:id="rId4"/>
    <p:sldLayoutId id="2147483652" r:id="rId5"/>
    <p:sldLayoutId id="2147483653" r:id="rId6"/>
    <p:sldLayoutId id="2147483654" r:id="rId7"/>
    <p:sldLayoutId id="2147483676" r:id="rId8"/>
    <p:sldLayoutId id="2147483673" r:id="rId9"/>
    <p:sldLayoutId id="2147483655" r:id="rId10"/>
    <p:sldLayoutId id="2147483656" r:id="rId11"/>
    <p:sldLayoutId id="2147483657" r:id="rId12"/>
    <p:sldLayoutId id="2147483658" r:id="rId13"/>
    <p:sldLayoutId id="2147483670" r:id="rId14"/>
    <p:sldLayoutId id="2147483659" r:id="rId15"/>
    <p:sldLayoutId id="2147483664" r:id="rId16"/>
    <p:sldLayoutId id="2147483677" r:id="rId17"/>
    <p:sldLayoutId id="2147483671" r:id="rId18"/>
    <p:sldLayoutId id="2147483674" r:id="rId19"/>
    <p:sldLayoutId id="2147483672" r:id="rId20"/>
    <p:sldLayoutId id="2147483679" r:id="rId21"/>
    <p:sldLayoutId id="2147483678" r:id="rId22"/>
    <p:sldLayoutId id="2147483680" r:id="rId23"/>
    <p:sldLayoutId id="2147483682" r:id="rId2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8954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796949" y="1808922"/>
            <a:ext cx="6044213" cy="1441174"/>
          </a:xfrm>
        </p:spPr>
        <p:txBody>
          <a:bodyPr>
            <a:normAutofit fontScale="90000"/>
          </a:bodyPr>
          <a:lstStyle/>
          <a:p>
            <a:r>
              <a:rPr lang="en-GB" sz="4000" b="1" dirty="0"/>
              <a:t>Activity </a:t>
            </a:r>
            <a:r>
              <a:rPr lang="en-GB" sz="4000" b="1" dirty="0" smtClean="0"/>
              <a:t>3: Knowledge and experience sharing</a:t>
            </a:r>
            <a:r>
              <a:rPr lang="en-GB" sz="4000" b="1" dirty="0" smtClean="0"/>
              <a:t/>
            </a:r>
            <a:br>
              <a:rPr lang="en-GB" sz="4000" b="1" dirty="0" smtClean="0"/>
            </a:br>
            <a:r>
              <a:rPr lang="en-GB" sz="3100" dirty="0" smtClean="0"/>
              <a:t>Performance Report (2023 – 2025)</a:t>
            </a:r>
            <a:endParaRPr lang="en-GB" sz="31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47870" y="3826565"/>
            <a:ext cx="6530007" cy="1560443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SAIs Brazil, Norway and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United States</a:t>
            </a: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At WGEI All Members’ Meeting</a:t>
            </a:r>
          </a:p>
          <a:p>
            <a:pPr algn="l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16th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19th June 2026 Brasilia, Brazil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600" b="1" dirty="0"/>
          </a:p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rla"/>
                <a:ea typeface="+mn-ea"/>
                <a:cs typeface="+mn-cs"/>
              </a:rPr>
              <a:t>17/06/2026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arla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176" y="6113675"/>
            <a:ext cx="1696598" cy="670618"/>
          </a:xfrm>
          <a:prstGeom prst="rect">
            <a:avLst/>
          </a:prstGeom>
        </p:spPr>
      </p:pic>
      <p:pic>
        <p:nvPicPr>
          <p:cNvPr id="8" name="Bilde 4">
            <a:extLst>
              <a:ext uri="{FF2B5EF4-FFF2-40B4-BE49-F238E27FC236}">
                <a16:creationId xmlns:a16="http://schemas.microsoft.com/office/drawing/2014/main" id="{17F5DC99-05C4-E543-175E-AE754B68B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7873" y="6077165"/>
            <a:ext cx="1730784" cy="743638"/>
          </a:xfrm>
          <a:prstGeom prst="rect">
            <a:avLst/>
          </a:prstGeom>
        </p:spPr>
      </p:pic>
      <p:pic>
        <p:nvPicPr>
          <p:cNvPr id="9" name="Bilde 6">
            <a:extLst>
              <a:ext uri="{FF2B5EF4-FFF2-40B4-BE49-F238E27FC236}">
                <a16:creationId xmlns:a16="http://schemas.microsoft.com/office/drawing/2014/main" id="{CACF18EC-8EA6-1A25-04F3-CAEE867159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t="10177" b="10177"/>
          <a:stretch>
            <a:fillRect/>
          </a:stretch>
        </p:blipFill>
        <p:spPr>
          <a:xfrm>
            <a:off x="10253605" y="6077165"/>
            <a:ext cx="1587557" cy="79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8310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8">
            <a:extLst>
              <a:ext uri="{FF2B5EF4-FFF2-40B4-BE49-F238E27FC236}">
                <a16:creationId xmlns:a16="http://schemas.microsoft.com/office/drawing/2014/main" id="{86A7CC52-80C8-D114-89F3-94EC91A4D86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38203" y="1830921"/>
            <a:ext cx="2131420" cy="4035041"/>
          </a:xfrm>
          <a:solidFill>
            <a:srgbClr val="F8CBAD"/>
          </a:solidFill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en-GB" sz="3200" b="1" dirty="0">
                <a:cs typeface="Times New Roman" pitchFamily="18"/>
              </a:rPr>
              <a:t>Target</a:t>
            </a:r>
            <a:endParaRPr lang="en-GB" dirty="0">
              <a:cs typeface="Times New Roman" pitchFamily="18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GB" dirty="0">
                <a:cs typeface="Times New Roman" pitchFamily="18"/>
              </a:rPr>
              <a:t>1 academic institution or research organisation actively engaged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b="1" dirty="0">
                <a:cs typeface="Times New Roman" pitchFamily="18"/>
              </a:rPr>
              <a:t>Output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nb-NO" dirty="0" err="1">
                <a:cs typeface="Times New Roman" pitchFamily="18"/>
              </a:rPr>
              <a:t>Academia</a:t>
            </a:r>
            <a:r>
              <a:rPr lang="nb-NO" dirty="0">
                <a:cs typeface="Times New Roman" pitchFamily="18"/>
              </a:rPr>
              <a:t> and </a:t>
            </a:r>
            <a:r>
              <a:rPr lang="nb-NO" dirty="0" err="1">
                <a:cs typeface="Times New Roman" pitchFamily="18"/>
              </a:rPr>
              <a:t>research</a:t>
            </a:r>
            <a:r>
              <a:rPr lang="nb-NO" dirty="0">
                <a:cs typeface="Times New Roman" pitchFamily="18"/>
              </a:rPr>
              <a:t> </a:t>
            </a:r>
            <a:r>
              <a:rPr lang="nb-NO" dirty="0" err="1">
                <a:cs typeface="Times New Roman" pitchFamily="18"/>
              </a:rPr>
              <a:t>organisations</a:t>
            </a:r>
            <a:r>
              <a:rPr lang="nb-NO" dirty="0">
                <a:cs typeface="Times New Roman" pitchFamily="18"/>
              </a:rPr>
              <a:t> </a:t>
            </a:r>
            <a:r>
              <a:rPr lang="nb-NO" dirty="0" err="1">
                <a:cs typeface="Times New Roman" pitchFamily="18"/>
              </a:rPr>
              <a:t>actively</a:t>
            </a:r>
            <a:r>
              <a:rPr lang="nb-NO" dirty="0">
                <a:cs typeface="Times New Roman" pitchFamily="18"/>
              </a:rPr>
              <a:t> </a:t>
            </a:r>
            <a:r>
              <a:rPr lang="nb-NO" dirty="0" err="1">
                <a:cs typeface="Times New Roman" pitchFamily="18"/>
              </a:rPr>
              <a:t>engaged</a:t>
            </a:r>
            <a:r>
              <a:rPr lang="nb-NO" dirty="0">
                <a:cs typeface="Times New Roman" pitchFamily="18"/>
              </a:rPr>
              <a:t> in WGEI </a:t>
            </a:r>
            <a:r>
              <a:rPr lang="nb-NO" dirty="0" err="1">
                <a:cs typeface="Times New Roman" pitchFamily="18"/>
              </a:rPr>
              <a:t>activities</a:t>
            </a:r>
            <a:endParaRPr lang="nb-NO" dirty="0">
              <a:cs typeface="Times New Roman" pitchFamily="18"/>
            </a:endParaRPr>
          </a:p>
        </p:txBody>
      </p:sp>
      <p:sp>
        <p:nvSpPr>
          <p:cNvPr id="4" name="Plassholder for innhold 9">
            <a:extLst>
              <a:ext uri="{FF2B5EF4-FFF2-40B4-BE49-F238E27FC236}">
                <a16:creationId xmlns:a16="http://schemas.microsoft.com/office/drawing/2014/main" id="{C3B988E8-7547-CDA6-1C69-2EFEF6F1CD8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66530" y="1830921"/>
            <a:ext cx="8081586" cy="4035041"/>
          </a:xfrm>
          <a:solidFill>
            <a:srgbClr val="FBE5D6"/>
          </a:solidFill>
        </p:spPr>
        <p:txBody>
          <a:bodyPr/>
          <a:lstStyle/>
          <a:p>
            <a:pPr marL="0" lvl="0" indent="0">
              <a:buNone/>
            </a:pPr>
            <a:r>
              <a:rPr lang="nb-NO" sz="1800" b="1" dirty="0" err="1"/>
              <a:t>Achievements</a:t>
            </a:r>
            <a:endParaRPr lang="nb-NO" sz="1800" b="1" dirty="0"/>
          </a:p>
          <a:p>
            <a:r>
              <a:rPr lang="nb-NO" sz="1800" dirty="0"/>
              <a:t>Reached out to three reasearch/academic organisations to provide webinar on extactive industry related topics (overlap with Activity 2.0 i):</a:t>
            </a:r>
          </a:p>
          <a:p>
            <a:pPr lvl="1"/>
            <a:r>
              <a:rPr lang="nb-NO" sz="1800" dirty="0"/>
              <a:t>April 2025 – Soverign Wealth Funds: Corruptions and Other Governance Risks, Lakshmi Kumar, Ajdunct Professor at Georgetown University</a:t>
            </a:r>
          </a:p>
          <a:p>
            <a:pPr marL="457200" lvl="1" indent="0">
              <a:buNone/>
            </a:pPr>
            <a:endParaRPr lang="nb-NO" sz="1800" dirty="0"/>
          </a:p>
          <a:p>
            <a:pPr lvl="1"/>
            <a:r>
              <a:rPr lang="nb-NO" sz="1800" dirty="0"/>
              <a:t>July 2025 – Seafloor Mining: Regulatory Quagmire or Key to Energy Transition, Dr. Seaver Wang, Breakthrough Institute</a:t>
            </a:r>
          </a:p>
          <a:p>
            <a:pPr marL="457200" lvl="1" indent="0">
              <a:buNone/>
            </a:pPr>
            <a:endParaRPr lang="nb-NO" sz="1800" dirty="0"/>
          </a:p>
          <a:p>
            <a:pPr lvl="1"/>
            <a:r>
              <a:rPr lang="nb-NO" sz="1800" dirty="0"/>
              <a:t>April 2026 – The promise of Byproduct Recovery to Meet Critical Mineral Needs, Dr. Elizabeth Holley, Colorado School of Mines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17F5DC99-05C4-E543-175E-AE754B68B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902" y="6215061"/>
            <a:ext cx="1730784" cy="66462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FDDB739A-1ADC-F729-AD87-F62486D7F8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759" y="6226077"/>
            <a:ext cx="2404903" cy="66744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ACF18EC-8EA6-1A25-04F3-CAEE867159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5927" y="6252956"/>
            <a:ext cx="1123741" cy="671011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109DB07-E07E-C737-48A3-AFB0A70E1EF5}"/>
              </a:ext>
            </a:extLst>
          </p:cNvPr>
          <p:cNvSpPr txBox="1">
            <a:spLocks/>
          </p:cNvSpPr>
          <p:nvPr/>
        </p:nvSpPr>
        <p:spPr>
          <a:xfrm>
            <a:off x="2161382" y="915416"/>
            <a:ext cx="7776754" cy="5021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4.i.d Ac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ademia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research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organisations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A743A-950A-A0C5-62DA-53FEBA3BB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8">
            <a:extLst>
              <a:ext uri="{FF2B5EF4-FFF2-40B4-BE49-F238E27FC236}">
                <a16:creationId xmlns:a16="http://schemas.microsoft.com/office/drawing/2014/main" id="{88D17BAE-D0F3-76E1-0B58-DCAE28F73A1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146876" y="2203219"/>
            <a:ext cx="2226052" cy="3734080"/>
          </a:xfrm>
          <a:solidFill>
            <a:srgbClr val="F8CBAD"/>
          </a:solidFill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sz="2000" b="1" dirty="0"/>
              <a:t>Target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cs typeface="Times New Roman" pitchFamily="18"/>
              </a:rPr>
              <a:t>Develop and implement a process for refreshing and updating the list of audit reports on the WGEI website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1800" b="1" dirty="0">
                <a:cs typeface="Times New Roman" pitchFamily="18"/>
              </a:rPr>
              <a:t>Output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nb-NO" sz="1800" u="sng" dirty="0">
                <a:cs typeface="Times New Roman" pitchFamily="18"/>
              </a:rPr>
              <a:t>Developed options for collecting and making available EI reports</a:t>
            </a:r>
            <a:endParaRPr lang="en-GB" sz="1800" u="sng" dirty="0"/>
          </a:p>
        </p:txBody>
      </p:sp>
      <p:sp>
        <p:nvSpPr>
          <p:cNvPr id="4" name="Plassholder for innhold 9">
            <a:extLst>
              <a:ext uri="{FF2B5EF4-FFF2-40B4-BE49-F238E27FC236}">
                <a16:creationId xmlns:a16="http://schemas.microsoft.com/office/drawing/2014/main" id="{612AC363-2069-E23F-9FAF-DC209D21E52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579962" y="2208504"/>
            <a:ext cx="7668154" cy="3734080"/>
          </a:xfrm>
          <a:solidFill>
            <a:srgbClr val="FBE5D6"/>
          </a:solidFill>
        </p:spPr>
        <p:txBody>
          <a:bodyPr/>
          <a:lstStyle/>
          <a:p>
            <a:pPr marL="0" lvl="0" indent="0">
              <a:buNone/>
            </a:pPr>
            <a:r>
              <a:rPr lang="nb-NO" sz="2000" b="1" dirty="0" err="1"/>
              <a:t>Achievements</a:t>
            </a:r>
            <a:endParaRPr lang="en-U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Examined audit report databases maintained by other INTOSAI working groups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Met with representatives of WGEA and discussed the logistics and procedures behind their audit report database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The Secretariat successfully deployed a new WGEI website with a new database feature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Working on drafting Standard Operating Procedure for updating the audit databases tailored to the needs of WGEI Secretariate and WGEI members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Working on preliminary IT Tool (Microsoft Forms Survey) to send out to WGEI members regarding EI Audit Reports</a:t>
            </a:r>
            <a:endParaRPr lang="nb-NO" sz="1800" dirty="0">
              <a:cs typeface="Calibri"/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9E35B0F5-C46B-B54B-2A30-6FC98F7C1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700BDB77-DBA6-0D2F-8D71-74B8904E6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85B16A80-69DC-100B-2B7B-881DF80FC7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860D9B7-B6AD-EE7E-BDE7-B713FBD8DE19}"/>
              </a:ext>
            </a:extLst>
          </p:cNvPr>
          <p:cNvSpPr txBox="1">
            <a:spLocks/>
          </p:cNvSpPr>
          <p:nvPr/>
        </p:nvSpPr>
        <p:spPr>
          <a:xfrm>
            <a:off x="2161382" y="915416"/>
            <a:ext cx="7776754" cy="5021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3.0 i – Collect and Prepare EI Audit Reports for Upload to Websites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6534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534D4-DA17-8259-67C8-18AF6A465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8">
            <a:extLst>
              <a:ext uri="{FF2B5EF4-FFF2-40B4-BE49-F238E27FC236}">
                <a16:creationId xmlns:a16="http://schemas.microsoft.com/office/drawing/2014/main" id="{FA76F3FC-6B13-11F9-593A-727AFAE4EAE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146876" y="2203219"/>
            <a:ext cx="2226052" cy="3734080"/>
          </a:xfrm>
          <a:solidFill>
            <a:srgbClr val="F8CBAD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/>
              <a:t>Target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cs typeface="Times New Roman" pitchFamily="18"/>
              </a:rPr>
              <a:t>Update and refresh the EI Auditors Toolkit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1800" b="1" dirty="0">
                <a:cs typeface="Times New Roman" pitchFamily="18"/>
              </a:rPr>
              <a:t>Output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nb-NO" sz="1800" u="sng" dirty="0">
                <a:cs typeface="Times New Roman" pitchFamily="18"/>
              </a:rPr>
              <a:t>EI Toolkit in new format </a:t>
            </a:r>
            <a:endParaRPr lang="en-GB" sz="1800" u="sng" dirty="0"/>
          </a:p>
        </p:txBody>
      </p:sp>
      <p:sp>
        <p:nvSpPr>
          <p:cNvPr id="4" name="Plassholder for innhold 9">
            <a:extLst>
              <a:ext uri="{FF2B5EF4-FFF2-40B4-BE49-F238E27FC236}">
                <a16:creationId xmlns:a16="http://schemas.microsoft.com/office/drawing/2014/main" id="{3A5D3E88-2D9C-B485-6B8F-9F4A9F54566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579962" y="2208504"/>
            <a:ext cx="7668154" cy="3734080"/>
          </a:xfrm>
          <a:solidFill>
            <a:srgbClr val="FBE5D6"/>
          </a:solidFill>
        </p:spPr>
        <p:txBody>
          <a:bodyPr/>
          <a:lstStyle/>
          <a:p>
            <a:pPr marL="0" lvl="0" indent="0">
              <a:buNone/>
            </a:pPr>
            <a:r>
              <a:rPr lang="nb-NO" sz="2000" b="1" dirty="0" err="1"/>
              <a:t>Achievements</a:t>
            </a:r>
            <a:endParaRPr lang="en-U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Converted existing toolkit to PDF format containing the same graphical user interface.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GAO requested feedback in 2025 from WGEI members on EI Auditors Toolkit and made revisions as appropriate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GAO conducted a thorough review of the material in the EI Auditors Toolkit, revised outdated sections, updated links to external organizations and documents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Prepared toolkit in English, Spanish, French, and Arabic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Secretariat will share with Steering Committee members for review and incorporate and remaining comments 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3D771A8F-C7BE-7AB1-58C3-DD0616D1A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08C1533-6A32-88F8-2987-DEB5238821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0D343D34-EF95-163F-1259-CF87135912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0F5B259-B048-818C-61F6-BDD7CD79CCC5}"/>
              </a:ext>
            </a:extLst>
          </p:cNvPr>
          <p:cNvSpPr txBox="1">
            <a:spLocks/>
          </p:cNvSpPr>
          <p:nvPr/>
        </p:nvSpPr>
        <p:spPr>
          <a:xfrm>
            <a:off x="2161382" y="915416"/>
            <a:ext cx="7776754" cy="5021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3.0 vi. – Manage and Update the EI Auditors Toolkit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1991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550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Props1.xml><?xml version="1.0" encoding="utf-8"?>
<ds:datastoreItem xmlns:ds="http://schemas.openxmlformats.org/officeDocument/2006/customXml" ds:itemID="{AF06E6C7-27F3-4237-8E38-914B1F9A33DA}"/>
</file>

<file path=customXml/itemProps2.xml><?xml version="1.0" encoding="utf-8"?>
<ds:datastoreItem xmlns:ds="http://schemas.openxmlformats.org/officeDocument/2006/customXml" ds:itemID="{88D419BB-E3CA-43C3-B82C-C54FAF6772B6}"/>
</file>

<file path=customXml/itemProps3.xml><?xml version="1.0" encoding="utf-8"?>
<ds:datastoreItem xmlns:ds="http://schemas.openxmlformats.org/officeDocument/2006/customXml" ds:itemID="{4BF63789-3E77-4200-B6D1-3CDA5AB4B127}"/>
</file>

<file path=docMetadata/LabelInfo.xml><?xml version="1.0" encoding="utf-8"?>
<clbl:labelList xmlns:clbl="http://schemas.microsoft.com/office/2020/mipLabelMetadata">
  <clbl:label id="{02196101-be9e-4fa4-917b-76125218361f}" enabled="0" method="" siteId="{02196101-be9e-4fa4-917b-76125218361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WGEI PRESENTATION TEMPLATE FINAL</Template>
  <TotalTime>1793</TotalTime>
  <Words>381</Words>
  <Application>Microsoft Office PowerPoint</Application>
  <PresentationFormat>Widescreen</PresentationFormat>
  <Paragraphs>42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9" baseType="lpstr">
      <vt:lpstr>Arial</vt:lpstr>
      <vt:lpstr>Arial  </vt:lpstr>
      <vt:lpstr>Arial Black</vt:lpstr>
      <vt:lpstr>Calibri</vt:lpstr>
      <vt:lpstr>Calibri Light</vt:lpstr>
      <vt:lpstr>Karla</vt:lpstr>
      <vt:lpstr>Open Sans</vt:lpstr>
      <vt:lpstr>Pe-icon-7-stroke</vt:lpstr>
      <vt:lpstr>Poppins</vt:lpstr>
      <vt:lpstr>Raleway ExtraBold</vt:lpstr>
      <vt:lpstr>Times New Roman</vt:lpstr>
      <vt:lpstr>Wingdings</vt:lpstr>
      <vt:lpstr>Office Theme</vt:lpstr>
      <vt:lpstr>1_Office Theme</vt:lpstr>
      <vt:lpstr>Activity 3: Knowledge and experience sharing Performance Report (2023 – 2025)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Sheilla Ngira</cp:lastModifiedBy>
  <cp:revision>229</cp:revision>
  <cp:lastPrinted>2026-05-26T07:52:47Z</cp:lastPrinted>
  <dcterms:created xsi:type="dcterms:W3CDTF">2021-03-12T10:37:58Z</dcterms:created>
  <dcterms:modified xsi:type="dcterms:W3CDTF">2026-06-15T21:30:42Z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</Properties>
</file>