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5"/>
  </p:notesMasterIdLst>
  <p:sldIdLst>
    <p:sldId id="300" r:id="rId5"/>
    <p:sldId id="301" r:id="rId6"/>
    <p:sldId id="302"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6" r:id="rId29"/>
    <p:sldId id="327" r:id="rId30"/>
    <p:sldId id="329" r:id="rId31"/>
    <p:sldId id="331" r:id="rId32"/>
    <p:sldId id="256" r:id="rId33"/>
    <p:sldId id="33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88FBB"/>
    <a:srgbClr val="E6E7E7"/>
    <a:srgbClr val="002157"/>
    <a:srgbClr val="9D9D9C"/>
    <a:srgbClr val="5EB1E3"/>
    <a:srgbClr val="708092"/>
    <a:srgbClr val="E52221"/>
    <a:srgbClr val="E8DB15"/>
    <a:srgbClr val="294C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59DBB9-41FA-4C3F-86D4-A91A10E443C7}" v="4" dt="2026-06-18T00:48:49.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hmed Zouari" userId="d4afda6a-5a1c-473a-bda6-87967c870e02" providerId="ADAL" clId="{D4CD3BA3-2301-4674-9D4F-231B1336255F}"/>
    <pc:docChg chg="custSel addSld delSld modSld">
      <pc:chgData name="Ahmed Zouari" userId="d4afda6a-5a1c-473a-bda6-87967c870e02" providerId="ADAL" clId="{D4CD3BA3-2301-4674-9D4F-231B1336255F}" dt="2026-06-18T00:49:13.602" v="742" actId="20577"/>
      <pc:docMkLst>
        <pc:docMk/>
      </pc:docMkLst>
      <pc:sldChg chg="addSp delSp modSp add mod setBg modClrScheme chgLayout">
        <pc:chgData name="Ahmed Zouari" userId="d4afda6a-5a1c-473a-bda6-87967c870e02" providerId="ADAL" clId="{D4CD3BA3-2301-4674-9D4F-231B1336255F}" dt="2026-06-17T23:43:46.671" v="666" actId="1036"/>
        <pc:sldMkLst>
          <pc:docMk/>
          <pc:sldMk cId="0" sldId="256"/>
        </pc:sldMkLst>
        <pc:spChg chg="del">
          <ac:chgData name="Ahmed Zouari" userId="d4afda6a-5a1c-473a-bda6-87967c870e02" providerId="ADAL" clId="{D4CD3BA3-2301-4674-9D4F-231B1336255F}" dt="2026-06-17T23:43:00.177" v="645" actId="478"/>
          <ac:spMkLst>
            <pc:docMk/>
            <pc:sldMk cId="0" sldId="256"/>
            <ac:spMk id="2" creationId="{00000000-0000-0000-0000-000000000000}"/>
          </ac:spMkLst>
        </pc:spChg>
        <pc:spChg chg="del">
          <ac:chgData name="Ahmed Zouari" userId="d4afda6a-5a1c-473a-bda6-87967c870e02" providerId="ADAL" clId="{D4CD3BA3-2301-4674-9D4F-231B1336255F}" dt="2026-06-17T23:42:52.027" v="643" actId="478"/>
          <ac:spMkLst>
            <pc:docMk/>
            <pc:sldMk cId="0" sldId="256"/>
            <ac:spMk id="3" creationId="{00000000-0000-0000-0000-000000000000}"/>
          </ac:spMkLst>
        </pc:spChg>
        <pc:spChg chg="del">
          <ac:chgData name="Ahmed Zouari" userId="d4afda6a-5a1c-473a-bda6-87967c870e02" providerId="ADAL" clId="{D4CD3BA3-2301-4674-9D4F-231B1336255F}" dt="2026-06-17T23:42:57.967" v="644" actId="478"/>
          <ac:spMkLst>
            <pc:docMk/>
            <pc:sldMk cId="0" sldId="256"/>
            <ac:spMk id="4"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7"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9"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0"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2"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3"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5"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6" creationId="{00000000-0000-0000-0000-000000000000}"/>
          </ac:spMkLst>
        </pc:spChg>
        <pc:spChg chg="mod">
          <ac:chgData name="Ahmed Zouari" userId="d4afda6a-5a1c-473a-bda6-87967c870e02" providerId="ADAL" clId="{D4CD3BA3-2301-4674-9D4F-231B1336255F}" dt="2026-06-17T23:43:46.671" v="666" actId="1036"/>
          <ac:spMkLst>
            <pc:docMk/>
            <pc:sldMk cId="0" sldId="256"/>
            <ac:spMk id="18" creationId="{00000000-0000-0000-0000-000000000000}"/>
          </ac:spMkLst>
        </pc:spChg>
        <pc:spChg chg="add del mod ord">
          <ac:chgData name="Ahmed Zouari" userId="d4afda6a-5a1c-473a-bda6-87967c870e02" providerId="ADAL" clId="{D4CD3BA3-2301-4674-9D4F-231B1336255F}" dt="2026-06-17T23:42:45.257" v="641" actId="478"/>
          <ac:spMkLst>
            <pc:docMk/>
            <pc:sldMk cId="0" sldId="256"/>
            <ac:spMk id="19" creationId="{03C36A83-B846-04B4-151A-0231DA5E95C6}"/>
          </ac:spMkLst>
        </pc:spChg>
        <pc:spChg chg="add del mod ord">
          <ac:chgData name="Ahmed Zouari" userId="d4afda6a-5a1c-473a-bda6-87967c870e02" providerId="ADAL" clId="{D4CD3BA3-2301-4674-9D4F-231B1336255F}" dt="2026-06-17T23:42:48.517" v="642" actId="478"/>
          <ac:spMkLst>
            <pc:docMk/>
            <pc:sldMk cId="0" sldId="256"/>
            <ac:spMk id="20" creationId="{3ACC859E-F77C-DE62-612B-7C730B3F9E51}"/>
          </ac:spMkLst>
        </pc:spChg>
        <pc:picChg chg="mod">
          <ac:chgData name="Ahmed Zouari" userId="d4afda6a-5a1c-473a-bda6-87967c870e02" providerId="ADAL" clId="{D4CD3BA3-2301-4674-9D4F-231B1336255F}" dt="2026-06-17T23:43:46.671" v="666" actId="1036"/>
          <ac:picMkLst>
            <pc:docMk/>
            <pc:sldMk cId="0" sldId="256"/>
            <ac:picMk id="8" creationId="{00000000-0000-0000-0000-000000000000}"/>
          </ac:picMkLst>
        </pc:picChg>
        <pc:picChg chg="mod">
          <ac:chgData name="Ahmed Zouari" userId="d4afda6a-5a1c-473a-bda6-87967c870e02" providerId="ADAL" clId="{D4CD3BA3-2301-4674-9D4F-231B1336255F}" dt="2026-06-17T23:43:46.671" v="666" actId="1036"/>
          <ac:picMkLst>
            <pc:docMk/>
            <pc:sldMk cId="0" sldId="256"/>
            <ac:picMk id="17" creationId="{00000000-0000-0000-0000-000000000000}"/>
          </ac:picMkLst>
        </pc:picChg>
      </pc:sldChg>
      <pc:sldChg chg="modSp">
        <pc:chgData name="Ahmed Zouari" userId="d4afda6a-5a1c-473a-bda6-87967c870e02" providerId="ADAL" clId="{D4CD3BA3-2301-4674-9D4F-231B1336255F}" dt="2026-06-16T15:31:04.808" v="2"/>
        <pc:sldMkLst>
          <pc:docMk/>
          <pc:sldMk cId="2623336935" sldId="300"/>
        </pc:sldMkLst>
        <pc:spChg chg="mod">
          <ac:chgData name="Ahmed Zouari" userId="d4afda6a-5a1c-473a-bda6-87967c870e02" providerId="ADAL" clId="{D4CD3BA3-2301-4674-9D4F-231B1336255F}" dt="2026-06-16T15:31:04.808" v="2"/>
          <ac:spMkLst>
            <pc:docMk/>
            <pc:sldMk cId="2623336935" sldId="300"/>
            <ac:spMk id="2" creationId="{CB86E31F-55FF-2E41-AB26-CEECCBD285AA}"/>
          </ac:spMkLst>
        </pc:spChg>
      </pc:sldChg>
      <pc:sldChg chg="modSp mod">
        <pc:chgData name="Ahmed Zouari" userId="d4afda6a-5a1c-473a-bda6-87967c870e02" providerId="ADAL" clId="{D4CD3BA3-2301-4674-9D4F-231B1336255F}" dt="2026-06-16T15:31:04.875" v="3" actId="27636"/>
        <pc:sldMkLst>
          <pc:docMk/>
          <pc:sldMk cId="666580472" sldId="313"/>
        </pc:sldMkLst>
        <pc:spChg chg="mod">
          <ac:chgData name="Ahmed Zouari" userId="d4afda6a-5a1c-473a-bda6-87967c870e02" providerId="ADAL" clId="{D4CD3BA3-2301-4674-9D4F-231B1336255F}" dt="2026-06-16T15:31:04.875" v="3" actId="27636"/>
          <ac:spMkLst>
            <pc:docMk/>
            <pc:sldMk cId="666580472" sldId="313"/>
            <ac:spMk id="2" creationId="{86406BF5-FF15-9F4B-844D-8C7FE42E7471}"/>
          </ac:spMkLst>
        </pc:spChg>
      </pc:sldChg>
      <pc:sldChg chg="modSp mod">
        <pc:chgData name="Ahmed Zouari" userId="d4afda6a-5a1c-473a-bda6-87967c870e02" providerId="ADAL" clId="{D4CD3BA3-2301-4674-9D4F-231B1336255F}" dt="2026-06-17T23:29:32.162" v="6" actId="20577"/>
        <pc:sldMkLst>
          <pc:docMk/>
          <pc:sldMk cId="0" sldId="319"/>
        </pc:sldMkLst>
        <pc:spChg chg="mod">
          <ac:chgData name="Ahmed Zouari" userId="d4afda6a-5a1c-473a-bda6-87967c870e02" providerId="ADAL" clId="{D4CD3BA3-2301-4674-9D4F-231B1336255F}" dt="2026-06-17T23:29:32.162" v="6" actId="20577"/>
          <ac:spMkLst>
            <pc:docMk/>
            <pc:sldMk cId="0" sldId="319"/>
            <ac:spMk id="60" creationId="{00000000-0000-0000-0000-000000000000}"/>
          </ac:spMkLst>
        </pc:spChg>
      </pc:sldChg>
      <pc:sldChg chg="modSp mod">
        <pc:chgData name="Ahmed Zouari" userId="d4afda6a-5a1c-473a-bda6-87967c870e02" providerId="ADAL" clId="{D4CD3BA3-2301-4674-9D4F-231B1336255F}" dt="2026-06-17T23:29:58.810" v="7" actId="20577"/>
        <pc:sldMkLst>
          <pc:docMk/>
          <pc:sldMk cId="0" sldId="320"/>
        </pc:sldMkLst>
        <pc:spChg chg="mod">
          <ac:chgData name="Ahmed Zouari" userId="d4afda6a-5a1c-473a-bda6-87967c870e02" providerId="ADAL" clId="{D4CD3BA3-2301-4674-9D4F-231B1336255F}" dt="2026-06-17T23:29:58.810" v="7" actId="20577"/>
          <ac:spMkLst>
            <pc:docMk/>
            <pc:sldMk cId="0" sldId="320"/>
            <ac:spMk id="23" creationId="{00000000-0000-0000-0000-000000000000}"/>
          </ac:spMkLst>
        </pc:spChg>
      </pc:sldChg>
      <pc:sldChg chg="modSp mod">
        <pc:chgData name="Ahmed Zouari" userId="d4afda6a-5a1c-473a-bda6-87967c870e02" providerId="ADAL" clId="{D4CD3BA3-2301-4674-9D4F-231B1336255F}" dt="2026-06-16T15:31:04.910" v="4" actId="27636"/>
        <pc:sldMkLst>
          <pc:docMk/>
          <pc:sldMk cId="2692088984" sldId="322"/>
        </pc:sldMkLst>
        <pc:spChg chg="mod">
          <ac:chgData name="Ahmed Zouari" userId="d4afda6a-5a1c-473a-bda6-87967c870e02" providerId="ADAL" clId="{D4CD3BA3-2301-4674-9D4F-231B1336255F}" dt="2026-06-16T15:31:04.910" v="4" actId="27636"/>
          <ac:spMkLst>
            <pc:docMk/>
            <pc:sldMk cId="2692088984" sldId="322"/>
            <ac:spMk id="3" creationId="{BFB1B71D-EB38-744C-9705-C97F6ADC625F}"/>
          </ac:spMkLst>
        </pc:spChg>
      </pc:sldChg>
      <pc:sldChg chg="del">
        <pc:chgData name="Ahmed Zouari" userId="d4afda6a-5a1c-473a-bda6-87967c870e02" providerId="ADAL" clId="{D4CD3BA3-2301-4674-9D4F-231B1336255F}" dt="2026-06-17T23:44:48.930" v="683" actId="47"/>
        <pc:sldMkLst>
          <pc:docMk/>
          <pc:sldMk cId="2393969116" sldId="328"/>
        </pc:sldMkLst>
      </pc:sldChg>
      <pc:sldChg chg="modSp mod">
        <pc:chgData name="Ahmed Zouari" userId="d4afda6a-5a1c-473a-bda6-87967c870e02" providerId="ADAL" clId="{D4CD3BA3-2301-4674-9D4F-231B1336255F}" dt="2026-06-16T15:31:04.931" v="5" actId="27636"/>
        <pc:sldMkLst>
          <pc:docMk/>
          <pc:sldMk cId="2692088984" sldId="329"/>
        </pc:sldMkLst>
        <pc:spChg chg="mod">
          <ac:chgData name="Ahmed Zouari" userId="d4afda6a-5a1c-473a-bda6-87967c870e02" providerId="ADAL" clId="{D4CD3BA3-2301-4674-9D4F-231B1336255F}" dt="2026-06-16T15:31:04.931" v="5" actId="27636"/>
          <ac:spMkLst>
            <pc:docMk/>
            <pc:sldMk cId="2692088984" sldId="329"/>
            <ac:spMk id="3" creationId="{BFB1B71D-EB38-744C-9705-C97F6ADC625F}"/>
          </ac:spMkLst>
        </pc:spChg>
      </pc:sldChg>
      <pc:sldChg chg="del">
        <pc:chgData name="Ahmed Zouari" userId="d4afda6a-5a1c-473a-bda6-87967c870e02" providerId="ADAL" clId="{D4CD3BA3-2301-4674-9D4F-231B1336255F}" dt="2026-06-18T00:48:13.315" v="685" actId="47"/>
        <pc:sldMkLst>
          <pc:docMk/>
          <pc:sldMk cId="2258270123" sldId="330"/>
        </pc:sldMkLst>
      </pc:sldChg>
      <pc:sldChg chg="modSp mod">
        <pc:chgData name="Ahmed Zouari" userId="d4afda6a-5a1c-473a-bda6-87967c870e02" providerId="ADAL" clId="{D4CD3BA3-2301-4674-9D4F-231B1336255F}" dt="2026-06-17T23:44:20.767" v="682" actId="20577"/>
        <pc:sldMkLst>
          <pc:docMk/>
          <pc:sldMk cId="0" sldId="331"/>
        </pc:sldMkLst>
        <pc:spChg chg="mod">
          <ac:chgData name="Ahmed Zouari" userId="d4afda6a-5a1c-473a-bda6-87967c870e02" providerId="ADAL" clId="{D4CD3BA3-2301-4674-9D4F-231B1336255F}" dt="2026-06-17T23:44:20.767" v="682" actId="20577"/>
          <ac:spMkLst>
            <pc:docMk/>
            <pc:sldMk cId="0" sldId="331"/>
            <ac:spMk id="43" creationId="{00000000-0000-0000-0000-000000000000}"/>
          </ac:spMkLst>
        </pc:spChg>
      </pc:sldChg>
      <pc:sldChg chg="modSp mod">
        <pc:chgData name="Ahmed Zouari" userId="d4afda6a-5a1c-473a-bda6-87967c870e02" providerId="ADAL" clId="{D4CD3BA3-2301-4674-9D4F-231B1336255F}" dt="2026-06-18T00:49:13.602" v="742" actId="20577"/>
        <pc:sldMkLst>
          <pc:docMk/>
          <pc:sldMk cId="3210438959" sldId="332"/>
        </pc:sldMkLst>
        <pc:spChg chg="mod">
          <ac:chgData name="Ahmed Zouari" userId="d4afda6a-5a1c-473a-bda6-87967c870e02" providerId="ADAL" clId="{D4CD3BA3-2301-4674-9D4F-231B1336255F}" dt="2026-06-18T00:49:13.602" v="742" actId="20577"/>
          <ac:spMkLst>
            <pc:docMk/>
            <pc:sldMk cId="3210438959" sldId="332"/>
            <ac:spMk id="3" creationId="{C786EC50-5FE3-A04B-AA6D-D0943ED21E59}"/>
          </ac:spMkLst>
        </pc:spChg>
      </pc:sldChg>
      <pc:sldChg chg="modSp add del mod">
        <pc:chgData name="Ahmed Zouari" userId="d4afda6a-5a1c-473a-bda6-87967c870e02" providerId="ADAL" clId="{D4CD3BA3-2301-4674-9D4F-231B1336255F}" dt="2026-06-17T23:45:02.596" v="684" actId="47"/>
        <pc:sldMkLst>
          <pc:docMk/>
          <pc:sldMk cId="384024362" sldId="333"/>
        </pc:sldMkLst>
        <pc:spChg chg="mod">
          <ac:chgData name="Ahmed Zouari" userId="d4afda6a-5a1c-473a-bda6-87967c870e02" providerId="ADAL" clId="{D4CD3BA3-2301-4674-9D4F-231B1336255F}" dt="2026-06-17T23:32:28.215" v="18" actId="20577"/>
          <ac:spMkLst>
            <pc:docMk/>
            <pc:sldMk cId="384024362" sldId="333"/>
            <ac:spMk id="2" creationId="{DF336C1A-EF66-0ABF-7A07-23C80F014C62}"/>
          </ac:spMkLst>
        </pc:spChg>
        <pc:spChg chg="mod">
          <ac:chgData name="Ahmed Zouari" userId="d4afda6a-5a1c-473a-bda6-87967c870e02" providerId="ADAL" clId="{D4CD3BA3-2301-4674-9D4F-231B1336255F}" dt="2026-06-17T23:37:27.837" v="637" actId="20577"/>
          <ac:spMkLst>
            <pc:docMk/>
            <pc:sldMk cId="384024362" sldId="333"/>
            <ac:spMk id="3" creationId="{8A872EE7-FAB9-8FD7-B75A-C07FB30BEF3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Natural resources rents (% of GDP)</c:v>
                </c:pt>
              </c:strCache>
            </c:strRef>
          </c:tx>
          <c:spPr>
            <a:solidFill>
              <a:srgbClr val="188FBB"/>
            </a:solidFill>
            <a:ln>
              <a:noFill/>
            </a:ln>
            <a:effectLst/>
          </c:spPr>
          <c:invertIfNegative val="0"/>
          <c:dPt>
            <c:idx val="0"/>
            <c:invertIfNegative val="0"/>
            <c:bubble3D val="0"/>
            <c:spPr>
              <a:solidFill>
                <a:srgbClr val="E6E7E7"/>
              </a:solidFill>
              <a:ln>
                <a:noFill/>
              </a:ln>
              <a:effectLst/>
            </c:spPr>
            <c:extLst>
              <c:ext xmlns:c16="http://schemas.microsoft.com/office/drawing/2014/chart" uri="{C3380CC4-5D6E-409C-BE32-E72D297353CC}">
                <c16:uniqueId val="{00000000-0A7F-494E-BC8E-B7FF7C9642B9}"/>
              </c:ext>
            </c:extLst>
          </c:dPt>
          <c:dPt>
            <c:idx val="2"/>
            <c:invertIfNegative val="0"/>
            <c:bubble3D val="0"/>
            <c:spPr>
              <a:solidFill>
                <a:srgbClr val="188FBB"/>
              </a:solidFill>
              <a:ln>
                <a:noFill/>
              </a:ln>
              <a:effectLst/>
            </c:spPr>
            <c:extLst>
              <c:ext xmlns:c16="http://schemas.microsoft.com/office/drawing/2014/chart" uri="{C3380CC4-5D6E-409C-BE32-E72D297353CC}">
                <c16:uniqueId val="{00000004-0CE0-A146-97F0-22F4E4FAD2A7}"/>
              </c:ext>
            </c:extLst>
          </c:dPt>
          <c:dPt>
            <c:idx val="4"/>
            <c:invertIfNegative val="0"/>
            <c:bubble3D val="0"/>
            <c:spPr>
              <a:solidFill>
                <a:srgbClr val="188FBB"/>
              </a:solidFill>
              <a:ln>
                <a:noFill/>
              </a:ln>
              <a:effectLst/>
            </c:spPr>
            <c:extLst>
              <c:ext xmlns:c16="http://schemas.microsoft.com/office/drawing/2014/chart" uri="{C3380CC4-5D6E-409C-BE32-E72D297353CC}">
                <c16:uniqueId val="{00000005-0CE0-A146-97F0-22F4E4FAD2A7}"/>
              </c:ext>
            </c:extLst>
          </c:dPt>
          <c:dPt>
            <c:idx val="8"/>
            <c:invertIfNegative val="0"/>
            <c:bubble3D val="0"/>
            <c:spPr>
              <a:solidFill>
                <a:srgbClr val="E6E7E7"/>
              </a:solidFill>
              <a:ln>
                <a:noFill/>
              </a:ln>
              <a:effectLst/>
            </c:spPr>
            <c:extLst>
              <c:ext xmlns:c16="http://schemas.microsoft.com/office/drawing/2014/chart" uri="{C3380CC4-5D6E-409C-BE32-E72D297353CC}">
                <c16:uniqueId val="{00000001-0A7F-494E-BC8E-B7FF7C9642B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FFFFFF"/>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Libya</c:v>
                </c:pt>
                <c:pt idx="1">
                  <c:v>Iraq</c:v>
                </c:pt>
                <c:pt idx="2">
                  <c:v>DRC</c:v>
                </c:pt>
                <c:pt idx="3">
                  <c:v>Republic of the Congo</c:v>
                </c:pt>
                <c:pt idx="4">
                  <c:v>Zambia</c:v>
                </c:pt>
                <c:pt idx="5">
                  <c:v>Timor-Leste</c:v>
                </c:pt>
                <c:pt idx="6">
                  <c:v>Guyana</c:v>
                </c:pt>
                <c:pt idx="7">
                  <c:v>Mongolia</c:v>
                </c:pt>
                <c:pt idx="8">
                  <c:v>Iran</c:v>
                </c:pt>
                <c:pt idx="9">
                  <c:v>Angola</c:v>
                </c:pt>
              </c:strCache>
            </c:strRef>
          </c:cat>
          <c:val>
            <c:numRef>
              <c:f>Sheet1!$B$2:$B$11</c:f>
              <c:numCache>
                <c:formatCode>0.0%</c:formatCode>
                <c:ptCount val="10"/>
                <c:pt idx="0">
                  <c:v>0.61</c:v>
                </c:pt>
                <c:pt idx="1">
                  <c:v>0.434</c:v>
                </c:pt>
                <c:pt idx="2">
                  <c:v>0.38800000000000001</c:v>
                </c:pt>
                <c:pt idx="3">
                  <c:v>0.377</c:v>
                </c:pt>
                <c:pt idx="4">
                  <c:v>0.35299999999999998</c:v>
                </c:pt>
                <c:pt idx="5">
                  <c:v>0.34699999999999998</c:v>
                </c:pt>
                <c:pt idx="6">
                  <c:v>0.33700000000000002</c:v>
                </c:pt>
                <c:pt idx="7">
                  <c:v>0.33100000000000002</c:v>
                </c:pt>
                <c:pt idx="8">
                  <c:v>0.30399999999999999</c:v>
                </c:pt>
                <c:pt idx="9">
                  <c:v>0.29899999999999999</c:v>
                </c:pt>
              </c:numCache>
            </c:numRef>
          </c:val>
          <c:extLst>
            <c:ext xmlns:c16="http://schemas.microsoft.com/office/drawing/2014/chart" uri="{C3380CC4-5D6E-409C-BE32-E72D297353CC}">
              <c16:uniqueId val="{00000000-0CE0-A146-97F0-22F4E4FAD2A7}"/>
            </c:ext>
          </c:extLst>
        </c:ser>
        <c:dLbls>
          <c:showLegendKey val="0"/>
          <c:showVal val="0"/>
          <c:showCatName val="0"/>
          <c:showSerName val="0"/>
          <c:showPercent val="0"/>
          <c:showBubbleSize val="0"/>
        </c:dLbls>
        <c:gapWidth val="26"/>
        <c:axId val="1636541231"/>
        <c:axId val="1209706735"/>
      </c:barChart>
      <c:catAx>
        <c:axId val="1636541231"/>
        <c:scaling>
          <c:orientation val="maxMin"/>
        </c:scaling>
        <c:delete val="0"/>
        <c:axPos val="l"/>
        <c:numFmt formatCode="General" sourceLinked="1"/>
        <c:majorTickMark val="none"/>
        <c:minorTickMark val="none"/>
        <c:tickLblPos val="nextTo"/>
        <c:spPr>
          <a:noFill/>
          <a:ln w="9525" cap="flat" cmpd="sng" algn="ctr">
            <a:solidFill>
              <a:srgbClr val="C5C4C7"/>
            </a:solidFill>
            <a:round/>
          </a:ln>
          <a:effectLst/>
        </c:spPr>
        <c:txPr>
          <a:bodyPr rot="-60000000" spcFirstLastPara="1" vertOverflow="ellipsis" vert="horz" wrap="square" anchor="ctr" anchorCtr="1"/>
          <a:lstStyle/>
          <a:p>
            <a:pPr>
              <a:defRPr sz="1600" b="0" i="0" u="none" strike="noStrike" kern="1200" baseline="0">
                <a:solidFill>
                  <a:srgbClr val="666666"/>
                </a:solidFill>
                <a:latin typeface="+mn-lt"/>
                <a:ea typeface="+mn-ea"/>
                <a:cs typeface="+mn-cs"/>
              </a:defRPr>
            </a:pPr>
            <a:endParaRPr lang="en-US"/>
          </a:p>
        </c:txPr>
        <c:crossAx val="1209706735"/>
        <c:crosses val="autoZero"/>
        <c:auto val="1"/>
        <c:lblAlgn val="ctr"/>
        <c:lblOffset val="100"/>
        <c:noMultiLvlLbl val="0"/>
      </c:catAx>
      <c:valAx>
        <c:axId val="1209706735"/>
        <c:scaling>
          <c:orientation val="minMax"/>
        </c:scaling>
        <c:delete val="1"/>
        <c:axPos val="t"/>
        <c:majorGridlines>
          <c:spPr>
            <a:ln w="3175" cap="flat" cmpd="sng" algn="ctr">
              <a:solidFill>
                <a:srgbClr val="E6E5EC"/>
              </a:solidFill>
              <a:round/>
            </a:ln>
            <a:effectLst/>
          </c:spPr>
        </c:majorGridlines>
        <c:title>
          <c:tx>
            <c:rich>
              <a:bodyPr rot="0" spcFirstLastPara="1" vertOverflow="ellipsis" vert="horz" wrap="square" anchor="ctr" anchorCtr="1"/>
              <a:lstStyle/>
              <a:p>
                <a:pPr>
                  <a:defRPr sz="1600" b="1" i="0" u="none" strike="noStrike" kern="1200" baseline="0">
                    <a:solidFill>
                      <a:srgbClr val="002157"/>
                    </a:solidFill>
                    <a:latin typeface="+mn-lt"/>
                    <a:ea typeface="+mn-ea"/>
                    <a:cs typeface="+mn-cs"/>
                  </a:defRPr>
                </a:pPr>
                <a:r>
                  <a:rPr lang="en-GB" sz="1600" b="1">
                    <a:solidFill>
                      <a:srgbClr val="002157"/>
                    </a:solidFill>
                  </a:rPr>
                  <a:t>Natural resource rents (% GDP)</a:t>
                </a:r>
              </a:p>
            </c:rich>
          </c:tx>
          <c:layout>
            <c:manualLayout>
              <c:xMode val="edge"/>
              <c:yMode val="edge"/>
              <c:x val="0.31924644444917422"/>
              <c:y val="2.2187580645241799E-2"/>
            </c:manualLayout>
          </c:layout>
          <c:overlay val="0"/>
          <c:spPr>
            <a:noFill/>
            <a:ln>
              <a:noFill/>
            </a:ln>
            <a:effectLst/>
          </c:spPr>
          <c:txPr>
            <a:bodyPr rot="0" spcFirstLastPara="1" vertOverflow="ellipsis" vert="horz" wrap="square" anchor="ctr" anchorCtr="1"/>
            <a:lstStyle/>
            <a:p>
              <a:pPr>
                <a:defRPr sz="1600" b="1" i="0" u="none" strike="noStrike" kern="1200" baseline="0">
                  <a:solidFill>
                    <a:srgbClr val="002157"/>
                  </a:solidFill>
                  <a:latin typeface="+mn-lt"/>
                  <a:ea typeface="+mn-ea"/>
                  <a:cs typeface="+mn-cs"/>
                </a:defRPr>
              </a:pPr>
              <a:endParaRPr lang="en-GB"/>
            </a:p>
          </c:txPr>
        </c:title>
        <c:numFmt formatCode="0.0%" sourceLinked="1"/>
        <c:majorTickMark val="none"/>
        <c:minorTickMark val="none"/>
        <c:tickLblPos val="nextTo"/>
        <c:crossAx val="163654123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rgbClr val="666666"/>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Oil production</c:v>
                </c:pt>
              </c:strCache>
            </c:strRef>
          </c:tx>
          <c:spPr>
            <a:ln>
              <a:noFill/>
            </a:ln>
          </c:spPr>
          <c:dPt>
            <c:idx val="0"/>
            <c:bubble3D val="0"/>
            <c:spPr>
              <a:solidFill>
                <a:schemeClr val="bg2">
                  <a:lumMod val="20000"/>
                  <a:lumOff val="80000"/>
                </a:schemeClr>
              </a:solidFill>
              <a:ln w="19050">
                <a:noFill/>
              </a:ln>
              <a:effectLst/>
            </c:spPr>
            <c:extLst>
              <c:ext xmlns:c16="http://schemas.microsoft.com/office/drawing/2014/chart" uri="{C3380CC4-5D6E-409C-BE32-E72D297353CC}">
                <c16:uniqueId val="{00000001-FEEC-4646-B320-910D149FCB5E}"/>
              </c:ext>
            </c:extLst>
          </c:dPt>
          <c:dPt>
            <c:idx val="1"/>
            <c:bubble3D val="0"/>
            <c:spPr>
              <a:solidFill>
                <a:schemeClr val="bg2"/>
              </a:solidFill>
              <a:ln w="19050">
                <a:noFill/>
              </a:ln>
              <a:effectLst/>
            </c:spPr>
            <c:extLst>
              <c:ext xmlns:c16="http://schemas.microsoft.com/office/drawing/2014/chart" uri="{C3380CC4-5D6E-409C-BE32-E72D297353CC}">
                <c16:uniqueId val="{00000003-FEEC-4646-B320-910D149FCB5E}"/>
              </c:ext>
            </c:extLst>
          </c:dPt>
          <c:dPt>
            <c:idx val="2"/>
            <c:bubble3D val="0"/>
            <c:spPr>
              <a:solidFill>
                <a:schemeClr val="accent3"/>
              </a:solidFill>
              <a:ln w="19050">
                <a:noFill/>
              </a:ln>
              <a:effectLst/>
            </c:spPr>
            <c:extLst>
              <c:ext xmlns:c16="http://schemas.microsoft.com/office/drawing/2014/chart" uri="{C3380CC4-5D6E-409C-BE32-E72D297353CC}">
                <c16:uniqueId val="{00000005-FEEC-4646-B320-910D149FCB5E}"/>
              </c:ext>
            </c:extLst>
          </c:dPt>
          <c:dPt>
            <c:idx val="3"/>
            <c:bubble3D val="0"/>
            <c:spPr>
              <a:solidFill>
                <a:schemeClr val="accent4"/>
              </a:solidFill>
              <a:ln w="19050">
                <a:noFill/>
              </a:ln>
              <a:effectLst/>
            </c:spPr>
            <c:extLst>
              <c:ext xmlns:c16="http://schemas.microsoft.com/office/drawing/2014/chart" uri="{C3380CC4-5D6E-409C-BE32-E72D297353CC}">
                <c16:uniqueId val="{00000007-FEEC-4646-B320-910D149FCB5E}"/>
              </c:ext>
            </c:extLst>
          </c:dPt>
          <c:dPt>
            <c:idx val="4"/>
            <c:bubble3D val="0"/>
            <c:spPr>
              <a:solidFill>
                <a:schemeClr val="accent5"/>
              </a:solidFill>
              <a:ln w="19050">
                <a:noFill/>
              </a:ln>
              <a:effectLst/>
            </c:spPr>
            <c:extLst>
              <c:ext xmlns:c16="http://schemas.microsoft.com/office/drawing/2014/chart" uri="{C3380CC4-5D6E-409C-BE32-E72D297353CC}">
                <c16:uniqueId val="{00000009-FEEC-4646-B320-910D149FCB5E}"/>
              </c:ext>
            </c:extLst>
          </c:dPt>
          <c:dPt>
            <c:idx val="5"/>
            <c:bubble3D val="0"/>
            <c:spPr>
              <a:solidFill>
                <a:schemeClr val="accent6"/>
              </a:solidFill>
              <a:ln w="19050">
                <a:noFill/>
              </a:ln>
              <a:effectLst/>
            </c:spPr>
            <c:extLst>
              <c:ext xmlns:c16="http://schemas.microsoft.com/office/drawing/2014/chart" uri="{C3380CC4-5D6E-409C-BE32-E72D297353CC}">
                <c16:uniqueId val="{0000000B-FEEC-4646-B320-910D149FCB5E}"/>
              </c:ext>
            </c:extLst>
          </c:dPt>
          <c:dPt>
            <c:idx val="6"/>
            <c:bubble3D val="0"/>
            <c:spPr>
              <a:solidFill>
                <a:srgbClr val="1BC2EE"/>
              </a:solidFill>
              <a:ln w="19050">
                <a:noFill/>
              </a:ln>
              <a:effectLst/>
            </c:spPr>
            <c:extLst>
              <c:ext xmlns:c16="http://schemas.microsoft.com/office/drawing/2014/chart" uri="{C3380CC4-5D6E-409C-BE32-E72D297353CC}">
                <c16:uniqueId val="{0000000D-FEEC-4646-B320-910D149FCB5E}"/>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2157"/>
                      </a:solidFill>
                      <a:latin typeface="+mn-lt"/>
                      <a:ea typeface="+mn-ea"/>
                      <a:cs typeface="+mn-cs"/>
                    </a:defRPr>
                  </a:pPr>
                  <a:endParaRPr lang="en-US"/>
                </a:p>
              </c:txPr>
              <c:showLegendKey val="0"/>
              <c:showVal val="0"/>
              <c:showCatName val="0"/>
              <c:showSerName val="0"/>
              <c:showPercent val="1"/>
              <c:showBubbleSize val="0"/>
              <c:extLst>
                <c:ext xmlns:c16="http://schemas.microsoft.com/office/drawing/2014/chart" uri="{C3380CC4-5D6E-409C-BE32-E72D297353CC}">
                  <c16:uniqueId val="{00000001-FEEC-4646-B320-910D149FCB5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FFFFFF"/>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2"/>
                <c:pt idx="0">
                  <c:v>IOCs</c:v>
                </c:pt>
                <c:pt idx="1">
                  <c:v>State share</c:v>
                </c:pt>
              </c:strCache>
            </c:strRef>
          </c:cat>
          <c:val>
            <c:numRef>
              <c:f>Sheet1!$B$2:$B$7</c:f>
              <c:numCache>
                <c:formatCode>General</c:formatCode>
                <c:ptCount val="6"/>
                <c:pt idx="0">
                  <c:v>70711646</c:v>
                </c:pt>
                <c:pt idx="1">
                  <c:v>26875191</c:v>
                </c:pt>
              </c:numCache>
            </c:numRef>
          </c:val>
          <c:extLst>
            <c:ext xmlns:c16="http://schemas.microsoft.com/office/drawing/2014/chart" uri="{C3380CC4-5D6E-409C-BE32-E72D297353CC}">
              <c16:uniqueId val="{0000000E-FEEC-4646-B320-910D149FCB5E}"/>
            </c:ext>
          </c:extLst>
        </c:ser>
        <c:dLbls>
          <c:showLegendKey val="0"/>
          <c:showVal val="0"/>
          <c:showCatName val="0"/>
          <c:showSerName val="0"/>
          <c:showPercent val="1"/>
          <c:showBubbleSize val="0"/>
          <c:showLeaderLines val="1"/>
        </c:dLbls>
        <c:firstSliceAng val="141"/>
        <c:holeSize val="5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0F0302-BE9E-8A47-8FBA-EF4A5D6A0C17}" type="slidenum">
              <a:rPr lang="nb-NO" smtClean="0"/>
              <a:t>‹#›</a:t>
            </a:fld>
            <a:endParaRPr lang="nb-NO"/>
          </a:p>
        </p:txBody>
      </p:sp>
    </p:spTree>
    <p:extLst>
      <p:ext uri="{BB962C8B-B14F-4D97-AF65-F5344CB8AC3E}">
        <p14:creationId xmlns:p14="http://schemas.microsoft.com/office/powerpoint/2010/main" val="1621326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orldbank.org/en/topic/extractiveindustries/overview"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iti.org/contracts-licenses" TargetMode="External"/><Relationship Id="rId7" Type="http://schemas.openxmlformats.org/officeDocument/2006/relationships/hyperlink" Target="https://eiti.org/social-and-economic-spending"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eiti.org/revenue-allocation" TargetMode="External"/><Relationship Id="rId5" Type="http://schemas.openxmlformats.org/officeDocument/2006/relationships/hyperlink" Target="https://eiti.org/revenue-collection" TargetMode="External"/><Relationship Id="rId4" Type="http://schemas.openxmlformats.org/officeDocument/2006/relationships/hyperlink" Target="https://eiti.org/productio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0F0302-BE9E-8A47-8FBA-EF4A5D6A0C17}" type="slidenum">
              <a:rPr lang="nb-NO" smtClean="0"/>
              <a:t>1</a:t>
            </a:fld>
            <a:endParaRPr lang="nb-NO"/>
          </a:p>
        </p:txBody>
      </p:sp>
    </p:spTree>
    <p:extLst>
      <p:ext uri="{BB962C8B-B14F-4D97-AF65-F5344CB8AC3E}">
        <p14:creationId xmlns:p14="http://schemas.microsoft.com/office/powerpoint/2010/main" val="1116162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0F0302-BE9E-8A47-8FBA-EF4A5D6A0C17}" type="slidenum">
              <a:rPr lang="nb-NO" smtClean="0"/>
              <a:t>10</a:t>
            </a:fld>
            <a:endParaRPr lang="nb-NO"/>
          </a:p>
        </p:txBody>
      </p:sp>
    </p:spTree>
    <p:extLst>
      <p:ext uri="{BB962C8B-B14F-4D97-AF65-F5344CB8AC3E}">
        <p14:creationId xmlns:p14="http://schemas.microsoft.com/office/powerpoint/2010/main" val="3654279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0F0302-BE9E-8A47-8FBA-EF4A5D6A0C17}" type="slidenum">
              <a:rPr lang="nb-NO" smtClean="0"/>
              <a:t>11</a:t>
            </a:fld>
            <a:endParaRPr lang="nb-NO"/>
          </a:p>
        </p:txBody>
      </p:sp>
    </p:spTree>
    <p:extLst>
      <p:ext uri="{BB962C8B-B14F-4D97-AF65-F5344CB8AC3E}">
        <p14:creationId xmlns:p14="http://schemas.microsoft.com/office/powerpoint/2010/main" val="2208642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Extractive industry transparency should not be confined to an EITI Report, but rather become an integral part of how governments manage their extractive sector. </a:t>
            </a:r>
            <a:r>
              <a:rPr lang="nb-NO"/>
              <a:t>As </a:t>
            </a:r>
            <a:r>
              <a:rPr lang="nb-NO" err="1"/>
              <a:t>the</a:t>
            </a:r>
            <a:r>
              <a:rPr lang="nb-NO"/>
              <a:t> </a:t>
            </a:r>
            <a:r>
              <a:rPr lang="nb-NO" err="1"/>
              <a:t>world</a:t>
            </a:r>
            <a:r>
              <a:rPr lang="nb-NO"/>
              <a:t> </a:t>
            </a:r>
            <a:r>
              <a:rPr lang="nb-NO" err="1"/>
              <a:t>becomes</a:t>
            </a:r>
            <a:r>
              <a:rPr lang="nb-NO"/>
              <a:t> more digital, EITI </a:t>
            </a:r>
            <a:r>
              <a:rPr lang="nb-NO" err="1"/>
              <a:t>disclosures</a:t>
            </a:r>
            <a:r>
              <a:rPr lang="nb-NO"/>
              <a:t> </a:t>
            </a:r>
            <a:r>
              <a:rPr lang="nb-NO" err="1"/>
              <a:t>are</a:t>
            </a:r>
            <a:r>
              <a:rPr lang="nb-NO"/>
              <a:t> </a:t>
            </a:r>
            <a:r>
              <a:rPr lang="nb-NO" err="1"/>
              <a:t>increasingly</a:t>
            </a:r>
            <a:r>
              <a:rPr lang="nb-NO"/>
              <a:t> </a:t>
            </a:r>
            <a:r>
              <a:rPr lang="nb-NO" err="1"/>
              <a:t>moving</a:t>
            </a:r>
            <a:r>
              <a:rPr lang="nb-NO"/>
              <a:t> online, </a:t>
            </a:r>
            <a:r>
              <a:rPr lang="nb-NO" err="1"/>
              <a:t>making</a:t>
            </a:r>
            <a:r>
              <a:rPr lang="nb-NO"/>
              <a:t> data more </a:t>
            </a:r>
            <a:r>
              <a:rPr lang="nb-NO" err="1"/>
              <a:t>timely</a:t>
            </a:r>
            <a:r>
              <a:rPr lang="nb-NO"/>
              <a:t>, </a:t>
            </a:r>
            <a:r>
              <a:rPr lang="nb-NO" err="1"/>
              <a:t>useful</a:t>
            </a:r>
            <a:r>
              <a:rPr lang="nb-NO"/>
              <a:t> and </a:t>
            </a:r>
            <a:r>
              <a:rPr lang="nb-NO" err="1"/>
              <a:t>cost-effective</a:t>
            </a:r>
            <a:r>
              <a:rPr lang="nb-NO"/>
              <a:t>. </a:t>
            </a:r>
            <a:endParaRPr lang="en-US"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mn-lt"/>
              <a:ea typeface="+mn-ea"/>
              <a:cs typeface="+mn-cs"/>
            </a:endParaRPr>
          </a:p>
          <a:p>
            <a:r>
              <a:rPr lang="en-GB" b="0"/>
              <a:t>Systematic disclosure means disclosing EITI data online and at the source, in machine-readable, open data format.</a:t>
            </a:r>
          </a:p>
          <a:p>
            <a:endParaRPr lang="en-GB" b="0"/>
          </a:p>
          <a:p>
            <a:endParaRPr lang="en-GB" b="0"/>
          </a:p>
          <a:p>
            <a:endParaRPr lang="en-GB" b="0"/>
          </a:p>
          <a:p>
            <a:endParaRPr lang="en-GB" b="0"/>
          </a:p>
          <a:p>
            <a:endParaRPr lang="en-GB" b="0"/>
          </a:p>
          <a:p>
            <a:endParaRPr lang="en-GB" b="0"/>
          </a:p>
        </p:txBody>
      </p:sp>
      <p:sp>
        <p:nvSpPr>
          <p:cNvPr id="4" name="Slide Number Placeholder 3"/>
          <p:cNvSpPr>
            <a:spLocks noGrp="1"/>
          </p:cNvSpPr>
          <p:nvPr>
            <p:ph type="sldNum" sz="quarter" idx="5"/>
          </p:nvPr>
        </p:nvSpPr>
        <p:spPr/>
        <p:txBody>
          <a:bodyPr/>
          <a:lstStyle/>
          <a:p>
            <a:fld id="{AF0F0302-BE9E-8A47-8FBA-EF4A5D6A0C17}" type="slidenum">
              <a:rPr lang="nb-NO" smtClean="0"/>
              <a:t>12</a:t>
            </a:fld>
            <a:endParaRPr lang="nb-NO"/>
          </a:p>
        </p:txBody>
      </p:sp>
    </p:spTree>
    <p:extLst>
      <p:ext uri="{BB962C8B-B14F-4D97-AF65-F5344CB8AC3E}">
        <p14:creationId xmlns:p14="http://schemas.microsoft.com/office/powerpoint/2010/main" val="2485070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6105-EAEB-64DA-1C7B-057B0C2598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25D0BE-C678-95A0-8E3A-2E4F43984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BB15B5-B4AC-23CC-D855-E4EE8E6B1E2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FC59559-4C5F-8B67-F938-3644806570DF}"/>
              </a:ext>
            </a:extLst>
          </p:cNvPr>
          <p:cNvSpPr>
            <a:spLocks noGrp="1"/>
          </p:cNvSpPr>
          <p:nvPr>
            <p:ph type="sldNum" sz="quarter" idx="5"/>
          </p:nvPr>
        </p:nvSpPr>
        <p:spPr/>
        <p:txBody>
          <a:bodyPr/>
          <a:lstStyle/>
          <a:p>
            <a:fld id="{AF0F0302-BE9E-8A47-8FBA-EF4A5D6A0C17}" type="slidenum">
              <a:rPr lang="nb-NO" smtClean="0"/>
              <a:t>15</a:t>
            </a:fld>
            <a:endParaRPr lang="nb-NO"/>
          </a:p>
        </p:txBody>
      </p:sp>
    </p:spTree>
    <p:extLst>
      <p:ext uri="{BB962C8B-B14F-4D97-AF65-F5344CB8AC3E}">
        <p14:creationId xmlns:p14="http://schemas.microsoft.com/office/powerpoint/2010/main" val="3633630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C9A56-CF18-99FD-29A0-CD58AE843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F01710-E497-8ABA-AF09-D34B21BF1C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E5DFC3-CCF1-2712-BC72-7F9920D02EF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09601A0-A47F-2914-A487-3AB7AF818E96}"/>
              </a:ext>
            </a:extLst>
          </p:cNvPr>
          <p:cNvSpPr>
            <a:spLocks noGrp="1"/>
          </p:cNvSpPr>
          <p:nvPr>
            <p:ph type="sldNum" sz="quarter" idx="5"/>
          </p:nvPr>
        </p:nvSpPr>
        <p:spPr/>
        <p:txBody>
          <a:bodyPr/>
          <a:lstStyle/>
          <a:p>
            <a:fld id="{AF0F0302-BE9E-8A47-8FBA-EF4A5D6A0C17}" type="slidenum">
              <a:rPr lang="nb-NO" smtClean="0"/>
              <a:t>16</a:t>
            </a:fld>
            <a:endParaRPr lang="nb-NO"/>
          </a:p>
        </p:txBody>
      </p:sp>
    </p:spTree>
    <p:extLst>
      <p:ext uri="{BB962C8B-B14F-4D97-AF65-F5344CB8AC3E}">
        <p14:creationId xmlns:p14="http://schemas.microsoft.com/office/powerpoint/2010/main" val="341465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a:solidFill>
                  <a:schemeClr val="tx1"/>
                </a:solidFill>
                <a:effectLst/>
                <a:latin typeface="+mn-lt"/>
                <a:ea typeface="+mn-ea"/>
                <a:cs typeface="+mn-cs"/>
              </a:rPr>
              <a:t>Key message: </a:t>
            </a:r>
            <a:r>
              <a:rPr lang="en-GB" sz="1200" b="0" kern="1200">
                <a:solidFill>
                  <a:schemeClr val="tx1"/>
                </a:solidFill>
                <a:effectLst/>
                <a:latin typeface="+mn-lt"/>
                <a:ea typeface="+mn-ea"/>
                <a:cs typeface="+mn-cs"/>
              </a:rPr>
              <a:t>In many countries, extractives revenues are often directed towards social services, public infrastructure, fuel subsidies and national debt servicing. The scale and economic significance of expenditures by national oil companies make them a matter of public interest. </a:t>
            </a:r>
          </a:p>
          <a:p>
            <a:endParaRPr lang="en-GB" sz="1200" b="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Republic of the Congo: </a:t>
            </a: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As the third-largest oil producer in Africa, the Republic of Congo’s petroleum sector generates 92% of total extractives revenues. USD 1.2 billion of these oil revenues are in the form of crude barrels, mainly marketed and sold by the state-owned company SNPC. Until recently, however, not much was known about the management of these oil revenues, and the “special agreements” that determine how the government’s in-kind share of oil is allocated.</a:t>
            </a:r>
          </a:p>
          <a:p>
            <a:br>
              <a:rPr lang="en-GB" sz="1200" kern="1200">
                <a:solidFill>
                  <a:schemeClr val="tx1"/>
                </a:solidFill>
                <a:effectLst/>
                <a:latin typeface="+mn-lt"/>
                <a:ea typeface="+mn-ea"/>
                <a:cs typeface="+mn-cs"/>
              </a:rPr>
            </a:br>
            <a:r>
              <a:rPr lang="en-GB" sz="1200" kern="1200">
                <a:solidFill>
                  <a:schemeClr val="tx1"/>
                </a:solidFill>
                <a:effectLst/>
                <a:latin typeface="+mn-lt"/>
                <a:ea typeface="+mn-ea"/>
                <a:cs typeface="+mn-cs"/>
              </a:rPr>
              <a:t>EITI reporting in Congo has recently shed light on the proceeds of the sales of the government's in-kind share of oil, revealing that only 10% of these revenues flow to the treasury. Remaining revenues are used for reimbursing infrastructure loans to China, pre-financing agreements with commodity traders and the construction of a power plant. </a:t>
            </a: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This data has opened new avenues for civil society and donors to scrutinise the management of Congo’s oil revenues and to analyse the valuation of Congolese oil sales, particularly in the context of its oil-backed liabilities and sovereign debt management.</a:t>
            </a:r>
          </a:p>
          <a:p>
            <a:endParaRPr lang="en-GB">
              <a:solidFill>
                <a:srgbClr val="002157"/>
              </a:solidFill>
            </a:endParaRPr>
          </a:p>
        </p:txBody>
      </p:sp>
      <p:sp>
        <p:nvSpPr>
          <p:cNvPr id="4" name="Slide Number Placeholder 3"/>
          <p:cNvSpPr>
            <a:spLocks noGrp="1"/>
          </p:cNvSpPr>
          <p:nvPr>
            <p:ph type="sldNum" sz="quarter" idx="5"/>
          </p:nvPr>
        </p:nvSpPr>
        <p:spPr/>
        <p:txBody>
          <a:bodyPr/>
          <a:lstStyle/>
          <a:p>
            <a:fld id="{AF0F0302-BE9E-8A47-8FBA-EF4A5D6A0C17}" type="slidenum">
              <a:rPr lang="nb-NO" smtClean="0"/>
              <a:t>23</a:t>
            </a:fld>
            <a:endParaRPr lang="nb-NO"/>
          </a:p>
        </p:txBody>
      </p:sp>
    </p:spTree>
    <p:extLst>
      <p:ext uri="{BB962C8B-B14F-4D97-AF65-F5344CB8AC3E}">
        <p14:creationId xmlns:p14="http://schemas.microsoft.com/office/powerpoint/2010/main" val="2959199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ts val="1200"/>
              </a:spcAft>
              <a:buClrTx/>
              <a:buSzTx/>
              <a:buFont typeface="Arial" panose="020B0604020202020204" pitchFamily="34" charset="0"/>
              <a:buNone/>
              <a:tabLst/>
              <a:defRPr/>
            </a:pPr>
            <a:r>
              <a:rPr lang="en-US"/>
              <a:t>At least 30 countries have sought to publicly disclosed some beneficial ownership information through EITI reporting</a:t>
            </a:r>
          </a:p>
          <a:p>
            <a:pPr marL="0" indent="0">
              <a:spcAft>
                <a:spcPts val="1200"/>
              </a:spcAft>
              <a:buFont typeface="Arial" panose="020B0604020202020204" pitchFamily="34" charset="0"/>
              <a:buNone/>
            </a:pPr>
            <a:endParaRPr lang="en-US"/>
          </a:p>
          <a:p>
            <a:pPr marL="0" indent="0">
              <a:spcAft>
                <a:spcPts val="1200"/>
              </a:spcAft>
              <a:buFont typeface="Arial" panose="020B0604020202020204" pitchFamily="34" charset="0"/>
              <a:buNone/>
            </a:pPr>
            <a:endParaRPr lang="en-US"/>
          </a:p>
          <a:p>
            <a:pPr marL="0" indent="0">
              <a:spcAft>
                <a:spcPts val="1200"/>
              </a:spcAft>
              <a:buFont typeface="Arial" panose="020B0604020202020204" pitchFamily="34" charset="0"/>
              <a:buNone/>
            </a:pPr>
            <a:r>
              <a:rPr lang="en-US"/>
              <a:t>The identity of the real owners, also known as the ‘beneficial owners’, who ultimately own or control the companies that have obtained rights to extract oil, gas and minerals is often unknown, hidden by a chain of unaccountable corporate entities. This problem often feeds corruption, money laundering and tax evasion, as revealed by the Panama Papers in 2016.</a:t>
            </a:r>
          </a:p>
          <a:p>
            <a:pPr marL="0" indent="0">
              <a:spcAft>
                <a:spcPts val="1200"/>
              </a:spcAft>
              <a:buFont typeface="Arial" panose="020B0604020202020204" pitchFamily="34" charset="0"/>
              <a:buNone/>
            </a:pPr>
            <a:endParaRPr lang="en-US" sz="1200" b="1" kern="1200">
              <a:solidFill>
                <a:schemeClr val="tx1"/>
              </a:solidFill>
              <a:latin typeface="+mn-lt"/>
              <a:ea typeface="+mn-ea"/>
              <a:cs typeface="Arial" pitchFamily="34" charset="0"/>
            </a:endParaRPr>
          </a:p>
          <a:p>
            <a:pPr marL="457200" indent="-457200">
              <a:spcAft>
                <a:spcPts val="1200"/>
              </a:spcAft>
              <a:buFont typeface="Arial" panose="020B0604020202020204" pitchFamily="34" charset="0"/>
              <a:buChar char="•"/>
            </a:pPr>
            <a:r>
              <a:rPr lang="en-US" sz="1200" b="1" kern="1200">
                <a:solidFill>
                  <a:schemeClr val="tx1"/>
                </a:solidFill>
                <a:latin typeface="+mn-lt"/>
                <a:ea typeface="+mn-ea"/>
                <a:cs typeface="Arial" pitchFamily="34" charset="0"/>
              </a:rPr>
              <a:t>Public ownership registers established: </a:t>
            </a:r>
            <a:r>
              <a:rPr lang="en-US" sz="1200" kern="1200">
                <a:solidFill>
                  <a:schemeClr val="tx1"/>
                </a:solidFill>
                <a:latin typeface="+mn-lt"/>
                <a:ea typeface="+mn-ea"/>
                <a:cs typeface="Arial" pitchFamily="34" charset="0"/>
              </a:rPr>
              <a:t>Ukraine and United Kingdom</a:t>
            </a:r>
          </a:p>
          <a:p>
            <a:pPr marL="457200" indent="-457200">
              <a:spcAft>
                <a:spcPts val="1200"/>
              </a:spcAft>
              <a:buFont typeface="Arial" panose="020B0604020202020204" pitchFamily="34" charset="0"/>
              <a:buChar char="•"/>
            </a:pPr>
            <a:r>
              <a:rPr lang="en-US" sz="1200" b="1" kern="1200">
                <a:solidFill>
                  <a:schemeClr val="tx1"/>
                </a:solidFill>
                <a:latin typeface="+mn-lt"/>
                <a:ea typeface="+mn-ea"/>
                <a:cs typeface="Arial" pitchFamily="34" charset="0"/>
              </a:rPr>
              <a:t>Legal reforms undertaken to facilitate ownership transparency</a:t>
            </a:r>
            <a:r>
              <a:rPr lang="en-US" sz="1200" kern="1200">
                <a:solidFill>
                  <a:schemeClr val="tx1"/>
                </a:solidFill>
                <a:latin typeface="+mn-lt"/>
                <a:ea typeface="+mn-ea"/>
                <a:cs typeface="Arial" pitchFamily="34" charset="0"/>
              </a:rPr>
              <a:t>: Cameroon, Ghana, Indonesia, Kazakhstan, Kyrgyz Republic, Republic of Congo, Ukraine, United Kingdom and Zambia</a:t>
            </a:r>
          </a:p>
          <a:p>
            <a:pPr marL="457200" indent="-457200">
              <a:spcAft>
                <a:spcPts val="1200"/>
              </a:spcAft>
              <a:buFont typeface="Arial" panose="020B0604020202020204" pitchFamily="34" charset="0"/>
              <a:buChar char="•"/>
            </a:pPr>
            <a:r>
              <a:rPr lang="en-US" sz="1200" b="1">
                <a:cs typeface="Arial" pitchFamily="34" charset="0"/>
              </a:rPr>
              <a:t>At least 30 countries have sought to publicly disclosed some beneficial ownership information through EITI reporting</a:t>
            </a:r>
            <a:br>
              <a:rPr lang="en-US" sz="1800"/>
            </a:br>
            <a:endParaRPr lang="nb-NO" sz="1800"/>
          </a:p>
        </p:txBody>
      </p:sp>
      <p:sp>
        <p:nvSpPr>
          <p:cNvPr id="4" name="Slide Number Placeholder 3"/>
          <p:cNvSpPr>
            <a:spLocks noGrp="1"/>
          </p:cNvSpPr>
          <p:nvPr>
            <p:ph type="sldNum" sz="quarter" idx="5"/>
          </p:nvPr>
        </p:nvSpPr>
        <p:spPr/>
        <p:txBody>
          <a:bodyPr/>
          <a:lstStyle/>
          <a:p>
            <a:fld id="{AF0F0302-BE9E-8A47-8FBA-EF4A5D6A0C17}" type="slidenum">
              <a:rPr lang="nb-NO" smtClean="0"/>
              <a:t>26</a:t>
            </a:fld>
            <a:endParaRPr lang="nb-NO"/>
          </a:p>
        </p:txBody>
      </p:sp>
    </p:spTree>
    <p:extLst>
      <p:ext uri="{BB962C8B-B14F-4D97-AF65-F5344CB8AC3E}">
        <p14:creationId xmlns:p14="http://schemas.microsoft.com/office/powerpoint/2010/main" val="3053314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steps. Four forward commitments: (1) a second WGEI webinar to go deeper on collaboration; (2) the EITI Global Conference in Brussels, 7-8 October, including a dedicated SAI session; (3) continued capacity building with SAI Sierra Leone and Uganda on EITI reporting; (4) openness to further collaboration. Confirm conference date and venue against the official page before presenting.</a:t>
            </a:r>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1200" b="1" i="0" kern="1200">
                <a:solidFill>
                  <a:schemeClr val="tx1"/>
                </a:solidFill>
                <a:effectLst/>
                <a:latin typeface="+mn-lt"/>
                <a:ea typeface="+mn-ea"/>
                <a:cs typeface="+mn-cs"/>
              </a:rPr>
              <a:t>Key messages</a:t>
            </a:r>
          </a:p>
          <a:p>
            <a:pPr marL="171450" indent="-171450">
              <a:buFont typeface="Arial" panose="020B0604020202020204" pitchFamily="34" charset="0"/>
              <a:buChar char="•"/>
            </a:pPr>
            <a:r>
              <a:rPr lang="nb-NO" sz="1200" b="0" i="0" kern="1200">
                <a:solidFill>
                  <a:schemeClr val="tx1"/>
                </a:solidFill>
                <a:effectLst/>
                <a:latin typeface="+mn-lt"/>
                <a:ea typeface="+mn-ea"/>
                <a:cs typeface="+mn-cs"/>
              </a:rPr>
              <a:t>Natural resources have the potential to drive growth, development and poverty reduction in developing countries. </a:t>
            </a:r>
          </a:p>
          <a:p>
            <a:pPr marL="171450" indent="-171450">
              <a:buFont typeface="Arial" panose="020B0604020202020204" pitchFamily="34" charset="0"/>
              <a:buChar char="•"/>
            </a:pPr>
            <a:r>
              <a:rPr lang="nb-NO" sz="1200" b="0" i="0" kern="1200">
                <a:solidFill>
                  <a:schemeClr val="tx1"/>
                </a:solidFill>
                <a:effectLst/>
                <a:latin typeface="+mn-lt"/>
                <a:ea typeface="+mn-ea"/>
                <a:cs typeface="+mn-cs"/>
              </a:rPr>
              <a:t>As data from the World Bank shows, the extractive industries play a dominant role in the lives of 3.5 billion people living in 81 countries. </a:t>
            </a:r>
          </a:p>
          <a:p>
            <a:pPr marL="171450" indent="-171450">
              <a:buFont typeface="Arial" panose="020B0604020202020204" pitchFamily="34" charset="0"/>
              <a:buChar char="•"/>
            </a:pPr>
            <a:r>
              <a:rPr lang="nb-NO" sz="1200" b="0" i="0" kern="1200">
                <a:solidFill>
                  <a:schemeClr val="tx1"/>
                </a:solidFill>
                <a:effectLst/>
                <a:latin typeface="+mn-lt"/>
                <a:ea typeface="+mn-ea"/>
                <a:cs typeface="+mn-cs"/>
              </a:rPr>
              <a:t>Many of these countries face a myriad of challenges, such as resource dependency and weak governance.</a:t>
            </a:r>
          </a:p>
          <a:p>
            <a:pPr marL="171450" indent="-171450">
              <a:buFont typeface="Arial" panose="020B0604020202020204" pitchFamily="34" charset="0"/>
              <a:buChar char="•"/>
            </a:pPr>
            <a:r>
              <a:rPr lang="nb-NO" sz="1200" b="0" i="0" kern="1200">
                <a:solidFill>
                  <a:schemeClr val="tx1"/>
                </a:solidFill>
                <a:effectLst/>
                <a:latin typeface="+mn-lt"/>
                <a:ea typeface="+mn-ea"/>
                <a:cs typeface="+mn-cs"/>
              </a:rPr>
              <a:t>Improving the governance of resource revenues can help reduce poverty and boost the economic impact of extractive industry revenues. A fundamental principle is that resources belong to a country’s citizens.   </a:t>
            </a:r>
          </a:p>
          <a:p>
            <a:pPr marL="0" indent="0">
              <a:buFont typeface="Arial" panose="020B0604020202020204" pitchFamily="34" charset="0"/>
              <a:buNone/>
            </a:pPr>
            <a:endParaRPr lang="nb-NO"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b-NO">
                <a:hlinkClick r:id="rId3"/>
              </a:rPr>
              <a:t>https://www.worldbank.org/en/topic/extractiveindustries/overview</a:t>
            </a:r>
            <a:endParaRPr lang="nb-NO"/>
          </a:p>
          <a:p>
            <a:pPr marL="0" marR="0" lvl="0" indent="0" algn="l" defTabSz="914400" rtl="0" eaLnBrk="1" fontAlgn="auto" latinLnBrk="0" hangingPunct="1">
              <a:lnSpc>
                <a:spcPct val="100000"/>
              </a:lnSpc>
              <a:spcBef>
                <a:spcPts val="0"/>
              </a:spcBef>
              <a:spcAft>
                <a:spcPts val="0"/>
              </a:spcAft>
              <a:buClrTx/>
              <a:buSzTx/>
              <a:buFontTx/>
              <a:buNone/>
              <a:tabLst/>
              <a:defRPr/>
            </a:pPr>
            <a:endParaRPr lang="nb-NO"/>
          </a:p>
        </p:txBody>
      </p:sp>
      <p:sp>
        <p:nvSpPr>
          <p:cNvPr id="4" name="Slide Number Placeholder 3"/>
          <p:cNvSpPr>
            <a:spLocks noGrp="1"/>
          </p:cNvSpPr>
          <p:nvPr>
            <p:ph type="sldNum" sz="quarter" idx="5"/>
          </p:nvPr>
        </p:nvSpPr>
        <p:spPr/>
        <p:txBody>
          <a:bodyPr/>
          <a:lstStyle/>
          <a:p>
            <a:fld id="{AF0F0302-BE9E-8A47-8FBA-EF4A5D6A0C17}" type="slidenum">
              <a:rPr lang="nb-NO" smtClean="0"/>
              <a:t>2</a:t>
            </a:fld>
            <a:endParaRPr lang="nb-NO"/>
          </a:p>
        </p:txBody>
      </p:sp>
    </p:spTree>
    <p:extLst>
      <p:ext uri="{BB962C8B-B14F-4D97-AF65-F5344CB8AC3E}">
        <p14:creationId xmlns:p14="http://schemas.microsoft.com/office/powerpoint/2010/main" val="2511602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a:effectLst/>
              </a:rPr>
              <a:t>Key messages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rPr>
              <a:t>The EITI is a global effort to establish transparency as the norm in the extractive industries.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rPr>
              <a:t>It builds trust and accountability through its multi-stakeholder approach, which facilitates dialogue among governments, civil society and companies. </a:t>
            </a:r>
            <a:endParaRPr lang="en-GB" b="0">
              <a:effectLs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b-NO" sz="1200" b="0" i="0" kern="1200">
                <a:solidFill>
                  <a:schemeClr val="tx1"/>
                </a:solidFill>
                <a:effectLst/>
                <a:latin typeface="+mn-lt"/>
                <a:ea typeface="+mn-ea"/>
                <a:cs typeface="+mn-cs"/>
              </a:rPr>
              <a:t>Its global standard requires the disclosure of information along the extractive industry value chain from the point of extraction, to how revenues make their way through the government, and how they benefit the public.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effectLst/>
            </a:endParaRPr>
          </a:p>
        </p:txBody>
      </p:sp>
      <p:sp>
        <p:nvSpPr>
          <p:cNvPr id="4" name="Slide Number Placeholder 3"/>
          <p:cNvSpPr>
            <a:spLocks noGrp="1"/>
          </p:cNvSpPr>
          <p:nvPr>
            <p:ph type="sldNum" sz="quarter" idx="5"/>
          </p:nvPr>
        </p:nvSpPr>
        <p:spPr/>
        <p:txBody>
          <a:bodyPr/>
          <a:lstStyle/>
          <a:p>
            <a:fld id="{AF0F0302-BE9E-8A47-8FBA-EF4A5D6A0C17}" type="slidenum">
              <a:rPr lang="nb-NO" smtClean="0"/>
              <a:t>3</a:t>
            </a:fld>
            <a:endParaRPr lang="nb-NO"/>
          </a:p>
        </p:txBody>
      </p:sp>
    </p:spTree>
    <p:extLst>
      <p:ext uri="{BB962C8B-B14F-4D97-AF65-F5344CB8AC3E}">
        <p14:creationId xmlns:p14="http://schemas.microsoft.com/office/powerpoint/2010/main" val="1412602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FB287-F2EA-EB1D-2E67-6A70F2CCF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B619CA-AC65-23A7-54C9-16928E0791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39F875-47DB-73AC-AA46-04E6A6DA7CA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B4DBDC9-E34F-9A4F-4D5E-E8E41FF8DB67}"/>
              </a:ext>
            </a:extLst>
          </p:cNvPr>
          <p:cNvSpPr>
            <a:spLocks noGrp="1"/>
          </p:cNvSpPr>
          <p:nvPr>
            <p:ph type="sldNum" sz="quarter" idx="5"/>
          </p:nvPr>
        </p:nvSpPr>
        <p:spPr/>
        <p:txBody>
          <a:bodyPr/>
          <a:lstStyle/>
          <a:p>
            <a:fld id="{AF0F0302-BE9E-8A47-8FBA-EF4A5D6A0C17}" type="slidenum">
              <a:rPr lang="nb-NO" smtClean="0"/>
              <a:t>4</a:t>
            </a:fld>
            <a:endParaRPr lang="nb-NO"/>
          </a:p>
        </p:txBody>
      </p:sp>
    </p:spTree>
    <p:extLst>
      <p:ext uri="{BB962C8B-B14F-4D97-AF65-F5344CB8AC3E}">
        <p14:creationId xmlns:p14="http://schemas.microsoft.com/office/powerpoint/2010/main" val="3930166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a:effectLst/>
              </a:rPr>
              <a:t>Key messages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rPr>
              <a:t>A key strength of the EITI model is that it draws on the accumulated experience of member countries to develop and enforce requirements along the value chain.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rPr>
              <a:t>National multi-stakeholder groups identify local priorities and develop the implementation model that is best suited to their context.  </a:t>
            </a:r>
            <a:endParaRPr lang="en-GB" sz="1200" b="0">
              <a:effectLs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t>The EITI Standard encompasses number of requirements, which set out what kind of information/data needs to be disclosed by implementing countries.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t>All implementing countries abide by the same disclosure requirements, although the applicability of these requirements differ per country.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t>Once countries disclose information (in the form of EITI Reports, or online disclosures), the EITI assesses their level of progress in implementing the EITI Standard. </a:t>
            </a:r>
          </a:p>
          <a:p>
            <a:endParaRPr lang="en-GB"/>
          </a:p>
        </p:txBody>
      </p:sp>
      <p:sp>
        <p:nvSpPr>
          <p:cNvPr id="4" name="Slide Number Placeholder 3"/>
          <p:cNvSpPr>
            <a:spLocks noGrp="1"/>
          </p:cNvSpPr>
          <p:nvPr>
            <p:ph type="sldNum" sz="quarter" idx="5"/>
          </p:nvPr>
        </p:nvSpPr>
        <p:spPr/>
        <p:txBody>
          <a:bodyPr/>
          <a:lstStyle/>
          <a:p>
            <a:fld id="{AF0F0302-BE9E-8A47-8FBA-EF4A5D6A0C17}" type="slidenum">
              <a:rPr lang="nb-NO" smtClean="0"/>
              <a:t>5</a:t>
            </a:fld>
            <a:endParaRPr lang="nb-NO"/>
          </a:p>
        </p:txBody>
      </p:sp>
    </p:spTree>
    <p:extLst>
      <p:ext uri="{BB962C8B-B14F-4D97-AF65-F5344CB8AC3E}">
        <p14:creationId xmlns:p14="http://schemas.microsoft.com/office/powerpoint/2010/main" val="3638708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1200" b="0" i="0" u="none" kern="1200">
                <a:solidFill>
                  <a:srgbClr val="002157"/>
                </a:solidFill>
                <a:effectLst/>
                <a:latin typeface="+mn-lt"/>
                <a:ea typeface="+mn-ea"/>
                <a:cs typeface="+mn-cs"/>
              </a:rPr>
              <a:t>The EITI Standard </a:t>
            </a:r>
            <a:r>
              <a:rPr lang="nb-NO" sz="1200" b="0" i="0" u="none" kern="1200" err="1">
                <a:solidFill>
                  <a:srgbClr val="002157"/>
                </a:solidFill>
                <a:effectLst/>
                <a:latin typeface="+mn-lt"/>
                <a:ea typeface="+mn-ea"/>
                <a:cs typeface="+mn-cs"/>
              </a:rPr>
              <a:t>requires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countries</a:t>
            </a:r>
            <a:r>
              <a:rPr lang="nb-NO" sz="1200" b="0" i="0" u="none" kern="1200">
                <a:solidFill>
                  <a:srgbClr val="002157"/>
                </a:solidFill>
                <a:effectLst/>
                <a:latin typeface="+mn-lt"/>
                <a:ea typeface="+mn-ea"/>
                <a:cs typeface="+mn-cs"/>
              </a:rPr>
              <a:t> and </a:t>
            </a:r>
            <a:r>
              <a:rPr lang="nb-NO" sz="1200" b="0" i="0" u="none" kern="1200" err="1">
                <a:solidFill>
                  <a:srgbClr val="002157"/>
                </a:solidFill>
                <a:effectLst/>
                <a:latin typeface="+mn-lt"/>
                <a:ea typeface="+mn-ea"/>
                <a:cs typeface="+mn-cs"/>
              </a:rPr>
              <a:t>companies</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disclose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information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key</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steps</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governance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oil</a:t>
            </a:r>
            <a:r>
              <a:rPr lang="nb-NO" sz="1200" b="0" i="0" u="none" kern="1200">
                <a:solidFill>
                  <a:srgbClr val="002157"/>
                </a:solidFill>
                <a:effectLst/>
                <a:latin typeface="+mn-lt"/>
                <a:ea typeface="+mn-ea"/>
                <a:cs typeface="+mn-cs"/>
              </a:rPr>
              <a:t>, gas and </a:t>
            </a:r>
            <a:r>
              <a:rPr lang="nb-NO" sz="1200" b="0" i="0" u="none" kern="1200" err="1">
                <a:solidFill>
                  <a:srgbClr val="002157"/>
                </a:solidFill>
                <a:effectLst/>
                <a:latin typeface="+mn-lt"/>
                <a:ea typeface="+mn-ea"/>
                <a:cs typeface="+mn-cs"/>
              </a:rPr>
              <a:t>mining</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revenues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which</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call</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EITI </a:t>
            </a:r>
            <a:r>
              <a:rPr lang="nb-NO" sz="1200" b="0" i="0" u="none" kern="1200" err="1">
                <a:solidFill>
                  <a:srgbClr val="002157"/>
                </a:solidFill>
                <a:effectLst/>
                <a:latin typeface="+mn-lt"/>
                <a:ea typeface="+mn-ea"/>
                <a:cs typeface="+mn-cs"/>
              </a:rPr>
              <a:t>value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chain</a:t>
            </a:r>
            <a:r>
              <a:rPr lang="nb-NO" sz="1200" b="0" i="0" u="none" kern="1200">
                <a:solidFill>
                  <a:srgbClr val="002157"/>
                </a:solidFill>
                <a:effectLst/>
                <a:latin typeface="+mn-lt"/>
                <a:ea typeface="+mn-ea"/>
                <a:cs typeface="+mn-cs"/>
              </a:rPr>
              <a:t>.</a:t>
            </a:r>
          </a:p>
          <a:p>
            <a:endParaRPr lang="nb-NO" sz="1200" b="0" i="0" u="none" kern="1200">
              <a:solidFill>
                <a:srgbClr val="002157"/>
              </a:solidFill>
              <a:effectLst/>
              <a:latin typeface="+mn-lt"/>
              <a:ea typeface="+mn-ea"/>
              <a:cs typeface="+mn-cs"/>
            </a:endParaRPr>
          </a:p>
          <a:p>
            <a:r>
              <a:rPr lang="nb-NO" sz="1200" b="0" i="0" u="none" kern="1200">
                <a:solidFill>
                  <a:srgbClr val="002157"/>
                </a:solidFill>
                <a:effectLst/>
                <a:latin typeface="+mn-lt"/>
                <a:ea typeface="+mn-ea"/>
                <a:cs typeface="+mn-cs"/>
              </a:rPr>
              <a:t>Here is a </a:t>
            </a:r>
            <a:r>
              <a:rPr lang="nb-NO" sz="1200" b="0" i="0" u="none" kern="1200" err="1">
                <a:solidFill>
                  <a:srgbClr val="002157"/>
                </a:solidFill>
                <a:effectLst/>
                <a:latin typeface="+mn-lt"/>
                <a:ea typeface="+mn-ea"/>
                <a:cs typeface="+mn-cs"/>
              </a:rPr>
              <a:t>short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overview</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what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value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chain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steps</a:t>
            </a:r>
            <a:r>
              <a:rPr lang="nb-NO" sz="1200" b="0" i="0" u="none" kern="1200">
                <a:solidFill>
                  <a:srgbClr val="002157"/>
                </a:solidFill>
                <a:effectLst/>
                <a:latin typeface="+mn-lt"/>
                <a:ea typeface="+mn-ea"/>
                <a:cs typeface="+mn-cs"/>
              </a:rPr>
              <a:t> cover:</a:t>
            </a:r>
          </a:p>
          <a:p>
            <a:endParaRPr lang="nb-NO" sz="1200" b="0" i="0" u="none" kern="1200">
              <a:solidFill>
                <a:srgbClr val="002157"/>
              </a:solidFill>
              <a:effectLst/>
              <a:latin typeface="+mn-lt"/>
              <a:ea typeface="+mn-ea"/>
              <a:cs typeface="+mn-cs"/>
            </a:endParaRPr>
          </a:p>
          <a:p>
            <a:r>
              <a:rPr lang="nb-NO" sz="1200" b="0" i="0" u="none" kern="1200">
                <a:solidFill>
                  <a:srgbClr val="002157"/>
                </a:solidFill>
                <a:effectLst/>
                <a:latin typeface="+mn-lt"/>
                <a:ea typeface="+mn-ea"/>
                <a:cs typeface="+mn-cs"/>
                <a:hlinkClick r:id="rId3">
                  <a:extLst>
                    <a:ext uri="{A12FA001-AC4F-418D-AE19-62706E023703}">
                      <ahyp:hlinkClr xmlns:ahyp="http://schemas.microsoft.com/office/drawing/2018/hyperlinkcolor" val="tx"/>
                    </a:ext>
                  </a:extLst>
                </a:hlinkClick>
              </a:rPr>
              <a:t>Legal framework, distribution of licenses and contracts</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This </a:t>
            </a:r>
            <a:r>
              <a:rPr lang="nb-NO" sz="1200" b="0" i="0" u="none" kern="1200" err="1">
                <a:solidFill>
                  <a:srgbClr val="002157"/>
                </a:solidFill>
                <a:effectLst/>
                <a:latin typeface="+mn-lt"/>
                <a:ea typeface="+mn-ea"/>
                <a:cs typeface="+mn-cs"/>
              </a:rPr>
              <a:t>section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sets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stage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how</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sector</a:t>
            </a:r>
            <a:r>
              <a:rPr lang="nb-NO" sz="1200" b="0" i="0" u="none" kern="1200">
                <a:solidFill>
                  <a:srgbClr val="002157"/>
                </a:solidFill>
                <a:effectLst/>
                <a:latin typeface="+mn-lt"/>
                <a:ea typeface="+mn-ea"/>
                <a:cs typeface="+mn-cs"/>
              </a:rPr>
              <a:t> is </a:t>
            </a:r>
            <a:r>
              <a:rPr lang="nb-NO" sz="1200" b="0" i="0" u="none" kern="1200" err="1">
                <a:solidFill>
                  <a:srgbClr val="002157"/>
                </a:solidFill>
                <a:effectLst/>
                <a:latin typeface="+mn-lt"/>
                <a:ea typeface="+mn-ea"/>
                <a:cs typeface="+mn-cs"/>
              </a:rPr>
              <a:t>governed</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particularly</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relation</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rights</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extract</a:t>
            </a:r>
            <a:r>
              <a:rPr lang="nb-NO" sz="1200" b="0" i="0" u="none" kern="1200">
                <a:solidFill>
                  <a:srgbClr val="002157"/>
                </a:solidFill>
                <a:effectLst/>
                <a:latin typeface="+mn-lt"/>
                <a:ea typeface="+mn-ea"/>
                <a:cs typeface="+mn-cs"/>
              </a:rPr>
              <a:t>.  </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 </a:t>
            </a:r>
          </a:p>
          <a:p>
            <a:r>
              <a:rPr lang="nb-NO" sz="1200" b="0" i="0" u="none" kern="1200">
                <a:solidFill>
                  <a:srgbClr val="002157"/>
                </a:solidFill>
                <a:effectLst/>
                <a:latin typeface="+mn-lt"/>
                <a:ea typeface="+mn-ea"/>
                <a:cs typeface="+mn-cs"/>
                <a:hlinkClick r:id="rId4">
                  <a:extLst>
                    <a:ext uri="{A12FA001-AC4F-418D-AE19-62706E023703}">
                      <ahyp:hlinkClr xmlns:ahyp="http://schemas.microsoft.com/office/drawing/2018/hyperlinkcolor" val="tx"/>
                    </a:ext>
                  </a:extLst>
                </a:hlinkClick>
              </a:rPr>
              <a:t>Exploration and production</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This covers </a:t>
            </a:r>
            <a:r>
              <a:rPr lang="nb-NO" sz="1200" b="0" i="0" u="none" kern="1200" err="1">
                <a:solidFill>
                  <a:srgbClr val="002157"/>
                </a:solidFill>
                <a:effectLst/>
                <a:latin typeface="+mn-lt"/>
                <a:ea typeface="+mn-ea"/>
                <a:cs typeface="+mn-cs"/>
              </a:rPr>
              <a:t>information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what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exploration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activities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are</a:t>
            </a:r>
            <a:r>
              <a:rPr lang="nb-NO" sz="1200" b="0" i="0" u="none" kern="1200">
                <a:solidFill>
                  <a:srgbClr val="002157"/>
                </a:solidFill>
                <a:effectLst/>
                <a:latin typeface="+mn-lt"/>
                <a:ea typeface="+mn-ea"/>
                <a:cs typeface="+mn-cs"/>
              </a:rPr>
              <a:t> under </a:t>
            </a:r>
            <a:r>
              <a:rPr lang="nb-NO" sz="1200" b="0" i="0" u="none" kern="1200" err="1">
                <a:solidFill>
                  <a:srgbClr val="002157"/>
                </a:solidFill>
                <a:effectLst/>
                <a:latin typeface="+mn-lt"/>
                <a:ea typeface="+mn-ea"/>
                <a:cs typeface="+mn-cs"/>
              </a:rPr>
              <a:t>way</a:t>
            </a:r>
            <a:r>
              <a:rPr lang="nb-NO" sz="1200" b="0" i="0" u="none" kern="1200">
                <a:solidFill>
                  <a:srgbClr val="002157"/>
                </a:solidFill>
                <a:effectLst/>
                <a:latin typeface="+mn-lt"/>
                <a:ea typeface="+mn-ea"/>
                <a:cs typeface="+mn-cs"/>
              </a:rPr>
              <a:t> and </a:t>
            </a:r>
            <a:r>
              <a:rPr lang="nb-NO" sz="1200" b="0" i="0" u="none" kern="1200" err="1">
                <a:solidFill>
                  <a:srgbClr val="002157"/>
                </a:solidFill>
                <a:effectLst/>
                <a:latin typeface="+mn-lt"/>
                <a:ea typeface="+mn-ea"/>
                <a:cs typeface="+mn-cs"/>
              </a:rPr>
              <a:t>how</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much</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country </a:t>
            </a:r>
            <a:r>
              <a:rPr lang="nb-NO" sz="1200" b="0" i="0" u="none" kern="1200" err="1">
                <a:solidFill>
                  <a:srgbClr val="002157"/>
                </a:solidFill>
                <a:effectLst/>
                <a:latin typeface="+mn-lt"/>
                <a:ea typeface="+mn-ea"/>
                <a:cs typeface="+mn-cs"/>
              </a:rPr>
              <a:t>produces</a:t>
            </a:r>
            <a:r>
              <a:rPr lang="nb-NO" sz="1200" b="0" i="0" u="none" kern="1200">
                <a:solidFill>
                  <a:srgbClr val="002157"/>
                </a:solidFill>
                <a:effectLst/>
                <a:latin typeface="+mn-lt"/>
                <a:ea typeface="+mn-ea"/>
                <a:cs typeface="+mn-cs"/>
              </a:rPr>
              <a:t> and </a:t>
            </a:r>
            <a:r>
              <a:rPr lang="nb-NO" sz="1200" b="0" i="0" u="none" kern="1200" err="1">
                <a:solidFill>
                  <a:srgbClr val="002157"/>
                </a:solidFill>
                <a:effectLst/>
                <a:latin typeface="+mn-lt"/>
                <a:ea typeface="+mn-ea"/>
                <a:cs typeface="+mn-cs"/>
              </a:rPr>
              <a:t>exports</a:t>
            </a:r>
            <a:r>
              <a:rPr lang="nb-NO" sz="1200" b="0" i="0" u="none" kern="1200">
                <a:solidFill>
                  <a:srgbClr val="002157"/>
                </a:solidFill>
                <a:effectLst/>
                <a:latin typeface="+mn-lt"/>
                <a:ea typeface="+mn-ea"/>
                <a:cs typeface="+mn-cs"/>
              </a:rPr>
              <a:t>. It </a:t>
            </a:r>
            <a:r>
              <a:rPr lang="nb-NO" sz="1200" b="0" i="0" u="none" kern="1200" err="1">
                <a:solidFill>
                  <a:srgbClr val="002157"/>
                </a:solidFill>
                <a:effectLst/>
                <a:latin typeface="+mn-lt"/>
                <a:ea typeface="+mn-ea"/>
                <a:cs typeface="+mn-cs"/>
              </a:rPr>
              <a:t>also</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includes</a:t>
            </a:r>
            <a:r>
              <a:rPr lang="nb-NO" sz="1200" b="0" i="0" u="none" kern="1200">
                <a:solidFill>
                  <a:srgbClr val="002157"/>
                </a:solidFill>
                <a:effectLst/>
                <a:latin typeface="+mn-lt"/>
                <a:ea typeface="+mn-ea"/>
                <a:cs typeface="+mn-cs"/>
              </a:rPr>
              <a:t> greenhouse gas </a:t>
            </a:r>
            <a:r>
              <a:rPr lang="nb-NO" sz="1200" b="0" i="0" u="none" kern="1200" err="1">
                <a:solidFill>
                  <a:srgbClr val="002157"/>
                </a:solidFill>
                <a:effectLst/>
                <a:latin typeface="+mn-lt"/>
                <a:ea typeface="+mn-ea"/>
                <a:cs typeface="+mn-cs"/>
              </a:rPr>
              <a:t>emissions</a:t>
            </a:r>
            <a:r>
              <a:rPr lang="nb-NO" sz="1200" b="0" i="0" u="none" kern="1200">
                <a:solidFill>
                  <a:srgbClr val="002157"/>
                </a:solidFill>
                <a:effectLst/>
                <a:latin typeface="+mn-lt"/>
                <a:ea typeface="+mn-ea"/>
                <a:cs typeface="+mn-cs"/>
              </a:rPr>
              <a:t>.</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 </a:t>
            </a:r>
          </a:p>
          <a:p>
            <a:r>
              <a:rPr lang="nb-NO" sz="1200" b="0" i="0" u="none" kern="1200">
                <a:solidFill>
                  <a:srgbClr val="002157"/>
                </a:solidFill>
                <a:effectLst/>
                <a:latin typeface="+mn-lt"/>
                <a:ea typeface="+mn-ea"/>
                <a:cs typeface="+mn-cs"/>
                <a:hlinkClick r:id="rId5">
                  <a:extLst>
                    <a:ext uri="{A12FA001-AC4F-418D-AE19-62706E023703}">
                      <ahyp:hlinkClr xmlns:ahyp="http://schemas.microsoft.com/office/drawing/2018/hyperlinkcolor" val="tx"/>
                    </a:ext>
                  </a:extLst>
                </a:hlinkClick>
              </a:rPr>
              <a:t>Revenue collection</a:t>
            </a:r>
            <a:r>
              <a:rPr lang="nb-NO" sz="1200" b="0" i="0" u="none" kern="1200">
                <a:solidFill>
                  <a:srgbClr val="002157"/>
                </a:solidFill>
                <a:effectLst/>
                <a:latin typeface="+mn-lt"/>
                <a:ea typeface="+mn-ea"/>
                <a:cs typeface="+mn-cs"/>
              </a:rPr>
              <a:t>  </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The major </a:t>
            </a:r>
            <a:r>
              <a:rPr lang="nb-NO" sz="1200" b="0" i="0" u="none" kern="1200" err="1">
                <a:solidFill>
                  <a:srgbClr val="002157"/>
                </a:solidFill>
                <a:effectLst/>
                <a:latin typeface="+mn-lt"/>
                <a:ea typeface="+mn-ea"/>
                <a:cs typeface="+mn-cs"/>
              </a:rPr>
              <a:t>companies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disclose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what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they</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pay</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tax</a:t>
            </a:r>
            <a:r>
              <a:rPr lang="nb-NO" sz="1200" b="0" i="0" u="none" kern="1200">
                <a:solidFill>
                  <a:srgbClr val="002157"/>
                </a:solidFill>
                <a:effectLst/>
                <a:latin typeface="+mn-lt"/>
                <a:ea typeface="+mn-ea"/>
                <a:cs typeface="+mn-cs"/>
              </a:rPr>
              <a:t>, royalties, </a:t>
            </a:r>
            <a:r>
              <a:rPr lang="nb-NO" sz="1200" b="0" i="0" u="none" kern="1200" err="1">
                <a:solidFill>
                  <a:srgbClr val="002157"/>
                </a:solidFill>
                <a:effectLst/>
                <a:latin typeface="+mn-lt"/>
                <a:ea typeface="+mn-ea"/>
                <a:cs typeface="+mn-cs"/>
              </a:rPr>
              <a:t>signature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bonuses</a:t>
            </a:r>
            <a:r>
              <a:rPr lang="nb-NO" sz="1200" b="0" i="0" u="none" kern="1200">
                <a:solidFill>
                  <a:srgbClr val="002157"/>
                </a:solidFill>
                <a:effectLst/>
                <a:latin typeface="+mn-lt"/>
                <a:ea typeface="+mn-ea"/>
                <a:cs typeface="+mn-cs"/>
              </a:rPr>
              <a:t>, etc. The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discloses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what</a:t>
            </a:r>
            <a:r>
              <a:rPr lang="nb-NO" sz="1200" b="0" i="0" u="none" kern="1200">
                <a:solidFill>
                  <a:srgbClr val="002157"/>
                </a:solidFill>
                <a:effectLst/>
                <a:latin typeface="+mn-lt"/>
                <a:ea typeface="+mn-ea"/>
                <a:cs typeface="+mn-cs"/>
              </a:rPr>
              <a:t> it </a:t>
            </a:r>
            <a:r>
              <a:rPr lang="nb-NO" sz="1200" b="0" i="0" u="none" kern="1200" err="1">
                <a:solidFill>
                  <a:srgbClr val="002157"/>
                </a:solidFill>
                <a:effectLst/>
                <a:latin typeface="+mn-lt"/>
                <a:ea typeface="+mn-ea"/>
                <a:cs typeface="+mn-cs"/>
              </a:rPr>
              <a:t>receives</a:t>
            </a:r>
            <a:r>
              <a:rPr lang="nb-NO" sz="1200" b="0" i="0" u="none" kern="1200">
                <a:solidFill>
                  <a:srgbClr val="002157"/>
                </a:solidFill>
                <a:effectLst/>
                <a:latin typeface="+mn-lt"/>
                <a:ea typeface="+mn-ea"/>
                <a:cs typeface="+mn-cs"/>
              </a:rPr>
              <a:t>. The </a:t>
            </a:r>
            <a:r>
              <a:rPr lang="nb-NO" sz="1200" b="0" i="0" u="none" kern="1200" err="1">
                <a:solidFill>
                  <a:srgbClr val="002157"/>
                </a:solidFill>
                <a:effectLst/>
                <a:latin typeface="+mn-lt"/>
                <a:ea typeface="+mn-ea"/>
                <a:cs typeface="+mn-cs"/>
              </a:rPr>
              <a:t>figures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are</a:t>
            </a:r>
            <a:r>
              <a:rPr lang="nb-NO" sz="1200" b="0" i="0" u="none" kern="1200">
                <a:solidFill>
                  <a:srgbClr val="002157"/>
                </a:solidFill>
                <a:effectLst/>
                <a:latin typeface="+mn-lt"/>
                <a:ea typeface="+mn-ea"/>
                <a:cs typeface="+mn-cs"/>
              </a:rPr>
              <a:t> broken </a:t>
            </a:r>
            <a:r>
              <a:rPr lang="nb-NO" sz="1200" b="0" i="0" u="none" kern="1200" err="1">
                <a:solidFill>
                  <a:srgbClr val="002157"/>
                </a:solidFill>
                <a:effectLst/>
                <a:latin typeface="+mn-lt"/>
                <a:ea typeface="+mn-ea"/>
                <a:cs typeface="+mn-cs"/>
              </a:rPr>
              <a:t>down</a:t>
            </a:r>
            <a:r>
              <a:rPr lang="nb-NO" sz="1200" b="0" i="0" u="none" kern="1200">
                <a:solidFill>
                  <a:srgbClr val="002157"/>
                </a:solidFill>
                <a:effectLst/>
                <a:latin typeface="+mn-lt"/>
                <a:ea typeface="+mn-ea"/>
                <a:cs typeface="+mn-cs"/>
              </a:rPr>
              <a:t> by </a:t>
            </a:r>
            <a:r>
              <a:rPr lang="nb-NO" sz="1200" b="0" i="0" u="none" kern="1200" err="1">
                <a:solidFill>
                  <a:srgbClr val="002157"/>
                </a:solidFill>
                <a:effectLst/>
                <a:latin typeface="+mn-lt"/>
                <a:ea typeface="+mn-ea"/>
                <a:cs typeface="+mn-cs"/>
              </a:rPr>
              <a:t>company</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project</a:t>
            </a:r>
            <a:r>
              <a:rPr lang="nb-NO" sz="1200" b="0" i="0" u="none" kern="1200">
                <a:solidFill>
                  <a:srgbClr val="002157"/>
                </a:solidFill>
                <a:effectLst/>
                <a:latin typeface="+mn-lt"/>
                <a:ea typeface="+mn-ea"/>
                <a:cs typeface="+mn-cs"/>
              </a:rPr>
              <a:t> and </a:t>
            </a:r>
            <a:r>
              <a:rPr lang="nb-NO" sz="1200" b="0" i="0" u="none" kern="1200" err="1">
                <a:solidFill>
                  <a:srgbClr val="002157"/>
                </a:solidFill>
                <a:effectLst/>
                <a:latin typeface="+mn-lt"/>
                <a:ea typeface="+mn-ea"/>
                <a:cs typeface="+mn-cs"/>
              </a:rPr>
              <a:t>revenue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stream</a:t>
            </a:r>
            <a:r>
              <a:rPr lang="nb-NO" sz="1200" b="0" i="0" u="none" kern="1200">
                <a:solidFill>
                  <a:srgbClr val="002157"/>
                </a:solidFill>
                <a:effectLst/>
                <a:latin typeface="+mn-lt"/>
                <a:ea typeface="+mn-ea"/>
                <a:cs typeface="+mn-cs"/>
              </a:rPr>
              <a:t>.  </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 </a:t>
            </a:r>
          </a:p>
          <a:p>
            <a:r>
              <a:rPr lang="nb-NO" sz="1200" b="0" i="0" u="none" kern="1200">
                <a:solidFill>
                  <a:srgbClr val="002157"/>
                </a:solidFill>
                <a:effectLst/>
                <a:latin typeface="+mn-lt"/>
                <a:ea typeface="+mn-ea"/>
                <a:cs typeface="+mn-cs"/>
                <a:hlinkClick r:id="rId6">
                  <a:extLst>
                    <a:ext uri="{A12FA001-AC4F-418D-AE19-62706E023703}">
                      <ahyp:hlinkClr xmlns:ahyp="http://schemas.microsoft.com/office/drawing/2018/hyperlinkcolor" val="tx"/>
                    </a:ext>
                  </a:extLst>
                </a:hlinkClick>
              </a:rPr>
              <a:t>Revenue allocation</a:t>
            </a:r>
            <a:br>
              <a:rPr lang="nb-NO" sz="1200" b="0" i="0" u="none" kern="1200">
                <a:solidFill>
                  <a:srgbClr val="002157"/>
                </a:solidFill>
                <a:effectLst/>
                <a:latin typeface="+mn-lt"/>
                <a:ea typeface="+mn-ea"/>
                <a:cs typeface="+mn-cs"/>
              </a:rPr>
            </a:br>
            <a:r>
              <a:rPr lang="nb-NO" sz="1200" b="0" i="0" u="none" kern="1200" err="1">
                <a:solidFill>
                  <a:srgbClr val="002157"/>
                </a:solidFill>
                <a:effectLst/>
                <a:latin typeface="+mn-lt"/>
                <a:ea typeface="+mn-ea"/>
                <a:cs typeface="+mn-cs"/>
              </a:rPr>
              <a:t>Once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revenues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are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collected</a:t>
            </a:r>
            <a:r>
              <a:rPr lang="nb-NO" sz="1200" b="0" i="0" u="none" kern="1200">
                <a:solidFill>
                  <a:srgbClr val="002157"/>
                </a:solidFill>
                <a:effectLst/>
                <a:latin typeface="+mn-lt"/>
                <a:ea typeface="+mn-ea"/>
                <a:cs typeface="+mn-cs"/>
              </a:rPr>
              <a:t> from </a:t>
            </a:r>
            <a:r>
              <a:rPr lang="nb-NO" sz="1200" b="0" i="0" u="none" kern="1200" err="1">
                <a:solidFill>
                  <a:srgbClr val="002157"/>
                </a:solidFill>
                <a:effectLst/>
                <a:latin typeface="+mn-lt"/>
                <a:ea typeface="+mn-ea"/>
                <a:cs typeface="+mn-cs"/>
              </a:rPr>
              <a:t>companies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they</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need</a:t>
            </a:r>
            <a:r>
              <a:rPr lang="nb-NO" sz="1200" b="0" i="0" u="none" kern="1200">
                <a:solidFill>
                  <a:srgbClr val="002157"/>
                </a:solidFill>
                <a:effectLst/>
                <a:latin typeface="+mn-lt"/>
                <a:ea typeface="+mn-ea"/>
                <a:cs typeface="+mn-cs"/>
              </a:rPr>
              <a:t> to be </a:t>
            </a:r>
            <a:r>
              <a:rPr lang="nb-NO" sz="1200" b="0" i="0" u="none" kern="1200" err="1">
                <a:solidFill>
                  <a:srgbClr val="002157"/>
                </a:solidFill>
                <a:effectLst/>
                <a:latin typeface="+mn-lt"/>
                <a:ea typeface="+mn-ea"/>
                <a:cs typeface="+mn-cs"/>
              </a:rPr>
              <a:t>recorded</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accounts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Usually</a:t>
            </a:r>
            <a:r>
              <a:rPr lang="nb-NO" sz="1200" b="0" i="0" u="none" kern="1200">
                <a:solidFill>
                  <a:srgbClr val="002157"/>
                </a:solidFill>
                <a:effectLst/>
                <a:latin typeface="+mn-lt"/>
                <a:ea typeface="+mn-ea"/>
                <a:cs typeface="+mn-cs"/>
              </a:rPr>
              <a:t>, most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revenue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goes</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central</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Sometimes</a:t>
            </a:r>
            <a:r>
              <a:rPr lang="nb-NO" sz="1200" b="0" i="0" u="none" kern="1200">
                <a:solidFill>
                  <a:srgbClr val="002157"/>
                </a:solidFill>
                <a:effectLst/>
                <a:latin typeface="+mn-lt"/>
                <a:ea typeface="+mn-ea"/>
                <a:cs typeface="+mn-cs"/>
              </a:rPr>
              <a:t> it </a:t>
            </a:r>
            <a:r>
              <a:rPr lang="nb-NO" sz="1200" b="0" i="0" u="none" kern="1200" err="1">
                <a:solidFill>
                  <a:srgbClr val="002157"/>
                </a:solidFill>
                <a:effectLst/>
                <a:latin typeface="+mn-lt"/>
                <a:ea typeface="+mn-ea"/>
                <a:cs typeface="+mn-cs"/>
              </a:rPr>
              <a:t>goes</a:t>
            </a:r>
            <a:r>
              <a:rPr lang="nb-NO" sz="1200" b="0" i="0" u="none" kern="1200">
                <a:solidFill>
                  <a:srgbClr val="002157"/>
                </a:solidFill>
                <a:effectLst/>
                <a:latin typeface="+mn-lt"/>
                <a:ea typeface="+mn-ea"/>
                <a:cs typeface="+mn-cs"/>
              </a:rPr>
              <a:t> straight to or is </a:t>
            </a:r>
            <a:r>
              <a:rPr lang="nb-NO" sz="1200" b="0" i="0" u="none" kern="1200" err="1">
                <a:solidFill>
                  <a:srgbClr val="002157"/>
                </a:solidFill>
                <a:effectLst/>
                <a:latin typeface="+mn-lt"/>
                <a:ea typeface="+mn-ea"/>
                <a:cs typeface="+mn-cs"/>
              </a:rPr>
              <a:t>transferred</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subnational</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or to </a:t>
            </a:r>
            <a:r>
              <a:rPr lang="nb-NO" sz="1200" b="0" i="0" u="none" kern="1200" err="1">
                <a:solidFill>
                  <a:srgbClr val="002157"/>
                </a:solidFill>
                <a:effectLst/>
                <a:latin typeface="+mn-lt"/>
                <a:ea typeface="+mn-ea"/>
                <a:cs typeface="+mn-cs"/>
              </a:rPr>
              <a:t>special</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funds</a:t>
            </a:r>
            <a:r>
              <a:rPr lang="nb-NO" sz="1200" b="0" i="0" u="none" kern="1200">
                <a:solidFill>
                  <a:srgbClr val="002157"/>
                </a:solidFill>
                <a:effectLst/>
                <a:latin typeface="+mn-lt"/>
                <a:ea typeface="+mn-ea"/>
                <a:cs typeface="+mn-cs"/>
              </a:rPr>
              <a:t> or </a:t>
            </a:r>
            <a:r>
              <a:rPr lang="nb-NO" sz="1200" b="0" i="0" u="none" kern="1200" err="1">
                <a:solidFill>
                  <a:srgbClr val="002157"/>
                </a:solidFill>
                <a:effectLst/>
                <a:latin typeface="+mn-lt"/>
                <a:ea typeface="+mn-ea"/>
                <a:cs typeface="+mn-cs"/>
              </a:rPr>
              <a:t>projects</a:t>
            </a:r>
            <a:r>
              <a:rPr lang="nb-NO" sz="1200" b="0" i="0" u="none" kern="1200">
                <a:solidFill>
                  <a:srgbClr val="002157"/>
                </a:solidFill>
                <a:effectLst/>
                <a:latin typeface="+mn-lt"/>
                <a:ea typeface="+mn-ea"/>
                <a:cs typeface="+mn-cs"/>
              </a:rPr>
              <a:t>.</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 </a:t>
            </a:r>
          </a:p>
          <a:p>
            <a:r>
              <a:rPr lang="nb-NO" sz="1200" b="0" i="0" u="sng" kern="1200">
                <a:solidFill>
                  <a:srgbClr val="002157"/>
                </a:solidFill>
                <a:effectLst/>
                <a:latin typeface="+mn-lt"/>
                <a:ea typeface="+mn-ea"/>
                <a:cs typeface="+mn-cs"/>
                <a:hlinkClick r:id="rId7">
                  <a:extLst>
                    <a:ext uri="{A12FA001-AC4F-418D-AE19-62706E023703}">
                      <ahyp:hlinkClr xmlns:ahyp="http://schemas.microsoft.com/office/drawing/2018/hyperlinkcolor" val="tx"/>
                    </a:ext>
                  </a:extLst>
                </a:hlinkClick>
              </a:rPr>
              <a:t>Social and economic spending</a:t>
            </a:r>
            <a:br>
              <a:rPr lang="nb-NO" sz="1200" b="0" i="0" u="none" kern="1200">
                <a:solidFill>
                  <a:srgbClr val="002157"/>
                </a:solidFill>
                <a:effectLst/>
                <a:latin typeface="+mn-lt"/>
                <a:ea typeface="+mn-ea"/>
                <a:cs typeface="+mn-cs"/>
              </a:rPr>
            </a:br>
            <a:r>
              <a:rPr lang="nb-NO" sz="1200" b="0" i="0" u="none" kern="1200">
                <a:solidFill>
                  <a:srgbClr val="002157"/>
                </a:solidFill>
                <a:effectLst/>
                <a:latin typeface="+mn-lt"/>
                <a:ea typeface="+mn-ea"/>
                <a:cs typeface="+mn-cs"/>
              </a:rPr>
              <a:t>This covers </a:t>
            </a:r>
            <a:r>
              <a:rPr lang="nb-NO" sz="1200" b="0" i="0" u="none" kern="1200" err="1">
                <a:solidFill>
                  <a:srgbClr val="002157"/>
                </a:solidFill>
                <a:effectLst/>
                <a:latin typeface="+mn-lt"/>
                <a:ea typeface="+mn-ea"/>
                <a:cs typeface="+mn-cs"/>
              </a:rPr>
              <a:t>some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ways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extractive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sector</a:t>
            </a:r>
            <a:r>
              <a:rPr lang="nb-NO" sz="1200" b="0" i="0" u="none" kern="1200">
                <a:solidFill>
                  <a:srgbClr val="002157"/>
                </a:solidFill>
                <a:effectLst/>
                <a:latin typeface="+mn-lt"/>
                <a:ea typeface="+mn-ea"/>
                <a:cs typeface="+mn-cs"/>
              </a:rPr>
              <a:t> is </a:t>
            </a:r>
            <a:r>
              <a:rPr lang="nb-NO" sz="1200" b="0" i="0" u="none" kern="1200" err="1">
                <a:solidFill>
                  <a:srgbClr val="002157"/>
                </a:solidFill>
                <a:effectLst/>
                <a:latin typeface="+mn-lt"/>
                <a:ea typeface="+mn-ea"/>
                <a:cs typeface="+mn-cs"/>
              </a:rPr>
              <a:t>contributing</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social</a:t>
            </a:r>
            <a:r>
              <a:rPr lang="nb-NO" sz="1200" b="0" i="0" u="none" kern="1200">
                <a:solidFill>
                  <a:srgbClr val="002157"/>
                </a:solidFill>
                <a:effectLst/>
                <a:latin typeface="+mn-lt"/>
                <a:ea typeface="+mn-ea"/>
                <a:cs typeface="+mn-cs"/>
              </a:rPr>
              <a:t> and </a:t>
            </a:r>
            <a:r>
              <a:rPr lang="nb-NO" sz="1200" b="0" i="0" u="none" kern="1200" err="1">
                <a:solidFill>
                  <a:srgbClr val="002157"/>
                </a:solidFill>
                <a:effectLst/>
                <a:latin typeface="+mn-lt"/>
                <a:ea typeface="+mn-ea"/>
                <a:cs typeface="+mn-cs"/>
              </a:rPr>
              <a:t>economic</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development</a:t>
            </a:r>
            <a:r>
              <a:rPr lang="nb-NO" sz="1200" b="0" i="0" u="none" kern="1200">
                <a:solidFill>
                  <a:srgbClr val="002157"/>
                </a:solidFill>
                <a:effectLst/>
                <a:latin typeface="+mn-lt"/>
                <a:ea typeface="+mn-ea"/>
                <a:cs typeface="+mn-cs"/>
              </a:rPr>
              <a:t>.  Companies </a:t>
            </a:r>
            <a:r>
              <a:rPr lang="nb-NO" sz="1200" b="0" i="0" u="none" kern="1200" err="1">
                <a:solidFill>
                  <a:srgbClr val="002157"/>
                </a:solidFill>
                <a:effectLst/>
                <a:latin typeface="+mn-lt"/>
                <a:ea typeface="+mn-ea"/>
                <a:cs typeface="+mn-cs"/>
              </a:rPr>
              <a:t>disclose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where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funds</a:t>
            </a:r>
            <a:r>
              <a:rPr lang="nb-NO" sz="1200" b="0" i="0" u="none" kern="1200">
                <a:solidFill>
                  <a:srgbClr val="002157"/>
                </a:solidFill>
                <a:effectLst/>
                <a:latin typeface="+mn-lt"/>
                <a:ea typeface="+mn-ea"/>
                <a:cs typeface="+mn-cs"/>
              </a:rPr>
              <a:t> have </a:t>
            </a:r>
            <a:r>
              <a:rPr lang="nb-NO" sz="1200" b="0" i="0" u="none" kern="1200" err="1">
                <a:solidFill>
                  <a:srgbClr val="002157"/>
                </a:solidFill>
                <a:effectLst/>
                <a:latin typeface="+mn-lt"/>
                <a:ea typeface="+mn-ea"/>
                <a:cs typeface="+mn-cs"/>
              </a:rPr>
              <a:t>been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mandated</a:t>
            </a:r>
            <a:r>
              <a:rPr lang="nb-NO" sz="1200" b="0" i="0" u="none" kern="1200">
                <a:solidFill>
                  <a:srgbClr val="002157"/>
                </a:solidFill>
                <a:effectLst/>
                <a:latin typeface="+mn-lt"/>
                <a:ea typeface="+mn-ea"/>
                <a:cs typeface="+mn-cs"/>
              </a:rPr>
              <a:t> to be spent </a:t>
            </a:r>
            <a:r>
              <a:rPr lang="nb-NO" sz="1200" b="0" i="0" u="none" kern="1200" err="1">
                <a:solidFill>
                  <a:srgbClr val="002157"/>
                </a:solidFill>
                <a:effectLst/>
                <a:latin typeface="+mn-lt"/>
                <a:ea typeface="+mn-ea"/>
                <a:cs typeface="+mn-cs"/>
              </a:rPr>
              <a:t>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social</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projects</a:t>
            </a:r>
            <a:r>
              <a:rPr lang="nb-NO" sz="1200" b="0" i="0" u="none" kern="1200">
                <a:solidFill>
                  <a:srgbClr val="002157"/>
                </a:solidFill>
                <a:effectLst/>
                <a:latin typeface="+mn-lt"/>
                <a:ea typeface="+mn-ea"/>
                <a:cs typeface="+mn-cs"/>
              </a:rPr>
              <a:t>. The </a:t>
            </a:r>
            <a:r>
              <a:rPr lang="nb-NO" sz="1200" b="0" i="0" u="none" kern="1200" err="1">
                <a:solidFill>
                  <a:srgbClr val="002157"/>
                </a:solidFill>
                <a:effectLst/>
                <a:latin typeface="+mn-lt"/>
                <a:ea typeface="+mn-ea"/>
                <a:cs typeface="+mn-cs"/>
              </a:rPr>
              <a:t>government</a:t>
            </a:r>
            <a:r>
              <a:rPr lang="nb-NO" sz="1200" b="0" i="0" u="none" kern="1200">
                <a:solidFill>
                  <a:srgbClr val="002157"/>
                </a:solidFill>
                <a:effectLst/>
                <a:latin typeface="+mn-lt"/>
                <a:ea typeface="+mn-ea"/>
                <a:cs typeface="+mn-cs"/>
              </a:rPr>
              <a:t> is </a:t>
            </a:r>
            <a:r>
              <a:rPr lang="nb-NO" sz="1200" b="0" i="0" u="none" kern="1200" err="1">
                <a:solidFill>
                  <a:srgbClr val="002157"/>
                </a:solidFill>
                <a:effectLst/>
                <a:latin typeface="+mn-lt"/>
                <a:ea typeface="+mn-ea"/>
                <a:cs typeface="+mn-cs"/>
              </a:rPr>
              <a:t>asked</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publish</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information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about</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role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extractive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sector</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economy</a:t>
            </a:r>
            <a:r>
              <a:rPr lang="nb-NO" sz="1200" b="0" i="0" u="none" kern="1200">
                <a:solidFill>
                  <a:srgbClr val="002157"/>
                </a:solidFill>
                <a:effectLst/>
                <a:latin typeface="+mn-lt"/>
                <a:ea typeface="+mn-ea"/>
                <a:cs typeface="+mn-cs"/>
              </a:rPr>
              <a:t>. How </a:t>
            </a:r>
            <a:r>
              <a:rPr lang="nb-NO" sz="1200" b="0" i="0" u="none" kern="1200" err="1">
                <a:solidFill>
                  <a:srgbClr val="002157"/>
                </a:solidFill>
                <a:effectLst/>
                <a:latin typeface="+mn-lt"/>
                <a:ea typeface="+mn-ea"/>
                <a:cs typeface="+mn-cs"/>
              </a:rPr>
              <a:t>many</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people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are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employed</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sector</a:t>
            </a:r>
            <a:r>
              <a:rPr lang="nb-NO" sz="1200" b="0" i="0" u="none" kern="1200">
                <a:solidFill>
                  <a:srgbClr val="002157"/>
                </a:solidFill>
                <a:effectLst/>
                <a:latin typeface="+mn-lt"/>
                <a:ea typeface="+mn-ea"/>
                <a:cs typeface="+mn-cs"/>
              </a:rPr>
              <a:t>? How </a:t>
            </a:r>
            <a:r>
              <a:rPr lang="nb-NO" sz="1200" b="0" i="0" u="none" kern="1200" err="1">
                <a:solidFill>
                  <a:srgbClr val="002157"/>
                </a:solidFill>
                <a:effectLst/>
                <a:latin typeface="+mn-lt"/>
                <a:ea typeface="+mn-ea"/>
                <a:cs typeface="+mn-cs"/>
              </a:rPr>
              <a:t>important</a:t>
            </a:r>
            <a:r>
              <a:rPr lang="nb-NO" sz="1200" b="0" i="0" u="none" kern="1200">
                <a:solidFill>
                  <a:srgbClr val="002157"/>
                </a:solidFill>
                <a:effectLst/>
                <a:latin typeface="+mn-lt"/>
                <a:ea typeface="+mn-ea"/>
                <a:cs typeface="+mn-cs"/>
              </a:rPr>
              <a:t> is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contribution</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sector</a:t>
            </a:r>
            <a:r>
              <a:rPr lang="nb-NO" sz="1200" b="0" i="0" u="none" kern="1200">
                <a:solidFill>
                  <a:srgbClr val="002157"/>
                </a:solidFill>
                <a:effectLst/>
                <a:latin typeface="+mn-lt"/>
                <a:ea typeface="+mn-ea"/>
                <a:cs typeface="+mn-cs"/>
              </a:rPr>
              <a:t> to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economy</a:t>
            </a:r>
            <a:r>
              <a:rPr lang="nb-NO" sz="1200" b="0" i="0" u="none" kern="1200">
                <a:solidFill>
                  <a:srgbClr val="002157"/>
                </a:solidFill>
                <a:effectLst/>
                <a:latin typeface="+mn-lt"/>
                <a:ea typeface="+mn-ea"/>
                <a:cs typeface="+mn-cs"/>
              </a:rPr>
              <a:t>? This </a:t>
            </a:r>
            <a:r>
              <a:rPr lang="nb-NO" sz="1200" b="0" i="0" u="none" kern="1200" err="1">
                <a:solidFill>
                  <a:srgbClr val="002157"/>
                </a:solidFill>
                <a:effectLst/>
                <a:latin typeface="+mn-lt"/>
                <a:ea typeface="+mn-ea"/>
                <a:cs typeface="+mn-cs"/>
              </a:rPr>
              <a:t>allows</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citizens</a:t>
            </a:r>
            <a:r>
              <a:rPr lang="nb-NO" sz="1200" b="0" i="0" u="none" kern="1200">
                <a:solidFill>
                  <a:srgbClr val="002157"/>
                </a:solidFill>
                <a:effectLst/>
                <a:latin typeface="+mn-lt"/>
                <a:ea typeface="+mn-ea"/>
                <a:cs typeface="+mn-cs"/>
              </a:rPr>
              <a:t> to understand </a:t>
            </a:r>
            <a:r>
              <a:rPr lang="nb-NO" sz="1200" b="0" i="0" u="none" kern="1200" err="1">
                <a:solidFill>
                  <a:srgbClr val="002157"/>
                </a:solidFill>
                <a:effectLst/>
                <a:latin typeface="+mn-lt"/>
                <a:ea typeface="+mn-ea"/>
                <a:cs typeface="+mn-cs"/>
              </a:rPr>
              <a:t>the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importance</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of</a:t>
            </a:r>
            <a:r>
              <a:rPr lang="nb-NO" sz="1200" b="0" i="0" u="none" kern="1200">
                <a:solidFill>
                  <a:srgbClr val="002157"/>
                </a:solidFill>
                <a:effectLst/>
                <a:latin typeface="+mn-lt"/>
                <a:ea typeface="+mn-ea"/>
                <a:cs typeface="+mn-cs"/>
              </a:rPr>
              <a:t> </a:t>
            </a:r>
            <a:r>
              <a:rPr lang="nb-NO" sz="1200" b="0" i="0" u="none" kern="1200" err="1">
                <a:solidFill>
                  <a:srgbClr val="002157"/>
                </a:solidFill>
                <a:effectLst/>
                <a:latin typeface="+mn-lt"/>
                <a:ea typeface="+mn-ea"/>
                <a:cs typeface="+mn-cs"/>
              </a:rPr>
              <a:t>oil</a:t>
            </a:r>
            <a:r>
              <a:rPr lang="nb-NO" sz="1200" b="0" i="0" u="none" kern="1200">
                <a:solidFill>
                  <a:srgbClr val="002157"/>
                </a:solidFill>
                <a:effectLst/>
                <a:latin typeface="+mn-lt"/>
                <a:ea typeface="+mn-ea"/>
                <a:cs typeface="+mn-cs"/>
              </a:rPr>
              <a:t>, gas and </a:t>
            </a:r>
            <a:r>
              <a:rPr lang="nb-NO" sz="1200" b="0" i="0" u="none" kern="1200" err="1">
                <a:solidFill>
                  <a:srgbClr val="002157"/>
                </a:solidFill>
                <a:effectLst/>
                <a:latin typeface="+mn-lt"/>
                <a:ea typeface="+mn-ea"/>
                <a:cs typeface="+mn-cs"/>
              </a:rPr>
              <a:t>mining</a:t>
            </a:r>
            <a:r>
              <a:rPr lang="nb-NO" sz="1200" b="0" i="0" u="none" kern="1200">
                <a:solidFill>
                  <a:srgbClr val="002157"/>
                </a:solidFill>
                <a:effectLst/>
                <a:latin typeface="+mn-lt"/>
                <a:ea typeface="+mn-ea"/>
                <a:cs typeface="+mn-cs"/>
              </a:rPr>
              <a:t> in </a:t>
            </a:r>
            <a:r>
              <a:rPr lang="nb-NO" sz="1200" b="0" i="0" u="none" kern="1200" err="1">
                <a:solidFill>
                  <a:srgbClr val="002157"/>
                </a:solidFill>
                <a:effectLst/>
                <a:latin typeface="+mn-lt"/>
                <a:ea typeface="+mn-ea"/>
                <a:cs typeface="+mn-cs"/>
              </a:rPr>
              <a:t>their</a:t>
            </a:r>
            <a:r>
              <a:rPr lang="nb-NO" sz="1200" b="0" i="0" u="none" kern="1200">
                <a:solidFill>
                  <a:srgbClr val="002157"/>
                </a:solidFill>
                <a:effectLst/>
                <a:latin typeface="+mn-lt"/>
                <a:ea typeface="+mn-ea"/>
                <a:cs typeface="+mn-cs"/>
              </a:rPr>
              <a:t> country. </a:t>
            </a:r>
          </a:p>
          <a:p>
            <a:endParaRPr lang="nb-NO" b="0" u="none">
              <a:solidFill>
                <a:srgbClr val="002157"/>
              </a:solidFill>
            </a:endParaRPr>
          </a:p>
        </p:txBody>
      </p:sp>
      <p:sp>
        <p:nvSpPr>
          <p:cNvPr id="4" name="Slide Number Placeholder 3"/>
          <p:cNvSpPr>
            <a:spLocks noGrp="1"/>
          </p:cNvSpPr>
          <p:nvPr>
            <p:ph type="sldNum" sz="quarter" idx="5"/>
          </p:nvPr>
        </p:nvSpPr>
        <p:spPr/>
        <p:txBody>
          <a:bodyPr/>
          <a:lstStyle/>
          <a:p>
            <a:fld id="{AF0F0302-BE9E-8A47-8FBA-EF4A5D6A0C17}" type="slidenum">
              <a:rPr lang="nb-NO" smtClean="0"/>
              <a:t>6</a:t>
            </a:fld>
            <a:endParaRPr lang="nb-NO"/>
          </a:p>
        </p:txBody>
      </p:sp>
    </p:spTree>
    <p:extLst>
      <p:ext uri="{BB962C8B-B14F-4D97-AF65-F5344CB8AC3E}">
        <p14:creationId xmlns:p14="http://schemas.microsoft.com/office/powerpoint/2010/main" val="3599439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rPr>
              <a:t>Key message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rPr>
              <a:t>The impact of the EITI stems from the way countries leverage the EITI as a platform to improve governance, resulting in direct and indirect benefits to citizens. </a:t>
            </a:r>
          </a:p>
          <a:p>
            <a:endParaRPr lang="en-GB"/>
          </a:p>
          <a:p>
            <a:endParaRPr lang="en-GB"/>
          </a:p>
        </p:txBody>
      </p:sp>
      <p:sp>
        <p:nvSpPr>
          <p:cNvPr id="4" name="Slide Number Placeholder 3"/>
          <p:cNvSpPr>
            <a:spLocks noGrp="1"/>
          </p:cNvSpPr>
          <p:nvPr>
            <p:ph type="sldNum" sz="quarter" idx="5"/>
          </p:nvPr>
        </p:nvSpPr>
        <p:spPr/>
        <p:txBody>
          <a:bodyPr/>
          <a:lstStyle/>
          <a:p>
            <a:fld id="{AF0F0302-BE9E-8A47-8FBA-EF4A5D6A0C17}" type="slidenum">
              <a:rPr lang="nb-NO" smtClean="0"/>
              <a:t>7</a:t>
            </a:fld>
            <a:endParaRPr lang="nb-NO"/>
          </a:p>
        </p:txBody>
      </p:sp>
    </p:spTree>
    <p:extLst>
      <p:ext uri="{BB962C8B-B14F-4D97-AF65-F5344CB8AC3E}">
        <p14:creationId xmlns:p14="http://schemas.microsoft.com/office/powerpoint/2010/main" val="3626875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a:t>The EITI has an </a:t>
            </a:r>
            <a:r>
              <a:rPr lang="nb-NO" err="1"/>
              <a:t>extensive</a:t>
            </a:r>
            <a:r>
              <a:rPr lang="nb-NO"/>
              <a:t> </a:t>
            </a:r>
            <a:r>
              <a:rPr lang="nb-NO" err="1"/>
              <a:t>experience</a:t>
            </a:r>
            <a:r>
              <a:rPr lang="nb-NO"/>
              <a:t> in </a:t>
            </a:r>
            <a:r>
              <a:rPr lang="nb-NO" err="1"/>
              <a:t>promoting</a:t>
            </a:r>
            <a:r>
              <a:rPr lang="nb-NO"/>
              <a:t> </a:t>
            </a:r>
            <a:r>
              <a:rPr lang="nb-NO" err="1"/>
              <a:t>transparency</a:t>
            </a:r>
            <a:r>
              <a:rPr lang="nb-NO"/>
              <a:t> in </a:t>
            </a:r>
            <a:r>
              <a:rPr lang="nb-NO" err="1"/>
              <a:t>the</a:t>
            </a:r>
            <a:r>
              <a:rPr lang="nb-NO"/>
              <a:t> </a:t>
            </a:r>
            <a:r>
              <a:rPr lang="nb-NO" err="1"/>
              <a:t>extractive</a:t>
            </a:r>
            <a:r>
              <a:rPr lang="nb-NO"/>
              <a:t> </a:t>
            </a:r>
            <a:r>
              <a:rPr lang="nb-NO" err="1"/>
              <a:t>industries</a:t>
            </a:r>
            <a:r>
              <a:rPr lang="nb-NO"/>
              <a:t>. EITI </a:t>
            </a:r>
            <a:r>
              <a:rPr lang="nb-NO" err="1"/>
              <a:t>member</a:t>
            </a:r>
            <a:r>
              <a:rPr lang="nb-NO"/>
              <a:t> </a:t>
            </a:r>
            <a:r>
              <a:rPr lang="nb-NO" err="1"/>
              <a:t>countries</a:t>
            </a:r>
            <a:r>
              <a:rPr lang="nb-NO"/>
              <a:t> </a:t>
            </a:r>
            <a:r>
              <a:rPr lang="nb-NO" err="1"/>
              <a:t>produce</a:t>
            </a:r>
            <a:r>
              <a:rPr lang="nb-NO"/>
              <a:t> </a:t>
            </a:r>
            <a:r>
              <a:rPr lang="nb-NO" err="1"/>
              <a:t>reprots</a:t>
            </a:r>
            <a:r>
              <a:rPr lang="nb-NO"/>
              <a:t> </a:t>
            </a:r>
            <a:r>
              <a:rPr lang="nb-NO" err="1"/>
              <a:t>annually</a:t>
            </a:r>
            <a:r>
              <a:rPr lang="nb-NO"/>
              <a:t> </a:t>
            </a:r>
            <a:r>
              <a:rPr lang="nb-NO" err="1"/>
              <a:t>that</a:t>
            </a:r>
            <a:r>
              <a:rPr lang="nb-NO"/>
              <a:t> cover </a:t>
            </a:r>
            <a:r>
              <a:rPr lang="nb-NO" err="1"/>
              <a:t>the</a:t>
            </a:r>
            <a:r>
              <a:rPr lang="nb-NO"/>
              <a:t> </a:t>
            </a:r>
            <a:r>
              <a:rPr lang="nb-NO" err="1"/>
              <a:t>entire</a:t>
            </a:r>
            <a:r>
              <a:rPr lang="nb-NO"/>
              <a:t> </a:t>
            </a:r>
            <a:r>
              <a:rPr lang="nb-NO" err="1"/>
              <a:t>value</a:t>
            </a:r>
            <a:r>
              <a:rPr lang="nb-NO"/>
              <a:t> </a:t>
            </a:r>
            <a:r>
              <a:rPr lang="nb-NO" err="1"/>
              <a:t>chain</a:t>
            </a:r>
            <a:r>
              <a:rPr lang="nb-NO"/>
              <a:t>. </a:t>
            </a:r>
          </a:p>
        </p:txBody>
      </p:sp>
      <p:sp>
        <p:nvSpPr>
          <p:cNvPr id="4" name="Slide Number Placeholder 3"/>
          <p:cNvSpPr>
            <a:spLocks noGrp="1"/>
          </p:cNvSpPr>
          <p:nvPr>
            <p:ph type="sldNum" sz="quarter" idx="5"/>
          </p:nvPr>
        </p:nvSpPr>
        <p:spPr/>
        <p:txBody>
          <a:bodyPr/>
          <a:lstStyle/>
          <a:p>
            <a:fld id="{AF0F0302-BE9E-8A47-8FBA-EF4A5D6A0C17}" type="slidenum">
              <a:rPr lang="nb-NO" smtClean="0"/>
              <a:t>8</a:t>
            </a:fld>
            <a:endParaRPr lang="nb-NO"/>
          </a:p>
        </p:txBody>
      </p:sp>
    </p:spTree>
    <p:extLst>
      <p:ext uri="{BB962C8B-B14F-4D97-AF65-F5344CB8AC3E}">
        <p14:creationId xmlns:p14="http://schemas.microsoft.com/office/powerpoint/2010/main" val="1276953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346C5-15F8-95FF-788B-D58A557242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CFD773-94AB-CC6F-B439-90ACC82D0B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E14426-7A23-D52A-A7EE-992470387FBF}"/>
              </a:ext>
            </a:extLst>
          </p:cNvPr>
          <p:cNvSpPr>
            <a:spLocks noGrp="1"/>
          </p:cNvSpPr>
          <p:nvPr>
            <p:ph type="body" idx="1"/>
          </p:nvPr>
        </p:nvSpPr>
        <p:spPr/>
        <p:txBody>
          <a:bodyPr/>
          <a:lstStyle/>
          <a:p>
            <a:r>
              <a:rPr lang="nb-NO"/>
              <a:t>The most vulnerable </a:t>
            </a:r>
            <a:r>
              <a:rPr lang="nb-NO" err="1"/>
              <a:t>groups</a:t>
            </a:r>
            <a:r>
              <a:rPr lang="nb-NO"/>
              <a:t> </a:t>
            </a:r>
            <a:r>
              <a:rPr lang="nb-NO" err="1"/>
              <a:t>also</a:t>
            </a:r>
            <a:r>
              <a:rPr lang="nb-NO"/>
              <a:t> live in </a:t>
            </a:r>
            <a:r>
              <a:rPr lang="nb-NO" err="1"/>
              <a:t>countries</a:t>
            </a:r>
            <a:r>
              <a:rPr lang="nb-NO"/>
              <a:t> </a:t>
            </a:r>
            <a:r>
              <a:rPr lang="nb-NO" err="1"/>
              <a:t>that</a:t>
            </a:r>
            <a:r>
              <a:rPr lang="nb-NO"/>
              <a:t> </a:t>
            </a:r>
            <a:r>
              <a:rPr lang="nb-NO" err="1"/>
              <a:t>depend</a:t>
            </a:r>
            <a:r>
              <a:rPr lang="nb-NO"/>
              <a:t> </a:t>
            </a:r>
            <a:r>
              <a:rPr lang="nb-NO" err="1"/>
              <a:t>on</a:t>
            </a:r>
            <a:r>
              <a:rPr lang="nb-NO"/>
              <a:t> </a:t>
            </a:r>
            <a:r>
              <a:rPr lang="nb-NO" err="1"/>
              <a:t>natural</a:t>
            </a:r>
            <a:r>
              <a:rPr lang="nb-NO"/>
              <a:t> </a:t>
            </a:r>
            <a:r>
              <a:rPr lang="nb-NO" err="1"/>
              <a:t>resources</a:t>
            </a:r>
            <a:r>
              <a:rPr lang="nb-NO"/>
              <a:t>. </a:t>
            </a:r>
          </a:p>
        </p:txBody>
      </p:sp>
      <p:sp>
        <p:nvSpPr>
          <p:cNvPr id="4" name="Slide Number Placeholder 3">
            <a:extLst>
              <a:ext uri="{FF2B5EF4-FFF2-40B4-BE49-F238E27FC236}">
                <a16:creationId xmlns:a16="http://schemas.microsoft.com/office/drawing/2014/main" id="{8B30F8F1-A31F-005C-6EBD-A72D1FFCB24E}"/>
              </a:ext>
            </a:extLst>
          </p:cNvPr>
          <p:cNvSpPr>
            <a:spLocks noGrp="1"/>
          </p:cNvSpPr>
          <p:nvPr>
            <p:ph type="sldNum" sz="quarter" idx="5"/>
          </p:nvPr>
        </p:nvSpPr>
        <p:spPr/>
        <p:txBody>
          <a:bodyPr/>
          <a:lstStyle/>
          <a:p>
            <a:fld id="{AF0F0302-BE9E-8A47-8FBA-EF4A5D6A0C17}" type="slidenum">
              <a:rPr lang="nb-NO" smtClean="0"/>
              <a:t>9</a:t>
            </a:fld>
            <a:endParaRPr lang="nb-NO"/>
          </a:p>
        </p:txBody>
      </p:sp>
    </p:spTree>
    <p:extLst>
      <p:ext uri="{BB962C8B-B14F-4D97-AF65-F5344CB8AC3E}">
        <p14:creationId xmlns:p14="http://schemas.microsoft.com/office/powerpoint/2010/main" val="30389565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1">
    <p:bg>
      <p:bgPr>
        <a:solidFill>
          <a:srgbClr val="FAEDBC">
            <a:alpha val="9804"/>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0B929-9328-914C-BFEB-1BA8D78F10B4}"/>
              </a:ext>
            </a:extLst>
          </p:cNvPr>
          <p:cNvSpPr/>
          <p:nvPr userDrawn="1"/>
        </p:nvSpPr>
        <p:spPr>
          <a:xfrm>
            <a:off x="0" y="0"/>
            <a:ext cx="12192000" cy="6858000"/>
          </a:xfrm>
          <a:prstGeom prst="rect">
            <a:avLst/>
          </a:prstGeom>
          <a:gradFill>
            <a:gsLst>
              <a:gs pos="0">
                <a:srgbClr val="1BC2EE"/>
              </a:gs>
              <a:gs pos="100000">
                <a:srgbClr val="13285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Subtitle 2">
            <a:extLst>
              <a:ext uri="{FF2B5EF4-FFF2-40B4-BE49-F238E27FC236}">
                <a16:creationId xmlns:a16="http://schemas.microsoft.com/office/drawing/2014/main" id="{6CE0DCDA-C0F7-D54F-AF4E-9DA03B4CC237}"/>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6" name="Plassholder for tekst 8">
            <a:extLst>
              <a:ext uri="{FF2B5EF4-FFF2-40B4-BE49-F238E27FC236}">
                <a16:creationId xmlns:a16="http://schemas.microsoft.com/office/drawing/2014/main" id="{A60C8AA2-1499-8444-9FA4-1DFFBBDF809F}"/>
              </a:ext>
            </a:extLst>
          </p:cNvPr>
          <p:cNvSpPr>
            <a:spLocks noGrp="1"/>
          </p:cNvSpPr>
          <p:nvPr>
            <p:ph type="body" sz="quarter" idx="13"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Title here</a:t>
            </a:r>
          </a:p>
        </p:txBody>
      </p:sp>
      <p:pic>
        <p:nvPicPr>
          <p:cNvPr id="17" name="Picture 16">
            <a:extLst>
              <a:ext uri="{FF2B5EF4-FFF2-40B4-BE49-F238E27FC236}">
                <a16:creationId xmlns:a16="http://schemas.microsoft.com/office/drawing/2014/main" id="{23318D56-2F65-2345-986D-6A6A6434642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20" name="Rectangle 19">
            <a:extLst>
              <a:ext uri="{FF2B5EF4-FFF2-40B4-BE49-F238E27FC236}">
                <a16:creationId xmlns:a16="http://schemas.microsoft.com/office/drawing/2014/main" id="{53A550BA-8BB3-0B42-A64B-40FACC84A7ED}"/>
              </a:ext>
            </a:extLst>
          </p:cNvPr>
          <p:cNvSpPr/>
          <p:nvPr userDrawn="1"/>
        </p:nvSpPr>
        <p:spPr>
          <a:xfrm>
            <a:off x="3261"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1" name="Rectangle 20">
            <a:extLst>
              <a:ext uri="{FF2B5EF4-FFF2-40B4-BE49-F238E27FC236}">
                <a16:creationId xmlns:a16="http://schemas.microsoft.com/office/drawing/2014/main" id="{B4D7E56E-AC71-8A46-B53B-A5A57D0F79E5}"/>
              </a:ext>
            </a:extLst>
          </p:cNvPr>
          <p:cNvSpPr/>
          <p:nvPr userDrawn="1"/>
        </p:nvSpPr>
        <p:spPr>
          <a:xfrm>
            <a:off x="348427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21">
            <a:extLst>
              <a:ext uri="{FF2B5EF4-FFF2-40B4-BE49-F238E27FC236}">
                <a16:creationId xmlns:a16="http://schemas.microsoft.com/office/drawing/2014/main" id="{848D247A-8C6F-0345-88AD-11EBA9482B87}"/>
              </a:ext>
            </a:extLst>
          </p:cNvPr>
          <p:cNvSpPr/>
          <p:nvPr userDrawn="1"/>
        </p:nvSpPr>
        <p:spPr>
          <a:xfrm>
            <a:off x="7252920"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3" name="Rectangle 22">
            <a:extLst>
              <a:ext uri="{FF2B5EF4-FFF2-40B4-BE49-F238E27FC236}">
                <a16:creationId xmlns:a16="http://schemas.microsoft.com/office/drawing/2014/main" id="{63B7248B-D2AB-ED4D-8101-FF105C167BE7}"/>
              </a:ext>
            </a:extLst>
          </p:cNvPr>
          <p:cNvSpPr/>
          <p:nvPr userDrawn="1"/>
        </p:nvSpPr>
        <p:spPr>
          <a:xfrm>
            <a:off x="11870888"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TextBox 23">
            <a:extLst>
              <a:ext uri="{FF2B5EF4-FFF2-40B4-BE49-F238E27FC236}">
                <a16:creationId xmlns:a16="http://schemas.microsoft.com/office/drawing/2014/main" id="{5955B5D0-FBF1-164D-8B43-EE8BE2276F5F}"/>
              </a:ext>
            </a:extLst>
          </p:cNvPr>
          <p:cNvSpPr txBox="1"/>
          <p:nvPr userDrawn="1"/>
        </p:nvSpPr>
        <p:spPr>
          <a:xfrm>
            <a:off x="6572528" y="5808678"/>
            <a:ext cx="4976037" cy="707886"/>
          </a:xfrm>
          <a:prstGeom prst="rect">
            <a:avLst/>
          </a:prstGeom>
          <a:noFill/>
        </p:spPr>
        <p:txBody>
          <a:bodyPr wrap="square" rtlCol="0">
            <a:spAutoFit/>
          </a:bodyPr>
          <a:lstStyle/>
          <a:p>
            <a:pPr algn="r"/>
            <a:r>
              <a:rPr lang="nb-NO" sz="2000" b="0" i="0" kern="1200">
                <a:solidFill>
                  <a:srgbClr val="FFFFFF"/>
                </a:solidFill>
                <a:effectLst/>
                <a:latin typeface="+mj-lt"/>
                <a:ea typeface="+mn-ea"/>
                <a:cs typeface="+mn-cs"/>
              </a:rPr>
              <a:t>The global standard for </a:t>
            </a:r>
            <a:r>
              <a:rPr lang="nb-NO" sz="2000" b="0" i="0" kern="1200" err="1">
                <a:solidFill>
                  <a:srgbClr val="FFFFFF"/>
                </a:solidFill>
                <a:effectLst/>
                <a:latin typeface="+mj-lt"/>
                <a:ea typeface="+mn-ea"/>
                <a:cs typeface="+mn-cs"/>
              </a:rPr>
              <a:t>the</a:t>
            </a:r>
            <a:r>
              <a:rPr lang="nb-NO" sz="2000" b="0" i="0" kern="1200">
                <a:solidFill>
                  <a:srgbClr val="FFFFFF"/>
                </a:solidFill>
                <a:effectLst/>
                <a:latin typeface="+mj-lt"/>
                <a:ea typeface="+mn-ea"/>
                <a:cs typeface="+mn-cs"/>
              </a:rPr>
              <a:t> </a:t>
            </a:r>
            <a:r>
              <a:rPr lang="nb-NO" sz="2000" b="0" i="0" kern="1200" err="1">
                <a:solidFill>
                  <a:srgbClr val="FFFFFF"/>
                </a:solidFill>
                <a:effectLst/>
                <a:latin typeface="+mj-lt"/>
                <a:ea typeface="+mn-ea"/>
                <a:cs typeface="+mn-cs"/>
              </a:rPr>
              <a:t>good</a:t>
            </a:r>
            <a:r>
              <a:rPr lang="nb-NO" sz="2000" b="0" i="0" kern="1200">
                <a:solidFill>
                  <a:srgbClr val="FFFFFF"/>
                </a:solidFill>
                <a:effectLst/>
                <a:latin typeface="+mj-lt"/>
                <a:ea typeface="+mn-ea"/>
                <a:cs typeface="+mn-cs"/>
              </a:rPr>
              <a:t> </a:t>
            </a:r>
            <a:r>
              <a:rPr lang="nb-NO" sz="2000" b="0" i="0" kern="1200" err="1">
                <a:solidFill>
                  <a:srgbClr val="FFFFFF"/>
                </a:solidFill>
                <a:effectLst/>
                <a:latin typeface="+mj-lt"/>
                <a:ea typeface="+mn-ea"/>
                <a:cs typeface="+mn-cs"/>
              </a:rPr>
              <a:t>governance</a:t>
            </a:r>
            <a:r>
              <a:rPr lang="nb-NO" sz="2000" b="0" i="0" kern="1200">
                <a:solidFill>
                  <a:srgbClr val="FFFFFF"/>
                </a:solidFill>
                <a:effectLst/>
                <a:latin typeface="+mj-lt"/>
                <a:ea typeface="+mn-ea"/>
                <a:cs typeface="+mn-cs"/>
              </a:rPr>
              <a:t> </a:t>
            </a:r>
            <a:r>
              <a:rPr lang="nb-NO" sz="2000" b="0" i="0" kern="1200" err="1">
                <a:solidFill>
                  <a:srgbClr val="FFFFFF"/>
                </a:solidFill>
                <a:effectLst/>
                <a:latin typeface="+mj-lt"/>
                <a:ea typeface="+mn-ea"/>
                <a:cs typeface="+mn-cs"/>
              </a:rPr>
              <a:t>of</a:t>
            </a:r>
            <a:r>
              <a:rPr lang="nb-NO" sz="2000" b="0" i="0" kern="1200">
                <a:solidFill>
                  <a:srgbClr val="FFFFFF"/>
                </a:solidFill>
                <a:effectLst/>
                <a:latin typeface="+mj-lt"/>
                <a:ea typeface="+mn-ea"/>
                <a:cs typeface="+mn-cs"/>
              </a:rPr>
              <a:t> </a:t>
            </a:r>
            <a:r>
              <a:rPr lang="nb-NO" sz="2000" b="0" i="0" kern="1200" err="1">
                <a:solidFill>
                  <a:srgbClr val="FFFFFF"/>
                </a:solidFill>
                <a:effectLst/>
                <a:latin typeface="+mj-lt"/>
                <a:ea typeface="+mn-ea"/>
                <a:cs typeface="+mn-cs"/>
              </a:rPr>
              <a:t>oil</a:t>
            </a:r>
            <a:r>
              <a:rPr lang="nb-NO" sz="2000" b="0" i="0" kern="1200">
                <a:solidFill>
                  <a:srgbClr val="FFFFFF"/>
                </a:solidFill>
                <a:effectLst/>
                <a:latin typeface="+mj-lt"/>
                <a:ea typeface="+mn-ea"/>
                <a:cs typeface="+mn-cs"/>
              </a:rPr>
              <a:t>, gas and mineral </a:t>
            </a:r>
            <a:r>
              <a:rPr lang="nb-NO" sz="2000" b="0" i="0" kern="1200" err="1">
                <a:solidFill>
                  <a:srgbClr val="FFFFFF"/>
                </a:solidFill>
                <a:effectLst/>
                <a:latin typeface="+mj-lt"/>
                <a:ea typeface="+mn-ea"/>
                <a:cs typeface="+mn-cs"/>
              </a:rPr>
              <a:t>resources</a:t>
            </a:r>
            <a:r>
              <a:rPr lang="nb-NO" sz="2000" b="0" i="0" kern="1200">
                <a:solidFill>
                  <a:srgbClr val="FFFFFF"/>
                </a:solidFill>
                <a:effectLst/>
                <a:latin typeface="+mj-lt"/>
                <a:ea typeface="+mn-ea"/>
                <a:cs typeface="+mn-cs"/>
              </a:rPr>
              <a:t>.</a:t>
            </a:r>
            <a:endParaRPr lang="nb-NO" sz="2000" b="0" i="0">
              <a:solidFill>
                <a:srgbClr val="FFFFFF"/>
              </a:solidFill>
              <a:latin typeface="+mj-lt"/>
            </a:endParaRPr>
          </a:p>
        </p:txBody>
      </p:sp>
    </p:spTree>
    <p:extLst>
      <p:ext uri="{BB962C8B-B14F-4D97-AF65-F5344CB8AC3E}">
        <p14:creationId xmlns:p14="http://schemas.microsoft.com/office/powerpoint/2010/main" val="3224322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tel og 2-spalte innhold">
    <p:bg>
      <p:bgPr>
        <a:solidFill>
          <a:srgbClr val="FFFFFF">
            <a:alpha val="9804"/>
          </a:srgbClr>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C58431D-8E20-AE40-9B25-7E1CFCA42849}"/>
              </a:ext>
            </a:extLst>
          </p:cNvPr>
          <p:cNvSpPr>
            <a:spLocks noGrp="1"/>
          </p:cNvSpPr>
          <p:nvPr>
            <p:ph type="title"/>
          </p:nvPr>
        </p:nvSpPr>
        <p:spPr>
          <a:xfrm>
            <a:off x="642812" y="1194998"/>
            <a:ext cx="10905753" cy="671660"/>
          </a:xfrm>
        </p:spPr>
        <p:txBody>
          <a:bodyPr>
            <a:noAutofit/>
          </a:bodyPr>
          <a:lstStyle>
            <a:lvl1pPr>
              <a:defRPr sz="4000"/>
            </a:lvl1pPr>
          </a:lstStyle>
          <a:p>
            <a:r>
              <a:rPr lang="en-GB"/>
              <a:t>Click to edit Master title style</a:t>
            </a:r>
            <a:endParaRPr lang="en-US"/>
          </a:p>
        </p:txBody>
      </p:sp>
      <p:sp>
        <p:nvSpPr>
          <p:cNvPr id="11" name="Content Placeholder 2">
            <a:extLst>
              <a:ext uri="{FF2B5EF4-FFF2-40B4-BE49-F238E27FC236}">
                <a16:creationId xmlns:a16="http://schemas.microsoft.com/office/drawing/2014/main" id="{C0164713-EC13-F543-A4C5-7C9EA1055904}"/>
              </a:ext>
            </a:extLst>
          </p:cNvPr>
          <p:cNvSpPr>
            <a:spLocks noGrp="1"/>
          </p:cNvSpPr>
          <p:nvPr>
            <p:ph idx="1"/>
          </p:nvPr>
        </p:nvSpPr>
        <p:spPr>
          <a:xfrm>
            <a:off x="642811" y="2019792"/>
            <a:ext cx="5349279" cy="3581400"/>
          </a:xfrm>
        </p:spPr>
        <p:txBody>
          <a:bodyPr/>
          <a:lstStyle/>
          <a:p>
            <a:pPr lvl="0"/>
            <a:r>
              <a:rPr lang="en-GB"/>
              <a:t>Click to edit Master text styles</a:t>
            </a:r>
          </a:p>
        </p:txBody>
      </p:sp>
      <p:sp>
        <p:nvSpPr>
          <p:cNvPr id="22" name="Date Placeholder 3">
            <a:extLst>
              <a:ext uri="{FF2B5EF4-FFF2-40B4-BE49-F238E27FC236}">
                <a16:creationId xmlns:a16="http://schemas.microsoft.com/office/drawing/2014/main" id="{78B4D6C5-9BF0-5A49-9693-24A369DB7785}"/>
              </a:ext>
            </a:extLst>
          </p:cNvPr>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23" name="Footer Placeholder 4">
            <a:extLst>
              <a:ext uri="{FF2B5EF4-FFF2-40B4-BE49-F238E27FC236}">
                <a16:creationId xmlns:a16="http://schemas.microsoft.com/office/drawing/2014/main" id="{2A686105-7BC9-224A-B16E-B13F4BA9A2C6}"/>
              </a:ext>
            </a:extLst>
          </p:cNvPr>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24" name="Slide Number Placeholder 5">
            <a:extLst>
              <a:ext uri="{FF2B5EF4-FFF2-40B4-BE49-F238E27FC236}">
                <a16:creationId xmlns:a16="http://schemas.microsoft.com/office/drawing/2014/main" id="{CCD24B93-4D97-C146-8244-BF6FA5ECAF9B}"/>
              </a:ext>
            </a:extLst>
          </p:cNvPr>
          <p:cNvSpPr>
            <a:spLocks noGrp="1"/>
          </p:cNvSpPr>
          <p:nvPr>
            <p:ph type="sldNum" sz="quarter" idx="4"/>
          </p:nvPr>
        </p:nvSpPr>
        <p:spPr>
          <a:xfrm>
            <a:off x="9928758" y="6453386"/>
            <a:ext cx="1596292" cy="404614"/>
          </a:xfrm>
          <a:prstGeom prst="rect">
            <a:avLst/>
          </a:prstGeom>
        </p:spPr>
        <p:txBody>
          <a:bodyPr vert="horz" lIns="91440" tIns="45720" rIns="91440" bIns="45720" rtlCol="0" anchor="ctr"/>
          <a:lstStyle>
            <a:lvl1pPr algn="r">
              <a:defRPr sz="1000" baseline="0">
                <a:solidFill>
                  <a:srgbClr val="132856"/>
                </a:solidFill>
                <a:latin typeface="+mn-lt"/>
              </a:defRPr>
            </a:lvl1pPr>
          </a:lstStyle>
          <a:p>
            <a:fld id="{69E57DC2-970A-4B3E-BB1C-7A09969E49DF}" type="slidenum">
              <a:rPr lang="en-US" smtClean="0"/>
              <a:pPr/>
              <a:t>‹#›</a:t>
            </a:fld>
            <a:endParaRPr lang="en-US"/>
          </a:p>
        </p:txBody>
      </p:sp>
      <p:sp>
        <p:nvSpPr>
          <p:cNvPr id="12" name="Content Placeholder 2">
            <a:extLst>
              <a:ext uri="{FF2B5EF4-FFF2-40B4-BE49-F238E27FC236}">
                <a16:creationId xmlns:a16="http://schemas.microsoft.com/office/drawing/2014/main" id="{5BF9C66D-8089-0746-B8A4-495F8E5FB85B}"/>
              </a:ext>
            </a:extLst>
          </p:cNvPr>
          <p:cNvSpPr>
            <a:spLocks noGrp="1"/>
          </p:cNvSpPr>
          <p:nvPr>
            <p:ph idx="10"/>
          </p:nvPr>
        </p:nvSpPr>
        <p:spPr>
          <a:xfrm>
            <a:off x="6212341" y="2019792"/>
            <a:ext cx="5336224" cy="3581400"/>
          </a:xfrm>
        </p:spPr>
        <p:txBody>
          <a:bodyPr/>
          <a:lstStyle/>
          <a:p>
            <a:pPr lvl="0"/>
            <a:r>
              <a:rPr lang="en-GB"/>
              <a:t>Click to edit Master text styles</a:t>
            </a:r>
          </a:p>
        </p:txBody>
      </p:sp>
      <p:sp>
        <p:nvSpPr>
          <p:cNvPr id="17" name="Rectangle 16">
            <a:extLst>
              <a:ext uri="{FF2B5EF4-FFF2-40B4-BE49-F238E27FC236}">
                <a16:creationId xmlns:a16="http://schemas.microsoft.com/office/drawing/2014/main" id="{A5934582-449C-A148-BDAE-61909D5B5E12}"/>
              </a:ext>
            </a:extLst>
          </p:cNvPr>
          <p:cNvSpPr/>
          <p:nvPr userDrawn="1"/>
        </p:nvSpPr>
        <p:spPr>
          <a:xfrm rot="10800000">
            <a:off x="9214778" y="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54616DA5-BD52-274B-9153-B2B3662CBC1B}"/>
              </a:ext>
            </a:extLst>
          </p:cNvPr>
          <p:cNvSpPr/>
          <p:nvPr userDrawn="1"/>
        </p:nvSpPr>
        <p:spPr>
          <a:xfrm rot="10800000">
            <a:off x="11870888" y="560416"/>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5" name="Rectangle 24">
            <a:extLst>
              <a:ext uri="{FF2B5EF4-FFF2-40B4-BE49-F238E27FC236}">
                <a16:creationId xmlns:a16="http://schemas.microsoft.com/office/drawing/2014/main" id="{DAD040E1-F8FE-A740-A085-8E23C694EFF2}"/>
              </a:ext>
            </a:extLst>
          </p:cNvPr>
          <p:cNvSpPr/>
          <p:nvPr userDrawn="1"/>
        </p:nvSpPr>
        <p:spPr>
          <a:xfrm rot="10800000">
            <a:off x="0" y="280208"/>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6" name="Rectangle 25">
            <a:extLst>
              <a:ext uri="{FF2B5EF4-FFF2-40B4-BE49-F238E27FC236}">
                <a16:creationId xmlns:a16="http://schemas.microsoft.com/office/drawing/2014/main" id="{E9D7A923-9D2B-5F40-8C62-9B40955AFD66}"/>
              </a:ext>
            </a:extLst>
          </p:cNvPr>
          <p:cNvSpPr/>
          <p:nvPr userDrawn="1"/>
        </p:nvSpPr>
        <p:spPr>
          <a:xfrm rot="10800000">
            <a:off x="4308037" y="560417"/>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408206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tel og innhold">
    <p:bg>
      <p:bgPr>
        <a:solidFill>
          <a:srgbClr val="FFFFFF"/>
        </a:solidFill>
        <a:effectLst/>
      </p:bgPr>
    </p:bg>
    <p:spTree>
      <p:nvGrpSpPr>
        <p:cNvPr id="1" name=""/>
        <p:cNvGrpSpPr/>
        <p:nvPr/>
      </p:nvGrpSpPr>
      <p:grpSpPr>
        <a:xfrm>
          <a:off x="0" y="0"/>
          <a:ext cx="0" cy="0"/>
          <a:chOff x="0" y="0"/>
          <a:chExt cx="0" cy="0"/>
        </a:xfrm>
      </p:grpSpPr>
      <p:sp>
        <p:nvSpPr>
          <p:cNvPr id="23" name="Plassholder for tekst 8">
            <a:extLst>
              <a:ext uri="{FF2B5EF4-FFF2-40B4-BE49-F238E27FC236}">
                <a16:creationId xmlns:a16="http://schemas.microsoft.com/office/drawing/2014/main" id="{4E812410-1ABE-A44D-A32E-B76F37F8628A}"/>
              </a:ext>
            </a:extLst>
          </p:cNvPr>
          <p:cNvSpPr>
            <a:spLocks noGrp="1"/>
          </p:cNvSpPr>
          <p:nvPr>
            <p:ph type="body" sz="quarter" idx="15"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24" name="Subtitle 2">
            <a:extLst>
              <a:ext uri="{FF2B5EF4-FFF2-40B4-BE49-F238E27FC236}">
                <a16:creationId xmlns:a16="http://schemas.microsoft.com/office/drawing/2014/main" id="{815E48DE-B486-C241-A458-CBBC152CC592}"/>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8" name="Picture 7">
            <a:extLst>
              <a:ext uri="{FF2B5EF4-FFF2-40B4-BE49-F238E27FC236}">
                <a16:creationId xmlns:a16="http://schemas.microsoft.com/office/drawing/2014/main" id="{22132671-954A-4D47-AEBD-92085E3FBA8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1" name="Rectangle 10">
            <a:extLst>
              <a:ext uri="{FF2B5EF4-FFF2-40B4-BE49-F238E27FC236}">
                <a16:creationId xmlns:a16="http://schemas.microsoft.com/office/drawing/2014/main" id="{D476726F-8C3B-0546-8866-07AE701F98A0}"/>
              </a:ext>
            </a:extLst>
          </p:cNvPr>
          <p:cNvSpPr/>
          <p:nvPr userDrawn="1"/>
        </p:nvSpPr>
        <p:spPr>
          <a:xfrm>
            <a:off x="104748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ctangle 11">
            <a:extLst>
              <a:ext uri="{FF2B5EF4-FFF2-40B4-BE49-F238E27FC236}">
                <a16:creationId xmlns:a16="http://schemas.microsoft.com/office/drawing/2014/main" id="{CA856FD8-7113-754C-9729-F1C9944FB0A8}"/>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a:extLst>
              <a:ext uri="{FF2B5EF4-FFF2-40B4-BE49-F238E27FC236}">
                <a16:creationId xmlns:a16="http://schemas.microsoft.com/office/drawing/2014/main" id="{D19F1DD6-A7B1-6B47-8C2B-C92917CB278A}"/>
              </a:ext>
            </a:extLst>
          </p:cNvPr>
          <p:cNvSpPr/>
          <p:nvPr userDrawn="1"/>
        </p:nvSpPr>
        <p:spPr>
          <a:xfrm>
            <a:off x="960120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511BFBFE-08EC-044E-9B34-EDCB6E8F5CCB}"/>
              </a:ext>
            </a:extLst>
          </p:cNvPr>
          <p:cNvSpPr/>
          <p:nvPr userDrawn="1"/>
        </p:nvSpPr>
        <p:spPr>
          <a:xfrm>
            <a:off x="64294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8F482C08-3221-8C4B-A9E2-4C2932758D51}"/>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30F0DAD0-348C-2340-8890-967C7D130063}"/>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8013141B-1C4F-564D-A9F3-1D18838993D2}"/>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E1DE8C83-902E-0A45-99C3-F52DE7023521}"/>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1981886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tel og innhold">
    <p:bg>
      <p:bgPr>
        <a:solidFill>
          <a:srgbClr val="FFFFFF"/>
        </a:solidFill>
        <a:effectLst/>
      </p:bgPr>
    </p:bg>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8B0B10B0-4594-B242-A30B-AA4A58E639BA}"/>
              </a:ext>
            </a:extLst>
          </p:cNvPr>
          <p:cNvSpPr/>
          <p:nvPr userDrawn="1"/>
        </p:nvSpPr>
        <p:spPr>
          <a:xfrm>
            <a:off x="10887" y="0"/>
            <a:ext cx="12191999" cy="6858000"/>
          </a:xfrm>
          <a:prstGeom prst="rect">
            <a:avLst/>
          </a:prstGeom>
          <a:gradFill>
            <a:gsLst>
              <a:gs pos="0">
                <a:srgbClr val="165B89">
                  <a:alpha val="90000"/>
                </a:srgbClr>
              </a:gs>
              <a:gs pos="100000">
                <a:srgbClr val="13285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20" name="Picture 7">
            <a:extLst>
              <a:ext uri="{FF2B5EF4-FFF2-40B4-BE49-F238E27FC236}">
                <a16:creationId xmlns:a16="http://schemas.microsoft.com/office/drawing/2014/main" id="{7C25C8FC-A7C2-AA46-A1E0-0406475D188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21" name="Rectangle 10">
            <a:extLst>
              <a:ext uri="{FF2B5EF4-FFF2-40B4-BE49-F238E27FC236}">
                <a16:creationId xmlns:a16="http://schemas.microsoft.com/office/drawing/2014/main" id="{41E2E8A4-CB22-7142-8F74-F8FBD66CCDFA}"/>
              </a:ext>
            </a:extLst>
          </p:cNvPr>
          <p:cNvSpPr/>
          <p:nvPr userDrawn="1"/>
        </p:nvSpPr>
        <p:spPr>
          <a:xfrm>
            <a:off x="104748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12">
            <a:extLst>
              <a:ext uri="{FF2B5EF4-FFF2-40B4-BE49-F238E27FC236}">
                <a16:creationId xmlns:a16="http://schemas.microsoft.com/office/drawing/2014/main" id="{8912EACA-5C97-D24F-81B5-12CB6086A0D1}"/>
              </a:ext>
            </a:extLst>
          </p:cNvPr>
          <p:cNvSpPr/>
          <p:nvPr userDrawn="1"/>
        </p:nvSpPr>
        <p:spPr>
          <a:xfrm>
            <a:off x="960120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5" name="Rectangle 13">
            <a:extLst>
              <a:ext uri="{FF2B5EF4-FFF2-40B4-BE49-F238E27FC236}">
                <a16:creationId xmlns:a16="http://schemas.microsoft.com/office/drawing/2014/main" id="{7169053A-218D-D14B-82C7-6DBC45C600B0}"/>
              </a:ext>
            </a:extLst>
          </p:cNvPr>
          <p:cNvSpPr/>
          <p:nvPr userDrawn="1"/>
        </p:nvSpPr>
        <p:spPr>
          <a:xfrm>
            <a:off x="64294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6" name="Rectangle 14">
            <a:extLst>
              <a:ext uri="{FF2B5EF4-FFF2-40B4-BE49-F238E27FC236}">
                <a16:creationId xmlns:a16="http://schemas.microsoft.com/office/drawing/2014/main" id="{DC59BF02-48F2-FC4E-8066-33BC621DE77C}"/>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7" name="Rectangle 15">
            <a:extLst>
              <a:ext uri="{FF2B5EF4-FFF2-40B4-BE49-F238E27FC236}">
                <a16:creationId xmlns:a16="http://schemas.microsoft.com/office/drawing/2014/main" id="{CF3B2062-9F54-2140-A66F-11E1014B4B52}"/>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8" name="Rectangle 17">
            <a:extLst>
              <a:ext uri="{FF2B5EF4-FFF2-40B4-BE49-F238E27FC236}">
                <a16:creationId xmlns:a16="http://schemas.microsoft.com/office/drawing/2014/main" id="{8521A50A-A709-5A43-949F-0FE17BE3DE58}"/>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9" name="Rectangle 18">
            <a:extLst>
              <a:ext uri="{FF2B5EF4-FFF2-40B4-BE49-F238E27FC236}">
                <a16:creationId xmlns:a16="http://schemas.microsoft.com/office/drawing/2014/main" id="{39C69104-D01D-F14B-AF17-92AD971CED07}"/>
              </a:ext>
            </a:extLst>
          </p:cNvPr>
          <p:cNvSpPr/>
          <p:nvPr userDrawn="1"/>
        </p:nvSpPr>
        <p:spPr>
          <a:xfrm rot="10800000">
            <a:off x="11881774" y="54954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3" name="Plassholder for tekst 8">
            <a:extLst>
              <a:ext uri="{FF2B5EF4-FFF2-40B4-BE49-F238E27FC236}">
                <a16:creationId xmlns:a16="http://schemas.microsoft.com/office/drawing/2014/main" id="{4E812410-1ABE-A44D-A32E-B76F37F8628A}"/>
              </a:ext>
            </a:extLst>
          </p:cNvPr>
          <p:cNvSpPr>
            <a:spLocks noGrp="1"/>
          </p:cNvSpPr>
          <p:nvPr>
            <p:ph type="body" sz="quarter" idx="15"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24" name="Subtitle 2">
            <a:extLst>
              <a:ext uri="{FF2B5EF4-FFF2-40B4-BE49-F238E27FC236}">
                <a16:creationId xmlns:a16="http://schemas.microsoft.com/office/drawing/2014/main" id="{815E48DE-B486-C241-A458-CBBC152CC592}"/>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8" name="Picture 7">
            <a:extLst>
              <a:ext uri="{FF2B5EF4-FFF2-40B4-BE49-F238E27FC236}">
                <a16:creationId xmlns:a16="http://schemas.microsoft.com/office/drawing/2014/main" id="{22132671-954A-4D47-AEBD-92085E3FBA8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1" name="Rectangle 10">
            <a:extLst>
              <a:ext uri="{FF2B5EF4-FFF2-40B4-BE49-F238E27FC236}">
                <a16:creationId xmlns:a16="http://schemas.microsoft.com/office/drawing/2014/main" id="{D476726F-8C3B-0546-8866-07AE701F98A0}"/>
              </a:ext>
            </a:extLst>
          </p:cNvPr>
          <p:cNvSpPr/>
          <p:nvPr userDrawn="1"/>
        </p:nvSpPr>
        <p:spPr>
          <a:xfrm>
            <a:off x="104748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ctangle 11">
            <a:extLst>
              <a:ext uri="{FF2B5EF4-FFF2-40B4-BE49-F238E27FC236}">
                <a16:creationId xmlns:a16="http://schemas.microsoft.com/office/drawing/2014/main" id="{CA856FD8-7113-754C-9729-F1C9944FB0A8}"/>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a:extLst>
              <a:ext uri="{FF2B5EF4-FFF2-40B4-BE49-F238E27FC236}">
                <a16:creationId xmlns:a16="http://schemas.microsoft.com/office/drawing/2014/main" id="{D19F1DD6-A7B1-6B47-8C2B-C92917CB278A}"/>
              </a:ext>
            </a:extLst>
          </p:cNvPr>
          <p:cNvSpPr/>
          <p:nvPr userDrawn="1"/>
        </p:nvSpPr>
        <p:spPr>
          <a:xfrm>
            <a:off x="960120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511BFBFE-08EC-044E-9B34-EDCB6E8F5CCB}"/>
              </a:ext>
            </a:extLst>
          </p:cNvPr>
          <p:cNvSpPr/>
          <p:nvPr userDrawn="1"/>
        </p:nvSpPr>
        <p:spPr>
          <a:xfrm>
            <a:off x="64294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8F482C08-3221-8C4B-A9E2-4C2932758D51}"/>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30F0DAD0-348C-2340-8890-967C7D130063}"/>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8013141B-1C4F-564D-A9F3-1D18838993D2}"/>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E1DE8C83-902E-0A45-99C3-F52DE7023521}"/>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1894869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tel og innhold">
    <p:bg>
      <p:bgPr>
        <a:gradFill>
          <a:gsLst>
            <a:gs pos="0">
              <a:srgbClr val="F6A70A"/>
            </a:gs>
            <a:gs pos="100000">
              <a:srgbClr val="F6A70A">
                <a:alpha val="60000"/>
              </a:srgbClr>
            </a:gs>
          </a:gsLst>
          <a:lin ang="0" scaled="0"/>
        </a:gradFill>
        <a:effectLst/>
      </p:bgPr>
    </p:bg>
    <p:spTree>
      <p:nvGrpSpPr>
        <p:cNvPr id="1" name=""/>
        <p:cNvGrpSpPr/>
        <p:nvPr/>
      </p:nvGrpSpPr>
      <p:grpSpPr>
        <a:xfrm>
          <a:off x="0" y="0"/>
          <a:ext cx="0" cy="0"/>
          <a:chOff x="0" y="0"/>
          <a:chExt cx="0" cy="0"/>
        </a:xfrm>
      </p:grpSpPr>
      <p:sp>
        <p:nvSpPr>
          <p:cNvPr id="8" name="Plassholder for tekst 8">
            <a:extLst>
              <a:ext uri="{FF2B5EF4-FFF2-40B4-BE49-F238E27FC236}">
                <a16:creationId xmlns:a16="http://schemas.microsoft.com/office/drawing/2014/main" id="{5386ECBC-C7C3-1341-B043-F1716F047202}"/>
              </a:ext>
            </a:extLst>
          </p:cNvPr>
          <p:cNvSpPr>
            <a:spLocks noGrp="1"/>
          </p:cNvSpPr>
          <p:nvPr>
            <p:ph type="body" sz="quarter" idx="15"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9" name="Subtitle 2">
            <a:extLst>
              <a:ext uri="{FF2B5EF4-FFF2-40B4-BE49-F238E27FC236}">
                <a16:creationId xmlns:a16="http://schemas.microsoft.com/office/drawing/2014/main" id="{D5CCF850-7C43-D348-8905-4C010A30BB35}"/>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AD5B582B-8CC5-9A48-A187-76EA0BBBC04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3" name="Rectangle 12">
            <a:extLst>
              <a:ext uri="{FF2B5EF4-FFF2-40B4-BE49-F238E27FC236}">
                <a16:creationId xmlns:a16="http://schemas.microsoft.com/office/drawing/2014/main" id="{22997BC9-6867-A34E-A786-A52F8C222B02}"/>
              </a:ext>
            </a:extLst>
          </p:cNvPr>
          <p:cNvSpPr/>
          <p:nvPr userDrawn="1"/>
        </p:nvSpPr>
        <p:spPr>
          <a:xfrm>
            <a:off x="1026133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C7526EC4-917D-D548-8A65-118920147788}"/>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432122A4-C6CD-634E-949C-05BC5DD1536D}"/>
              </a:ext>
            </a:extLst>
          </p:cNvPr>
          <p:cNvSpPr/>
          <p:nvPr userDrawn="1"/>
        </p:nvSpPr>
        <p:spPr>
          <a:xfrm>
            <a:off x="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8080296F-2C04-7F4D-8950-600E9AC8C63C}"/>
              </a:ext>
            </a:extLst>
          </p:cNvPr>
          <p:cNvSpPr/>
          <p:nvPr userDrawn="1"/>
        </p:nvSpPr>
        <p:spPr>
          <a:xfrm>
            <a:off x="26956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3CCC923F-8D4E-E445-B988-42626CD04CA0}"/>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40030D7E-3905-BC42-97AC-B9829203042A}"/>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21">
            <a:extLst>
              <a:ext uri="{FF2B5EF4-FFF2-40B4-BE49-F238E27FC236}">
                <a16:creationId xmlns:a16="http://schemas.microsoft.com/office/drawing/2014/main" id="{05C8ED67-7D9A-ED44-8223-236EE4D19E20}"/>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Rectangle 23">
            <a:extLst>
              <a:ext uri="{FF2B5EF4-FFF2-40B4-BE49-F238E27FC236}">
                <a16:creationId xmlns:a16="http://schemas.microsoft.com/office/drawing/2014/main" id="{6618EB33-0A75-3A4A-B109-C02D37D5DEB3}"/>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875047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tel og innhold">
    <p:bg>
      <p:bgPr>
        <a:gradFill>
          <a:gsLst>
            <a:gs pos="0">
              <a:srgbClr val="2B8636"/>
            </a:gs>
            <a:gs pos="100000">
              <a:srgbClr val="89AA2E">
                <a:alpha val="80000"/>
              </a:srgbClr>
            </a:gs>
          </a:gsLst>
          <a:lin ang="0" scaled="0"/>
        </a:gradFill>
        <a:effectLst/>
      </p:bgPr>
    </p:bg>
    <p:spTree>
      <p:nvGrpSpPr>
        <p:cNvPr id="1" name=""/>
        <p:cNvGrpSpPr/>
        <p:nvPr/>
      </p:nvGrpSpPr>
      <p:grpSpPr>
        <a:xfrm>
          <a:off x="0" y="0"/>
          <a:ext cx="0" cy="0"/>
          <a:chOff x="0" y="0"/>
          <a:chExt cx="0" cy="0"/>
        </a:xfrm>
      </p:grpSpPr>
      <p:sp>
        <p:nvSpPr>
          <p:cNvPr id="8" name="Plassholder for tekst 8">
            <a:extLst>
              <a:ext uri="{FF2B5EF4-FFF2-40B4-BE49-F238E27FC236}">
                <a16:creationId xmlns:a16="http://schemas.microsoft.com/office/drawing/2014/main" id="{5F8A1702-EB3B-6C41-892C-1DDA8568BA92}"/>
              </a:ext>
            </a:extLst>
          </p:cNvPr>
          <p:cNvSpPr>
            <a:spLocks noGrp="1"/>
          </p:cNvSpPr>
          <p:nvPr>
            <p:ph type="body" sz="quarter" idx="15" hasCustomPrompt="1"/>
          </p:nvPr>
        </p:nvSpPr>
        <p:spPr>
          <a:xfrm>
            <a:off x="643435" y="3056502"/>
            <a:ext cx="10665218"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9" name="Subtitle 2">
            <a:extLst>
              <a:ext uri="{FF2B5EF4-FFF2-40B4-BE49-F238E27FC236}">
                <a16:creationId xmlns:a16="http://schemas.microsoft.com/office/drawing/2014/main" id="{C6EDD975-2603-2042-A253-1F1147E3D67A}"/>
              </a:ext>
            </a:extLst>
          </p:cNvPr>
          <p:cNvSpPr>
            <a:spLocks noGrp="1"/>
          </p:cNvSpPr>
          <p:nvPr>
            <p:ph type="subTitle" idx="1"/>
          </p:nvPr>
        </p:nvSpPr>
        <p:spPr>
          <a:xfrm>
            <a:off x="643435" y="3886159"/>
            <a:ext cx="10665218"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2CD4446C-151C-3B4F-870B-48CF87460B3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3" name="Rectangle 12">
            <a:extLst>
              <a:ext uri="{FF2B5EF4-FFF2-40B4-BE49-F238E27FC236}">
                <a16:creationId xmlns:a16="http://schemas.microsoft.com/office/drawing/2014/main" id="{EFBCFEA4-C757-3149-8B4F-01C948142529}"/>
              </a:ext>
            </a:extLst>
          </p:cNvPr>
          <p:cNvSpPr/>
          <p:nvPr userDrawn="1"/>
        </p:nvSpPr>
        <p:spPr>
          <a:xfrm>
            <a:off x="6031803" y="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336469FF-800C-EE47-8166-9F60C0567EA3}"/>
              </a:ext>
            </a:extLst>
          </p:cNvPr>
          <p:cNvSpPr/>
          <p:nvPr userDrawn="1"/>
        </p:nvSpPr>
        <p:spPr>
          <a:xfrm>
            <a:off x="10987541" y="45926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486F0583-0F99-0944-9919-27F7C4990977}"/>
              </a:ext>
            </a:extLst>
          </p:cNvPr>
          <p:cNvSpPr/>
          <p:nvPr userDrawn="1"/>
        </p:nvSpPr>
        <p:spPr>
          <a:xfrm>
            <a:off x="0"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35CBEFAD-B213-5041-8C81-59B586F04A19}"/>
              </a:ext>
            </a:extLst>
          </p:cNvPr>
          <p:cNvSpPr/>
          <p:nvPr userDrawn="1"/>
        </p:nvSpPr>
        <p:spPr>
          <a:xfrm>
            <a:off x="3501261"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2E3719D7-BF86-6241-BACF-F33B44F0CD20}"/>
              </a:ext>
            </a:extLst>
          </p:cNvPr>
          <p:cNvSpPr/>
          <p:nvPr userDrawn="1"/>
        </p:nvSpPr>
        <p:spPr>
          <a:xfrm rot="10800000">
            <a:off x="11308653"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C64F7A9D-C767-B74B-98D3-DD63B07EBD14}"/>
              </a:ext>
            </a:extLst>
          </p:cNvPr>
          <p:cNvSpPr/>
          <p:nvPr userDrawn="1"/>
        </p:nvSpPr>
        <p:spPr>
          <a:xfrm rot="10800000">
            <a:off x="437568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21">
            <a:extLst>
              <a:ext uri="{FF2B5EF4-FFF2-40B4-BE49-F238E27FC236}">
                <a16:creationId xmlns:a16="http://schemas.microsoft.com/office/drawing/2014/main" id="{824CD40C-BB5D-7E42-9679-DA118B2BCC94}"/>
              </a:ext>
            </a:extLst>
          </p:cNvPr>
          <p:cNvSpPr/>
          <p:nvPr userDrawn="1"/>
        </p:nvSpPr>
        <p:spPr>
          <a:xfrm rot="10800000">
            <a:off x="6096000"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Rectangle 23">
            <a:extLst>
              <a:ext uri="{FF2B5EF4-FFF2-40B4-BE49-F238E27FC236}">
                <a16:creationId xmlns:a16="http://schemas.microsoft.com/office/drawing/2014/main" id="{F41D9119-753A-FE41-8767-645656A5395B}"/>
              </a:ext>
            </a:extLst>
          </p:cNvPr>
          <p:cNvSpPr/>
          <p:nvPr userDrawn="1"/>
        </p:nvSpPr>
        <p:spPr>
          <a:xfrm rot="10800000">
            <a:off x="85942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59564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tel og innhold">
    <p:bg>
      <p:bgPr>
        <a:gradFill>
          <a:gsLst>
            <a:gs pos="0">
              <a:srgbClr val="D24228"/>
            </a:gs>
            <a:gs pos="100000">
              <a:srgbClr val="E17980">
                <a:alpha val="90000"/>
              </a:srgbClr>
            </a:gs>
          </a:gsLst>
          <a:lin ang="0" scaled="0"/>
        </a:gradFill>
        <a:effectLst/>
      </p:bgPr>
    </p:bg>
    <p:spTree>
      <p:nvGrpSpPr>
        <p:cNvPr id="1" name=""/>
        <p:cNvGrpSpPr/>
        <p:nvPr/>
      </p:nvGrpSpPr>
      <p:grpSpPr>
        <a:xfrm>
          <a:off x="0" y="0"/>
          <a:ext cx="0" cy="0"/>
          <a:chOff x="0" y="0"/>
          <a:chExt cx="0" cy="0"/>
        </a:xfrm>
      </p:grpSpPr>
      <p:sp>
        <p:nvSpPr>
          <p:cNvPr id="8" name="Plassholder for tekst 8">
            <a:extLst>
              <a:ext uri="{FF2B5EF4-FFF2-40B4-BE49-F238E27FC236}">
                <a16:creationId xmlns:a16="http://schemas.microsoft.com/office/drawing/2014/main" id="{5C09520E-92B4-7B4C-8DC5-D9BA0D369214}"/>
              </a:ext>
            </a:extLst>
          </p:cNvPr>
          <p:cNvSpPr>
            <a:spLocks noGrp="1"/>
          </p:cNvSpPr>
          <p:nvPr>
            <p:ph type="body" sz="quarter" idx="15"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9" name="Subtitle 2">
            <a:extLst>
              <a:ext uri="{FF2B5EF4-FFF2-40B4-BE49-F238E27FC236}">
                <a16:creationId xmlns:a16="http://schemas.microsoft.com/office/drawing/2014/main" id="{5662879B-FA15-3E40-8B8E-9043955A61E0}"/>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A8E8C512-4B73-DB44-B563-BA76078871F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3" name="Rectangle 12">
            <a:extLst>
              <a:ext uri="{FF2B5EF4-FFF2-40B4-BE49-F238E27FC236}">
                <a16:creationId xmlns:a16="http://schemas.microsoft.com/office/drawing/2014/main" id="{3F5A41A4-BA7D-594A-8E5B-9DD65CCC0DDA}"/>
              </a:ext>
            </a:extLst>
          </p:cNvPr>
          <p:cNvSpPr/>
          <p:nvPr userDrawn="1"/>
        </p:nvSpPr>
        <p:spPr>
          <a:xfrm>
            <a:off x="1026133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07870DDC-0635-1E48-9017-7C932E39D136}"/>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3490BA59-BDA3-C64B-B3A8-A30DE79DBA7D}"/>
              </a:ext>
            </a:extLst>
          </p:cNvPr>
          <p:cNvSpPr/>
          <p:nvPr userDrawn="1"/>
        </p:nvSpPr>
        <p:spPr>
          <a:xfrm>
            <a:off x="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F60DF030-DED4-C84D-A780-6056B334120D}"/>
              </a:ext>
            </a:extLst>
          </p:cNvPr>
          <p:cNvSpPr/>
          <p:nvPr userDrawn="1"/>
        </p:nvSpPr>
        <p:spPr>
          <a:xfrm>
            <a:off x="26956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6DB03CD7-346E-FE43-B6E0-01AAB29C9BD0}"/>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231CF1CF-F361-C949-AF9D-2917BCEEFDB0}"/>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21">
            <a:extLst>
              <a:ext uri="{FF2B5EF4-FFF2-40B4-BE49-F238E27FC236}">
                <a16:creationId xmlns:a16="http://schemas.microsoft.com/office/drawing/2014/main" id="{3C47E76E-E395-5C4C-A93E-BE1AB956811A}"/>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Rectangle 23">
            <a:extLst>
              <a:ext uri="{FF2B5EF4-FFF2-40B4-BE49-F238E27FC236}">
                <a16:creationId xmlns:a16="http://schemas.microsoft.com/office/drawing/2014/main" id="{063B8247-8B4A-424F-8283-912AE1E4DE3F}"/>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2426114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tel og innhold">
    <p:bg>
      <p:bgPr>
        <a:gradFill>
          <a:gsLst>
            <a:gs pos="0">
              <a:srgbClr val="6D5339"/>
            </a:gs>
            <a:gs pos="100000">
              <a:srgbClr val="EBCB9F"/>
            </a:gs>
          </a:gsLst>
          <a:lin ang="0" scaled="0"/>
        </a:gradFill>
        <a:effectLst/>
      </p:bgPr>
    </p:bg>
    <p:spTree>
      <p:nvGrpSpPr>
        <p:cNvPr id="1" name=""/>
        <p:cNvGrpSpPr/>
        <p:nvPr/>
      </p:nvGrpSpPr>
      <p:grpSpPr>
        <a:xfrm>
          <a:off x="0" y="0"/>
          <a:ext cx="0" cy="0"/>
          <a:chOff x="0" y="0"/>
          <a:chExt cx="0" cy="0"/>
        </a:xfrm>
      </p:grpSpPr>
      <p:sp>
        <p:nvSpPr>
          <p:cNvPr id="8" name="Plassholder for tekst 8">
            <a:extLst>
              <a:ext uri="{FF2B5EF4-FFF2-40B4-BE49-F238E27FC236}">
                <a16:creationId xmlns:a16="http://schemas.microsoft.com/office/drawing/2014/main" id="{5C09520E-92B4-7B4C-8DC5-D9BA0D369214}"/>
              </a:ext>
            </a:extLst>
          </p:cNvPr>
          <p:cNvSpPr>
            <a:spLocks noGrp="1"/>
          </p:cNvSpPr>
          <p:nvPr>
            <p:ph type="body" sz="quarter" idx="15" hasCustomPrompt="1"/>
          </p:nvPr>
        </p:nvSpPr>
        <p:spPr>
          <a:xfrm>
            <a:off x="643435" y="3056502"/>
            <a:ext cx="11227453"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Chapter title here</a:t>
            </a:r>
          </a:p>
        </p:txBody>
      </p:sp>
      <p:sp>
        <p:nvSpPr>
          <p:cNvPr id="9" name="Subtitle 2">
            <a:extLst>
              <a:ext uri="{FF2B5EF4-FFF2-40B4-BE49-F238E27FC236}">
                <a16:creationId xmlns:a16="http://schemas.microsoft.com/office/drawing/2014/main" id="{5662879B-FA15-3E40-8B8E-9043955A61E0}"/>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A8E8C512-4B73-DB44-B563-BA76078871F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3" name="Rectangle 12">
            <a:extLst>
              <a:ext uri="{FF2B5EF4-FFF2-40B4-BE49-F238E27FC236}">
                <a16:creationId xmlns:a16="http://schemas.microsoft.com/office/drawing/2014/main" id="{3F5A41A4-BA7D-594A-8E5B-9DD65CCC0DDA}"/>
              </a:ext>
            </a:extLst>
          </p:cNvPr>
          <p:cNvSpPr/>
          <p:nvPr userDrawn="1"/>
        </p:nvSpPr>
        <p:spPr>
          <a:xfrm>
            <a:off x="1026133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07870DDC-0635-1E48-9017-7C932E39D136}"/>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3490BA59-BDA3-C64B-B3A8-A30DE79DBA7D}"/>
              </a:ext>
            </a:extLst>
          </p:cNvPr>
          <p:cNvSpPr/>
          <p:nvPr userDrawn="1"/>
        </p:nvSpPr>
        <p:spPr>
          <a:xfrm>
            <a:off x="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F60DF030-DED4-C84D-A780-6056B334120D}"/>
              </a:ext>
            </a:extLst>
          </p:cNvPr>
          <p:cNvSpPr/>
          <p:nvPr userDrawn="1"/>
        </p:nvSpPr>
        <p:spPr>
          <a:xfrm>
            <a:off x="26956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6DB03CD7-346E-FE43-B6E0-01AAB29C9BD0}"/>
              </a:ext>
            </a:extLst>
          </p:cNvPr>
          <p:cNvSpPr/>
          <p:nvPr userDrawn="1"/>
        </p:nvSpPr>
        <p:spPr>
          <a:xfrm rot="10800000">
            <a:off x="4665117"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231CF1CF-F361-C949-AF9D-2917BCEEFDB0}"/>
              </a:ext>
            </a:extLst>
          </p:cNvPr>
          <p:cNvSpPr/>
          <p:nvPr userDrawn="1"/>
        </p:nvSpPr>
        <p:spPr>
          <a:xfrm rot="10800000">
            <a:off x="733872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2" name="Rectangle 21">
            <a:extLst>
              <a:ext uri="{FF2B5EF4-FFF2-40B4-BE49-F238E27FC236}">
                <a16:creationId xmlns:a16="http://schemas.microsoft.com/office/drawing/2014/main" id="{3C47E76E-E395-5C4C-A93E-BE1AB956811A}"/>
              </a:ext>
            </a:extLst>
          </p:cNvPr>
          <p:cNvSpPr/>
          <p:nvPr userDrawn="1"/>
        </p:nvSpPr>
        <p:spPr>
          <a:xfrm rot="10800000">
            <a:off x="948395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Rectangle 23">
            <a:extLst>
              <a:ext uri="{FF2B5EF4-FFF2-40B4-BE49-F238E27FC236}">
                <a16:creationId xmlns:a16="http://schemas.microsoft.com/office/drawing/2014/main" id="{063B8247-8B4A-424F-8283-912AE1E4DE3F}"/>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926658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p:bg>
      <p:bgPr>
        <a:solidFill>
          <a:srgbClr val="FFFFFF">
            <a:alpha val="9804"/>
          </a:srgbClr>
        </a:solidFill>
        <a:effectLst/>
      </p:bgPr>
    </p:bg>
    <p:spTree>
      <p:nvGrpSpPr>
        <p:cNvPr id="1" name=""/>
        <p:cNvGrpSpPr/>
        <p:nvPr/>
      </p:nvGrpSpPr>
      <p:grpSpPr>
        <a:xfrm>
          <a:off x="0" y="0"/>
          <a:ext cx="0" cy="0"/>
          <a:chOff x="0" y="0"/>
          <a:chExt cx="0" cy="0"/>
        </a:xfrm>
      </p:grpSpPr>
      <p:sp>
        <p:nvSpPr>
          <p:cNvPr id="7" name="Plassholder for bilde 6">
            <a:extLst>
              <a:ext uri="{FF2B5EF4-FFF2-40B4-BE49-F238E27FC236}">
                <a16:creationId xmlns:a16="http://schemas.microsoft.com/office/drawing/2014/main" id="{3A958BBD-B190-9446-927B-1BAEDF8B5597}"/>
              </a:ext>
            </a:extLst>
          </p:cNvPr>
          <p:cNvSpPr>
            <a:spLocks noGrp="1"/>
          </p:cNvSpPr>
          <p:nvPr>
            <p:ph type="pic" sz="quarter" idx="10"/>
          </p:nvPr>
        </p:nvSpPr>
        <p:spPr>
          <a:xfrm>
            <a:off x="0" y="0"/>
            <a:ext cx="12192000" cy="6858000"/>
          </a:xfrm>
        </p:spPr>
        <p:txBody>
          <a:bodyPr>
            <a:normAutofit/>
          </a:bodyPr>
          <a:lstStyle>
            <a:lvl1pPr algn="ctr">
              <a:defRPr sz="4000"/>
            </a:lvl1pPr>
          </a:lstStyle>
          <a:p>
            <a:r>
              <a:rPr lang="en-GB"/>
              <a:t>Click icon to add picture</a:t>
            </a:r>
            <a:endParaRPr lang="en-US"/>
          </a:p>
        </p:txBody>
      </p:sp>
      <p:sp>
        <p:nvSpPr>
          <p:cNvPr id="8" name="Date Placeholder 3">
            <a:extLst>
              <a:ext uri="{FF2B5EF4-FFF2-40B4-BE49-F238E27FC236}">
                <a16:creationId xmlns:a16="http://schemas.microsoft.com/office/drawing/2014/main" id="{EAD2D80E-82C1-0B48-8D77-32CD3860771B}"/>
              </a:ext>
            </a:extLst>
          </p:cNvPr>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9" name="Footer Placeholder 4">
            <a:extLst>
              <a:ext uri="{FF2B5EF4-FFF2-40B4-BE49-F238E27FC236}">
                <a16:creationId xmlns:a16="http://schemas.microsoft.com/office/drawing/2014/main" id="{66100030-06ED-984B-A9AE-B26E0F75C090}"/>
              </a:ext>
            </a:extLst>
          </p:cNvPr>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10" name="Slide Number Placeholder 5">
            <a:extLst>
              <a:ext uri="{FF2B5EF4-FFF2-40B4-BE49-F238E27FC236}">
                <a16:creationId xmlns:a16="http://schemas.microsoft.com/office/drawing/2014/main" id="{62C9BB57-B5BB-C048-80CA-2112B66022D2}"/>
              </a:ext>
            </a:extLst>
          </p:cNvPr>
          <p:cNvSpPr>
            <a:spLocks noGrp="1"/>
          </p:cNvSpPr>
          <p:nvPr>
            <p:ph type="sldNum" sz="quarter" idx="4"/>
          </p:nvPr>
        </p:nvSpPr>
        <p:spPr>
          <a:xfrm>
            <a:off x="9928758" y="6453386"/>
            <a:ext cx="1596292" cy="404614"/>
          </a:xfrm>
          <a:prstGeom prst="rect">
            <a:avLst/>
          </a:prstGeom>
        </p:spPr>
        <p:txBody>
          <a:bodyPr vert="horz" lIns="91440" tIns="45720" rIns="91440" bIns="45720" rtlCol="0" anchor="ctr"/>
          <a:lstStyle>
            <a:lvl1pPr algn="r">
              <a:defRPr sz="1000" baseline="0">
                <a:solidFill>
                  <a:srgbClr val="132856"/>
                </a:solidFill>
                <a:latin typeface="+mn-lt"/>
              </a:defRPr>
            </a:lvl1pPr>
          </a:lstStyle>
          <a:p>
            <a:fld id="{69E57DC2-970A-4B3E-BB1C-7A09969E49D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0_Tittellysbilde">
    <p:bg>
      <p:bgPr>
        <a:solidFill>
          <a:srgbClr val="FAEDBC">
            <a:alpha val="9804"/>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0B929-9328-914C-BFEB-1BA8D78F10B4}"/>
              </a:ext>
            </a:extLst>
          </p:cNvPr>
          <p:cNvSpPr/>
          <p:nvPr userDrawn="1"/>
        </p:nvSpPr>
        <p:spPr>
          <a:xfrm>
            <a:off x="0" y="0"/>
            <a:ext cx="12192000" cy="6858000"/>
          </a:xfrm>
          <a:prstGeom prst="rect">
            <a:avLst/>
          </a:prstGeom>
          <a:gradFill>
            <a:gsLst>
              <a:gs pos="0">
                <a:srgbClr val="1BC2EE"/>
              </a:gs>
              <a:gs pos="100000">
                <a:srgbClr val="13285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0" name="Rectangle 9">
            <a:extLst>
              <a:ext uri="{FF2B5EF4-FFF2-40B4-BE49-F238E27FC236}">
                <a16:creationId xmlns:a16="http://schemas.microsoft.com/office/drawing/2014/main" id="{79ACA503-FA50-E445-9979-B383A80BFCEF}"/>
              </a:ext>
            </a:extLst>
          </p:cNvPr>
          <p:cNvSpPr/>
          <p:nvPr userDrawn="1"/>
        </p:nvSpPr>
        <p:spPr>
          <a:xfrm rot="10800000">
            <a:off x="11308653" y="623091"/>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Rectangle 10">
            <a:extLst>
              <a:ext uri="{FF2B5EF4-FFF2-40B4-BE49-F238E27FC236}">
                <a16:creationId xmlns:a16="http://schemas.microsoft.com/office/drawing/2014/main" id="{70669852-B41A-EA49-8723-7F8F2F1FFD84}"/>
              </a:ext>
            </a:extLst>
          </p:cNvPr>
          <p:cNvSpPr/>
          <p:nvPr userDrawn="1"/>
        </p:nvSpPr>
        <p:spPr>
          <a:xfrm rot="10800000">
            <a:off x="8385859" y="1082351"/>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ctangle 11">
            <a:extLst>
              <a:ext uri="{FF2B5EF4-FFF2-40B4-BE49-F238E27FC236}">
                <a16:creationId xmlns:a16="http://schemas.microsoft.com/office/drawing/2014/main" id="{5295C02D-3CAA-D14E-A886-46F0B60F613D}"/>
              </a:ext>
            </a:extLst>
          </p:cNvPr>
          <p:cNvSpPr/>
          <p:nvPr userDrawn="1"/>
        </p:nvSpPr>
        <p:spPr>
          <a:xfrm rot="10800000">
            <a:off x="2028699" y="0"/>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a:extLst>
              <a:ext uri="{FF2B5EF4-FFF2-40B4-BE49-F238E27FC236}">
                <a16:creationId xmlns:a16="http://schemas.microsoft.com/office/drawing/2014/main" id="{CAEDCF2E-966E-A940-AD9C-7E7752364C00}"/>
              </a:ext>
            </a:extLst>
          </p:cNvPr>
          <p:cNvSpPr/>
          <p:nvPr userDrawn="1"/>
        </p:nvSpPr>
        <p:spPr>
          <a:xfrm rot="10800000">
            <a:off x="5028862" y="-1"/>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4" name="Picture 13">
            <a:extLst>
              <a:ext uri="{FF2B5EF4-FFF2-40B4-BE49-F238E27FC236}">
                <a16:creationId xmlns:a16="http://schemas.microsoft.com/office/drawing/2014/main" id="{5A95558E-B898-054A-B73E-FE784DD63DA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86196" y="2183849"/>
            <a:ext cx="2882037" cy="1853321"/>
          </a:xfrm>
          <a:prstGeom prst="rect">
            <a:avLst/>
          </a:prstGeom>
        </p:spPr>
      </p:pic>
      <p:sp>
        <p:nvSpPr>
          <p:cNvPr id="15" name="Plassholder for tekst 8">
            <a:extLst>
              <a:ext uri="{FF2B5EF4-FFF2-40B4-BE49-F238E27FC236}">
                <a16:creationId xmlns:a16="http://schemas.microsoft.com/office/drawing/2014/main" id="{1A77DE0D-EDC8-BD42-90E0-094F5E382FF5}"/>
              </a:ext>
            </a:extLst>
          </p:cNvPr>
          <p:cNvSpPr>
            <a:spLocks noGrp="1"/>
          </p:cNvSpPr>
          <p:nvPr>
            <p:ph type="body" sz="quarter" idx="13" hasCustomPrompt="1"/>
          </p:nvPr>
        </p:nvSpPr>
        <p:spPr>
          <a:xfrm>
            <a:off x="643435" y="4674151"/>
            <a:ext cx="4711991" cy="744996"/>
          </a:xfrm>
        </p:spPr>
        <p:txBody>
          <a:bodyPr anchor="t">
            <a:noAutofit/>
          </a:bodyPr>
          <a:lstStyle>
            <a:lvl1pPr marL="0" indent="0">
              <a:buFontTx/>
              <a:buNone/>
              <a:defRPr sz="6000" b="1" i="0">
                <a:solidFill>
                  <a:srgbClr val="FFFFFF"/>
                </a:solidFill>
                <a:latin typeface="Franklin Gothic Demi" panose="020B0603020102020204" pitchFamily="34" charset="0"/>
              </a:defRPr>
            </a:lvl1pPr>
          </a:lstStyle>
          <a:p>
            <a:r>
              <a:rPr lang="en-US"/>
              <a:t>Thank you!</a:t>
            </a:r>
          </a:p>
        </p:txBody>
      </p:sp>
      <p:sp>
        <p:nvSpPr>
          <p:cNvPr id="18" name="TextBox 17">
            <a:extLst>
              <a:ext uri="{FF2B5EF4-FFF2-40B4-BE49-F238E27FC236}">
                <a16:creationId xmlns:a16="http://schemas.microsoft.com/office/drawing/2014/main" id="{2DC2ECE2-560F-2845-91F0-CE0CC0CD3314}"/>
              </a:ext>
            </a:extLst>
          </p:cNvPr>
          <p:cNvSpPr txBox="1"/>
          <p:nvPr userDrawn="1"/>
        </p:nvSpPr>
        <p:spPr>
          <a:xfrm>
            <a:off x="643435" y="5613768"/>
            <a:ext cx="4345172" cy="523220"/>
          </a:xfrm>
          <a:prstGeom prst="rect">
            <a:avLst/>
          </a:prstGeom>
          <a:noFill/>
        </p:spPr>
        <p:txBody>
          <a:bodyPr wrap="square" rtlCol="0">
            <a:spAutoFit/>
          </a:bodyPr>
          <a:lstStyle/>
          <a:p>
            <a:r>
              <a:rPr lang="nb-NO" sz="1400" err="1">
                <a:solidFill>
                  <a:srgbClr val="FFFFFF"/>
                </a:solidFill>
              </a:rPr>
              <a:t>www.eiti.org</a:t>
            </a:r>
            <a:endParaRPr lang="nb-NO" sz="1400">
              <a:solidFill>
                <a:srgbClr val="FFFFFF"/>
              </a:solidFill>
            </a:endParaRPr>
          </a:p>
          <a:p>
            <a:r>
              <a:rPr lang="nb-NO" sz="1400">
                <a:solidFill>
                  <a:srgbClr val="FFFFFF"/>
                </a:solidFill>
              </a:rPr>
              <a:t>@</a:t>
            </a:r>
            <a:r>
              <a:rPr lang="nb-NO" sz="1400" err="1">
                <a:solidFill>
                  <a:srgbClr val="FFFFFF"/>
                </a:solidFill>
              </a:rPr>
              <a:t>EITIorg</a:t>
            </a:r>
            <a:endParaRPr lang="nb-NO" sz="1400">
              <a:solidFill>
                <a:srgbClr val="FFFFFF"/>
              </a:solidFill>
            </a:endParaRPr>
          </a:p>
        </p:txBody>
      </p:sp>
    </p:spTree>
    <p:extLst>
      <p:ext uri="{BB962C8B-B14F-4D97-AF65-F5344CB8AC3E}">
        <p14:creationId xmlns:p14="http://schemas.microsoft.com/office/powerpoint/2010/main" val="1332992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2_Tittellysbilde">
    <p:bg>
      <p:bgPr>
        <a:solidFill>
          <a:srgbClr val="FFFFFF">
            <a:alpha val="9804"/>
          </a:srgb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B49AE6F-E19C-A941-AFAF-9A6AD40CEF82}"/>
              </a:ext>
            </a:extLst>
          </p:cNvPr>
          <p:cNvSpPr/>
          <p:nvPr userDrawn="1"/>
        </p:nvSpPr>
        <p:spPr>
          <a:xfrm>
            <a:off x="0" y="459260"/>
            <a:ext cx="883347" cy="280207"/>
          </a:xfrm>
          <a:prstGeom prst="rect">
            <a:avLst/>
          </a:prstGeom>
          <a:solidFill>
            <a:srgbClr val="0090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0DC020A5-4687-B34F-9A8C-86567B4C9A9A}"/>
              </a:ext>
            </a:extLst>
          </p:cNvPr>
          <p:cNvSpPr/>
          <p:nvPr userDrawn="1"/>
        </p:nvSpPr>
        <p:spPr>
          <a:xfrm>
            <a:off x="8090434" y="0"/>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6447FAB2-898D-7949-B255-53D40E4BE1E2}"/>
              </a:ext>
            </a:extLst>
          </p:cNvPr>
          <p:cNvSpPr/>
          <p:nvPr userDrawn="1"/>
        </p:nvSpPr>
        <p:spPr>
          <a:xfrm>
            <a:off x="11313170" y="1082351"/>
            <a:ext cx="878830" cy="280207"/>
          </a:xfrm>
          <a:prstGeom prst="rect">
            <a:avLst/>
          </a:prstGeom>
          <a:solidFill>
            <a:srgbClr val="0021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0" name="Rectangle 19">
            <a:extLst>
              <a:ext uri="{FF2B5EF4-FFF2-40B4-BE49-F238E27FC236}">
                <a16:creationId xmlns:a16="http://schemas.microsoft.com/office/drawing/2014/main" id="{35EC463A-E2A6-5944-82A5-DEAB1D87A9D8}"/>
              </a:ext>
            </a:extLst>
          </p:cNvPr>
          <p:cNvSpPr/>
          <p:nvPr userDrawn="1"/>
        </p:nvSpPr>
        <p:spPr>
          <a:xfrm>
            <a:off x="5870234" y="1077544"/>
            <a:ext cx="321112" cy="280207"/>
          </a:xfrm>
          <a:prstGeom prst="rect">
            <a:avLst/>
          </a:prstGeom>
          <a:solidFill>
            <a:srgbClr val="005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Plassholder for tekst 8">
            <a:extLst>
              <a:ext uri="{FF2B5EF4-FFF2-40B4-BE49-F238E27FC236}">
                <a16:creationId xmlns:a16="http://schemas.microsoft.com/office/drawing/2014/main" id="{7B15DB75-8F7F-7347-B7EE-37CBE3ABD8A2}"/>
              </a:ext>
            </a:extLst>
          </p:cNvPr>
          <p:cNvSpPr>
            <a:spLocks noGrp="1"/>
          </p:cNvSpPr>
          <p:nvPr>
            <p:ph type="body" sz="quarter" idx="13" hasCustomPrompt="1"/>
          </p:nvPr>
        </p:nvSpPr>
        <p:spPr>
          <a:xfrm>
            <a:off x="643435" y="4674151"/>
            <a:ext cx="4711991" cy="744996"/>
          </a:xfrm>
        </p:spPr>
        <p:txBody>
          <a:bodyPr anchor="t">
            <a:noAutofit/>
          </a:bodyPr>
          <a:lstStyle>
            <a:lvl1pPr marL="0" indent="0">
              <a:buFontTx/>
              <a:buNone/>
              <a:defRPr sz="6000" b="1" i="0">
                <a:solidFill>
                  <a:srgbClr val="002157"/>
                </a:solidFill>
                <a:latin typeface="Franklin Gothic Demi" panose="020B0603020102020204" pitchFamily="34" charset="0"/>
              </a:defRPr>
            </a:lvl1pPr>
          </a:lstStyle>
          <a:p>
            <a:r>
              <a:rPr lang="en-US"/>
              <a:t>Thank you!</a:t>
            </a:r>
          </a:p>
        </p:txBody>
      </p:sp>
      <p:sp>
        <p:nvSpPr>
          <p:cNvPr id="12" name="TextBox 11">
            <a:extLst>
              <a:ext uri="{FF2B5EF4-FFF2-40B4-BE49-F238E27FC236}">
                <a16:creationId xmlns:a16="http://schemas.microsoft.com/office/drawing/2014/main" id="{6F6104C9-D1B6-8544-9499-7875078E02A9}"/>
              </a:ext>
            </a:extLst>
          </p:cNvPr>
          <p:cNvSpPr txBox="1"/>
          <p:nvPr userDrawn="1"/>
        </p:nvSpPr>
        <p:spPr>
          <a:xfrm>
            <a:off x="643435" y="5613768"/>
            <a:ext cx="4345172" cy="523220"/>
          </a:xfrm>
          <a:prstGeom prst="rect">
            <a:avLst/>
          </a:prstGeom>
          <a:noFill/>
        </p:spPr>
        <p:txBody>
          <a:bodyPr wrap="square" rtlCol="0">
            <a:spAutoFit/>
          </a:bodyPr>
          <a:lstStyle/>
          <a:p>
            <a:r>
              <a:rPr lang="nb-NO" sz="1400" err="1">
                <a:solidFill>
                  <a:srgbClr val="002157"/>
                </a:solidFill>
              </a:rPr>
              <a:t>www.eiti.org</a:t>
            </a:r>
            <a:endParaRPr lang="nb-NO" sz="1400">
              <a:solidFill>
                <a:srgbClr val="002157"/>
              </a:solidFill>
            </a:endParaRPr>
          </a:p>
          <a:p>
            <a:r>
              <a:rPr lang="nb-NO" sz="1400">
                <a:solidFill>
                  <a:srgbClr val="002157"/>
                </a:solidFill>
              </a:rPr>
              <a:t>@</a:t>
            </a:r>
            <a:r>
              <a:rPr lang="nb-NO" sz="1400" err="1">
                <a:solidFill>
                  <a:srgbClr val="002157"/>
                </a:solidFill>
              </a:rPr>
              <a:t>EITIorg</a:t>
            </a:r>
            <a:endParaRPr lang="nb-NO" sz="1400">
              <a:solidFill>
                <a:srgbClr val="002157"/>
              </a:solidFill>
            </a:endParaRPr>
          </a:p>
        </p:txBody>
      </p:sp>
      <p:pic>
        <p:nvPicPr>
          <p:cNvPr id="15" name="Picture 14">
            <a:extLst>
              <a:ext uri="{FF2B5EF4-FFF2-40B4-BE49-F238E27FC236}">
                <a16:creationId xmlns:a16="http://schemas.microsoft.com/office/drawing/2014/main" id="{3F2167BE-9890-394A-B6BD-227F130B03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86196" y="2183849"/>
            <a:ext cx="2882037" cy="1853321"/>
          </a:xfrm>
          <a:prstGeom prst="rect">
            <a:avLst/>
          </a:prstGeom>
        </p:spPr>
      </p:pic>
    </p:spTree>
    <p:extLst>
      <p:ext uri="{BB962C8B-B14F-4D97-AF65-F5344CB8AC3E}">
        <p14:creationId xmlns:p14="http://schemas.microsoft.com/office/powerpoint/2010/main" val="2280200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1_picture">
    <p:bg>
      <p:bgPr>
        <a:solidFill>
          <a:srgbClr val="FAEDBC">
            <a:alpha val="9804"/>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0B929-9328-914C-BFEB-1BA8D78F10B4}"/>
              </a:ext>
            </a:extLst>
          </p:cNvPr>
          <p:cNvSpPr/>
          <p:nvPr userDrawn="1"/>
        </p:nvSpPr>
        <p:spPr>
          <a:xfrm>
            <a:off x="0" y="0"/>
            <a:ext cx="12192000" cy="6858000"/>
          </a:xfrm>
          <a:prstGeom prst="rect">
            <a:avLst/>
          </a:prstGeom>
          <a:gradFill>
            <a:gsLst>
              <a:gs pos="0">
                <a:srgbClr val="1BC2EE"/>
              </a:gs>
              <a:gs pos="100000">
                <a:srgbClr val="13285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 name="Plassholder for bilde 7">
            <a:extLst>
              <a:ext uri="{FF2B5EF4-FFF2-40B4-BE49-F238E27FC236}">
                <a16:creationId xmlns:a16="http://schemas.microsoft.com/office/drawing/2014/main" id="{4F2049E2-5D62-9F41-ACD6-231A22C20DCD}"/>
              </a:ext>
            </a:extLst>
          </p:cNvPr>
          <p:cNvSpPr>
            <a:spLocks noGrp="1"/>
          </p:cNvSpPr>
          <p:nvPr>
            <p:ph type="pic" sz="quarter" idx="14"/>
          </p:nvPr>
        </p:nvSpPr>
        <p:spPr>
          <a:xfrm>
            <a:off x="6096000" y="0"/>
            <a:ext cx="6096000" cy="6857999"/>
          </a:xfrm>
        </p:spPr>
        <p:txBody>
          <a:bodyPr/>
          <a:lstStyle/>
          <a:p>
            <a:r>
              <a:rPr lang="en-GB"/>
              <a:t>Click icon to add picture</a:t>
            </a:r>
            <a:endParaRPr lang="en-US"/>
          </a:p>
        </p:txBody>
      </p:sp>
      <p:sp>
        <p:nvSpPr>
          <p:cNvPr id="11" name="Subtitle 2">
            <a:extLst>
              <a:ext uri="{FF2B5EF4-FFF2-40B4-BE49-F238E27FC236}">
                <a16:creationId xmlns:a16="http://schemas.microsoft.com/office/drawing/2014/main" id="{F978CED7-1B95-B54B-967E-5A9C799EA0EE}"/>
              </a:ext>
            </a:extLst>
          </p:cNvPr>
          <p:cNvSpPr>
            <a:spLocks noGrp="1"/>
          </p:cNvSpPr>
          <p:nvPr>
            <p:ph type="subTitle" idx="1"/>
          </p:nvPr>
        </p:nvSpPr>
        <p:spPr>
          <a:xfrm>
            <a:off x="643435" y="3886159"/>
            <a:ext cx="4711991" cy="417758"/>
          </a:xfrm>
        </p:spPr>
        <p:txBody>
          <a:bodyPr>
            <a:normAutofit/>
          </a:bodyPr>
          <a:lstStyle>
            <a:lvl1pPr marL="0" indent="0" algn="l">
              <a:lnSpc>
                <a:spcPct val="112000"/>
              </a:lnSpc>
              <a:spcBef>
                <a:spcPts val="0"/>
              </a:spcBef>
              <a:spcAft>
                <a:spcPts val="0"/>
              </a:spcAft>
              <a:buNone/>
              <a:defRPr sz="1600">
                <a:solidFill>
                  <a:srgbClr val="FFFFFF"/>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2" name="Plassholder for tekst 8">
            <a:extLst>
              <a:ext uri="{FF2B5EF4-FFF2-40B4-BE49-F238E27FC236}">
                <a16:creationId xmlns:a16="http://schemas.microsoft.com/office/drawing/2014/main" id="{913D38AA-ACB5-4C42-9C8B-E6188D4EBB8A}"/>
              </a:ext>
            </a:extLst>
          </p:cNvPr>
          <p:cNvSpPr>
            <a:spLocks noGrp="1"/>
          </p:cNvSpPr>
          <p:nvPr>
            <p:ph type="body" sz="quarter" idx="13" hasCustomPrompt="1"/>
          </p:nvPr>
        </p:nvSpPr>
        <p:spPr>
          <a:xfrm>
            <a:off x="643435" y="3056502"/>
            <a:ext cx="4711991" cy="744996"/>
          </a:xfrm>
        </p:spPr>
        <p:txBody>
          <a:bodyPr anchor="t">
            <a:normAutofit/>
          </a:bodyPr>
          <a:lstStyle>
            <a:lvl1pPr marL="0" indent="0">
              <a:buFontTx/>
              <a:buNone/>
              <a:defRPr sz="5600" b="1" i="0">
                <a:solidFill>
                  <a:srgbClr val="FFFFFF"/>
                </a:solidFill>
                <a:latin typeface="Franklin Gothic Demi" panose="020B0603020102020204" pitchFamily="34" charset="0"/>
              </a:defRPr>
            </a:lvl1pPr>
          </a:lstStyle>
          <a:p>
            <a:r>
              <a:rPr lang="en-US"/>
              <a:t>Title here</a:t>
            </a:r>
          </a:p>
        </p:txBody>
      </p:sp>
      <p:pic>
        <p:nvPicPr>
          <p:cNvPr id="19" name="Picture 18">
            <a:extLst>
              <a:ext uri="{FF2B5EF4-FFF2-40B4-BE49-F238E27FC236}">
                <a16:creationId xmlns:a16="http://schemas.microsoft.com/office/drawing/2014/main" id="{CC5F0900-427D-C54E-8B7E-FE2A4DF859E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5" y="5825339"/>
            <a:ext cx="1495765" cy="673730"/>
          </a:xfrm>
          <a:prstGeom prst="rect">
            <a:avLst/>
          </a:prstGeom>
        </p:spPr>
      </p:pic>
      <p:sp>
        <p:nvSpPr>
          <p:cNvPr id="13" name="Rectangle 12">
            <a:extLst>
              <a:ext uri="{FF2B5EF4-FFF2-40B4-BE49-F238E27FC236}">
                <a16:creationId xmlns:a16="http://schemas.microsoft.com/office/drawing/2014/main" id="{F01A58E3-4FEB-7F4F-BE0F-B059D67E39B7}"/>
              </a:ext>
            </a:extLst>
          </p:cNvPr>
          <p:cNvSpPr/>
          <p:nvPr userDrawn="1"/>
        </p:nvSpPr>
        <p:spPr>
          <a:xfrm>
            <a:off x="643435"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6F489C5E-01B9-A44F-8C09-25A33D507AB2}"/>
              </a:ext>
            </a:extLst>
          </p:cNvPr>
          <p:cNvSpPr/>
          <p:nvPr userDrawn="1"/>
        </p:nvSpPr>
        <p:spPr>
          <a:xfrm>
            <a:off x="4074728"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945A21D7-8597-D64F-803E-53A5D42A29C3}"/>
              </a:ext>
            </a:extLst>
          </p:cNvPr>
          <p:cNvSpPr/>
          <p:nvPr userDrawn="1"/>
        </p:nvSpPr>
        <p:spPr>
          <a:xfrm>
            <a:off x="5217170"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5D850B22-B830-B747-B47D-4A978996033B}"/>
              </a:ext>
            </a:extLst>
          </p:cNvPr>
          <p:cNvSpPr/>
          <p:nvPr userDrawn="1"/>
        </p:nvSpPr>
        <p:spPr>
          <a:xfrm>
            <a:off x="2287473"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4219943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slide 6 with copy">
    <p:bg>
      <p:bgPr>
        <a:solidFill>
          <a:srgbClr val="FFFFFF">
            <a:alpha val="9804"/>
          </a:srgbClr>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C58431D-8E20-AE40-9B25-7E1CFCA42849}"/>
              </a:ext>
            </a:extLst>
          </p:cNvPr>
          <p:cNvSpPr>
            <a:spLocks noGrp="1"/>
          </p:cNvSpPr>
          <p:nvPr>
            <p:ph type="title"/>
          </p:nvPr>
        </p:nvSpPr>
        <p:spPr>
          <a:xfrm>
            <a:off x="642812" y="1194998"/>
            <a:ext cx="10905753" cy="671660"/>
          </a:xfrm>
        </p:spPr>
        <p:txBody>
          <a:bodyPr>
            <a:noAutofit/>
          </a:bodyPr>
          <a:lstStyle>
            <a:lvl1pPr>
              <a:defRPr sz="4000"/>
            </a:lvl1pPr>
          </a:lstStyle>
          <a:p>
            <a:r>
              <a:rPr lang="en-GB"/>
              <a:t>Click to edit Master title style</a:t>
            </a:r>
            <a:endParaRPr lang="en-US"/>
          </a:p>
        </p:txBody>
      </p:sp>
      <p:sp>
        <p:nvSpPr>
          <p:cNvPr id="11" name="Content Placeholder 2">
            <a:extLst>
              <a:ext uri="{FF2B5EF4-FFF2-40B4-BE49-F238E27FC236}">
                <a16:creationId xmlns:a16="http://schemas.microsoft.com/office/drawing/2014/main" id="{C0164713-EC13-F543-A4C5-7C9EA1055904}"/>
              </a:ext>
            </a:extLst>
          </p:cNvPr>
          <p:cNvSpPr>
            <a:spLocks noGrp="1"/>
          </p:cNvSpPr>
          <p:nvPr>
            <p:ph idx="1"/>
          </p:nvPr>
        </p:nvSpPr>
        <p:spPr>
          <a:xfrm>
            <a:off x="642812" y="2019792"/>
            <a:ext cx="10905753" cy="3581400"/>
          </a:xfrm>
        </p:spPr>
        <p:txBody>
          <a:bodyPr/>
          <a:lstStyle/>
          <a:p>
            <a:pPr lvl="0"/>
            <a:r>
              <a:rPr lang="en-GB"/>
              <a:t>Click to edit Master text styles</a:t>
            </a:r>
          </a:p>
        </p:txBody>
      </p:sp>
      <p:sp>
        <p:nvSpPr>
          <p:cNvPr id="16" name="Rectangle 15">
            <a:extLst>
              <a:ext uri="{FF2B5EF4-FFF2-40B4-BE49-F238E27FC236}">
                <a16:creationId xmlns:a16="http://schemas.microsoft.com/office/drawing/2014/main" id="{59DE9526-326B-8E6B-E175-A11FFB71DEE7}"/>
              </a:ext>
            </a:extLst>
          </p:cNvPr>
          <p:cNvSpPr/>
          <p:nvPr userDrawn="1"/>
        </p:nvSpPr>
        <p:spPr>
          <a:xfrm>
            <a:off x="0" y="522868"/>
            <a:ext cx="814959"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7" name="Rectangle 16">
            <a:extLst>
              <a:ext uri="{FF2B5EF4-FFF2-40B4-BE49-F238E27FC236}">
                <a16:creationId xmlns:a16="http://schemas.microsoft.com/office/drawing/2014/main" id="{ACFCD0E7-E867-15B4-24B3-B86122988525}"/>
              </a:ext>
            </a:extLst>
          </p:cNvPr>
          <p:cNvSpPr/>
          <p:nvPr userDrawn="1"/>
        </p:nvSpPr>
        <p:spPr>
          <a:xfrm>
            <a:off x="3484279" y="0"/>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A22CBEE6-4B97-EAAC-52A0-4A7750EC87B4}"/>
              </a:ext>
            </a:extLst>
          </p:cNvPr>
          <p:cNvSpPr/>
          <p:nvPr userDrawn="1"/>
        </p:nvSpPr>
        <p:spPr>
          <a:xfrm>
            <a:off x="7511040" y="803075"/>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97A2AB04-D861-FBE7-DD78-C60998C81DF4}"/>
              </a:ext>
            </a:extLst>
          </p:cNvPr>
          <p:cNvSpPr/>
          <p:nvPr userDrawn="1"/>
        </p:nvSpPr>
        <p:spPr>
          <a:xfrm>
            <a:off x="11870888" y="382764"/>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106692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lide #" type="title">
  <p:cSld name="Slide #">
    <p:bg>
      <p:bgPr>
        <a:solidFill>
          <a:srgbClr val="F6F6F6"/>
        </a:solidFill>
        <a:effectLst/>
      </p:bgPr>
    </p:bg>
    <p:spTree>
      <p:nvGrpSpPr>
        <p:cNvPr id="1" name="Shape 9"/>
        <p:cNvGrpSpPr/>
        <p:nvPr/>
      </p:nvGrpSpPr>
      <p:grpSpPr>
        <a:xfrm>
          <a:off x="0" y="0"/>
          <a:ext cx="0" cy="0"/>
          <a:chOff x="0" y="0"/>
          <a:chExt cx="0" cy="0"/>
        </a:xfrm>
      </p:grpSpPr>
      <p:sp>
        <p:nvSpPr>
          <p:cNvPr id="10" name="Google Shape;10;p107"/>
          <p:cNvSpPr txBox="1">
            <a:spLocks noGrp="1"/>
          </p:cNvSpPr>
          <p:nvPr>
            <p:ph type="sldNum" idx="12"/>
          </p:nvPr>
        </p:nvSpPr>
        <p:spPr>
          <a:xfrm>
            <a:off x="11790214" y="-34289"/>
            <a:ext cx="359073" cy="65659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1pPr>
            <a:lvl2pPr marL="0" lvl="1"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2pPr>
            <a:lvl3pPr marL="0" lvl="2"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3pPr>
            <a:lvl4pPr marL="0" lvl="3"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4pPr>
            <a:lvl5pPr marL="0" lvl="4"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5pPr>
            <a:lvl6pPr marL="0" lvl="5"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6pPr>
            <a:lvl7pPr marL="0" lvl="6"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7pPr>
            <a:lvl8pPr marL="0" lvl="7"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8pPr>
            <a:lvl9pPr marL="0" lvl="8" indent="0" algn="ctr">
              <a:lnSpc>
                <a:spcPct val="100000"/>
              </a:lnSpc>
              <a:spcBef>
                <a:spcPts val="0"/>
              </a:spcBef>
              <a:spcAft>
                <a:spcPts val="0"/>
              </a:spcAft>
              <a:buClr>
                <a:schemeClr val="dk1"/>
              </a:buClr>
              <a:buSzPts val="3600"/>
              <a:buFont typeface="Montserrat"/>
              <a:buNone/>
              <a:defRPr sz="1800" b="1">
                <a:solidFill>
                  <a:schemeClr val="dk1"/>
                </a:solidFill>
                <a:latin typeface="Montserrat"/>
                <a:ea typeface="Montserrat"/>
                <a:cs typeface="Montserrat"/>
                <a:sym typeface="Montserrat"/>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23041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81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tellysbilde">
    <p:bg>
      <p:bgPr>
        <a:solidFill>
          <a:srgbClr val="FAEDBC">
            <a:alpha val="9804"/>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0B929-9328-914C-BFEB-1BA8D78F10B4}"/>
              </a:ext>
            </a:extLst>
          </p:cNvPr>
          <p:cNvSpPr/>
          <p:nvPr userDrawn="1"/>
        </p:nvSpPr>
        <p:spPr>
          <a:xfrm>
            <a:off x="0" y="0"/>
            <a:ext cx="12192000" cy="6858000"/>
          </a:xfrm>
          <a:prstGeom prst="rect">
            <a:avLst/>
          </a:prstGeom>
          <a:gradFill>
            <a:gsLst>
              <a:gs pos="0">
                <a:srgbClr val="1BC2EE"/>
              </a:gs>
              <a:gs pos="100000">
                <a:srgbClr val="13285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6" name="Picture 5">
            <a:extLst>
              <a:ext uri="{FF2B5EF4-FFF2-40B4-BE49-F238E27FC236}">
                <a16:creationId xmlns:a16="http://schemas.microsoft.com/office/drawing/2014/main" id="{52725910-2A8E-644C-8AE0-0D889393111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957230" y="2053643"/>
            <a:ext cx="4277537" cy="2750711"/>
          </a:xfrm>
          <a:prstGeom prst="rect">
            <a:avLst/>
          </a:prstGeom>
        </p:spPr>
      </p:pic>
      <p:sp>
        <p:nvSpPr>
          <p:cNvPr id="9" name="Rectangle 8">
            <a:extLst>
              <a:ext uri="{FF2B5EF4-FFF2-40B4-BE49-F238E27FC236}">
                <a16:creationId xmlns:a16="http://schemas.microsoft.com/office/drawing/2014/main" id="{CF41344B-58B7-C649-BB2F-0F1B47F243D2}"/>
              </a:ext>
            </a:extLst>
          </p:cNvPr>
          <p:cNvSpPr/>
          <p:nvPr userDrawn="1"/>
        </p:nvSpPr>
        <p:spPr>
          <a:xfrm>
            <a:off x="10261338" y="459260"/>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0" name="Rectangle 9">
            <a:extLst>
              <a:ext uri="{FF2B5EF4-FFF2-40B4-BE49-F238E27FC236}">
                <a16:creationId xmlns:a16="http://schemas.microsoft.com/office/drawing/2014/main" id="{BB8C847C-FD7F-FD42-BD44-7CDF1FAB5F87}"/>
              </a:ext>
            </a:extLst>
          </p:cNvPr>
          <p:cNvSpPr/>
          <p:nvPr userDrawn="1"/>
        </p:nvSpPr>
        <p:spPr>
          <a:xfrm>
            <a:off x="7338729" y="0"/>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Rectangle 10">
            <a:extLst>
              <a:ext uri="{FF2B5EF4-FFF2-40B4-BE49-F238E27FC236}">
                <a16:creationId xmlns:a16="http://schemas.microsoft.com/office/drawing/2014/main" id="{469446E0-B354-BF41-9A69-98CC87CF9EE0}"/>
              </a:ext>
            </a:extLst>
          </p:cNvPr>
          <p:cNvSpPr/>
          <p:nvPr userDrawn="1"/>
        </p:nvSpPr>
        <p:spPr>
          <a:xfrm>
            <a:off x="1" y="1082351"/>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ctangle 11">
            <a:extLst>
              <a:ext uri="{FF2B5EF4-FFF2-40B4-BE49-F238E27FC236}">
                <a16:creationId xmlns:a16="http://schemas.microsoft.com/office/drawing/2014/main" id="{CE4269DA-C37A-D940-A720-98642AF5CFDB}"/>
              </a:ext>
            </a:extLst>
          </p:cNvPr>
          <p:cNvSpPr/>
          <p:nvPr userDrawn="1"/>
        </p:nvSpPr>
        <p:spPr>
          <a:xfrm>
            <a:off x="2695679" y="1077544"/>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a:extLst>
              <a:ext uri="{FF2B5EF4-FFF2-40B4-BE49-F238E27FC236}">
                <a16:creationId xmlns:a16="http://schemas.microsoft.com/office/drawing/2014/main" id="{6AA5F1C2-D968-234A-B538-0EFF43A1AED5}"/>
              </a:ext>
            </a:extLst>
          </p:cNvPr>
          <p:cNvSpPr/>
          <p:nvPr userDrawn="1"/>
        </p:nvSpPr>
        <p:spPr>
          <a:xfrm rot="10800000">
            <a:off x="9014878" y="6118533"/>
            <a:ext cx="883347"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0F562827-34BE-A04E-AE24-AC13E6DB7C89}"/>
              </a:ext>
            </a:extLst>
          </p:cNvPr>
          <p:cNvSpPr/>
          <p:nvPr userDrawn="1"/>
        </p:nvSpPr>
        <p:spPr>
          <a:xfrm rot="10800000">
            <a:off x="4073009" y="6577793"/>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57DC4FF4-C8E8-DB4B-98FF-6684A75F5CC4}"/>
              </a:ext>
            </a:extLst>
          </p:cNvPr>
          <p:cNvSpPr/>
          <p:nvPr userDrawn="1"/>
        </p:nvSpPr>
        <p:spPr>
          <a:xfrm rot="10800000">
            <a:off x="1540106" y="5495443"/>
            <a:ext cx="878830"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ctangle 15">
            <a:extLst>
              <a:ext uri="{FF2B5EF4-FFF2-40B4-BE49-F238E27FC236}">
                <a16:creationId xmlns:a16="http://schemas.microsoft.com/office/drawing/2014/main" id="{3896B0C4-03B6-C640-86AD-1224C56F4507}"/>
              </a:ext>
            </a:extLst>
          </p:cNvPr>
          <p:cNvSpPr/>
          <p:nvPr userDrawn="1"/>
        </p:nvSpPr>
        <p:spPr>
          <a:xfrm rot="10800000">
            <a:off x="11870888" y="5500249"/>
            <a:ext cx="321112" cy="2802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081230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9_Tittellysbilde">
    <p:bg>
      <p:bgPr>
        <a:solidFill>
          <a:srgbClr val="FFFFFF">
            <a:alpha val="9804"/>
          </a:srgb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600D4C1-CA83-924C-ACF6-7A56C964A98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4" y="5826626"/>
            <a:ext cx="1495766" cy="673730"/>
          </a:xfrm>
          <a:prstGeom prst="rect">
            <a:avLst/>
          </a:prstGeom>
        </p:spPr>
      </p:pic>
      <p:sp>
        <p:nvSpPr>
          <p:cNvPr id="8" name="Subtitle 2">
            <a:extLst>
              <a:ext uri="{FF2B5EF4-FFF2-40B4-BE49-F238E27FC236}">
                <a16:creationId xmlns:a16="http://schemas.microsoft.com/office/drawing/2014/main" id="{4F097DB4-7D69-F446-9FAB-5641F169DD51}"/>
              </a:ext>
            </a:extLst>
          </p:cNvPr>
          <p:cNvSpPr>
            <a:spLocks noGrp="1"/>
          </p:cNvSpPr>
          <p:nvPr>
            <p:ph type="subTitle" idx="1"/>
          </p:nvPr>
        </p:nvSpPr>
        <p:spPr>
          <a:xfrm>
            <a:off x="643435" y="3886159"/>
            <a:ext cx="11227453" cy="417758"/>
          </a:xfrm>
        </p:spPr>
        <p:txBody>
          <a:bodyPr>
            <a:normAutofit/>
          </a:bodyPr>
          <a:lstStyle>
            <a:lvl1pPr marL="0" indent="0" algn="l">
              <a:lnSpc>
                <a:spcPct val="112000"/>
              </a:lnSpc>
              <a:spcBef>
                <a:spcPts val="0"/>
              </a:spcBef>
              <a:spcAft>
                <a:spcPts val="0"/>
              </a:spcAft>
              <a:buNone/>
              <a:defRPr sz="1600">
                <a:solidFill>
                  <a:srgbClr val="13285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9" name="Plassholder for tekst 8">
            <a:extLst>
              <a:ext uri="{FF2B5EF4-FFF2-40B4-BE49-F238E27FC236}">
                <a16:creationId xmlns:a16="http://schemas.microsoft.com/office/drawing/2014/main" id="{32FDEDD4-3C78-3343-9A10-1A3EE7C62945}"/>
              </a:ext>
            </a:extLst>
          </p:cNvPr>
          <p:cNvSpPr>
            <a:spLocks noGrp="1"/>
          </p:cNvSpPr>
          <p:nvPr>
            <p:ph type="body" sz="quarter" idx="13" hasCustomPrompt="1"/>
          </p:nvPr>
        </p:nvSpPr>
        <p:spPr>
          <a:xfrm>
            <a:off x="643435" y="3056502"/>
            <a:ext cx="11227453" cy="744996"/>
          </a:xfrm>
        </p:spPr>
        <p:txBody>
          <a:bodyPr anchor="t">
            <a:normAutofit/>
          </a:bodyPr>
          <a:lstStyle>
            <a:lvl1pPr marL="0" indent="0">
              <a:buFontTx/>
              <a:buNone/>
              <a:defRPr sz="5600" b="1" i="0">
                <a:solidFill>
                  <a:srgbClr val="132856"/>
                </a:solidFill>
                <a:latin typeface="Franklin Gothic Demi" panose="020B0603020102020204" pitchFamily="34" charset="0"/>
              </a:defRPr>
            </a:lvl1pPr>
          </a:lstStyle>
          <a:p>
            <a:r>
              <a:rPr lang="en-US"/>
              <a:t>Title here</a:t>
            </a:r>
          </a:p>
        </p:txBody>
      </p:sp>
      <p:sp>
        <p:nvSpPr>
          <p:cNvPr id="37" name="Rectangle 36">
            <a:extLst>
              <a:ext uri="{FF2B5EF4-FFF2-40B4-BE49-F238E27FC236}">
                <a16:creationId xmlns:a16="http://schemas.microsoft.com/office/drawing/2014/main" id="{0596C43E-9D9E-1D41-B0B3-CD0EB024A5E4}"/>
              </a:ext>
            </a:extLst>
          </p:cNvPr>
          <p:cNvSpPr/>
          <p:nvPr userDrawn="1"/>
        </p:nvSpPr>
        <p:spPr>
          <a:xfrm>
            <a:off x="3261" y="45926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8" name="Rectangle 37">
            <a:extLst>
              <a:ext uri="{FF2B5EF4-FFF2-40B4-BE49-F238E27FC236}">
                <a16:creationId xmlns:a16="http://schemas.microsoft.com/office/drawing/2014/main" id="{C29B5521-C2A3-A441-B999-F2447A458EAF}"/>
              </a:ext>
            </a:extLst>
          </p:cNvPr>
          <p:cNvSpPr/>
          <p:nvPr userDrawn="1"/>
        </p:nvSpPr>
        <p:spPr>
          <a:xfrm>
            <a:off x="3484279" y="0"/>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0" name="Rectangle 39">
            <a:extLst>
              <a:ext uri="{FF2B5EF4-FFF2-40B4-BE49-F238E27FC236}">
                <a16:creationId xmlns:a16="http://schemas.microsoft.com/office/drawing/2014/main" id="{EB866F8D-7F58-C141-BC3E-5DBF3CA36587}"/>
              </a:ext>
            </a:extLst>
          </p:cNvPr>
          <p:cNvSpPr/>
          <p:nvPr userDrawn="1"/>
        </p:nvSpPr>
        <p:spPr>
          <a:xfrm>
            <a:off x="11870888" y="1077544"/>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5" name="TextBox 44">
            <a:extLst>
              <a:ext uri="{FF2B5EF4-FFF2-40B4-BE49-F238E27FC236}">
                <a16:creationId xmlns:a16="http://schemas.microsoft.com/office/drawing/2014/main" id="{8769D740-F336-9140-824F-BE835F2B8E3D}"/>
              </a:ext>
            </a:extLst>
          </p:cNvPr>
          <p:cNvSpPr txBox="1"/>
          <p:nvPr userDrawn="1"/>
        </p:nvSpPr>
        <p:spPr>
          <a:xfrm>
            <a:off x="6572528" y="5808678"/>
            <a:ext cx="4976037" cy="707886"/>
          </a:xfrm>
          <a:prstGeom prst="rect">
            <a:avLst/>
          </a:prstGeom>
          <a:noFill/>
        </p:spPr>
        <p:txBody>
          <a:bodyPr wrap="square" rtlCol="0">
            <a:spAutoFit/>
          </a:bodyPr>
          <a:lstStyle/>
          <a:p>
            <a:pPr algn="r"/>
            <a:r>
              <a:rPr lang="nb-NO" sz="2000" b="0" i="0" kern="1200">
                <a:solidFill>
                  <a:srgbClr val="002157"/>
                </a:solidFill>
                <a:effectLst/>
                <a:latin typeface="+mj-lt"/>
                <a:ea typeface="+mn-ea"/>
                <a:cs typeface="+mn-cs"/>
              </a:rPr>
              <a:t>The global standard for </a:t>
            </a:r>
            <a:r>
              <a:rPr lang="nb-NO" sz="2000" b="0" i="0" kern="1200" err="1">
                <a:solidFill>
                  <a:srgbClr val="002157"/>
                </a:solidFill>
                <a:effectLst/>
                <a:latin typeface="+mj-lt"/>
                <a:ea typeface="+mn-ea"/>
                <a:cs typeface="+mn-cs"/>
              </a:rPr>
              <a:t>the</a:t>
            </a:r>
            <a:r>
              <a:rPr lang="nb-NO" sz="2000" b="0" i="0" kern="1200">
                <a:solidFill>
                  <a:srgbClr val="002157"/>
                </a:solidFill>
                <a:effectLst/>
                <a:latin typeface="+mj-lt"/>
                <a:ea typeface="+mn-ea"/>
                <a:cs typeface="+mn-cs"/>
              </a:rPr>
              <a:t> </a:t>
            </a:r>
            <a:r>
              <a:rPr lang="nb-NO" sz="2000" b="0" i="0" kern="1200" err="1">
                <a:solidFill>
                  <a:srgbClr val="002157"/>
                </a:solidFill>
                <a:effectLst/>
                <a:latin typeface="+mj-lt"/>
                <a:ea typeface="+mn-ea"/>
                <a:cs typeface="+mn-cs"/>
              </a:rPr>
              <a:t>good</a:t>
            </a:r>
            <a:r>
              <a:rPr lang="nb-NO" sz="2000" b="0" i="0" kern="1200">
                <a:solidFill>
                  <a:srgbClr val="002157"/>
                </a:solidFill>
                <a:effectLst/>
                <a:latin typeface="+mj-lt"/>
                <a:ea typeface="+mn-ea"/>
                <a:cs typeface="+mn-cs"/>
              </a:rPr>
              <a:t> </a:t>
            </a:r>
            <a:r>
              <a:rPr lang="nb-NO" sz="2000" b="0" i="0" kern="1200" err="1">
                <a:solidFill>
                  <a:srgbClr val="002157"/>
                </a:solidFill>
                <a:effectLst/>
                <a:latin typeface="+mj-lt"/>
                <a:ea typeface="+mn-ea"/>
                <a:cs typeface="+mn-cs"/>
              </a:rPr>
              <a:t>governance</a:t>
            </a:r>
            <a:br>
              <a:rPr lang="nb-NO" sz="2000" b="0" i="0" kern="1200">
                <a:solidFill>
                  <a:srgbClr val="002157"/>
                </a:solidFill>
                <a:effectLst/>
                <a:latin typeface="+mj-lt"/>
                <a:ea typeface="+mn-ea"/>
                <a:cs typeface="+mn-cs"/>
              </a:rPr>
            </a:br>
            <a:r>
              <a:rPr lang="nb-NO" sz="2000" b="0" i="0" kern="1200" err="1">
                <a:solidFill>
                  <a:srgbClr val="002157"/>
                </a:solidFill>
                <a:effectLst/>
                <a:latin typeface="+mj-lt"/>
                <a:ea typeface="+mn-ea"/>
                <a:cs typeface="+mn-cs"/>
              </a:rPr>
              <a:t>of</a:t>
            </a:r>
            <a:r>
              <a:rPr lang="nb-NO" sz="2000" b="0" i="0" kern="1200">
                <a:solidFill>
                  <a:srgbClr val="002157"/>
                </a:solidFill>
                <a:effectLst/>
                <a:latin typeface="+mj-lt"/>
                <a:ea typeface="+mn-ea"/>
                <a:cs typeface="+mn-cs"/>
              </a:rPr>
              <a:t> </a:t>
            </a:r>
            <a:r>
              <a:rPr lang="nb-NO" sz="2000" b="0" i="0" kern="1200" err="1">
                <a:solidFill>
                  <a:srgbClr val="002157"/>
                </a:solidFill>
                <a:effectLst/>
                <a:latin typeface="+mj-lt"/>
                <a:ea typeface="+mn-ea"/>
                <a:cs typeface="+mn-cs"/>
              </a:rPr>
              <a:t>oil</a:t>
            </a:r>
            <a:r>
              <a:rPr lang="nb-NO" sz="2000" b="0" i="0" kern="1200">
                <a:solidFill>
                  <a:srgbClr val="002157"/>
                </a:solidFill>
                <a:effectLst/>
                <a:latin typeface="+mj-lt"/>
                <a:ea typeface="+mn-ea"/>
                <a:cs typeface="+mn-cs"/>
              </a:rPr>
              <a:t>, gas and mineral </a:t>
            </a:r>
            <a:r>
              <a:rPr lang="nb-NO" sz="2000" b="0" i="0" kern="1200" err="1">
                <a:solidFill>
                  <a:srgbClr val="002157"/>
                </a:solidFill>
                <a:effectLst/>
                <a:latin typeface="+mj-lt"/>
                <a:ea typeface="+mn-ea"/>
                <a:cs typeface="+mn-cs"/>
              </a:rPr>
              <a:t>resources</a:t>
            </a:r>
            <a:r>
              <a:rPr lang="nb-NO" sz="2000" b="0" i="0" kern="1200">
                <a:solidFill>
                  <a:srgbClr val="002157"/>
                </a:solidFill>
                <a:effectLst/>
                <a:latin typeface="+mj-lt"/>
                <a:ea typeface="+mn-ea"/>
                <a:cs typeface="+mn-cs"/>
              </a:rPr>
              <a:t>.</a:t>
            </a:r>
            <a:endParaRPr lang="nb-NO" sz="2000" b="0" i="0">
              <a:solidFill>
                <a:srgbClr val="002157"/>
              </a:solidFill>
              <a:latin typeface="+mj-lt"/>
            </a:endParaRPr>
          </a:p>
        </p:txBody>
      </p:sp>
      <p:sp>
        <p:nvSpPr>
          <p:cNvPr id="46" name="Rectangle 45">
            <a:extLst>
              <a:ext uri="{FF2B5EF4-FFF2-40B4-BE49-F238E27FC236}">
                <a16:creationId xmlns:a16="http://schemas.microsoft.com/office/drawing/2014/main" id="{6BF01A5C-F0D7-7343-90AC-D12336C68785}"/>
              </a:ext>
            </a:extLst>
          </p:cNvPr>
          <p:cNvSpPr/>
          <p:nvPr userDrawn="1"/>
        </p:nvSpPr>
        <p:spPr>
          <a:xfrm>
            <a:off x="7511040" y="1082351"/>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16626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1_Tittellysbilde">
    <p:bg>
      <p:bgPr>
        <a:solidFill>
          <a:srgbClr val="FFFFFF">
            <a:alpha val="9804"/>
          </a:srgbClr>
        </a:solidFill>
        <a:effectLst/>
      </p:bgPr>
    </p:bg>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6CE0DCDA-C0F7-D54F-AF4E-9DA03B4CC237}"/>
              </a:ext>
            </a:extLst>
          </p:cNvPr>
          <p:cNvSpPr>
            <a:spLocks noGrp="1"/>
          </p:cNvSpPr>
          <p:nvPr>
            <p:ph type="subTitle" idx="1"/>
          </p:nvPr>
        </p:nvSpPr>
        <p:spPr>
          <a:xfrm>
            <a:off x="643435" y="3886159"/>
            <a:ext cx="4711991" cy="417758"/>
          </a:xfrm>
        </p:spPr>
        <p:txBody>
          <a:bodyPr>
            <a:normAutofit/>
          </a:bodyPr>
          <a:lstStyle>
            <a:lvl1pPr marL="0" indent="0" algn="l">
              <a:lnSpc>
                <a:spcPct val="112000"/>
              </a:lnSpc>
              <a:spcBef>
                <a:spcPts val="0"/>
              </a:spcBef>
              <a:spcAft>
                <a:spcPts val="0"/>
              </a:spcAft>
              <a:buNone/>
              <a:defRPr sz="1600">
                <a:solidFill>
                  <a:srgbClr val="13285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6" name="Plassholder for tekst 8">
            <a:extLst>
              <a:ext uri="{FF2B5EF4-FFF2-40B4-BE49-F238E27FC236}">
                <a16:creationId xmlns:a16="http://schemas.microsoft.com/office/drawing/2014/main" id="{A60C8AA2-1499-8444-9FA4-1DFFBBDF809F}"/>
              </a:ext>
            </a:extLst>
          </p:cNvPr>
          <p:cNvSpPr>
            <a:spLocks noGrp="1"/>
          </p:cNvSpPr>
          <p:nvPr>
            <p:ph type="body" sz="quarter" idx="13" hasCustomPrompt="1"/>
          </p:nvPr>
        </p:nvSpPr>
        <p:spPr>
          <a:xfrm>
            <a:off x="643435" y="3056502"/>
            <a:ext cx="4711991" cy="744996"/>
          </a:xfrm>
        </p:spPr>
        <p:txBody>
          <a:bodyPr anchor="t">
            <a:normAutofit/>
          </a:bodyPr>
          <a:lstStyle>
            <a:lvl1pPr marL="0" indent="0">
              <a:buFontTx/>
              <a:buNone/>
              <a:defRPr sz="5600" b="1" i="0">
                <a:solidFill>
                  <a:srgbClr val="132856"/>
                </a:solidFill>
                <a:latin typeface="Franklin Gothic Demi" panose="020B0603020102020204" pitchFamily="34" charset="0"/>
              </a:defRPr>
            </a:lvl1pPr>
          </a:lstStyle>
          <a:p>
            <a:r>
              <a:rPr lang="en-US"/>
              <a:t>Title here</a:t>
            </a:r>
          </a:p>
        </p:txBody>
      </p:sp>
      <p:sp>
        <p:nvSpPr>
          <p:cNvPr id="7" name="Plassholder for bilde 7">
            <a:extLst>
              <a:ext uri="{FF2B5EF4-FFF2-40B4-BE49-F238E27FC236}">
                <a16:creationId xmlns:a16="http://schemas.microsoft.com/office/drawing/2014/main" id="{CBBB60AB-D187-B94C-89DD-226E326D11DD}"/>
              </a:ext>
            </a:extLst>
          </p:cNvPr>
          <p:cNvSpPr>
            <a:spLocks noGrp="1"/>
          </p:cNvSpPr>
          <p:nvPr>
            <p:ph type="pic" sz="quarter" idx="14"/>
          </p:nvPr>
        </p:nvSpPr>
        <p:spPr>
          <a:xfrm>
            <a:off x="6096000" y="0"/>
            <a:ext cx="6096000" cy="6857999"/>
          </a:xfrm>
        </p:spPr>
        <p:txBody>
          <a:bodyPr/>
          <a:lstStyle/>
          <a:p>
            <a:r>
              <a:rPr lang="en-GB"/>
              <a:t>Click icon to add picture</a:t>
            </a:r>
            <a:endParaRPr lang="en-US"/>
          </a:p>
        </p:txBody>
      </p:sp>
      <p:pic>
        <p:nvPicPr>
          <p:cNvPr id="12" name="Picture 11">
            <a:extLst>
              <a:ext uri="{FF2B5EF4-FFF2-40B4-BE49-F238E27FC236}">
                <a16:creationId xmlns:a16="http://schemas.microsoft.com/office/drawing/2014/main" id="{5700C876-71FD-7C45-80C5-76C71DFC4D6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43434" y="5826626"/>
            <a:ext cx="1495766" cy="673730"/>
          </a:xfrm>
          <a:prstGeom prst="rect">
            <a:avLst/>
          </a:prstGeom>
        </p:spPr>
      </p:pic>
      <p:sp>
        <p:nvSpPr>
          <p:cNvPr id="18" name="Rectangle 17">
            <a:extLst>
              <a:ext uri="{FF2B5EF4-FFF2-40B4-BE49-F238E27FC236}">
                <a16:creationId xmlns:a16="http://schemas.microsoft.com/office/drawing/2014/main" id="{22C2A41E-824E-C949-AF2A-1CAFA124388F}"/>
              </a:ext>
            </a:extLst>
          </p:cNvPr>
          <p:cNvSpPr/>
          <p:nvPr userDrawn="1"/>
        </p:nvSpPr>
        <p:spPr>
          <a:xfrm>
            <a:off x="3261" y="45926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DC998A1A-FD10-F24F-9824-FA4018CAF4FB}"/>
              </a:ext>
            </a:extLst>
          </p:cNvPr>
          <p:cNvSpPr/>
          <p:nvPr userDrawn="1"/>
        </p:nvSpPr>
        <p:spPr>
          <a:xfrm>
            <a:off x="3484279" y="0"/>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0" name="Rectangle 19">
            <a:extLst>
              <a:ext uri="{FF2B5EF4-FFF2-40B4-BE49-F238E27FC236}">
                <a16:creationId xmlns:a16="http://schemas.microsoft.com/office/drawing/2014/main" id="{41C024B3-2786-E946-837A-A9623899FAAC}"/>
              </a:ext>
            </a:extLst>
          </p:cNvPr>
          <p:cNvSpPr/>
          <p:nvPr userDrawn="1"/>
        </p:nvSpPr>
        <p:spPr>
          <a:xfrm>
            <a:off x="5217170" y="1082351"/>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1" name="Rectangle 20">
            <a:extLst>
              <a:ext uri="{FF2B5EF4-FFF2-40B4-BE49-F238E27FC236}">
                <a16:creationId xmlns:a16="http://schemas.microsoft.com/office/drawing/2014/main" id="{052E1013-46BC-F648-8C7F-359A428369FB}"/>
              </a:ext>
            </a:extLst>
          </p:cNvPr>
          <p:cNvSpPr/>
          <p:nvPr userDrawn="1"/>
        </p:nvSpPr>
        <p:spPr>
          <a:xfrm>
            <a:off x="2233056" y="1077544"/>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50550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ittellysbilde">
    <p:bg>
      <p:bgPr>
        <a:solidFill>
          <a:srgbClr val="FAEDBC">
            <a:alpha val="9804"/>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70B929-9328-914C-BFEB-1BA8D78F10B4}"/>
              </a:ext>
            </a:extLst>
          </p:cNvPr>
          <p:cNvSpPr/>
          <p:nvPr userDrawn="1"/>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4" name="Picture 3">
            <a:extLst>
              <a:ext uri="{FF2B5EF4-FFF2-40B4-BE49-F238E27FC236}">
                <a16:creationId xmlns:a16="http://schemas.microsoft.com/office/drawing/2014/main" id="{7EB629E4-6460-A14A-9BC9-0B8BB909E3B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957230" y="2053643"/>
            <a:ext cx="4277537" cy="2750711"/>
          </a:xfrm>
          <a:prstGeom prst="rect">
            <a:avLst/>
          </a:prstGeom>
        </p:spPr>
      </p:pic>
      <p:sp>
        <p:nvSpPr>
          <p:cNvPr id="23" name="Rectangle 22">
            <a:extLst>
              <a:ext uri="{FF2B5EF4-FFF2-40B4-BE49-F238E27FC236}">
                <a16:creationId xmlns:a16="http://schemas.microsoft.com/office/drawing/2014/main" id="{41CD7BD5-931D-E541-8629-0F1E0B04D6E8}"/>
              </a:ext>
            </a:extLst>
          </p:cNvPr>
          <p:cNvSpPr/>
          <p:nvPr userDrawn="1"/>
        </p:nvSpPr>
        <p:spPr>
          <a:xfrm>
            <a:off x="3261" y="45926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4" name="Rectangle 23">
            <a:extLst>
              <a:ext uri="{FF2B5EF4-FFF2-40B4-BE49-F238E27FC236}">
                <a16:creationId xmlns:a16="http://schemas.microsoft.com/office/drawing/2014/main" id="{8C5115EB-A749-CB40-ABA6-675F3CD2977F}"/>
              </a:ext>
            </a:extLst>
          </p:cNvPr>
          <p:cNvSpPr/>
          <p:nvPr userDrawn="1"/>
        </p:nvSpPr>
        <p:spPr>
          <a:xfrm>
            <a:off x="3484279" y="0"/>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5" name="Rectangle 24">
            <a:extLst>
              <a:ext uri="{FF2B5EF4-FFF2-40B4-BE49-F238E27FC236}">
                <a16:creationId xmlns:a16="http://schemas.microsoft.com/office/drawing/2014/main" id="{FA5CD8DD-12D1-4B4A-9238-1196CE17BCCA}"/>
              </a:ext>
            </a:extLst>
          </p:cNvPr>
          <p:cNvSpPr/>
          <p:nvPr userDrawn="1"/>
        </p:nvSpPr>
        <p:spPr>
          <a:xfrm>
            <a:off x="7511040" y="1082351"/>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6" name="Rectangle 25">
            <a:extLst>
              <a:ext uri="{FF2B5EF4-FFF2-40B4-BE49-F238E27FC236}">
                <a16:creationId xmlns:a16="http://schemas.microsoft.com/office/drawing/2014/main" id="{05A3E740-DD37-9245-BD7A-8401CE3A6154}"/>
              </a:ext>
            </a:extLst>
          </p:cNvPr>
          <p:cNvSpPr/>
          <p:nvPr userDrawn="1"/>
        </p:nvSpPr>
        <p:spPr>
          <a:xfrm>
            <a:off x="11870888" y="1077544"/>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1" name="Rectangle 30">
            <a:extLst>
              <a:ext uri="{FF2B5EF4-FFF2-40B4-BE49-F238E27FC236}">
                <a16:creationId xmlns:a16="http://schemas.microsoft.com/office/drawing/2014/main" id="{A09B745A-5D26-C047-A9C7-9C5BEFF193A1}"/>
              </a:ext>
            </a:extLst>
          </p:cNvPr>
          <p:cNvSpPr/>
          <p:nvPr userDrawn="1"/>
        </p:nvSpPr>
        <p:spPr>
          <a:xfrm rot="10800000">
            <a:off x="11308653" y="611853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2" name="Rectangle 31">
            <a:extLst>
              <a:ext uri="{FF2B5EF4-FFF2-40B4-BE49-F238E27FC236}">
                <a16:creationId xmlns:a16="http://schemas.microsoft.com/office/drawing/2014/main" id="{80EE9FA9-A327-6248-967F-893ADCB92D87}"/>
              </a:ext>
            </a:extLst>
          </p:cNvPr>
          <p:cNvSpPr/>
          <p:nvPr userDrawn="1"/>
        </p:nvSpPr>
        <p:spPr>
          <a:xfrm rot="10800000">
            <a:off x="8389870" y="6577790"/>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3" name="Rectangle 32">
            <a:extLst>
              <a:ext uri="{FF2B5EF4-FFF2-40B4-BE49-F238E27FC236}">
                <a16:creationId xmlns:a16="http://schemas.microsoft.com/office/drawing/2014/main" id="{C5F2C8DD-E55E-5E49-8657-720F9A9D4DF2}"/>
              </a:ext>
            </a:extLst>
          </p:cNvPr>
          <p:cNvSpPr/>
          <p:nvPr userDrawn="1"/>
        </p:nvSpPr>
        <p:spPr>
          <a:xfrm rot="10800000">
            <a:off x="4285761" y="5495439"/>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34" name="Rectangle 33">
            <a:extLst>
              <a:ext uri="{FF2B5EF4-FFF2-40B4-BE49-F238E27FC236}">
                <a16:creationId xmlns:a16="http://schemas.microsoft.com/office/drawing/2014/main" id="{269BC6AF-5607-7D45-B183-9BDF4622ED45}"/>
              </a:ext>
            </a:extLst>
          </p:cNvPr>
          <p:cNvSpPr/>
          <p:nvPr userDrawn="1"/>
        </p:nvSpPr>
        <p:spPr>
          <a:xfrm rot="10800000">
            <a:off x="3261" y="5500246"/>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486660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tel og innhold">
    <p:bg>
      <p:bgPr>
        <a:solidFill>
          <a:srgbClr val="FFFFFF">
            <a:alpha val="9804"/>
          </a:srgbClr>
        </a:solidFill>
        <a:effectLst/>
      </p:bgPr>
    </p:bg>
    <p:spTree>
      <p:nvGrpSpPr>
        <p:cNvPr id="1" name=""/>
        <p:cNvGrpSpPr/>
        <p:nvPr/>
      </p:nvGrpSpPr>
      <p:grpSpPr>
        <a:xfrm>
          <a:off x="0" y="0"/>
          <a:ext cx="0" cy="0"/>
          <a:chOff x="0" y="0"/>
          <a:chExt cx="0" cy="0"/>
        </a:xfrm>
      </p:grpSpPr>
      <p:sp>
        <p:nvSpPr>
          <p:cNvPr id="9" name="Plassholder for tekst 8">
            <a:extLst>
              <a:ext uri="{FF2B5EF4-FFF2-40B4-BE49-F238E27FC236}">
                <a16:creationId xmlns:a16="http://schemas.microsoft.com/office/drawing/2014/main" id="{19C52459-D2B3-C546-9363-E84D342AFB7D}"/>
              </a:ext>
            </a:extLst>
          </p:cNvPr>
          <p:cNvSpPr>
            <a:spLocks noGrp="1"/>
          </p:cNvSpPr>
          <p:nvPr>
            <p:ph type="body" sz="quarter" idx="13" hasCustomPrompt="1"/>
          </p:nvPr>
        </p:nvSpPr>
        <p:spPr>
          <a:xfrm>
            <a:off x="642812" y="1194998"/>
            <a:ext cx="4711991" cy="744996"/>
          </a:xfrm>
        </p:spPr>
        <p:txBody>
          <a:bodyPr anchor="t">
            <a:normAutofit/>
          </a:bodyPr>
          <a:lstStyle>
            <a:lvl1pPr marL="0" indent="0">
              <a:buFontTx/>
              <a:buNone/>
              <a:defRPr sz="4000" b="1" i="0">
                <a:latin typeface="Franklin Gothic Demi" panose="020B0603020102020204" pitchFamily="34" charset="0"/>
              </a:defRPr>
            </a:lvl1pPr>
          </a:lstStyle>
          <a:p>
            <a:r>
              <a:rPr lang="en-US"/>
              <a:t>Title here</a:t>
            </a:r>
          </a:p>
        </p:txBody>
      </p:sp>
      <p:sp>
        <p:nvSpPr>
          <p:cNvPr id="11" name="Plassholder for innhold 10">
            <a:extLst>
              <a:ext uri="{FF2B5EF4-FFF2-40B4-BE49-F238E27FC236}">
                <a16:creationId xmlns:a16="http://schemas.microsoft.com/office/drawing/2014/main" id="{99D48276-482E-1945-ADE2-ADEE49552A34}"/>
              </a:ext>
            </a:extLst>
          </p:cNvPr>
          <p:cNvSpPr>
            <a:spLocks noGrp="1"/>
          </p:cNvSpPr>
          <p:nvPr>
            <p:ph sz="quarter" idx="14"/>
          </p:nvPr>
        </p:nvSpPr>
        <p:spPr>
          <a:xfrm>
            <a:off x="642812" y="2019792"/>
            <a:ext cx="4712614" cy="2338388"/>
          </a:xfrm>
        </p:spPr>
        <p:txBody>
          <a:bodyPr/>
          <a:lstStyle/>
          <a:p>
            <a:pPr lvl="0"/>
            <a:r>
              <a:rPr lang="en-GB"/>
              <a:t>Click to edit Master text styles</a:t>
            </a:r>
          </a:p>
        </p:txBody>
      </p:sp>
      <p:sp>
        <p:nvSpPr>
          <p:cNvPr id="13" name="Plassholder for bilde 12">
            <a:extLst>
              <a:ext uri="{FF2B5EF4-FFF2-40B4-BE49-F238E27FC236}">
                <a16:creationId xmlns:a16="http://schemas.microsoft.com/office/drawing/2014/main" id="{50554C5D-EF36-E249-B10A-0FB9A042CFC8}"/>
              </a:ext>
            </a:extLst>
          </p:cNvPr>
          <p:cNvSpPr>
            <a:spLocks noGrp="1"/>
          </p:cNvSpPr>
          <p:nvPr>
            <p:ph type="pic" sz="quarter" idx="15"/>
          </p:nvPr>
        </p:nvSpPr>
        <p:spPr>
          <a:xfrm>
            <a:off x="6410227" y="1194998"/>
            <a:ext cx="5781772" cy="4781596"/>
          </a:xfrm>
        </p:spPr>
        <p:txBody>
          <a:bodyPr/>
          <a:lstStyle/>
          <a:p>
            <a:r>
              <a:rPr lang="en-GB"/>
              <a:t>Click icon to add picture</a:t>
            </a:r>
            <a:endParaRPr lang="en-US"/>
          </a:p>
        </p:txBody>
      </p:sp>
      <p:sp>
        <p:nvSpPr>
          <p:cNvPr id="30" name="Date Placeholder 3">
            <a:extLst>
              <a:ext uri="{FF2B5EF4-FFF2-40B4-BE49-F238E27FC236}">
                <a16:creationId xmlns:a16="http://schemas.microsoft.com/office/drawing/2014/main" id="{88854686-49CF-2044-8971-F5576D049B1B}"/>
              </a:ext>
            </a:extLst>
          </p:cNvPr>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31" name="Footer Placeholder 4">
            <a:extLst>
              <a:ext uri="{FF2B5EF4-FFF2-40B4-BE49-F238E27FC236}">
                <a16:creationId xmlns:a16="http://schemas.microsoft.com/office/drawing/2014/main" id="{464EEBCF-38E5-AD4B-8659-D88B8DD95B4C}"/>
              </a:ext>
            </a:extLst>
          </p:cNvPr>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32" name="Slide Number Placeholder 5">
            <a:extLst>
              <a:ext uri="{FF2B5EF4-FFF2-40B4-BE49-F238E27FC236}">
                <a16:creationId xmlns:a16="http://schemas.microsoft.com/office/drawing/2014/main" id="{3D016E7E-798D-FE4E-93A5-3E0EDFA25B19}"/>
              </a:ext>
            </a:extLst>
          </p:cNvPr>
          <p:cNvSpPr>
            <a:spLocks noGrp="1"/>
          </p:cNvSpPr>
          <p:nvPr>
            <p:ph type="sldNum" sz="quarter" idx="4"/>
          </p:nvPr>
        </p:nvSpPr>
        <p:spPr>
          <a:xfrm>
            <a:off x="9928758" y="6453386"/>
            <a:ext cx="1596292" cy="404614"/>
          </a:xfrm>
          <a:prstGeom prst="rect">
            <a:avLst/>
          </a:prstGeom>
        </p:spPr>
        <p:txBody>
          <a:bodyPr vert="horz" lIns="91440" tIns="45720" rIns="91440" bIns="45720" rtlCol="0" anchor="ctr"/>
          <a:lstStyle>
            <a:lvl1pPr algn="r">
              <a:defRPr sz="1000" baseline="0">
                <a:solidFill>
                  <a:srgbClr val="132856"/>
                </a:solidFill>
                <a:latin typeface="+mn-lt"/>
              </a:defRPr>
            </a:lvl1pPr>
          </a:lstStyle>
          <a:p>
            <a:fld id="{69E57DC2-970A-4B3E-BB1C-7A09969E49DF}" type="slidenum">
              <a:rPr lang="en-US" smtClean="0"/>
              <a:pPr/>
              <a:t>‹#›</a:t>
            </a:fld>
            <a:endParaRPr lang="en-US"/>
          </a:p>
        </p:txBody>
      </p:sp>
      <p:sp>
        <p:nvSpPr>
          <p:cNvPr id="17" name="Rectangle 16">
            <a:extLst>
              <a:ext uri="{FF2B5EF4-FFF2-40B4-BE49-F238E27FC236}">
                <a16:creationId xmlns:a16="http://schemas.microsoft.com/office/drawing/2014/main" id="{0E4290E2-A1A3-B741-9CBD-D98316A373CB}"/>
              </a:ext>
            </a:extLst>
          </p:cNvPr>
          <p:cNvSpPr/>
          <p:nvPr userDrawn="1"/>
        </p:nvSpPr>
        <p:spPr>
          <a:xfrm rot="10800000">
            <a:off x="642812" y="0"/>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ctangle 17">
            <a:extLst>
              <a:ext uri="{FF2B5EF4-FFF2-40B4-BE49-F238E27FC236}">
                <a16:creationId xmlns:a16="http://schemas.microsoft.com/office/drawing/2014/main" id="{28CA7434-1A7A-2B4E-8EE6-16FCE790ADC7}"/>
              </a:ext>
            </a:extLst>
          </p:cNvPr>
          <p:cNvSpPr/>
          <p:nvPr userDrawn="1"/>
        </p:nvSpPr>
        <p:spPr>
          <a:xfrm rot="10800000">
            <a:off x="4798353" y="560416"/>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ctangle 18">
            <a:extLst>
              <a:ext uri="{FF2B5EF4-FFF2-40B4-BE49-F238E27FC236}">
                <a16:creationId xmlns:a16="http://schemas.microsoft.com/office/drawing/2014/main" id="{BE355435-836E-A844-9369-3492A9CEC711}"/>
              </a:ext>
            </a:extLst>
          </p:cNvPr>
          <p:cNvSpPr/>
          <p:nvPr userDrawn="1"/>
        </p:nvSpPr>
        <p:spPr>
          <a:xfrm rot="10800000">
            <a:off x="7838104" y="280208"/>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0" name="Rectangle 19">
            <a:extLst>
              <a:ext uri="{FF2B5EF4-FFF2-40B4-BE49-F238E27FC236}">
                <a16:creationId xmlns:a16="http://schemas.microsoft.com/office/drawing/2014/main" id="{4DCC1036-51BC-E244-A360-023C7327BB3A}"/>
              </a:ext>
            </a:extLst>
          </p:cNvPr>
          <p:cNvSpPr/>
          <p:nvPr userDrawn="1"/>
        </p:nvSpPr>
        <p:spPr>
          <a:xfrm rot="10800000">
            <a:off x="11870887" y="560417"/>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64805384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tel og innhold">
    <p:bg>
      <p:bgPr>
        <a:solidFill>
          <a:srgbClr val="FFFFFF">
            <a:alpha val="9804"/>
          </a:srgbClr>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C58431D-8E20-AE40-9B25-7E1CFCA42849}"/>
              </a:ext>
            </a:extLst>
          </p:cNvPr>
          <p:cNvSpPr>
            <a:spLocks noGrp="1"/>
          </p:cNvSpPr>
          <p:nvPr>
            <p:ph type="title"/>
          </p:nvPr>
        </p:nvSpPr>
        <p:spPr>
          <a:xfrm>
            <a:off x="642812" y="1194998"/>
            <a:ext cx="10905753" cy="671660"/>
          </a:xfrm>
        </p:spPr>
        <p:txBody>
          <a:bodyPr>
            <a:noAutofit/>
          </a:bodyPr>
          <a:lstStyle>
            <a:lvl1pPr>
              <a:defRPr sz="4000"/>
            </a:lvl1pPr>
          </a:lstStyle>
          <a:p>
            <a:r>
              <a:rPr lang="en-GB"/>
              <a:t>Click to edit Master title style</a:t>
            </a:r>
            <a:endParaRPr lang="en-US"/>
          </a:p>
        </p:txBody>
      </p:sp>
      <p:sp>
        <p:nvSpPr>
          <p:cNvPr id="11" name="Content Placeholder 2">
            <a:extLst>
              <a:ext uri="{FF2B5EF4-FFF2-40B4-BE49-F238E27FC236}">
                <a16:creationId xmlns:a16="http://schemas.microsoft.com/office/drawing/2014/main" id="{C0164713-EC13-F543-A4C5-7C9EA1055904}"/>
              </a:ext>
            </a:extLst>
          </p:cNvPr>
          <p:cNvSpPr>
            <a:spLocks noGrp="1"/>
          </p:cNvSpPr>
          <p:nvPr>
            <p:ph idx="1"/>
          </p:nvPr>
        </p:nvSpPr>
        <p:spPr>
          <a:xfrm>
            <a:off x="642812" y="2019792"/>
            <a:ext cx="10905753" cy="3581400"/>
          </a:xfrm>
        </p:spPr>
        <p:txBody>
          <a:bodyPr/>
          <a:lstStyle/>
          <a:p>
            <a:pPr lvl="0"/>
            <a:r>
              <a:rPr lang="en-GB"/>
              <a:t>Click to edit Master text styles</a:t>
            </a:r>
          </a:p>
        </p:txBody>
      </p:sp>
      <p:sp>
        <p:nvSpPr>
          <p:cNvPr id="22" name="Date Placeholder 3">
            <a:extLst>
              <a:ext uri="{FF2B5EF4-FFF2-40B4-BE49-F238E27FC236}">
                <a16:creationId xmlns:a16="http://schemas.microsoft.com/office/drawing/2014/main" id="{78B4D6C5-9BF0-5A49-9693-24A369DB7785}"/>
              </a:ext>
            </a:extLst>
          </p:cNvPr>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23" name="Footer Placeholder 4">
            <a:extLst>
              <a:ext uri="{FF2B5EF4-FFF2-40B4-BE49-F238E27FC236}">
                <a16:creationId xmlns:a16="http://schemas.microsoft.com/office/drawing/2014/main" id="{2A686105-7BC9-224A-B16E-B13F4BA9A2C6}"/>
              </a:ext>
            </a:extLst>
          </p:cNvPr>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24" name="Slide Number Placeholder 5">
            <a:extLst>
              <a:ext uri="{FF2B5EF4-FFF2-40B4-BE49-F238E27FC236}">
                <a16:creationId xmlns:a16="http://schemas.microsoft.com/office/drawing/2014/main" id="{CCD24B93-4D97-C146-8244-BF6FA5ECAF9B}"/>
              </a:ext>
            </a:extLst>
          </p:cNvPr>
          <p:cNvSpPr>
            <a:spLocks noGrp="1"/>
          </p:cNvSpPr>
          <p:nvPr>
            <p:ph type="sldNum" sz="quarter" idx="4"/>
          </p:nvPr>
        </p:nvSpPr>
        <p:spPr>
          <a:xfrm>
            <a:off x="9928758" y="6453386"/>
            <a:ext cx="1596292" cy="404614"/>
          </a:xfrm>
          <a:prstGeom prst="rect">
            <a:avLst/>
          </a:prstGeom>
        </p:spPr>
        <p:txBody>
          <a:bodyPr vert="horz" lIns="91440" tIns="45720" rIns="91440" bIns="45720" rtlCol="0" anchor="ctr"/>
          <a:lstStyle>
            <a:lvl1pPr algn="r">
              <a:defRPr sz="1000" baseline="0">
                <a:solidFill>
                  <a:srgbClr val="132856"/>
                </a:solidFill>
                <a:latin typeface="+mn-lt"/>
              </a:defRPr>
            </a:lvl1pPr>
          </a:lstStyle>
          <a:p>
            <a:fld id="{69E57DC2-970A-4B3E-BB1C-7A09969E49DF}" type="slidenum">
              <a:rPr lang="en-US" smtClean="0"/>
              <a:pPr/>
              <a:t>‹#›</a:t>
            </a:fld>
            <a:endParaRPr lang="en-US"/>
          </a:p>
        </p:txBody>
      </p:sp>
      <p:sp>
        <p:nvSpPr>
          <p:cNvPr id="12" name="Rectangle 11">
            <a:extLst>
              <a:ext uri="{FF2B5EF4-FFF2-40B4-BE49-F238E27FC236}">
                <a16:creationId xmlns:a16="http://schemas.microsoft.com/office/drawing/2014/main" id="{D07A9708-ACEE-3C49-9190-E339828EF3DF}"/>
              </a:ext>
            </a:extLst>
          </p:cNvPr>
          <p:cNvSpPr/>
          <p:nvPr userDrawn="1"/>
        </p:nvSpPr>
        <p:spPr>
          <a:xfrm>
            <a:off x="11308652" y="560417"/>
            <a:ext cx="883347" cy="280207"/>
          </a:xfrm>
          <a:prstGeom prst="rect">
            <a:avLst/>
          </a:prstGeom>
          <a:solidFill>
            <a:srgbClr val="002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a:extLst>
              <a:ext uri="{FF2B5EF4-FFF2-40B4-BE49-F238E27FC236}">
                <a16:creationId xmlns:a16="http://schemas.microsoft.com/office/drawing/2014/main" id="{E6D7D776-D791-A645-9ECF-9C0B75DAE595}"/>
              </a:ext>
            </a:extLst>
          </p:cNvPr>
          <p:cNvSpPr/>
          <p:nvPr userDrawn="1"/>
        </p:nvSpPr>
        <p:spPr>
          <a:xfrm>
            <a:off x="7715346" y="1"/>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500608E4-FCDF-7341-BDDE-2D407FE18E82}"/>
              </a:ext>
            </a:extLst>
          </p:cNvPr>
          <p:cNvSpPr/>
          <p:nvPr userDrawn="1"/>
        </p:nvSpPr>
        <p:spPr>
          <a:xfrm>
            <a:off x="4117877" y="280209"/>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CDE3FFE0-A21C-7741-92B5-34AB4E684857}"/>
              </a:ext>
            </a:extLst>
          </p:cNvPr>
          <p:cNvSpPr/>
          <p:nvPr userDrawn="1"/>
        </p:nvSpPr>
        <p:spPr>
          <a:xfrm>
            <a:off x="642812" y="0"/>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tel, innhold og bilde">
    <p:bg>
      <p:bgPr>
        <a:solidFill>
          <a:srgbClr val="FFFFFF">
            <a:alpha val="9804"/>
          </a:srgbClr>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C58431D-8E20-AE40-9B25-7E1CFCA42849}"/>
              </a:ext>
            </a:extLst>
          </p:cNvPr>
          <p:cNvSpPr>
            <a:spLocks noGrp="1"/>
          </p:cNvSpPr>
          <p:nvPr>
            <p:ph type="title"/>
          </p:nvPr>
        </p:nvSpPr>
        <p:spPr>
          <a:xfrm>
            <a:off x="642813" y="1194998"/>
            <a:ext cx="7072534" cy="671660"/>
          </a:xfrm>
        </p:spPr>
        <p:txBody>
          <a:bodyPr>
            <a:noAutofit/>
          </a:bodyPr>
          <a:lstStyle>
            <a:lvl1pPr>
              <a:defRPr sz="4000"/>
            </a:lvl1pPr>
          </a:lstStyle>
          <a:p>
            <a:r>
              <a:rPr lang="en-GB"/>
              <a:t>Click to edit Master title style</a:t>
            </a:r>
            <a:endParaRPr lang="en-US"/>
          </a:p>
        </p:txBody>
      </p:sp>
      <p:sp>
        <p:nvSpPr>
          <p:cNvPr id="11" name="Content Placeholder 2">
            <a:extLst>
              <a:ext uri="{FF2B5EF4-FFF2-40B4-BE49-F238E27FC236}">
                <a16:creationId xmlns:a16="http://schemas.microsoft.com/office/drawing/2014/main" id="{C0164713-EC13-F543-A4C5-7C9EA1055904}"/>
              </a:ext>
            </a:extLst>
          </p:cNvPr>
          <p:cNvSpPr>
            <a:spLocks noGrp="1"/>
          </p:cNvSpPr>
          <p:nvPr>
            <p:ph idx="1"/>
          </p:nvPr>
        </p:nvSpPr>
        <p:spPr>
          <a:xfrm>
            <a:off x="642813" y="2019792"/>
            <a:ext cx="7072534" cy="3581400"/>
          </a:xfrm>
        </p:spPr>
        <p:txBody>
          <a:bodyPr/>
          <a:lstStyle/>
          <a:p>
            <a:pPr lvl="0"/>
            <a:r>
              <a:rPr lang="en-GB"/>
              <a:t>Click to edit Master text styles</a:t>
            </a:r>
          </a:p>
        </p:txBody>
      </p:sp>
      <p:sp>
        <p:nvSpPr>
          <p:cNvPr id="22" name="Date Placeholder 3">
            <a:extLst>
              <a:ext uri="{FF2B5EF4-FFF2-40B4-BE49-F238E27FC236}">
                <a16:creationId xmlns:a16="http://schemas.microsoft.com/office/drawing/2014/main" id="{78B4D6C5-9BF0-5A49-9693-24A369DB7785}"/>
              </a:ext>
            </a:extLst>
          </p:cNvPr>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23" name="Footer Placeholder 4">
            <a:extLst>
              <a:ext uri="{FF2B5EF4-FFF2-40B4-BE49-F238E27FC236}">
                <a16:creationId xmlns:a16="http://schemas.microsoft.com/office/drawing/2014/main" id="{2A686105-7BC9-224A-B16E-B13F4BA9A2C6}"/>
              </a:ext>
            </a:extLst>
          </p:cNvPr>
          <p:cNvSpPr>
            <a:spLocks noGrp="1"/>
          </p:cNvSpPr>
          <p:nvPr>
            <p:ph type="ftr" sz="quarter" idx="3"/>
          </p:nvPr>
        </p:nvSpPr>
        <p:spPr>
          <a:xfrm>
            <a:off x="2893564" y="6453386"/>
            <a:ext cx="4851699"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13" name="Rectangle 12">
            <a:extLst>
              <a:ext uri="{FF2B5EF4-FFF2-40B4-BE49-F238E27FC236}">
                <a16:creationId xmlns:a16="http://schemas.microsoft.com/office/drawing/2014/main" id="{E6D7D776-D791-A645-9ECF-9C0B75DAE595}"/>
              </a:ext>
            </a:extLst>
          </p:cNvPr>
          <p:cNvSpPr/>
          <p:nvPr userDrawn="1"/>
        </p:nvSpPr>
        <p:spPr>
          <a:xfrm>
            <a:off x="7715346" y="1"/>
            <a:ext cx="321112" cy="280207"/>
          </a:xfrm>
          <a:prstGeom prst="rect">
            <a:avLst/>
          </a:prstGeom>
          <a:solidFill>
            <a:srgbClr val="0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ctangle 13">
            <a:extLst>
              <a:ext uri="{FF2B5EF4-FFF2-40B4-BE49-F238E27FC236}">
                <a16:creationId xmlns:a16="http://schemas.microsoft.com/office/drawing/2014/main" id="{500608E4-FCDF-7341-BDDE-2D407FE18E82}"/>
              </a:ext>
            </a:extLst>
          </p:cNvPr>
          <p:cNvSpPr/>
          <p:nvPr userDrawn="1"/>
        </p:nvSpPr>
        <p:spPr>
          <a:xfrm>
            <a:off x="4117877" y="280209"/>
            <a:ext cx="878830" cy="280207"/>
          </a:xfrm>
          <a:prstGeom prst="rect">
            <a:avLst/>
          </a:prstGeom>
          <a:solidFill>
            <a:srgbClr val="038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a:extLst>
              <a:ext uri="{FF2B5EF4-FFF2-40B4-BE49-F238E27FC236}">
                <a16:creationId xmlns:a16="http://schemas.microsoft.com/office/drawing/2014/main" id="{CDE3FFE0-A21C-7741-92B5-34AB4E684857}"/>
              </a:ext>
            </a:extLst>
          </p:cNvPr>
          <p:cNvSpPr/>
          <p:nvPr userDrawn="1"/>
        </p:nvSpPr>
        <p:spPr>
          <a:xfrm>
            <a:off x="642812" y="0"/>
            <a:ext cx="321112" cy="280207"/>
          </a:xfrm>
          <a:prstGeom prst="rect">
            <a:avLst/>
          </a:prstGeom>
          <a:solidFill>
            <a:srgbClr val="00C3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7" name="Plassholder for bilde 12">
            <a:extLst>
              <a:ext uri="{FF2B5EF4-FFF2-40B4-BE49-F238E27FC236}">
                <a16:creationId xmlns:a16="http://schemas.microsoft.com/office/drawing/2014/main" id="{BEEEAE90-EF8E-3743-B611-305BD4EAA34A}"/>
              </a:ext>
            </a:extLst>
          </p:cNvPr>
          <p:cNvSpPr>
            <a:spLocks noGrp="1"/>
          </p:cNvSpPr>
          <p:nvPr>
            <p:ph type="pic" sz="quarter" idx="15"/>
          </p:nvPr>
        </p:nvSpPr>
        <p:spPr>
          <a:xfrm>
            <a:off x="8036457" y="0"/>
            <a:ext cx="4155543" cy="6858000"/>
          </a:xfrm>
        </p:spPr>
        <p:txBody>
          <a:bodyPr/>
          <a:lstStyle/>
          <a:p>
            <a:r>
              <a:rPr lang="en-GB"/>
              <a:t>Click icon to add picture</a:t>
            </a:r>
            <a:endParaRPr lang="en-US"/>
          </a:p>
        </p:txBody>
      </p:sp>
    </p:spTree>
    <p:extLst>
      <p:ext uri="{BB962C8B-B14F-4D97-AF65-F5344CB8AC3E}">
        <p14:creationId xmlns:p14="http://schemas.microsoft.com/office/powerpoint/2010/main" val="1119004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9804"/>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3434" y="685800"/>
            <a:ext cx="10881616" cy="1485900"/>
          </a:xfrm>
          <a:prstGeom prst="rect">
            <a:avLst/>
          </a:prstGeom>
        </p:spPr>
        <p:txBody>
          <a:bodyPr vert="horz" lIns="91440" tIns="45720" rIns="91440" bIns="45720" rtlCol="0" anchor="t">
            <a:normAutofit/>
          </a:bodyPr>
          <a:lstStyle/>
          <a:p>
            <a:r>
              <a:rPr lang="nb-NO"/>
              <a:t>Klikk for å redigere tittelstil</a:t>
            </a:r>
            <a:endParaRPr lang="en-US"/>
          </a:p>
        </p:txBody>
      </p:sp>
      <p:sp>
        <p:nvSpPr>
          <p:cNvPr id="3" name="Text Placeholder 2"/>
          <p:cNvSpPr>
            <a:spLocks noGrp="1"/>
          </p:cNvSpPr>
          <p:nvPr>
            <p:ph type="body" idx="1"/>
          </p:nvPr>
        </p:nvSpPr>
        <p:spPr>
          <a:xfrm>
            <a:off x="643434" y="2286000"/>
            <a:ext cx="10881616" cy="3474182"/>
          </a:xfrm>
          <a:prstGeom prst="rect">
            <a:avLst/>
          </a:prstGeom>
        </p:spPr>
        <p:txBody>
          <a:bodyPr vert="horz" lIns="91440" tIns="45720" rIns="91440" bIns="45720" rtlCol="0">
            <a:normAutofit/>
          </a:bodyPr>
          <a:lstStyle/>
          <a:p>
            <a:pPr lvl="0"/>
            <a:r>
              <a:rPr lang="nb-NO"/>
              <a:t>Rediger tekststiler i malen
Andre nivå
Tredje nivå
Fjerde nivå
Femte nivå</a:t>
            </a:r>
            <a:endParaRPr lang="en-US"/>
          </a:p>
        </p:txBody>
      </p:sp>
      <p:sp>
        <p:nvSpPr>
          <p:cNvPr id="4" name="Date Placeholder 3"/>
          <p:cNvSpPr>
            <a:spLocks noGrp="1"/>
          </p:cNvSpPr>
          <p:nvPr>
            <p:ph type="dt" sz="half" idx="2"/>
          </p:nvPr>
        </p:nvSpPr>
        <p:spPr>
          <a:xfrm>
            <a:off x="643434" y="6453386"/>
            <a:ext cx="1204572"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fld id="{87DE6118-2437-4B30-8E3C-4D2BE6020583}" type="datetimeFigureOut">
              <a:rPr lang="en-US" smtClean="0"/>
              <a:pPr/>
              <a:t>6/17/2026</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000" baseline="0">
                <a:solidFill>
                  <a:srgbClr val="132856"/>
                </a:solidFill>
                <a:latin typeface="+mn-lt"/>
              </a:defRPr>
            </a:lvl1pPr>
          </a:lstStyle>
          <a:p>
            <a:endParaRPr lang="en-US"/>
          </a:p>
        </p:txBody>
      </p:sp>
      <p:sp>
        <p:nvSpPr>
          <p:cNvPr id="6" name="Slide Number Placeholder 5"/>
          <p:cNvSpPr>
            <a:spLocks noGrp="1"/>
          </p:cNvSpPr>
          <p:nvPr>
            <p:ph type="sldNum" sz="quarter" idx="4"/>
          </p:nvPr>
        </p:nvSpPr>
        <p:spPr>
          <a:xfrm>
            <a:off x="9928758" y="6453386"/>
            <a:ext cx="1596292" cy="404614"/>
          </a:xfrm>
          <a:prstGeom prst="rect">
            <a:avLst/>
          </a:prstGeom>
        </p:spPr>
        <p:txBody>
          <a:bodyPr vert="horz" lIns="91440" tIns="45720" rIns="91440" bIns="45720" rtlCol="0" anchor="ctr"/>
          <a:lstStyle>
            <a:lvl1pPr algn="r">
              <a:defRPr sz="1000" baseline="0">
                <a:solidFill>
                  <a:srgbClr val="132856"/>
                </a:solidFill>
                <a:latin typeface="+mn-lt"/>
              </a:defRPr>
            </a:lvl1pPr>
          </a:lstStyle>
          <a:p>
            <a:fld id="{69E57DC2-970A-4B3E-BB1C-7A09969E49D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7" r:id="rId2"/>
    <p:sldLayoutId id="2147483675" r:id="rId3"/>
    <p:sldLayoutId id="2147483678" r:id="rId4"/>
    <p:sldLayoutId id="2147483680" r:id="rId5"/>
    <p:sldLayoutId id="2147483676" r:id="rId6"/>
    <p:sldLayoutId id="2147483668" r:id="rId7"/>
    <p:sldLayoutId id="2147483650" r:id="rId8"/>
    <p:sldLayoutId id="2147483688" r:id="rId9"/>
    <p:sldLayoutId id="2147483686" r:id="rId10"/>
    <p:sldLayoutId id="2147483663" r:id="rId11"/>
    <p:sldLayoutId id="2147483689" r:id="rId12"/>
    <p:sldLayoutId id="2147483683" r:id="rId13"/>
    <p:sldLayoutId id="2147483684" r:id="rId14"/>
    <p:sldLayoutId id="2147483685" r:id="rId15"/>
    <p:sldLayoutId id="2147483687" r:id="rId16"/>
    <p:sldLayoutId id="2147483654" r:id="rId17"/>
    <p:sldLayoutId id="2147483681" r:id="rId18"/>
    <p:sldLayoutId id="2147483682" r:id="rId19"/>
    <p:sldLayoutId id="2147483690" r:id="rId20"/>
    <p:sldLayoutId id="2147483691" r:id="rId21"/>
    <p:sldLayoutId id="2147483692" r:id="rId22"/>
  </p:sldLayoutIdLst>
  <p:txStyles>
    <p:title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21.svg"/><Relationship Id="rId4"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23.svg"/><Relationship Id="rId4" Type="http://schemas.openxmlformats.org/officeDocument/2006/relationships/image" Target="../media/image22.sv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svg"/><Relationship Id="rId1" Type="http://schemas.openxmlformats.org/officeDocument/2006/relationships/slideLayout" Target="../slideLayouts/slideLayout10.xml"/><Relationship Id="rId4" Type="http://schemas.openxmlformats.org/officeDocument/2006/relationships/image" Target="../media/image21.sv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svg"/><Relationship Id="rId1" Type="http://schemas.openxmlformats.org/officeDocument/2006/relationships/slideLayout" Target="../slideLayouts/slideLayout10.xml"/><Relationship Id="rId4" Type="http://schemas.openxmlformats.org/officeDocument/2006/relationships/image" Target="../media/image21.sv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https://repo-prod.revenuedev.org/" TargetMode="External"/><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svg"/><Relationship Id="rId1" Type="http://schemas.openxmlformats.org/officeDocument/2006/relationships/slideLayout" Target="../slideLayouts/slideLayout10.xml"/><Relationship Id="rId4" Type="http://schemas.openxmlformats.org/officeDocument/2006/relationships/image" Target="../media/image2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9.emf"/><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5.svg"/><Relationship Id="rId5" Type="http://schemas.openxmlformats.org/officeDocument/2006/relationships/image" Target="../media/image14.sv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hyperlink" Target="https://databank.worldbank.org/metadataglossary/adjusted-net-savings/series/NY.GDP.TOTL.RT.Z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B86E31F-55FF-2E41-AB26-CEECCBD285AA}"/>
              </a:ext>
            </a:extLst>
          </p:cNvPr>
          <p:cNvSpPr>
            <a:spLocks noGrp="1"/>
          </p:cNvSpPr>
          <p:nvPr>
            <p:ph type="subTitle" idx="1"/>
          </p:nvPr>
        </p:nvSpPr>
        <p:spPr>
          <a:xfrm>
            <a:off x="643435" y="4293662"/>
            <a:ext cx="11227453" cy="1083408"/>
          </a:xfrm>
        </p:spPr>
        <p:txBody>
          <a:bodyPr>
            <a:normAutofit/>
          </a:bodyPr>
          <a:lstStyle/>
          <a:p>
            <a:r>
              <a:rPr lang="en-GB" sz="1800"/>
              <a:t>WGEI annual meeting 2026</a:t>
            </a:r>
            <a:endParaRPr lang="en-GB" sz="1800" dirty="0"/>
          </a:p>
        </p:txBody>
      </p:sp>
      <p:sp>
        <p:nvSpPr>
          <p:cNvPr id="3" name="Text Placeholder 2">
            <a:extLst>
              <a:ext uri="{FF2B5EF4-FFF2-40B4-BE49-F238E27FC236}">
                <a16:creationId xmlns:a16="http://schemas.microsoft.com/office/drawing/2014/main" id="{20B9E2AE-17D2-1A43-8B68-275E4E90DD5E}"/>
              </a:ext>
            </a:extLst>
          </p:cNvPr>
          <p:cNvSpPr>
            <a:spLocks noGrp="1"/>
          </p:cNvSpPr>
          <p:nvPr>
            <p:ph type="body" sz="quarter" idx="13"/>
          </p:nvPr>
        </p:nvSpPr>
        <p:spPr>
          <a:xfrm>
            <a:off x="643436" y="2405270"/>
            <a:ext cx="10905130" cy="1958009"/>
          </a:xfrm>
        </p:spPr>
        <p:txBody>
          <a:bodyPr>
            <a:normAutofit/>
          </a:bodyPr>
          <a:lstStyle/>
          <a:p>
            <a:r>
              <a:rPr lang="en-GB"/>
              <a:t>Extractive Industries Transparency Initiative</a:t>
            </a:r>
          </a:p>
        </p:txBody>
      </p:sp>
    </p:spTree>
    <p:extLst>
      <p:ext uri="{BB962C8B-B14F-4D97-AF65-F5344CB8AC3E}">
        <p14:creationId xmlns:p14="http://schemas.microsoft.com/office/powerpoint/2010/main" val="2623336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460D8-1200-3847-B99F-37039975A3E0}"/>
              </a:ext>
            </a:extLst>
          </p:cNvPr>
          <p:cNvSpPr>
            <a:spLocks noGrp="1"/>
          </p:cNvSpPr>
          <p:nvPr>
            <p:ph type="title"/>
          </p:nvPr>
        </p:nvSpPr>
        <p:spPr>
          <a:xfrm>
            <a:off x="642812" y="1194998"/>
            <a:ext cx="10905753" cy="671660"/>
          </a:xfrm>
        </p:spPr>
        <p:txBody>
          <a:bodyPr/>
          <a:lstStyle/>
          <a:p>
            <a:r>
              <a:rPr lang="nb-NO"/>
              <a:t>How the EITI achieves impact</a:t>
            </a:r>
          </a:p>
        </p:txBody>
      </p:sp>
      <p:sp>
        <p:nvSpPr>
          <p:cNvPr id="3" name="Content Placeholder 2">
            <a:extLst>
              <a:ext uri="{FF2B5EF4-FFF2-40B4-BE49-F238E27FC236}">
                <a16:creationId xmlns:a16="http://schemas.microsoft.com/office/drawing/2014/main" id="{BFB1B71D-EB38-744C-9705-C97F6ADC625F}"/>
              </a:ext>
            </a:extLst>
          </p:cNvPr>
          <p:cNvSpPr>
            <a:spLocks noGrp="1"/>
          </p:cNvSpPr>
          <p:nvPr>
            <p:ph idx="1"/>
          </p:nvPr>
        </p:nvSpPr>
        <p:spPr>
          <a:xfrm>
            <a:off x="2279176" y="1976082"/>
            <a:ext cx="9269389" cy="3866805"/>
          </a:xfrm>
        </p:spPr>
        <p:txBody>
          <a:bodyPr anchor="ctr">
            <a:normAutofit/>
          </a:bodyPr>
          <a:lstStyle/>
          <a:p>
            <a:pPr marL="0" indent="0">
              <a:buNone/>
            </a:pPr>
            <a:r>
              <a:rPr lang="nb-NO" sz="2400" err="1"/>
              <a:t>Implemented</a:t>
            </a:r>
            <a:r>
              <a:rPr lang="nb-NO" sz="2400"/>
              <a:t> at </a:t>
            </a:r>
            <a:r>
              <a:rPr lang="nb-NO" sz="2400" err="1"/>
              <a:t>the</a:t>
            </a:r>
            <a:r>
              <a:rPr lang="nb-NO" sz="2400"/>
              <a:t> </a:t>
            </a:r>
            <a:r>
              <a:rPr lang="nb-NO" sz="2400" err="1"/>
              <a:t>national</a:t>
            </a:r>
            <a:r>
              <a:rPr lang="nb-NO" sz="2400"/>
              <a:t> </a:t>
            </a:r>
            <a:r>
              <a:rPr lang="nb-NO" sz="2400" err="1"/>
              <a:t>level</a:t>
            </a:r>
            <a:r>
              <a:rPr lang="nb-NO" sz="2400"/>
              <a:t>, </a:t>
            </a:r>
            <a:r>
              <a:rPr lang="nb-NO" sz="2400" err="1"/>
              <a:t>where</a:t>
            </a:r>
            <a:r>
              <a:rPr lang="nb-NO" sz="2400"/>
              <a:t> </a:t>
            </a:r>
            <a:r>
              <a:rPr lang="nb-NO" sz="2400" err="1"/>
              <a:t>local</a:t>
            </a:r>
            <a:r>
              <a:rPr lang="nb-NO" sz="2400"/>
              <a:t> </a:t>
            </a:r>
            <a:r>
              <a:rPr lang="nb-NO" sz="2400" b="1" err="1">
                <a:solidFill>
                  <a:srgbClr val="0090BF"/>
                </a:solidFill>
              </a:rPr>
              <a:t>multi</a:t>
            </a:r>
            <a:r>
              <a:rPr lang="nb-NO" sz="2400" b="1">
                <a:solidFill>
                  <a:srgbClr val="0090BF"/>
                </a:solidFill>
              </a:rPr>
              <a:t>-stakeholder </a:t>
            </a:r>
            <a:r>
              <a:rPr lang="nb-NO" sz="2400" b="1" err="1">
                <a:solidFill>
                  <a:srgbClr val="0090BF"/>
                </a:solidFill>
              </a:rPr>
              <a:t>groups</a:t>
            </a:r>
            <a:r>
              <a:rPr lang="nb-NO" sz="2400">
                <a:solidFill>
                  <a:srgbClr val="0090BF"/>
                </a:solidFill>
              </a:rPr>
              <a:t> </a:t>
            </a:r>
            <a:r>
              <a:rPr lang="nb-NO" sz="2400" b="1">
                <a:solidFill>
                  <a:srgbClr val="0090BF"/>
                </a:solidFill>
              </a:rPr>
              <a:t>(</a:t>
            </a:r>
            <a:r>
              <a:rPr lang="nb-NO" sz="2400" b="1" err="1">
                <a:solidFill>
                  <a:srgbClr val="0090BF"/>
                </a:solidFill>
              </a:rPr>
              <a:t>MSGs</a:t>
            </a:r>
            <a:r>
              <a:rPr lang="nb-NO" sz="2400" b="1">
                <a:solidFill>
                  <a:srgbClr val="0090BF"/>
                </a:solidFill>
              </a:rPr>
              <a:t>) </a:t>
            </a:r>
            <a:r>
              <a:rPr lang="nb-NO" sz="2400" err="1"/>
              <a:t>oversee</a:t>
            </a:r>
            <a:r>
              <a:rPr lang="nb-NO" sz="2400"/>
              <a:t> </a:t>
            </a:r>
            <a:r>
              <a:rPr lang="nb-NO" sz="2400" err="1"/>
              <a:t>implementation</a:t>
            </a:r>
            <a:r>
              <a:rPr lang="nb-NO" sz="2400"/>
              <a:t> and </a:t>
            </a:r>
            <a:r>
              <a:rPr lang="nb-NO" sz="2400" err="1"/>
              <a:t>ensure</a:t>
            </a:r>
            <a:r>
              <a:rPr lang="nb-NO" sz="2400"/>
              <a:t> </a:t>
            </a:r>
            <a:r>
              <a:rPr lang="nb-NO" sz="2400" err="1"/>
              <a:t>alignment</a:t>
            </a:r>
            <a:r>
              <a:rPr lang="nb-NO" sz="2400"/>
              <a:t> </a:t>
            </a:r>
            <a:r>
              <a:rPr lang="nb-NO" sz="2400" err="1"/>
              <a:t>with</a:t>
            </a:r>
            <a:r>
              <a:rPr lang="nb-NO" sz="2400"/>
              <a:t> </a:t>
            </a:r>
            <a:r>
              <a:rPr lang="nb-NO" sz="2400" err="1"/>
              <a:t>national</a:t>
            </a:r>
            <a:r>
              <a:rPr lang="nb-NO" sz="2400"/>
              <a:t> </a:t>
            </a:r>
            <a:r>
              <a:rPr lang="nb-NO" sz="2400" err="1"/>
              <a:t>priorities</a:t>
            </a:r>
            <a:r>
              <a:rPr lang="nb-NO" sz="2400"/>
              <a:t>.</a:t>
            </a:r>
          </a:p>
          <a:p>
            <a:pPr marL="0" indent="0">
              <a:buNone/>
            </a:pPr>
            <a:endParaRPr lang="nb-NO" sz="600"/>
          </a:p>
          <a:p>
            <a:pPr marL="0" indent="0">
              <a:buNone/>
            </a:pPr>
            <a:r>
              <a:rPr lang="nb-NO" sz="2400" err="1"/>
              <a:t>MSGs</a:t>
            </a:r>
            <a:r>
              <a:rPr lang="nb-NO" sz="2400"/>
              <a:t> </a:t>
            </a:r>
            <a:r>
              <a:rPr lang="nb-NO" sz="2400" err="1"/>
              <a:t>are</a:t>
            </a:r>
            <a:r>
              <a:rPr lang="nb-NO" sz="2400"/>
              <a:t> </a:t>
            </a:r>
            <a:r>
              <a:rPr lang="nb-NO" sz="2400" err="1"/>
              <a:t>responsible</a:t>
            </a:r>
            <a:r>
              <a:rPr lang="nb-NO" sz="2400"/>
              <a:t> for </a:t>
            </a:r>
            <a:r>
              <a:rPr lang="nb-NO" sz="2400" b="1" err="1">
                <a:solidFill>
                  <a:srgbClr val="0090BF"/>
                </a:solidFill>
              </a:rPr>
              <a:t>publishing</a:t>
            </a:r>
            <a:r>
              <a:rPr lang="nb-NO" sz="2400"/>
              <a:t>, </a:t>
            </a:r>
            <a:r>
              <a:rPr lang="nb-NO" sz="2400" b="1" err="1">
                <a:solidFill>
                  <a:srgbClr val="0090BF"/>
                </a:solidFill>
              </a:rPr>
              <a:t>analysing</a:t>
            </a:r>
            <a:r>
              <a:rPr lang="nb-NO" sz="2400"/>
              <a:t> and </a:t>
            </a:r>
            <a:r>
              <a:rPr lang="nb-NO" sz="2400" b="1" err="1">
                <a:solidFill>
                  <a:srgbClr val="0090BF"/>
                </a:solidFill>
              </a:rPr>
              <a:t>communicating</a:t>
            </a:r>
            <a:r>
              <a:rPr lang="nb-NO" sz="2400" b="1">
                <a:solidFill>
                  <a:srgbClr val="0090BF"/>
                </a:solidFill>
              </a:rPr>
              <a:t> EITI data</a:t>
            </a:r>
            <a:r>
              <a:rPr lang="nb-NO" sz="2400">
                <a:solidFill>
                  <a:srgbClr val="0090BF"/>
                </a:solidFill>
              </a:rPr>
              <a:t> </a:t>
            </a:r>
            <a:r>
              <a:rPr lang="nb-NO" sz="2400"/>
              <a:t>to </a:t>
            </a:r>
            <a:r>
              <a:rPr lang="nb-NO" sz="2400" err="1"/>
              <a:t>wider</a:t>
            </a:r>
            <a:r>
              <a:rPr lang="nb-NO" sz="2400"/>
              <a:t> </a:t>
            </a:r>
            <a:r>
              <a:rPr lang="nb-NO" sz="2400" err="1"/>
              <a:t>audiences</a:t>
            </a:r>
            <a:r>
              <a:rPr lang="nb-NO" sz="2400"/>
              <a:t>.</a:t>
            </a:r>
          </a:p>
          <a:p>
            <a:pPr marL="0" indent="0">
              <a:buNone/>
            </a:pPr>
            <a:endParaRPr lang="nb-NO" sz="600"/>
          </a:p>
          <a:p>
            <a:pPr marL="0" indent="0">
              <a:buNone/>
            </a:pPr>
            <a:r>
              <a:rPr lang="nb-NO" sz="2400"/>
              <a:t>Data is </a:t>
            </a:r>
            <a:r>
              <a:rPr lang="nb-NO" sz="2400" err="1"/>
              <a:t>leveraged</a:t>
            </a:r>
            <a:r>
              <a:rPr lang="nb-NO" sz="2400"/>
              <a:t> by stakeholders and </a:t>
            </a:r>
            <a:r>
              <a:rPr lang="nb-NO" sz="2400" err="1"/>
              <a:t>wider</a:t>
            </a:r>
            <a:r>
              <a:rPr lang="nb-NO" sz="2400"/>
              <a:t> </a:t>
            </a:r>
            <a:r>
              <a:rPr lang="nb-NO" sz="2400" err="1"/>
              <a:t>society</a:t>
            </a:r>
            <a:r>
              <a:rPr lang="nb-NO" sz="2400"/>
              <a:t> to </a:t>
            </a:r>
            <a:r>
              <a:rPr lang="nb-NO" sz="2400" b="1" err="1">
                <a:solidFill>
                  <a:srgbClr val="0090BF"/>
                </a:solidFill>
              </a:rPr>
              <a:t>inform</a:t>
            </a:r>
            <a:r>
              <a:rPr lang="nb-NO" sz="2400" b="1">
                <a:solidFill>
                  <a:srgbClr val="0090BF"/>
                </a:solidFill>
              </a:rPr>
              <a:t> </a:t>
            </a:r>
            <a:r>
              <a:rPr lang="nb-NO" sz="2400" b="1" err="1">
                <a:solidFill>
                  <a:srgbClr val="0090BF"/>
                </a:solidFill>
              </a:rPr>
              <a:t>public</a:t>
            </a:r>
            <a:r>
              <a:rPr lang="nb-NO" sz="2400" b="1">
                <a:solidFill>
                  <a:srgbClr val="0090BF"/>
                </a:solidFill>
              </a:rPr>
              <a:t> </a:t>
            </a:r>
            <a:r>
              <a:rPr lang="nb-NO" sz="2400" b="1" err="1">
                <a:solidFill>
                  <a:srgbClr val="0090BF"/>
                </a:solidFill>
              </a:rPr>
              <a:t>debate</a:t>
            </a:r>
            <a:r>
              <a:rPr lang="nb-NO" sz="2400"/>
              <a:t>, </a:t>
            </a:r>
            <a:r>
              <a:rPr lang="nb-NO" sz="2400" err="1"/>
              <a:t>strengthen</a:t>
            </a:r>
            <a:r>
              <a:rPr lang="nb-NO" sz="2400"/>
              <a:t> </a:t>
            </a:r>
            <a:r>
              <a:rPr lang="nb-NO" sz="2400" err="1"/>
              <a:t>governance</a:t>
            </a:r>
            <a:r>
              <a:rPr lang="nb-NO" sz="2400"/>
              <a:t>, and support </a:t>
            </a:r>
            <a:r>
              <a:rPr lang="nb-NO" sz="2400" err="1"/>
              <a:t>inclusive</a:t>
            </a:r>
            <a:r>
              <a:rPr lang="nb-NO" sz="2400"/>
              <a:t> </a:t>
            </a:r>
            <a:r>
              <a:rPr lang="nb-NO" sz="2400" err="1"/>
              <a:t>development</a:t>
            </a:r>
            <a:r>
              <a:rPr lang="nb-NO" sz="2400"/>
              <a:t>.</a:t>
            </a:r>
          </a:p>
        </p:txBody>
      </p:sp>
      <p:pic>
        <p:nvPicPr>
          <p:cNvPr id="5" name="Graphic 4" descr="Handshake outline">
            <a:extLst>
              <a:ext uri="{FF2B5EF4-FFF2-40B4-BE49-F238E27FC236}">
                <a16:creationId xmlns:a16="http://schemas.microsoft.com/office/drawing/2014/main" id="{F80E0F80-130B-D542-ADAB-645EA1EC5DC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20763" y="4592351"/>
            <a:ext cx="1056338" cy="1056338"/>
          </a:xfrm>
          <a:prstGeom prst="rect">
            <a:avLst/>
          </a:prstGeom>
        </p:spPr>
      </p:pic>
      <p:pic>
        <p:nvPicPr>
          <p:cNvPr id="7" name="Graphic 6" descr="Cycle with people outline">
            <a:extLst>
              <a:ext uri="{FF2B5EF4-FFF2-40B4-BE49-F238E27FC236}">
                <a16:creationId xmlns:a16="http://schemas.microsoft.com/office/drawing/2014/main" id="{7068A85A-5F34-0348-B597-BC41B081E5D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24092" y="2098040"/>
            <a:ext cx="1249680" cy="1249680"/>
          </a:xfrm>
          <a:prstGeom prst="rect">
            <a:avLst/>
          </a:prstGeom>
        </p:spPr>
      </p:pic>
      <p:pic>
        <p:nvPicPr>
          <p:cNvPr id="9" name="Graphic 8" descr="Magnifying glass outline">
            <a:extLst>
              <a:ext uri="{FF2B5EF4-FFF2-40B4-BE49-F238E27FC236}">
                <a16:creationId xmlns:a16="http://schemas.microsoft.com/office/drawing/2014/main" id="{589EC872-B18B-FF44-ADCD-C881B44F7D0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20764" y="3371003"/>
            <a:ext cx="1056337" cy="1056337"/>
          </a:xfrm>
          <a:prstGeom prst="rect">
            <a:avLst/>
          </a:prstGeom>
        </p:spPr>
      </p:pic>
    </p:spTree>
    <p:extLst>
      <p:ext uri="{BB962C8B-B14F-4D97-AF65-F5344CB8AC3E}">
        <p14:creationId xmlns:p14="http://schemas.microsoft.com/office/powerpoint/2010/main" val="2692088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078081D-8F6F-5D44-AF44-476EF98647D3}"/>
              </a:ext>
            </a:extLst>
          </p:cNvPr>
          <p:cNvSpPr txBox="1"/>
          <p:nvPr/>
        </p:nvSpPr>
        <p:spPr>
          <a:xfrm>
            <a:off x="4484914" y="4146111"/>
            <a:ext cx="3205955" cy="1323439"/>
          </a:xfrm>
          <a:prstGeom prst="rect">
            <a:avLst/>
          </a:prstGeom>
          <a:noFill/>
        </p:spPr>
        <p:txBody>
          <a:bodyPr wrap="square" rtlCol="0">
            <a:spAutoFit/>
          </a:bodyPr>
          <a:lstStyle/>
          <a:p>
            <a:pPr algn="ctr"/>
            <a:r>
              <a:rPr lang="en-GB" sz="2000" b="1">
                <a:solidFill>
                  <a:srgbClr val="0090BF"/>
                </a:solidFill>
              </a:rPr>
              <a:t>Civil society</a:t>
            </a:r>
          </a:p>
          <a:p>
            <a:pPr algn="ctr"/>
            <a:r>
              <a:rPr lang="en-GB" sz="2000">
                <a:solidFill>
                  <a:srgbClr val="002157"/>
                </a:solidFill>
              </a:rPr>
              <a:t>Transparency supports dialogue with government and companies </a:t>
            </a:r>
          </a:p>
        </p:txBody>
      </p:sp>
      <p:sp>
        <p:nvSpPr>
          <p:cNvPr id="16" name="TextBox 15">
            <a:extLst>
              <a:ext uri="{FF2B5EF4-FFF2-40B4-BE49-F238E27FC236}">
                <a16:creationId xmlns:a16="http://schemas.microsoft.com/office/drawing/2014/main" id="{17903C30-A303-ED46-A1A7-6F72404EBE29}"/>
              </a:ext>
            </a:extLst>
          </p:cNvPr>
          <p:cNvSpPr txBox="1"/>
          <p:nvPr/>
        </p:nvSpPr>
        <p:spPr>
          <a:xfrm>
            <a:off x="611702" y="4012117"/>
            <a:ext cx="3600063" cy="1323439"/>
          </a:xfrm>
          <a:prstGeom prst="rect">
            <a:avLst/>
          </a:prstGeom>
          <a:noFill/>
        </p:spPr>
        <p:txBody>
          <a:bodyPr wrap="square" rtlCol="0">
            <a:spAutoFit/>
          </a:bodyPr>
          <a:lstStyle/>
          <a:p>
            <a:pPr algn="ctr"/>
            <a:r>
              <a:rPr lang="en-GB" sz="2000" b="1">
                <a:solidFill>
                  <a:srgbClr val="0090BF"/>
                </a:solidFill>
              </a:rPr>
              <a:t>Governments</a:t>
            </a:r>
          </a:p>
          <a:p>
            <a:pPr algn="ctr"/>
            <a:r>
              <a:rPr lang="en-GB" sz="2000">
                <a:solidFill>
                  <a:srgbClr val="002157"/>
                </a:solidFill>
              </a:rPr>
              <a:t>Transparency supports increased investment and ensuring revenues due are paid</a:t>
            </a:r>
          </a:p>
        </p:txBody>
      </p:sp>
      <p:sp>
        <p:nvSpPr>
          <p:cNvPr id="17" name="TextBox 16">
            <a:extLst>
              <a:ext uri="{FF2B5EF4-FFF2-40B4-BE49-F238E27FC236}">
                <a16:creationId xmlns:a16="http://schemas.microsoft.com/office/drawing/2014/main" id="{1B8AB7C1-2CB2-EF4E-B2B2-DE12B8A7C3A3}"/>
              </a:ext>
            </a:extLst>
          </p:cNvPr>
          <p:cNvSpPr txBox="1"/>
          <p:nvPr/>
        </p:nvSpPr>
        <p:spPr>
          <a:xfrm>
            <a:off x="7942042" y="4012117"/>
            <a:ext cx="3668011" cy="1015663"/>
          </a:xfrm>
          <a:prstGeom prst="rect">
            <a:avLst/>
          </a:prstGeom>
          <a:noFill/>
        </p:spPr>
        <p:txBody>
          <a:bodyPr wrap="square" rtlCol="0">
            <a:spAutoFit/>
          </a:bodyPr>
          <a:lstStyle/>
          <a:p>
            <a:pPr algn="ctr"/>
            <a:r>
              <a:rPr lang="en-GB" sz="2000" b="1">
                <a:solidFill>
                  <a:srgbClr val="0090BF"/>
                </a:solidFill>
              </a:rPr>
              <a:t>Companies</a:t>
            </a:r>
          </a:p>
          <a:p>
            <a:pPr algn="ctr"/>
            <a:r>
              <a:rPr lang="en-GB" sz="2000">
                <a:solidFill>
                  <a:srgbClr val="002157"/>
                </a:solidFill>
              </a:rPr>
              <a:t>Transparency supports predictive business environment</a:t>
            </a:r>
          </a:p>
        </p:txBody>
      </p:sp>
      <p:sp>
        <p:nvSpPr>
          <p:cNvPr id="18" name="TextBox 17">
            <a:extLst>
              <a:ext uri="{FF2B5EF4-FFF2-40B4-BE49-F238E27FC236}">
                <a16:creationId xmlns:a16="http://schemas.microsoft.com/office/drawing/2014/main" id="{7511A65F-AD56-694E-A368-6218513DC129}"/>
              </a:ext>
            </a:extLst>
          </p:cNvPr>
          <p:cNvSpPr txBox="1"/>
          <p:nvPr/>
        </p:nvSpPr>
        <p:spPr>
          <a:xfrm>
            <a:off x="7963162" y="5059976"/>
            <a:ext cx="3617136" cy="1015663"/>
          </a:xfrm>
          <a:prstGeom prst="rect">
            <a:avLst/>
          </a:prstGeom>
          <a:noFill/>
        </p:spPr>
        <p:txBody>
          <a:bodyPr wrap="square" rtlCol="0">
            <a:spAutoFit/>
          </a:bodyPr>
          <a:lstStyle/>
          <a:p>
            <a:pPr algn="ctr"/>
            <a:r>
              <a:rPr lang="en-GB" sz="2000" b="1">
                <a:solidFill>
                  <a:srgbClr val="0090BF"/>
                </a:solidFill>
              </a:rPr>
              <a:t>Investors</a:t>
            </a:r>
          </a:p>
          <a:p>
            <a:pPr algn="ctr"/>
            <a:r>
              <a:rPr lang="en-GB" sz="2000">
                <a:solidFill>
                  <a:srgbClr val="002157"/>
                </a:solidFill>
              </a:rPr>
              <a:t>Transparency supports better investment decisions</a:t>
            </a:r>
          </a:p>
        </p:txBody>
      </p:sp>
      <p:sp>
        <p:nvSpPr>
          <p:cNvPr id="20" name="Title 1">
            <a:extLst>
              <a:ext uri="{FF2B5EF4-FFF2-40B4-BE49-F238E27FC236}">
                <a16:creationId xmlns:a16="http://schemas.microsoft.com/office/drawing/2014/main" id="{C3426E32-5F13-3D40-A0D7-03088081746E}"/>
              </a:ext>
            </a:extLst>
          </p:cNvPr>
          <p:cNvSpPr>
            <a:spLocks noGrp="1"/>
          </p:cNvSpPr>
          <p:nvPr>
            <p:ph type="title"/>
          </p:nvPr>
        </p:nvSpPr>
        <p:spPr>
          <a:xfrm>
            <a:off x="642812" y="1194998"/>
            <a:ext cx="10905753" cy="671660"/>
          </a:xfrm>
        </p:spPr>
        <p:txBody>
          <a:bodyPr/>
          <a:lstStyle/>
          <a:p>
            <a:r>
              <a:rPr lang="en-GB">
                <a:solidFill>
                  <a:schemeClr val="tx2"/>
                </a:solidFill>
              </a:rPr>
              <a:t>A multi-stakeholder platform</a:t>
            </a:r>
          </a:p>
        </p:txBody>
      </p:sp>
      <p:sp>
        <p:nvSpPr>
          <p:cNvPr id="21" name="TextBox 20">
            <a:extLst>
              <a:ext uri="{FF2B5EF4-FFF2-40B4-BE49-F238E27FC236}">
                <a16:creationId xmlns:a16="http://schemas.microsoft.com/office/drawing/2014/main" id="{69B145B4-F4DC-9E45-8325-5C3E005D53CA}"/>
              </a:ext>
            </a:extLst>
          </p:cNvPr>
          <p:cNvSpPr txBox="1"/>
          <p:nvPr/>
        </p:nvSpPr>
        <p:spPr>
          <a:xfrm>
            <a:off x="642812" y="1735814"/>
            <a:ext cx="9730904" cy="461665"/>
          </a:xfrm>
          <a:prstGeom prst="rect">
            <a:avLst/>
          </a:prstGeom>
          <a:noFill/>
        </p:spPr>
        <p:txBody>
          <a:bodyPr wrap="square" rtlCol="0">
            <a:spAutoFit/>
          </a:bodyPr>
          <a:lstStyle/>
          <a:p>
            <a:r>
              <a:rPr lang="en-GB" sz="2400" i="1">
                <a:solidFill>
                  <a:schemeClr val="bg1"/>
                </a:solidFill>
                <a:latin typeface="Franklin Gothic Book" panose="020B0503020102020204" pitchFamily="34" charset="0"/>
              </a:rPr>
              <a:t>Supporting debate and oversight among key stakeholders</a:t>
            </a:r>
          </a:p>
        </p:txBody>
      </p:sp>
      <p:pic>
        <p:nvPicPr>
          <p:cNvPr id="11" name="Graphic 10" descr="Court outline">
            <a:extLst>
              <a:ext uri="{FF2B5EF4-FFF2-40B4-BE49-F238E27FC236}">
                <a16:creationId xmlns:a16="http://schemas.microsoft.com/office/drawing/2014/main" id="{9E4B9B50-016F-C044-90E0-17634A44ED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17012" y="2694318"/>
            <a:ext cx="1189445" cy="1189445"/>
          </a:xfrm>
          <a:prstGeom prst="rect">
            <a:avLst/>
          </a:prstGeom>
        </p:spPr>
      </p:pic>
      <p:pic>
        <p:nvPicPr>
          <p:cNvPr id="22" name="Graphic 21" descr="Factory outline">
            <a:extLst>
              <a:ext uri="{FF2B5EF4-FFF2-40B4-BE49-F238E27FC236}">
                <a16:creationId xmlns:a16="http://schemas.microsoft.com/office/drawing/2014/main" id="{73EA931F-D08B-C247-A1BC-5E1279531B9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85541" y="2694318"/>
            <a:ext cx="1189445" cy="1189445"/>
          </a:xfrm>
          <a:prstGeom prst="rect">
            <a:avLst/>
          </a:prstGeom>
        </p:spPr>
      </p:pic>
      <p:pic>
        <p:nvPicPr>
          <p:cNvPr id="24" name="Graphic 23" descr="Users outline">
            <a:extLst>
              <a:ext uri="{FF2B5EF4-FFF2-40B4-BE49-F238E27FC236}">
                <a16:creationId xmlns:a16="http://schemas.microsoft.com/office/drawing/2014/main" id="{E252161D-5DDF-5443-A593-3D06EA5A827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01276" y="2694318"/>
            <a:ext cx="1189445" cy="1189445"/>
          </a:xfrm>
          <a:prstGeom prst="rect">
            <a:avLst/>
          </a:prstGeom>
        </p:spPr>
      </p:pic>
    </p:spTree>
    <p:extLst>
      <p:ext uri="{BB962C8B-B14F-4D97-AF65-F5344CB8AC3E}">
        <p14:creationId xmlns:p14="http://schemas.microsoft.com/office/powerpoint/2010/main" val="191684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667B63-2967-4E4F-97F6-D4D5D7956F1D}"/>
              </a:ext>
            </a:extLst>
          </p:cNvPr>
          <p:cNvSpPr>
            <a:spLocks noGrp="1"/>
          </p:cNvSpPr>
          <p:nvPr>
            <p:ph type="body" sz="quarter" idx="13"/>
          </p:nvPr>
        </p:nvSpPr>
        <p:spPr>
          <a:xfrm>
            <a:off x="642811" y="1353759"/>
            <a:ext cx="10744659" cy="808804"/>
          </a:xfrm>
        </p:spPr>
        <p:txBody>
          <a:bodyPr>
            <a:normAutofit/>
          </a:bodyPr>
          <a:lstStyle/>
          <a:p>
            <a:r>
              <a:rPr lang="en-GB"/>
              <a:t>Systematic disclosure</a:t>
            </a:r>
          </a:p>
        </p:txBody>
      </p:sp>
      <p:sp>
        <p:nvSpPr>
          <p:cNvPr id="3" name="Content Placeholder 2">
            <a:extLst>
              <a:ext uri="{FF2B5EF4-FFF2-40B4-BE49-F238E27FC236}">
                <a16:creationId xmlns:a16="http://schemas.microsoft.com/office/drawing/2014/main" id="{6B122442-7B39-1F41-A77B-2F2D022803CC}"/>
              </a:ext>
            </a:extLst>
          </p:cNvPr>
          <p:cNvSpPr>
            <a:spLocks noGrp="1"/>
          </p:cNvSpPr>
          <p:nvPr>
            <p:ph sz="quarter" idx="14"/>
          </p:nvPr>
        </p:nvSpPr>
        <p:spPr>
          <a:xfrm>
            <a:off x="642811" y="2004295"/>
            <a:ext cx="10554578" cy="808804"/>
          </a:xfrm>
        </p:spPr>
        <p:txBody>
          <a:bodyPr>
            <a:normAutofit/>
          </a:bodyPr>
          <a:lstStyle/>
          <a:p>
            <a:pPr marL="0" indent="0">
              <a:buNone/>
            </a:pPr>
            <a:r>
              <a:rPr lang="en-GB" sz="2400" b="1"/>
              <a:t>Building open and transparent government systems</a:t>
            </a:r>
          </a:p>
        </p:txBody>
      </p:sp>
      <p:pic>
        <p:nvPicPr>
          <p:cNvPr id="5" name="Picture 4">
            <a:extLst>
              <a:ext uri="{FF2B5EF4-FFF2-40B4-BE49-F238E27FC236}">
                <a16:creationId xmlns:a16="http://schemas.microsoft.com/office/drawing/2014/main" id="{64D6C953-A5C3-B644-A582-9A43C18A7AA3}"/>
              </a:ext>
            </a:extLst>
          </p:cNvPr>
          <p:cNvPicPr>
            <a:picLocks noChangeAspect="1"/>
          </p:cNvPicPr>
          <p:nvPr/>
        </p:nvPicPr>
        <p:blipFill>
          <a:blip r:embed="rId3">
            <a:duotone>
              <a:schemeClr val="bg2">
                <a:shade val="45000"/>
                <a:satMod val="135000"/>
              </a:schemeClr>
              <a:prstClr val="white"/>
            </a:duotone>
          </a:blip>
          <a:stretch>
            <a:fillRect/>
          </a:stretch>
        </p:blipFill>
        <p:spPr>
          <a:xfrm>
            <a:off x="2625989" y="2691682"/>
            <a:ext cx="7301749" cy="2081494"/>
          </a:xfrm>
          <a:prstGeom prst="rect">
            <a:avLst/>
          </a:prstGeom>
        </p:spPr>
      </p:pic>
      <p:sp>
        <p:nvSpPr>
          <p:cNvPr id="6" name="TextBox 5">
            <a:extLst>
              <a:ext uri="{FF2B5EF4-FFF2-40B4-BE49-F238E27FC236}">
                <a16:creationId xmlns:a16="http://schemas.microsoft.com/office/drawing/2014/main" id="{4C9CE1F5-1384-2C4E-8ACB-70BB3FA4F7D1}"/>
              </a:ext>
            </a:extLst>
          </p:cNvPr>
          <p:cNvSpPr txBox="1"/>
          <p:nvPr/>
        </p:nvSpPr>
        <p:spPr>
          <a:xfrm>
            <a:off x="1524553" y="4979129"/>
            <a:ext cx="3884788" cy="923330"/>
          </a:xfrm>
          <a:prstGeom prst="rect">
            <a:avLst/>
          </a:prstGeom>
          <a:noFill/>
        </p:spPr>
        <p:txBody>
          <a:bodyPr wrap="square" rtlCol="0">
            <a:spAutoFit/>
          </a:bodyPr>
          <a:lstStyle/>
          <a:p>
            <a:pPr algn="ctr"/>
            <a:r>
              <a:rPr lang="en-GB">
                <a:solidFill>
                  <a:schemeClr val="tx2"/>
                </a:solidFill>
              </a:rPr>
              <a:t>Promoting disclosure of extractive data at source, through government and company systems</a:t>
            </a:r>
          </a:p>
        </p:txBody>
      </p:sp>
      <p:sp>
        <p:nvSpPr>
          <p:cNvPr id="7" name="TextBox 6">
            <a:extLst>
              <a:ext uri="{FF2B5EF4-FFF2-40B4-BE49-F238E27FC236}">
                <a16:creationId xmlns:a16="http://schemas.microsoft.com/office/drawing/2014/main" id="{828EDA5A-A420-FB4C-8E30-B2D80D1051C2}"/>
              </a:ext>
            </a:extLst>
          </p:cNvPr>
          <p:cNvSpPr txBox="1"/>
          <p:nvPr/>
        </p:nvSpPr>
        <p:spPr>
          <a:xfrm>
            <a:off x="7720879" y="4979129"/>
            <a:ext cx="2892692" cy="646331"/>
          </a:xfrm>
          <a:prstGeom prst="rect">
            <a:avLst/>
          </a:prstGeom>
          <a:noFill/>
        </p:spPr>
        <p:txBody>
          <a:bodyPr wrap="square" rtlCol="0">
            <a:spAutoFit/>
          </a:bodyPr>
          <a:lstStyle/>
          <a:p>
            <a:pPr algn="ctr"/>
            <a:r>
              <a:rPr lang="en-GB">
                <a:solidFill>
                  <a:schemeClr val="tx2"/>
                </a:solidFill>
              </a:rPr>
              <a:t>Enabling public access, analysis and debate</a:t>
            </a:r>
          </a:p>
        </p:txBody>
      </p:sp>
      <p:sp>
        <p:nvSpPr>
          <p:cNvPr id="8" name="TextBox 7">
            <a:extLst>
              <a:ext uri="{FF2B5EF4-FFF2-40B4-BE49-F238E27FC236}">
                <a16:creationId xmlns:a16="http://schemas.microsoft.com/office/drawing/2014/main" id="{7F7F9488-75EB-7544-98CC-70369A43CB92}"/>
              </a:ext>
            </a:extLst>
          </p:cNvPr>
          <p:cNvSpPr txBox="1"/>
          <p:nvPr/>
        </p:nvSpPr>
        <p:spPr>
          <a:xfrm>
            <a:off x="5122807" y="3860236"/>
            <a:ext cx="2308111" cy="369332"/>
          </a:xfrm>
          <a:prstGeom prst="rect">
            <a:avLst/>
          </a:prstGeom>
          <a:noFill/>
        </p:spPr>
        <p:txBody>
          <a:bodyPr wrap="square" rtlCol="0">
            <a:spAutoFit/>
          </a:bodyPr>
          <a:lstStyle/>
          <a:p>
            <a:pPr algn="ctr"/>
            <a:r>
              <a:rPr lang="en-GB" i="1">
                <a:solidFill>
                  <a:schemeClr val="tx2"/>
                </a:solidFill>
              </a:rPr>
              <a:t>Mainstreaming</a:t>
            </a:r>
          </a:p>
        </p:txBody>
      </p:sp>
    </p:spTree>
    <p:extLst>
      <p:ext uri="{BB962C8B-B14F-4D97-AF65-F5344CB8AC3E}">
        <p14:creationId xmlns:p14="http://schemas.microsoft.com/office/powerpoint/2010/main" val="1906626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406BF5-FF15-9F4B-844D-8C7FE42E7471}"/>
              </a:ext>
            </a:extLst>
          </p:cNvPr>
          <p:cNvSpPr>
            <a:spLocks noGrp="1"/>
          </p:cNvSpPr>
          <p:nvPr>
            <p:ph type="body" sz="quarter" idx="15"/>
          </p:nvPr>
        </p:nvSpPr>
        <p:spPr/>
        <p:txBody>
          <a:bodyPr>
            <a:normAutofit fontScale="77500" lnSpcReduction="20000"/>
          </a:bodyPr>
          <a:lstStyle/>
          <a:p>
            <a:r>
              <a:rPr lang="en-GB"/>
              <a:t>The energy transition and critical minerals</a:t>
            </a:r>
          </a:p>
        </p:txBody>
      </p:sp>
      <p:sp>
        <p:nvSpPr>
          <p:cNvPr id="3" name="Subtitle 2">
            <a:extLst>
              <a:ext uri="{FF2B5EF4-FFF2-40B4-BE49-F238E27FC236}">
                <a16:creationId xmlns:a16="http://schemas.microsoft.com/office/drawing/2014/main" id="{201B1B4E-AE97-D543-BC62-D2ECFFC3736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666580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460D8-1200-3847-B99F-37039975A3E0}"/>
              </a:ext>
            </a:extLst>
          </p:cNvPr>
          <p:cNvSpPr>
            <a:spLocks noGrp="1"/>
          </p:cNvSpPr>
          <p:nvPr>
            <p:ph type="title"/>
          </p:nvPr>
        </p:nvSpPr>
        <p:spPr>
          <a:xfrm>
            <a:off x="642812" y="1194998"/>
            <a:ext cx="10905753" cy="671660"/>
          </a:xfrm>
        </p:spPr>
        <p:txBody>
          <a:bodyPr/>
          <a:lstStyle/>
          <a:p>
            <a:r>
              <a:rPr lang="nb-NO"/>
              <a:t>Critical minerals: a governance test</a:t>
            </a:r>
          </a:p>
        </p:txBody>
      </p:sp>
      <p:sp>
        <p:nvSpPr>
          <p:cNvPr id="3" name="Content Placeholder 2">
            <a:extLst>
              <a:ext uri="{FF2B5EF4-FFF2-40B4-BE49-F238E27FC236}">
                <a16:creationId xmlns:a16="http://schemas.microsoft.com/office/drawing/2014/main" id="{BFB1B71D-EB38-744C-9705-C97F6ADC625F}"/>
              </a:ext>
            </a:extLst>
          </p:cNvPr>
          <p:cNvSpPr>
            <a:spLocks noGrp="1"/>
          </p:cNvSpPr>
          <p:nvPr>
            <p:ph idx="1"/>
          </p:nvPr>
        </p:nvSpPr>
        <p:spPr>
          <a:xfrm>
            <a:off x="2279176" y="1976082"/>
            <a:ext cx="9269389" cy="3866805"/>
          </a:xfrm>
        </p:spPr>
        <p:txBody>
          <a:bodyPr anchor="ctr">
            <a:normAutofit/>
          </a:bodyPr>
          <a:lstStyle/>
          <a:p>
            <a:pPr marL="0" indent="0">
              <a:buNone/>
            </a:pPr>
            <a:r>
              <a:rPr lang="en-US" sz="2400" dirty="0"/>
              <a:t>Demand for </a:t>
            </a:r>
            <a:r>
              <a:rPr lang="en-US" sz="2400" b="1" dirty="0">
                <a:solidFill>
                  <a:srgbClr val="0090BF"/>
                </a:solidFill>
              </a:rPr>
              <a:t>transition minerals</a:t>
            </a:r>
            <a:r>
              <a:rPr lang="en-US" sz="2400" dirty="0"/>
              <a:t> is set to grow sharply as economies </a:t>
            </a:r>
            <a:r>
              <a:rPr lang="en-US" sz="2400" dirty="0" err="1"/>
              <a:t>decarbonise</a:t>
            </a:r>
            <a:r>
              <a:rPr lang="en-US" sz="2400" dirty="0"/>
              <a:t>, putting new pressure on licensing, contracting and revenue systems.</a:t>
            </a:r>
          </a:p>
          <a:p>
            <a:pPr marL="0" indent="0">
              <a:buNone/>
            </a:pPr>
            <a:endParaRPr lang="en-US" sz="600" dirty="0"/>
          </a:p>
          <a:p>
            <a:pPr marL="0" indent="0">
              <a:buNone/>
            </a:pPr>
            <a:r>
              <a:rPr lang="en-US" sz="2400" dirty="0"/>
              <a:t>Fast-tracked deals, new market entrants and price volatility heighten </a:t>
            </a:r>
            <a:r>
              <a:rPr lang="en-US" sz="2400" b="1" dirty="0">
                <a:solidFill>
                  <a:srgbClr val="0090BF"/>
                </a:solidFill>
              </a:rPr>
              <a:t>corruption and revenue-leakage risks</a:t>
            </a:r>
            <a:r>
              <a:rPr lang="en-US" sz="2400" dirty="0"/>
              <a:t> along the value chain.</a:t>
            </a:r>
          </a:p>
          <a:p>
            <a:pPr marL="0" indent="0">
              <a:buNone/>
            </a:pPr>
            <a:endParaRPr lang="en-US" sz="600" dirty="0"/>
          </a:p>
          <a:p>
            <a:pPr marL="0" indent="0">
              <a:buNone/>
            </a:pPr>
            <a:r>
              <a:rPr lang="en-US" sz="2400" dirty="0"/>
              <a:t>The EITI 2024–2028 strategy makes the energy transition a </a:t>
            </a:r>
            <a:r>
              <a:rPr lang="en-US" sz="2400" b="1" dirty="0">
                <a:solidFill>
                  <a:srgbClr val="0090BF"/>
                </a:solidFill>
              </a:rPr>
              <a:t>core priority</a:t>
            </a:r>
            <a:r>
              <a:rPr lang="en-US" sz="2400" dirty="0"/>
              <a:t>: reliable data helps countries negotiate fair terms and manage volatility.</a:t>
            </a:r>
          </a:p>
        </p:txBody>
      </p:sp>
      <p:pic>
        <p:nvPicPr>
          <p:cNvPr id="5" name="Graphic 4" descr="Handshake outline">
            <a:extLst>
              <a:ext uri="{FF2B5EF4-FFF2-40B4-BE49-F238E27FC236}">
                <a16:creationId xmlns:a16="http://schemas.microsoft.com/office/drawing/2014/main" id="{F80E0F80-130B-D542-ADAB-645EA1EC5DC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0763" y="4592351"/>
            <a:ext cx="1056338" cy="1056338"/>
          </a:xfrm>
          <a:prstGeom prst="rect">
            <a:avLst/>
          </a:prstGeom>
        </p:spPr>
      </p:pic>
      <p:pic>
        <p:nvPicPr>
          <p:cNvPr id="7" name="Graphic 6" descr="Cycle with people outline">
            <a:extLst>
              <a:ext uri="{FF2B5EF4-FFF2-40B4-BE49-F238E27FC236}">
                <a16:creationId xmlns:a16="http://schemas.microsoft.com/office/drawing/2014/main" id="{7068A85A-5F34-0348-B597-BC41B081E5D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4092" y="2098040"/>
            <a:ext cx="1249680" cy="1249680"/>
          </a:xfrm>
          <a:prstGeom prst="rect">
            <a:avLst/>
          </a:prstGeom>
        </p:spPr>
      </p:pic>
      <p:pic>
        <p:nvPicPr>
          <p:cNvPr id="9" name="Graphic 8" descr="Magnifying glass outline">
            <a:extLst>
              <a:ext uri="{FF2B5EF4-FFF2-40B4-BE49-F238E27FC236}">
                <a16:creationId xmlns:a16="http://schemas.microsoft.com/office/drawing/2014/main" id="{589EC872-B18B-FF44-ADCD-C881B44F7D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0764" y="3371003"/>
            <a:ext cx="1056337" cy="1056337"/>
          </a:xfrm>
          <a:prstGeom prst="rect">
            <a:avLst/>
          </a:prstGeom>
        </p:spPr>
      </p:pic>
    </p:spTree>
    <p:extLst>
      <p:ext uri="{BB962C8B-B14F-4D97-AF65-F5344CB8AC3E}">
        <p14:creationId xmlns:p14="http://schemas.microsoft.com/office/powerpoint/2010/main" val="2692088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13474-4A16-CFE1-40D3-77CF6D966D2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4D9C0A5-E7FC-7E9C-618A-2F255ECC38E7}"/>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3940629" y="1313127"/>
            <a:ext cx="8055868" cy="4957044"/>
          </a:xfrm>
          <a:prstGeom prst="rect">
            <a:avLst/>
          </a:prstGeom>
        </p:spPr>
      </p:pic>
      <p:sp>
        <p:nvSpPr>
          <p:cNvPr id="3" name="Content Placeholder 2">
            <a:extLst>
              <a:ext uri="{FF2B5EF4-FFF2-40B4-BE49-F238E27FC236}">
                <a16:creationId xmlns:a16="http://schemas.microsoft.com/office/drawing/2014/main" id="{BB250C64-EF16-297C-BC6E-1787234C7229}"/>
              </a:ext>
            </a:extLst>
          </p:cNvPr>
          <p:cNvSpPr txBox="1">
            <a:spLocks/>
          </p:cNvSpPr>
          <p:nvPr/>
        </p:nvSpPr>
        <p:spPr>
          <a:xfrm>
            <a:off x="523071" y="1549531"/>
            <a:ext cx="3417558" cy="4538663"/>
          </a:xfrm>
          <a:prstGeom prst="rect">
            <a:avLst/>
          </a:prstGeom>
        </p:spPr>
        <p:txBody>
          <a:bodyPr vert="horz" lIns="91440" tIns="45720" rIns="91440" bIns="45720" rtlCol="0">
            <a:normAutofit fontScale="925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sz="2800"/>
              <a:t>EITI countries are major players, accounting for </a:t>
            </a:r>
            <a:r>
              <a:rPr lang="en-GB" sz="2800" b="1">
                <a:solidFill>
                  <a:srgbClr val="0090BF"/>
                </a:solidFill>
              </a:rPr>
              <a:t>nearly half </a:t>
            </a:r>
            <a:r>
              <a:rPr lang="en-GB" sz="2800"/>
              <a:t>of global transition mineral production</a:t>
            </a:r>
          </a:p>
          <a:p>
            <a:r>
              <a:rPr lang="en-GB" sz="2800"/>
              <a:t>Production is </a:t>
            </a:r>
            <a:r>
              <a:rPr lang="en-GB" sz="2800" b="1">
                <a:solidFill>
                  <a:srgbClr val="0090BF"/>
                </a:solidFill>
              </a:rPr>
              <a:t>highly concentrated</a:t>
            </a:r>
            <a:r>
              <a:rPr lang="en-GB" sz="2800"/>
              <a:t>: six countries generate ~80% of EITI output</a:t>
            </a:r>
          </a:p>
        </p:txBody>
      </p:sp>
    </p:spTree>
    <p:extLst>
      <p:ext uri="{BB962C8B-B14F-4D97-AF65-F5344CB8AC3E}">
        <p14:creationId xmlns:p14="http://schemas.microsoft.com/office/powerpoint/2010/main" val="3053846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827F7-F007-ACA3-C7E3-B8AC661405E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7BDDB1D-B28F-A275-9FB5-CD08AA278F25}"/>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3940629" y="1313127"/>
            <a:ext cx="8055867" cy="4957044"/>
          </a:xfrm>
          <a:prstGeom prst="rect">
            <a:avLst/>
          </a:prstGeom>
        </p:spPr>
      </p:pic>
      <p:sp>
        <p:nvSpPr>
          <p:cNvPr id="3" name="Content Placeholder 2">
            <a:extLst>
              <a:ext uri="{FF2B5EF4-FFF2-40B4-BE49-F238E27FC236}">
                <a16:creationId xmlns:a16="http://schemas.microsoft.com/office/drawing/2014/main" id="{27D566CE-0A68-0E12-F983-4AE957AF252C}"/>
              </a:ext>
            </a:extLst>
          </p:cNvPr>
          <p:cNvSpPr txBox="1">
            <a:spLocks/>
          </p:cNvSpPr>
          <p:nvPr/>
        </p:nvSpPr>
        <p:spPr>
          <a:xfrm>
            <a:off x="523071" y="1549531"/>
            <a:ext cx="3417558" cy="4538663"/>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en-GB" sz="2800"/>
              <a:t>Fiscal potential is uncertain: estimates of additional annual revenues by 2040 range widely, reflecting </a:t>
            </a:r>
            <a:r>
              <a:rPr lang="en-GB" sz="2800" b="1">
                <a:solidFill>
                  <a:srgbClr val="0090BF"/>
                </a:solidFill>
              </a:rPr>
              <a:t>differences in assumptions </a:t>
            </a:r>
            <a:r>
              <a:rPr lang="en-GB" sz="2800"/>
              <a:t>and scope</a:t>
            </a:r>
          </a:p>
        </p:txBody>
      </p:sp>
    </p:spTree>
    <p:extLst>
      <p:ext uri="{BB962C8B-B14F-4D97-AF65-F5344CB8AC3E}">
        <p14:creationId xmlns:p14="http://schemas.microsoft.com/office/powerpoint/2010/main" val="3082149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GB" dirty="0"/>
              <a:t>EITI tools for the energy transition</a:t>
            </a:r>
          </a:p>
        </p:txBody>
      </p:sp>
      <p:sp>
        <p:nvSpPr>
          <p:cNvPr id="3" name="Intro"/>
          <p:cNvSpPr/>
          <p:nvPr/>
        </p:nvSpPr>
        <p:spPr>
          <a:xfrm>
            <a:off x="642812" y="1880000"/>
            <a:ext cx="10905753" cy="380000"/>
          </a:xfrm>
          <a:prstGeom prst="rect">
            <a:avLst/>
          </a:prstGeom>
        </p:spPr>
        <p:txBody>
          <a:bodyPr wrap="square" lIns="0" tIns="0" rIns="0" bIns="0">
            <a:normAutofit/>
          </a:bodyPr>
          <a:lstStyle/>
          <a:p>
            <a:r>
              <a:rPr lang="en-GB" sz="1400" dirty="0">
                <a:solidFill>
                  <a:srgbClr val="165B89"/>
                </a:solidFill>
                <a:latin typeface="Franklin Gothic Book"/>
              </a:rPr>
              <a:t>Four ways EITI implementation helps countries capture value from the transition responsibly.</a:t>
            </a:r>
          </a:p>
        </p:txBody>
      </p:sp>
      <p:sp>
        <p:nvSpPr>
          <p:cNvPr id="10" name="Card1"/>
          <p:cNvSpPr/>
          <p:nvPr/>
        </p:nvSpPr>
        <p:spPr>
          <a:xfrm>
            <a:off x="642812"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11" name="Circle1"/>
          <p:cNvSpPr/>
          <p:nvPr/>
        </p:nvSpPr>
        <p:spPr>
          <a:xfrm>
            <a:off x="852812" y="2540000"/>
            <a:ext cx="620000" cy="620000"/>
          </a:xfrm>
          <a:prstGeom prst="ellipse">
            <a:avLst/>
          </a:prstGeom>
          <a:solidFill>
            <a:srgbClr val="15C2EE"/>
          </a:solidFill>
        </p:spPr>
        <p:txBody>
          <a:bodyPr anchor="ctr"/>
          <a:lstStyle/>
          <a:p>
            <a:pPr algn="ctr"/>
            <a:r>
              <a:rPr lang="en-GB" sz="2000" b="1" dirty="0">
                <a:solidFill>
                  <a:srgbClr val="FFFFFF"/>
                </a:solidFill>
                <a:latin typeface="Franklin Gothic Demi"/>
              </a:rPr>
              <a:t>1</a:t>
            </a:r>
          </a:p>
        </p:txBody>
      </p:sp>
      <p:sp>
        <p:nvSpPr>
          <p:cNvPr id="12" name="Head1"/>
          <p:cNvSpPr/>
          <p:nvPr/>
        </p:nvSpPr>
        <p:spPr>
          <a:xfrm>
            <a:off x="1612812" y="2560000"/>
            <a:ext cx="4172876" cy="600000"/>
          </a:xfrm>
          <a:prstGeom prst="rect">
            <a:avLst/>
          </a:prstGeom>
        </p:spPr>
        <p:txBody>
          <a:bodyPr wrap="square" lIns="0" tIns="0" rIns="0" bIns="0" anchor="ctr"/>
          <a:lstStyle/>
          <a:p>
            <a:r>
              <a:rPr lang="en-GB" sz="1500" b="1" dirty="0">
                <a:solidFill>
                  <a:srgbClr val="132856"/>
                </a:solidFill>
                <a:latin typeface="Franklin Gothic Demi"/>
              </a:rPr>
              <a:t>Contract &amp; license transparency</a:t>
            </a:r>
          </a:p>
        </p:txBody>
      </p:sp>
      <p:sp>
        <p:nvSpPr>
          <p:cNvPr id="13" name="Body1"/>
          <p:cNvSpPr/>
          <p:nvPr/>
        </p:nvSpPr>
        <p:spPr>
          <a:xfrm>
            <a:off x="852812"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Publishing terms of new mineral agreements (Req. 2.2–2.4) deters bad deals signed under time pressure and informs negotiation.</a:t>
            </a:r>
          </a:p>
        </p:txBody>
      </p:sp>
      <p:sp>
        <p:nvSpPr>
          <p:cNvPr id="20" name="Card2"/>
          <p:cNvSpPr/>
          <p:nvPr/>
        </p:nvSpPr>
        <p:spPr>
          <a:xfrm>
            <a:off x="6235688"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21" name="Circle2"/>
          <p:cNvSpPr/>
          <p:nvPr/>
        </p:nvSpPr>
        <p:spPr>
          <a:xfrm>
            <a:off x="6445688" y="2540000"/>
            <a:ext cx="620000" cy="620000"/>
          </a:xfrm>
          <a:prstGeom prst="ellipse">
            <a:avLst/>
          </a:prstGeom>
          <a:solidFill>
            <a:srgbClr val="165B89"/>
          </a:solidFill>
        </p:spPr>
        <p:txBody>
          <a:bodyPr anchor="ctr"/>
          <a:lstStyle/>
          <a:p>
            <a:pPr algn="ctr"/>
            <a:r>
              <a:rPr lang="en-GB" sz="2000" b="1" dirty="0">
                <a:solidFill>
                  <a:srgbClr val="FFFFFF"/>
                </a:solidFill>
                <a:latin typeface="Franklin Gothic Demi"/>
              </a:rPr>
              <a:t>2</a:t>
            </a:r>
          </a:p>
        </p:txBody>
      </p:sp>
      <p:sp>
        <p:nvSpPr>
          <p:cNvPr id="22" name="Head2"/>
          <p:cNvSpPr/>
          <p:nvPr/>
        </p:nvSpPr>
        <p:spPr>
          <a:xfrm>
            <a:off x="7205688" y="2560000"/>
            <a:ext cx="4172876" cy="600000"/>
          </a:xfrm>
          <a:prstGeom prst="rect">
            <a:avLst/>
          </a:prstGeom>
        </p:spPr>
        <p:txBody>
          <a:bodyPr wrap="square" lIns="0" tIns="0" rIns="0" bIns="0" anchor="ctr"/>
          <a:lstStyle/>
          <a:p>
            <a:r>
              <a:rPr lang="en-GB" sz="1500" b="1" dirty="0">
                <a:solidFill>
                  <a:srgbClr val="132856"/>
                </a:solidFill>
                <a:latin typeface="Franklin Gothic Demi"/>
              </a:rPr>
              <a:t>Knowing the new entrants</a:t>
            </a:r>
          </a:p>
        </p:txBody>
      </p:sp>
      <p:sp>
        <p:nvSpPr>
          <p:cNvPr id="23" name="Body2"/>
          <p:cNvSpPr/>
          <p:nvPr/>
        </p:nvSpPr>
        <p:spPr>
          <a:xfrm>
            <a:off x="6445688"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Beneficial ownership disclosure (Req. 2.5) screens the wave of new investors and traders entering critical minerals markets.</a:t>
            </a:r>
          </a:p>
        </p:txBody>
      </p:sp>
      <p:sp>
        <p:nvSpPr>
          <p:cNvPr id="30" name="Card3"/>
          <p:cNvSpPr/>
          <p:nvPr/>
        </p:nvSpPr>
        <p:spPr>
          <a:xfrm>
            <a:off x="642812"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31" name="Circle3"/>
          <p:cNvSpPr/>
          <p:nvPr/>
        </p:nvSpPr>
        <p:spPr>
          <a:xfrm>
            <a:off x="852812" y="4470000"/>
            <a:ext cx="620000" cy="620000"/>
          </a:xfrm>
          <a:prstGeom prst="ellipse">
            <a:avLst/>
          </a:prstGeom>
          <a:solidFill>
            <a:srgbClr val="F5A60A"/>
          </a:solidFill>
        </p:spPr>
        <p:txBody>
          <a:bodyPr anchor="ctr"/>
          <a:lstStyle/>
          <a:p>
            <a:pPr algn="ctr"/>
            <a:r>
              <a:rPr lang="en-GB" sz="2000" b="1" dirty="0">
                <a:solidFill>
                  <a:srgbClr val="FFFFFF"/>
                </a:solidFill>
                <a:latin typeface="Franklin Gothic Demi"/>
              </a:rPr>
              <a:t>3</a:t>
            </a:r>
          </a:p>
        </p:txBody>
      </p:sp>
      <p:sp>
        <p:nvSpPr>
          <p:cNvPr id="32" name="Head3"/>
          <p:cNvSpPr/>
          <p:nvPr/>
        </p:nvSpPr>
        <p:spPr>
          <a:xfrm>
            <a:off x="1612812" y="4490000"/>
            <a:ext cx="4172876" cy="600000"/>
          </a:xfrm>
          <a:prstGeom prst="rect">
            <a:avLst/>
          </a:prstGeom>
        </p:spPr>
        <p:txBody>
          <a:bodyPr wrap="square" lIns="0" tIns="0" rIns="0" bIns="0" anchor="ctr"/>
          <a:lstStyle/>
          <a:p>
            <a:r>
              <a:rPr lang="en-GB" sz="1500" b="1" dirty="0">
                <a:solidFill>
                  <a:srgbClr val="132856"/>
                </a:solidFill>
                <a:latin typeface="Franklin Gothic Demi"/>
              </a:rPr>
              <a:t>Reliable revenue &amp; production data</a:t>
            </a:r>
          </a:p>
        </p:txBody>
      </p:sp>
      <p:sp>
        <p:nvSpPr>
          <p:cNvPr id="33" name="Body3"/>
          <p:cNvSpPr/>
          <p:nvPr/>
        </p:nvSpPr>
        <p:spPr>
          <a:xfrm>
            <a:off x="852812"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Disclosure of production, exports and revenues (Req. 3–4) supports forecasting and managing price volatility.</a:t>
            </a:r>
          </a:p>
        </p:txBody>
      </p:sp>
      <p:sp>
        <p:nvSpPr>
          <p:cNvPr id="40" name="Card4"/>
          <p:cNvSpPr/>
          <p:nvPr/>
        </p:nvSpPr>
        <p:spPr>
          <a:xfrm>
            <a:off x="6235688"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41" name="Circle4"/>
          <p:cNvSpPr/>
          <p:nvPr/>
        </p:nvSpPr>
        <p:spPr>
          <a:xfrm>
            <a:off x="6445688" y="4470000"/>
            <a:ext cx="620000" cy="620000"/>
          </a:xfrm>
          <a:prstGeom prst="ellipse">
            <a:avLst/>
          </a:prstGeom>
          <a:solidFill>
            <a:srgbClr val="2C8536"/>
          </a:solidFill>
        </p:spPr>
        <p:txBody>
          <a:bodyPr anchor="ctr"/>
          <a:lstStyle/>
          <a:p>
            <a:pPr algn="ctr"/>
            <a:r>
              <a:rPr lang="en-GB" sz="2000" b="1" dirty="0">
                <a:solidFill>
                  <a:srgbClr val="FFFFFF"/>
                </a:solidFill>
                <a:latin typeface="Franklin Gothic Demi"/>
              </a:rPr>
              <a:t>4</a:t>
            </a:r>
          </a:p>
        </p:txBody>
      </p:sp>
      <p:sp>
        <p:nvSpPr>
          <p:cNvPr id="42" name="Head4"/>
          <p:cNvSpPr/>
          <p:nvPr/>
        </p:nvSpPr>
        <p:spPr>
          <a:xfrm>
            <a:off x="7205688" y="4490000"/>
            <a:ext cx="4172876" cy="600000"/>
          </a:xfrm>
          <a:prstGeom prst="rect">
            <a:avLst/>
          </a:prstGeom>
        </p:spPr>
        <p:txBody>
          <a:bodyPr wrap="square" lIns="0" tIns="0" rIns="0" bIns="0" anchor="ctr"/>
          <a:lstStyle/>
          <a:p>
            <a:r>
              <a:rPr lang="en-GB" sz="1500" b="1" dirty="0">
                <a:solidFill>
                  <a:srgbClr val="132856"/>
                </a:solidFill>
                <a:latin typeface="Franklin Gothic Demi"/>
              </a:rPr>
              <a:t>Anticipating impacts</a:t>
            </a:r>
          </a:p>
        </p:txBody>
      </p:sp>
      <p:sp>
        <p:nvSpPr>
          <p:cNvPr id="43" name="Body4"/>
          <p:cNvSpPr/>
          <p:nvPr/>
        </p:nvSpPr>
        <p:spPr>
          <a:xfrm>
            <a:off x="6445688"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Environmental and social disclosures (Req. 6) help manage local impacts of accelerated mining development.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406BF5-FF15-9F4B-844D-8C7FE42E7471}"/>
              </a:ext>
            </a:extLst>
          </p:cNvPr>
          <p:cNvSpPr>
            <a:spLocks noGrp="1"/>
          </p:cNvSpPr>
          <p:nvPr>
            <p:ph type="body" sz="quarter" idx="15"/>
          </p:nvPr>
        </p:nvSpPr>
        <p:spPr/>
        <p:txBody>
          <a:bodyPr>
            <a:normAutofit fontScale="92500" lnSpcReduction="20000"/>
          </a:bodyPr>
          <a:lstStyle/>
          <a:p>
            <a:r>
              <a:rPr lang="en-GB"/>
              <a:t>EITI and Supreme Audit Institutions</a:t>
            </a:r>
          </a:p>
        </p:txBody>
      </p:sp>
      <p:sp>
        <p:nvSpPr>
          <p:cNvPr id="3" name="Subtitle 2">
            <a:extLst>
              <a:ext uri="{FF2B5EF4-FFF2-40B4-BE49-F238E27FC236}">
                <a16:creationId xmlns:a16="http://schemas.microsoft.com/office/drawing/2014/main" id="{201B1B4E-AE97-D543-BC62-D2ECFFC37360}"/>
              </a:ext>
            </a:extLst>
          </p:cNvPr>
          <p:cNvSpPr>
            <a:spLocks noGrp="1"/>
          </p:cNvSpPr>
          <p:nvPr>
            <p:ph type="subTitle" idx="1"/>
          </p:nvPr>
        </p:nvSpPr>
        <p:spPr/>
        <p:txBody>
          <a:bodyPr/>
          <a:lstStyle/>
          <a:p>
            <a:r>
              <a:rPr lang="en-GB"/>
              <a:t>From oversight to impact: areas of synergy</a:t>
            </a:r>
          </a:p>
        </p:txBody>
      </p:sp>
    </p:spTree>
    <p:extLst>
      <p:ext uri="{BB962C8B-B14F-4D97-AF65-F5344CB8AC3E}">
        <p14:creationId xmlns:p14="http://schemas.microsoft.com/office/powerpoint/2010/main" val="666580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GB" dirty="0"/>
              <a:t>SAI engagement with the EITI today</a:t>
            </a:r>
          </a:p>
        </p:txBody>
      </p:sp>
      <p:sp>
        <p:nvSpPr>
          <p:cNvPr id="3" name="Intro"/>
          <p:cNvSpPr/>
          <p:nvPr/>
        </p:nvSpPr>
        <p:spPr>
          <a:xfrm>
            <a:off x="642812" y="1880000"/>
            <a:ext cx="10905753" cy="380000"/>
          </a:xfrm>
          <a:prstGeom prst="rect">
            <a:avLst/>
          </a:prstGeom>
        </p:spPr>
        <p:txBody>
          <a:bodyPr wrap="square" lIns="0" tIns="0" rIns="0" bIns="0">
            <a:normAutofit/>
          </a:bodyPr>
          <a:lstStyle/>
          <a:p>
            <a:r>
              <a:rPr lang="en-GB" sz="1400" dirty="0">
                <a:solidFill>
                  <a:srgbClr val="165B89"/>
                </a:solidFill>
                <a:latin typeface="Franklin Gothic Book"/>
              </a:rPr>
              <a:t>Across 36 EITI countries reviewed, the role of SAIs varies widely — and interest is growing.</a:t>
            </a:r>
          </a:p>
        </p:txBody>
      </p:sp>
      <p:sp>
        <p:nvSpPr>
          <p:cNvPr id="10" name="Num1"/>
          <p:cNvSpPr/>
          <p:nvPr/>
        </p:nvSpPr>
        <p:spPr>
          <a:xfrm>
            <a:off x="642812" y="2420000"/>
            <a:ext cx="2526438" cy="900000"/>
          </a:xfrm>
          <a:prstGeom prst="rect">
            <a:avLst/>
          </a:prstGeom>
        </p:spPr>
        <p:txBody>
          <a:bodyPr wrap="square" lIns="0" tIns="0" rIns="0" bIns="0" anchor="b"/>
          <a:lstStyle/>
          <a:p>
            <a:r>
              <a:rPr lang="en-GB" sz="6000" b="1" dirty="0">
                <a:solidFill>
                  <a:srgbClr val="D24329"/>
                </a:solidFill>
                <a:latin typeface="Franklin Gothic Demi"/>
              </a:rPr>
              <a:t>50%</a:t>
            </a:r>
          </a:p>
        </p:txBody>
      </p:sp>
      <p:sp>
        <p:nvSpPr>
          <p:cNvPr id="11" name="Lbl1"/>
          <p:cNvSpPr/>
          <p:nvPr/>
        </p:nvSpPr>
        <p:spPr>
          <a:xfrm>
            <a:off x="642812" y="3360000"/>
            <a:ext cx="2526438" cy="760000"/>
          </a:xfrm>
          <a:prstGeom prst="rect">
            <a:avLst/>
          </a:prstGeom>
        </p:spPr>
        <p:txBody>
          <a:bodyPr wrap="square" lIns="0" tIns="0" rIns="0" bIns="0"/>
          <a:lstStyle/>
          <a:p>
            <a:r>
              <a:rPr lang="en-GB" sz="1300" b="1" dirty="0">
                <a:solidFill>
                  <a:srgbClr val="132856"/>
                </a:solidFill>
                <a:latin typeface="Franklin Gothic Demi"/>
              </a:rPr>
              <a:t>No SAI involvement</a:t>
            </a:r>
          </a:p>
          <a:p>
            <a:r>
              <a:rPr lang="en-GB" sz="1050" dirty="0">
                <a:solidFill>
                  <a:srgbClr val="595959"/>
                </a:solidFill>
                <a:latin typeface="Franklin Gothic Book"/>
              </a:rPr>
              <a:t>18 of 36 countries</a:t>
            </a:r>
          </a:p>
        </p:txBody>
      </p:sp>
      <p:sp>
        <p:nvSpPr>
          <p:cNvPr id="20" name="Num2"/>
          <p:cNvSpPr/>
          <p:nvPr/>
        </p:nvSpPr>
        <p:spPr>
          <a:xfrm>
            <a:off x="3369250" y="2420000"/>
            <a:ext cx="2526438" cy="900000"/>
          </a:xfrm>
          <a:prstGeom prst="rect">
            <a:avLst/>
          </a:prstGeom>
        </p:spPr>
        <p:txBody>
          <a:bodyPr wrap="square" lIns="0" tIns="0" rIns="0" bIns="0" anchor="b"/>
          <a:lstStyle/>
          <a:p>
            <a:r>
              <a:rPr lang="en-GB" sz="6000" b="1" dirty="0">
                <a:solidFill>
                  <a:srgbClr val="15C2EE"/>
                </a:solidFill>
                <a:latin typeface="Franklin Gothic Demi"/>
              </a:rPr>
              <a:t>53%</a:t>
            </a:r>
          </a:p>
        </p:txBody>
      </p:sp>
      <p:sp>
        <p:nvSpPr>
          <p:cNvPr id="21" name="Lbl2"/>
          <p:cNvSpPr/>
          <p:nvPr/>
        </p:nvSpPr>
        <p:spPr>
          <a:xfrm>
            <a:off x="3369250" y="3360000"/>
            <a:ext cx="2526438" cy="760000"/>
          </a:xfrm>
          <a:prstGeom prst="rect">
            <a:avLst/>
          </a:prstGeom>
        </p:spPr>
        <p:txBody>
          <a:bodyPr wrap="square" lIns="0" tIns="0" rIns="0" bIns="0"/>
          <a:lstStyle/>
          <a:p>
            <a:r>
              <a:rPr lang="en-GB" sz="1300" b="1" dirty="0">
                <a:solidFill>
                  <a:srgbClr val="132856"/>
                </a:solidFill>
                <a:latin typeface="Franklin Gothic Demi"/>
              </a:rPr>
              <a:t>Some SAI involvement</a:t>
            </a:r>
          </a:p>
          <a:p>
            <a:r>
              <a:rPr lang="en-GB" sz="1050" dirty="0">
                <a:solidFill>
                  <a:srgbClr val="595959"/>
                </a:solidFill>
                <a:latin typeface="Franklin Gothic Book"/>
              </a:rPr>
              <a:t>19 of 36 countries</a:t>
            </a:r>
          </a:p>
        </p:txBody>
      </p:sp>
      <p:sp>
        <p:nvSpPr>
          <p:cNvPr id="30" name="Num3"/>
          <p:cNvSpPr/>
          <p:nvPr/>
        </p:nvSpPr>
        <p:spPr>
          <a:xfrm>
            <a:off x="6095688" y="2420000"/>
            <a:ext cx="2526438" cy="900000"/>
          </a:xfrm>
          <a:prstGeom prst="rect">
            <a:avLst/>
          </a:prstGeom>
        </p:spPr>
        <p:txBody>
          <a:bodyPr wrap="square" lIns="0" tIns="0" rIns="0" bIns="0" anchor="b"/>
          <a:lstStyle/>
          <a:p>
            <a:r>
              <a:rPr lang="en-GB" sz="6000" b="1" dirty="0">
                <a:solidFill>
                  <a:srgbClr val="165B89"/>
                </a:solidFill>
                <a:latin typeface="Franklin Gothic Demi"/>
              </a:rPr>
              <a:t>36%</a:t>
            </a:r>
          </a:p>
        </p:txBody>
      </p:sp>
      <p:sp>
        <p:nvSpPr>
          <p:cNvPr id="31" name="Lbl3"/>
          <p:cNvSpPr/>
          <p:nvPr/>
        </p:nvSpPr>
        <p:spPr>
          <a:xfrm>
            <a:off x="6095688" y="3360000"/>
            <a:ext cx="2526438" cy="760000"/>
          </a:xfrm>
          <a:prstGeom prst="rect">
            <a:avLst/>
          </a:prstGeom>
        </p:spPr>
        <p:txBody>
          <a:bodyPr wrap="square" lIns="0" tIns="0" rIns="0" bIns="0"/>
          <a:lstStyle/>
          <a:p>
            <a:r>
              <a:rPr lang="en-GB" sz="1300" b="1" dirty="0">
                <a:solidFill>
                  <a:srgbClr val="132856"/>
                </a:solidFill>
                <a:latin typeface="Franklin Gothic Demi"/>
              </a:rPr>
              <a:t>Verify government revenue</a:t>
            </a:r>
          </a:p>
          <a:p>
            <a:r>
              <a:rPr lang="en-GB" sz="1050" dirty="0">
                <a:solidFill>
                  <a:srgbClr val="595959"/>
                </a:solidFill>
                <a:latin typeface="Franklin Gothic Book"/>
              </a:rPr>
              <a:t>13 of 36 countries</a:t>
            </a:r>
          </a:p>
        </p:txBody>
      </p:sp>
      <p:sp>
        <p:nvSpPr>
          <p:cNvPr id="40" name="Num4"/>
          <p:cNvSpPr/>
          <p:nvPr/>
        </p:nvSpPr>
        <p:spPr>
          <a:xfrm>
            <a:off x="8822126" y="2420000"/>
            <a:ext cx="2726439" cy="900000"/>
          </a:xfrm>
          <a:prstGeom prst="rect">
            <a:avLst/>
          </a:prstGeom>
        </p:spPr>
        <p:txBody>
          <a:bodyPr wrap="square" lIns="0" tIns="0" rIns="0" bIns="0" anchor="b"/>
          <a:lstStyle/>
          <a:p>
            <a:r>
              <a:rPr lang="en-GB" sz="6000" b="1" dirty="0">
                <a:solidFill>
                  <a:srgbClr val="2C8536"/>
                </a:solidFill>
                <a:latin typeface="Franklin Gothic Demi"/>
              </a:rPr>
              <a:t>19%</a:t>
            </a:r>
          </a:p>
        </p:txBody>
      </p:sp>
      <p:sp>
        <p:nvSpPr>
          <p:cNvPr id="41" name="Lbl4"/>
          <p:cNvSpPr/>
          <p:nvPr/>
        </p:nvSpPr>
        <p:spPr>
          <a:xfrm>
            <a:off x="8822126" y="3360000"/>
            <a:ext cx="2726439" cy="760000"/>
          </a:xfrm>
          <a:prstGeom prst="rect">
            <a:avLst/>
          </a:prstGeom>
        </p:spPr>
        <p:txBody>
          <a:bodyPr wrap="square" lIns="0" tIns="0" rIns="0" bIns="0"/>
          <a:lstStyle/>
          <a:p>
            <a:r>
              <a:rPr lang="en-GB" sz="1300" b="1" dirty="0">
                <a:solidFill>
                  <a:srgbClr val="132856"/>
                </a:solidFill>
                <a:latin typeface="Franklin Gothic Demi"/>
              </a:rPr>
              <a:t>Interested in an active role</a:t>
            </a:r>
          </a:p>
          <a:p>
            <a:r>
              <a:rPr lang="en-GB" sz="1050" dirty="0">
                <a:solidFill>
                  <a:srgbClr val="595959"/>
                </a:solidFill>
                <a:latin typeface="Franklin Gothic Book"/>
              </a:rPr>
              <a:t>7 of 36 countries</a:t>
            </a:r>
          </a:p>
        </p:txBody>
      </p:sp>
      <p:sp>
        <p:nvSpPr>
          <p:cNvPr id="50" name="FindingBand"/>
          <p:cNvSpPr/>
          <p:nvPr/>
        </p:nvSpPr>
        <p:spPr>
          <a:xfrm>
            <a:off x="642812" y="4360000"/>
            <a:ext cx="10905753" cy="1300000"/>
          </a:xfrm>
          <a:prstGeom prst="roundRect">
            <a:avLst>
              <a:gd name="adj" fmla="val 5000"/>
            </a:avLst>
          </a:prstGeom>
          <a:solidFill>
            <a:srgbClr val="132856"/>
          </a:solidFill>
        </p:spPr>
        <p:txBody>
          <a:bodyPr wrap="square" lIns="274320" tIns="137160" rIns="274320" bIns="137160" anchor="ctr"/>
          <a:lstStyle/>
          <a:p>
            <a:r>
              <a:rPr lang="en-GB" sz="1200" b="1" dirty="0">
                <a:solidFill>
                  <a:srgbClr val="15C2EE"/>
                </a:solidFill>
                <a:latin typeface="Franklin Gothic Demi"/>
              </a:rPr>
              <a:t>KEY FINDING  </a:t>
            </a:r>
            <a:r>
              <a:rPr lang="en-GB" sz="1400" b="1" dirty="0">
                <a:solidFill>
                  <a:srgbClr val="FFFFFF"/>
                </a:solidFill>
                <a:latin typeface="Franklin Gothic Demi"/>
              </a:rPr>
              <a:t>Anglophone &amp; Lusophone Africa lead engagement.</a:t>
            </a:r>
          </a:p>
          <a:p>
            <a:r>
              <a:rPr lang="en-GB" sz="1250" dirty="0">
                <a:solidFill>
                  <a:srgbClr val="CADCFC"/>
                </a:solidFill>
                <a:latin typeface="Franklin Gothic Book"/>
              </a:rPr>
              <a:t>This includes formal MoUs and capacity-building efforts — for example in Sierra Leone, Uganda and Zambia — pointing to clear scope for deeper SAI–EITI collaboration.</a:t>
            </a:r>
          </a:p>
        </p:txBody>
      </p:sp>
      <p:sp>
        <p:nvSpPr>
          <p:cNvPr id="60" name="Source"/>
          <p:cNvSpPr/>
          <p:nvPr/>
        </p:nvSpPr>
        <p:spPr>
          <a:xfrm>
            <a:off x="2200000" y="6470000"/>
            <a:ext cx="9348565" cy="280000"/>
          </a:xfrm>
          <a:prstGeom prst="rect">
            <a:avLst/>
          </a:prstGeom>
        </p:spPr>
        <p:txBody>
          <a:bodyPr wrap="square" lIns="0" tIns="0" rIns="0" bIns="0"/>
          <a:lstStyle/>
          <a:p>
            <a:pPr algn="r"/>
            <a:r>
              <a:rPr lang="en-GB" sz="900" i="1" dirty="0">
                <a:solidFill>
                  <a:srgbClr val="808080"/>
                </a:solidFill>
                <a:latin typeface="Franklin Gothic Book"/>
              </a:rPr>
              <a:t>Source: EITI International Secretariat, SAI Engagement Analysis (2025). Based on 36 countries with reporting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75C1B71-E4BE-2C43-85C1-4BDA063D2393}"/>
              </a:ext>
            </a:extLst>
          </p:cNvPr>
          <p:cNvSpPr txBox="1">
            <a:spLocks/>
          </p:cNvSpPr>
          <p:nvPr/>
        </p:nvSpPr>
        <p:spPr>
          <a:xfrm>
            <a:off x="643123" y="2787546"/>
            <a:ext cx="10928500" cy="2412250"/>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000" b="1" i="0" kern="1200" baseline="0">
                <a:solidFill>
                  <a:srgbClr val="132856"/>
                </a:solidFill>
                <a:latin typeface="Franklin Gothic Demi" panose="020B0603020102020204" pitchFamily="34" charset="0"/>
                <a:ea typeface="+mj-ea"/>
                <a:cs typeface="+mj-cs"/>
              </a:defRPr>
            </a:lvl1pPr>
          </a:lstStyle>
          <a:p>
            <a:r>
              <a:rPr lang="nb-NO" sz="3200" b="0">
                <a:latin typeface="Franklin Gothic Book" panose="020B0503020102020204" pitchFamily="34" charset="0"/>
              </a:rPr>
              <a:t>live in </a:t>
            </a:r>
            <a:r>
              <a:rPr lang="nb-NO" sz="3200" b="0" err="1">
                <a:latin typeface="Franklin Gothic Book" panose="020B0503020102020204" pitchFamily="34" charset="0"/>
              </a:rPr>
              <a:t>countries</a:t>
            </a:r>
            <a:r>
              <a:rPr lang="nb-NO" sz="3200" b="0">
                <a:latin typeface="Franklin Gothic Book" panose="020B0503020102020204" pitchFamily="34" charset="0"/>
              </a:rPr>
              <a:t> </a:t>
            </a:r>
            <a:r>
              <a:rPr lang="nb-NO" sz="3200" b="0" err="1">
                <a:latin typeface="Franklin Gothic Book" panose="020B0503020102020204" pitchFamily="34" charset="0"/>
              </a:rPr>
              <a:t>rich</a:t>
            </a:r>
            <a:r>
              <a:rPr lang="nb-NO" sz="3200" b="0">
                <a:latin typeface="Franklin Gothic Book" panose="020B0503020102020204" pitchFamily="34" charset="0"/>
              </a:rPr>
              <a:t> in oil, gas or minerals*. </a:t>
            </a:r>
          </a:p>
          <a:p>
            <a:endParaRPr lang="nb-NO" sz="3200" b="0">
              <a:latin typeface="Franklin Gothic Book" panose="020B0503020102020204" pitchFamily="34" charset="0"/>
            </a:endParaRPr>
          </a:p>
          <a:p>
            <a:r>
              <a:rPr lang="nb-NO" sz="3200" b="0">
                <a:latin typeface="Franklin Gothic Book" panose="020B0503020102020204" pitchFamily="34" charset="0"/>
              </a:rPr>
              <a:t>With </a:t>
            </a:r>
            <a:r>
              <a:rPr lang="nb-NO" sz="3200" b="0" err="1">
                <a:solidFill>
                  <a:srgbClr val="0090BF"/>
                </a:solidFill>
                <a:latin typeface="Franklin Gothic Medium" panose="020B0603020102020204" pitchFamily="34" charset="0"/>
              </a:rPr>
              <a:t>good</a:t>
            </a:r>
            <a:r>
              <a:rPr lang="nb-NO" sz="3200" b="0">
                <a:solidFill>
                  <a:srgbClr val="0090BF"/>
                </a:solidFill>
                <a:latin typeface="Franklin Gothic Medium" panose="020B0603020102020204" pitchFamily="34" charset="0"/>
              </a:rPr>
              <a:t> </a:t>
            </a:r>
            <a:r>
              <a:rPr lang="nb-NO" sz="3200" b="0" err="1">
                <a:solidFill>
                  <a:srgbClr val="0090BF"/>
                </a:solidFill>
                <a:latin typeface="Franklin Gothic Medium" panose="020B0603020102020204" pitchFamily="34" charset="0"/>
              </a:rPr>
              <a:t>governance</a:t>
            </a:r>
            <a:r>
              <a:rPr lang="nb-NO" sz="3200" b="0">
                <a:latin typeface="Franklin Gothic Book" panose="020B0503020102020204" pitchFamily="34" charset="0"/>
              </a:rPr>
              <a:t>, </a:t>
            </a:r>
            <a:r>
              <a:rPr lang="nb-NO" sz="3200" b="0" err="1">
                <a:latin typeface="Franklin Gothic Book" panose="020B0503020102020204" pitchFamily="34" charset="0"/>
              </a:rPr>
              <a:t>revenues</a:t>
            </a:r>
            <a:r>
              <a:rPr lang="nb-NO" sz="3200" b="0">
                <a:latin typeface="Franklin Gothic Book" panose="020B0503020102020204" pitchFamily="34" charset="0"/>
              </a:rPr>
              <a:t> from </a:t>
            </a:r>
            <a:r>
              <a:rPr lang="nb-NO" sz="3200" b="0" err="1">
                <a:latin typeface="Franklin Gothic Book" panose="020B0503020102020204" pitchFamily="34" charset="0"/>
              </a:rPr>
              <a:t>the</a:t>
            </a:r>
            <a:r>
              <a:rPr lang="nb-NO" sz="3200" b="0">
                <a:latin typeface="Franklin Gothic Book" panose="020B0503020102020204" pitchFamily="34" charset="0"/>
              </a:rPr>
              <a:t> </a:t>
            </a:r>
            <a:r>
              <a:rPr lang="nb-NO" sz="3200" b="0" err="1">
                <a:latin typeface="Franklin Gothic Book" panose="020B0503020102020204" pitchFamily="34" charset="0"/>
              </a:rPr>
              <a:t>extractive</a:t>
            </a:r>
            <a:r>
              <a:rPr lang="nb-NO" sz="3200" b="0">
                <a:latin typeface="Franklin Gothic Book" panose="020B0503020102020204" pitchFamily="34" charset="0"/>
              </a:rPr>
              <a:t> </a:t>
            </a:r>
            <a:r>
              <a:rPr lang="nb-NO" sz="3200" b="0" err="1">
                <a:latin typeface="Franklin Gothic Book" panose="020B0503020102020204" pitchFamily="34" charset="0"/>
              </a:rPr>
              <a:t>industries</a:t>
            </a:r>
            <a:r>
              <a:rPr lang="nb-NO" sz="3200" b="0">
                <a:latin typeface="Franklin Gothic Book" panose="020B0503020102020204" pitchFamily="34" charset="0"/>
              </a:rPr>
              <a:t> </a:t>
            </a:r>
            <a:r>
              <a:rPr lang="nb-NO" sz="3200" b="0" err="1">
                <a:latin typeface="Franklin Gothic Book" panose="020B0503020102020204" pitchFamily="34" charset="0"/>
              </a:rPr>
              <a:t>can</a:t>
            </a:r>
            <a:r>
              <a:rPr lang="nb-NO" sz="3200" b="0">
                <a:latin typeface="Franklin Gothic Book" panose="020B0503020102020204" pitchFamily="34" charset="0"/>
              </a:rPr>
              <a:t> have a </a:t>
            </a:r>
            <a:r>
              <a:rPr lang="nb-NO" sz="3200" b="0" err="1">
                <a:latin typeface="Franklin Gothic Book" panose="020B0503020102020204" pitchFamily="34" charset="0"/>
              </a:rPr>
              <a:t>significant</a:t>
            </a:r>
            <a:r>
              <a:rPr lang="nb-NO" sz="3200" b="0">
                <a:latin typeface="Franklin Gothic Book" panose="020B0503020102020204" pitchFamily="34" charset="0"/>
              </a:rPr>
              <a:t> </a:t>
            </a:r>
            <a:r>
              <a:rPr lang="nb-NO" sz="3200" b="0" err="1">
                <a:latin typeface="Franklin Gothic Book" panose="020B0503020102020204" pitchFamily="34" charset="0"/>
              </a:rPr>
              <a:t>impact</a:t>
            </a:r>
            <a:r>
              <a:rPr lang="nb-NO" sz="3200" b="0">
                <a:latin typeface="Franklin Gothic Book" panose="020B0503020102020204" pitchFamily="34" charset="0"/>
              </a:rPr>
              <a:t> </a:t>
            </a:r>
            <a:r>
              <a:rPr lang="nb-NO" sz="3200" b="0" err="1">
                <a:latin typeface="Franklin Gothic Book" panose="020B0503020102020204" pitchFamily="34" charset="0"/>
              </a:rPr>
              <a:t>on</a:t>
            </a:r>
            <a:r>
              <a:rPr lang="nb-NO" sz="3200" b="0">
                <a:latin typeface="Franklin Gothic Book" panose="020B0503020102020204" pitchFamily="34" charset="0"/>
              </a:rPr>
              <a:t> </a:t>
            </a:r>
            <a:r>
              <a:rPr lang="nb-NO" sz="3200" b="0" err="1">
                <a:latin typeface="Franklin Gothic Book" panose="020B0503020102020204" pitchFamily="34" charset="0"/>
              </a:rPr>
              <a:t>reducing</a:t>
            </a:r>
            <a:r>
              <a:rPr lang="nb-NO" sz="3200" b="0">
                <a:latin typeface="Franklin Gothic Book" panose="020B0503020102020204" pitchFamily="34" charset="0"/>
              </a:rPr>
              <a:t> </a:t>
            </a:r>
            <a:r>
              <a:rPr lang="nb-NO" sz="3200" b="0" err="1">
                <a:latin typeface="Franklin Gothic Book" panose="020B0503020102020204" pitchFamily="34" charset="0"/>
              </a:rPr>
              <a:t>poverty</a:t>
            </a:r>
            <a:r>
              <a:rPr lang="nb-NO" sz="3200" b="0">
                <a:latin typeface="Franklin Gothic Book" panose="020B0503020102020204" pitchFamily="34" charset="0"/>
              </a:rPr>
              <a:t> and </a:t>
            </a:r>
            <a:r>
              <a:rPr lang="nb-NO" sz="3200" b="0" err="1">
                <a:latin typeface="Franklin Gothic Book" panose="020B0503020102020204" pitchFamily="34" charset="0"/>
              </a:rPr>
              <a:t>boosting</a:t>
            </a:r>
            <a:r>
              <a:rPr lang="nb-NO" sz="3200" b="0">
                <a:latin typeface="Franklin Gothic Book" panose="020B0503020102020204" pitchFamily="34" charset="0"/>
              </a:rPr>
              <a:t> </a:t>
            </a:r>
            <a:r>
              <a:rPr lang="nb-NO" sz="3200" b="0" err="1">
                <a:latin typeface="Franklin Gothic Book" panose="020B0503020102020204" pitchFamily="34" charset="0"/>
              </a:rPr>
              <a:t>shared</a:t>
            </a:r>
            <a:r>
              <a:rPr lang="nb-NO" sz="3200" b="0">
                <a:latin typeface="Franklin Gothic Book" panose="020B0503020102020204" pitchFamily="34" charset="0"/>
              </a:rPr>
              <a:t> </a:t>
            </a:r>
            <a:r>
              <a:rPr lang="nb-NO" sz="3200" b="0" err="1">
                <a:latin typeface="Franklin Gothic Book" panose="020B0503020102020204" pitchFamily="34" charset="0"/>
              </a:rPr>
              <a:t>prosperity</a:t>
            </a:r>
            <a:r>
              <a:rPr lang="nb-NO" sz="3200" b="0">
                <a:latin typeface="Franklin Gothic Book" panose="020B0503020102020204" pitchFamily="34" charset="0"/>
              </a:rPr>
              <a:t>.</a:t>
            </a:r>
          </a:p>
        </p:txBody>
      </p:sp>
      <p:sp>
        <p:nvSpPr>
          <p:cNvPr id="4" name="Title 1">
            <a:extLst>
              <a:ext uri="{FF2B5EF4-FFF2-40B4-BE49-F238E27FC236}">
                <a16:creationId xmlns:a16="http://schemas.microsoft.com/office/drawing/2014/main" id="{EF76D7AA-B948-AD48-AC2B-C8EA2A3B836E}"/>
              </a:ext>
            </a:extLst>
          </p:cNvPr>
          <p:cNvSpPr txBox="1">
            <a:spLocks/>
          </p:cNvSpPr>
          <p:nvPr/>
        </p:nvSpPr>
        <p:spPr>
          <a:xfrm>
            <a:off x="643123" y="1596782"/>
            <a:ext cx="9251504" cy="1269242"/>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000" b="1" i="0" kern="1200" baseline="0">
                <a:solidFill>
                  <a:srgbClr val="132856"/>
                </a:solidFill>
                <a:latin typeface="Franklin Gothic Demi" panose="020B0603020102020204" pitchFamily="34" charset="0"/>
                <a:ea typeface="+mj-ea"/>
                <a:cs typeface="+mj-cs"/>
              </a:defRPr>
            </a:lvl1pPr>
          </a:lstStyle>
          <a:p>
            <a:r>
              <a:rPr lang="nb-NO" sz="8800">
                <a:solidFill>
                  <a:srgbClr val="0090BF"/>
                </a:solidFill>
                <a:latin typeface="Franklin Gothic Heavy" panose="020B0603020102020204" pitchFamily="34" charset="0"/>
              </a:rPr>
              <a:t>3.5 </a:t>
            </a:r>
            <a:r>
              <a:rPr lang="nb-NO" sz="6600" b="0">
                <a:solidFill>
                  <a:srgbClr val="0090BF"/>
                </a:solidFill>
                <a:latin typeface="Franklin Gothic Medium" panose="020B0603020102020204" pitchFamily="34" charset="0"/>
              </a:rPr>
              <a:t>billion people</a:t>
            </a:r>
          </a:p>
        </p:txBody>
      </p:sp>
      <p:sp>
        <p:nvSpPr>
          <p:cNvPr id="8" name="Title 1">
            <a:extLst>
              <a:ext uri="{FF2B5EF4-FFF2-40B4-BE49-F238E27FC236}">
                <a16:creationId xmlns:a16="http://schemas.microsoft.com/office/drawing/2014/main" id="{B860162B-A1A3-FF40-9D3C-C35899FEBCB1}"/>
              </a:ext>
            </a:extLst>
          </p:cNvPr>
          <p:cNvSpPr txBox="1">
            <a:spLocks/>
          </p:cNvSpPr>
          <p:nvPr/>
        </p:nvSpPr>
        <p:spPr>
          <a:xfrm>
            <a:off x="2809164" y="6390560"/>
            <a:ext cx="8762459" cy="298289"/>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000" b="1" i="0" kern="1200" baseline="0">
                <a:solidFill>
                  <a:srgbClr val="132856"/>
                </a:solidFill>
                <a:latin typeface="Franklin Gothic Demi" panose="020B0603020102020204" pitchFamily="34" charset="0"/>
                <a:ea typeface="+mj-ea"/>
                <a:cs typeface="+mj-cs"/>
              </a:defRPr>
            </a:lvl1pPr>
          </a:lstStyle>
          <a:p>
            <a:pPr algn="r"/>
            <a:r>
              <a:rPr lang="nb-NO" sz="1400" b="0">
                <a:latin typeface="Franklin Gothic Book" panose="020B0503020102020204" pitchFamily="34" charset="0"/>
              </a:rPr>
              <a:t>*Source: World Bank, https://www.worldbank.org/en/topic/extractiveindustries/overview</a:t>
            </a:r>
          </a:p>
        </p:txBody>
      </p:sp>
    </p:spTree>
    <p:extLst>
      <p:ext uri="{BB962C8B-B14F-4D97-AF65-F5344CB8AC3E}">
        <p14:creationId xmlns:p14="http://schemas.microsoft.com/office/powerpoint/2010/main" val="3110267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GB" dirty="0"/>
              <a:t>Where EITI and SAIs work together</a:t>
            </a:r>
          </a:p>
        </p:txBody>
      </p:sp>
      <p:sp>
        <p:nvSpPr>
          <p:cNvPr id="3" name="Intro"/>
          <p:cNvSpPr/>
          <p:nvPr/>
        </p:nvSpPr>
        <p:spPr>
          <a:xfrm>
            <a:off x="642812" y="1880000"/>
            <a:ext cx="10905753" cy="380000"/>
          </a:xfrm>
          <a:prstGeom prst="rect">
            <a:avLst/>
          </a:prstGeom>
        </p:spPr>
        <p:txBody>
          <a:bodyPr wrap="square" lIns="0" tIns="0" rIns="0" bIns="0">
            <a:normAutofit/>
          </a:bodyPr>
          <a:lstStyle/>
          <a:p>
            <a:r>
              <a:rPr lang="en-GB" sz="1400" dirty="0">
                <a:solidFill>
                  <a:srgbClr val="165B89"/>
                </a:solidFill>
                <a:latin typeface="Franklin Gothic Book"/>
              </a:rPr>
              <a:t>Four areas where EITI disclosures strengthen the mandate of Supreme Audit Institutions (SAIs).</a:t>
            </a:r>
          </a:p>
        </p:txBody>
      </p:sp>
      <p:sp>
        <p:nvSpPr>
          <p:cNvPr id="10" name="Card1"/>
          <p:cNvSpPr/>
          <p:nvPr/>
        </p:nvSpPr>
        <p:spPr>
          <a:xfrm>
            <a:off x="642812"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11" name="Circle1"/>
          <p:cNvSpPr/>
          <p:nvPr/>
        </p:nvSpPr>
        <p:spPr>
          <a:xfrm>
            <a:off x="852812" y="2540000"/>
            <a:ext cx="620000" cy="620000"/>
          </a:xfrm>
          <a:prstGeom prst="ellipse">
            <a:avLst/>
          </a:prstGeom>
          <a:solidFill>
            <a:srgbClr val="15C2EE"/>
          </a:solidFill>
        </p:spPr>
        <p:txBody>
          <a:bodyPr anchor="ctr"/>
          <a:lstStyle/>
          <a:p>
            <a:pPr algn="ctr"/>
            <a:r>
              <a:rPr lang="en-GB" sz="2000" b="1" dirty="0">
                <a:solidFill>
                  <a:srgbClr val="FFFFFF"/>
                </a:solidFill>
                <a:latin typeface="Franklin Gothic Demi"/>
              </a:rPr>
              <a:t>1</a:t>
            </a:r>
          </a:p>
        </p:txBody>
      </p:sp>
      <p:sp>
        <p:nvSpPr>
          <p:cNvPr id="12" name="Head1"/>
          <p:cNvSpPr/>
          <p:nvPr/>
        </p:nvSpPr>
        <p:spPr>
          <a:xfrm>
            <a:off x="1612812" y="2560000"/>
            <a:ext cx="4172876" cy="600000"/>
          </a:xfrm>
          <a:prstGeom prst="rect">
            <a:avLst/>
          </a:prstGeom>
        </p:spPr>
        <p:txBody>
          <a:bodyPr wrap="square" lIns="0" tIns="0" rIns="0" bIns="0" anchor="ctr"/>
          <a:lstStyle/>
          <a:p>
            <a:r>
              <a:rPr lang="en-GB" sz="1500" b="1" dirty="0">
                <a:solidFill>
                  <a:srgbClr val="132856"/>
                </a:solidFill>
                <a:latin typeface="Franklin Gothic Demi"/>
              </a:rPr>
              <a:t>Revenue assurance &amp; verification</a:t>
            </a:r>
          </a:p>
        </p:txBody>
      </p:sp>
      <p:sp>
        <p:nvSpPr>
          <p:cNvPr id="13" name="Body1"/>
          <p:cNvSpPr/>
          <p:nvPr/>
        </p:nvSpPr>
        <p:spPr>
          <a:xfrm>
            <a:off x="852812"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SAIs can independently verify the government revenue figures reconciled and disclosed under the EITI, adding assurance to reported data.</a:t>
            </a:r>
          </a:p>
        </p:txBody>
      </p:sp>
      <p:sp>
        <p:nvSpPr>
          <p:cNvPr id="20" name="Card2"/>
          <p:cNvSpPr/>
          <p:nvPr/>
        </p:nvSpPr>
        <p:spPr>
          <a:xfrm>
            <a:off x="6235688"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21" name="Circle2"/>
          <p:cNvSpPr/>
          <p:nvPr/>
        </p:nvSpPr>
        <p:spPr>
          <a:xfrm>
            <a:off x="6445688" y="2540000"/>
            <a:ext cx="620000" cy="620000"/>
          </a:xfrm>
          <a:prstGeom prst="ellipse">
            <a:avLst/>
          </a:prstGeom>
          <a:solidFill>
            <a:srgbClr val="165B89"/>
          </a:solidFill>
        </p:spPr>
        <p:txBody>
          <a:bodyPr anchor="ctr"/>
          <a:lstStyle/>
          <a:p>
            <a:pPr algn="ctr"/>
            <a:r>
              <a:rPr lang="en-GB" sz="2000" b="1" dirty="0">
                <a:solidFill>
                  <a:srgbClr val="FFFFFF"/>
                </a:solidFill>
                <a:latin typeface="Franklin Gothic Demi"/>
              </a:rPr>
              <a:t>2</a:t>
            </a:r>
          </a:p>
        </p:txBody>
      </p:sp>
      <p:sp>
        <p:nvSpPr>
          <p:cNvPr id="22" name="Head2"/>
          <p:cNvSpPr/>
          <p:nvPr/>
        </p:nvSpPr>
        <p:spPr>
          <a:xfrm>
            <a:off x="7205688" y="2560000"/>
            <a:ext cx="4172876" cy="600000"/>
          </a:xfrm>
          <a:prstGeom prst="rect">
            <a:avLst/>
          </a:prstGeom>
        </p:spPr>
        <p:txBody>
          <a:bodyPr wrap="square" lIns="0" tIns="0" rIns="0" bIns="0" anchor="ctr"/>
          <a:lstStyle/>
          <a:p>
            <a:r>
              <a:rPr lang="en-GB" sz="1500" b="1" dirty="0">
                <a:solidFill>
                  <a:srgbClr val="132856"/>
                </a:solidFill>
                <a:latin typeface="Franklin Gothic Demi"/>
              </a:rPr>
              <a:t>Domestic resource mobilisation</a:t>
            </a:r>
          </a:p>
        </p:txBody>
      </p:sp>
      <p:sp>
        <p:nvSpPr>
          <p:cNvPr id="23" name="Body2"/>
          <p:cNvSpPr/>
          <p:nvPr/>
        </p:nvSpPr>
        <p:spPr>
          <a:xfrm>
            <a:off x="6445688"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Auditing fiscal terms, financial models and tax flows helps recover revenue and informs reform of the fiscal regime.</a:t>
            </a:r>
          </a:p>
        </p:txBody>
      </p:sp>
      <p:sp>
        <p:nvSpPr>
          <p:cNvPr id="30" name="Card3"/>
          <p:cNvSpPr/>
          <p:nvPr/>
        </p:nvSpPr>
        <p:spPr>
          <a:xfrm>
            <a:off x="642812"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31" name="Circle3"/>
          <p:cNvSpPr/>
          <p:nvPr/>
        </p:nvSpPr>
        <p:spPr>
          <a:xfrm>
            <a:off x="852812" y="4470000"/>
            <a:ext cx="620000" cy="620000"/>
          </a:xfrm>
          <a:prstGeom prst="ellipse">
            <a:avLst/>
          </a:prstGeom>
          <a:solidFill>
            <a:srgbClr val="F5A60A"/>
          </a:solidFill>
        </p:spPr>
        <p:txBody>
          <a:bodyPr anchor="ctr"/>
          <a:lstStyle/>
          <a:p>
            <a:pPr algn="ctr"/>
            <a:r>
              <a:rPr lang="en-GB" sz="2000" b="1" dirty="0">
                <a:solidFill>
                  <a:srgbClr val="FFFFFF"/>
                </a:solidFill>
                <a:latin typeface="Franklin Gothic Demi"/>
              </a:rPr>
              <a:t>3</a:t>
            </a:r>
          </a:p>
        </p:txBody>
      </p:sp>
      <p:sp>
        <p:nvSpPr>
          <p:cNvPr id="32" name="Head3"/>
          <p:cNvSpPr/>
          <p:nvPr/>
        </p:nvSpPr>
        <p:spPr>
          <a:xfrm>
            <a:off x="1612812" y="4490000"/>
            <a:ext cx="4172876" cy="600000"/>
          </a:xfrm>
          <a:prstGeom prst="rect">
            <a:avLst/>
          </a:prstGeom>
        </p:spPr>
        <p:txBody>
          <a:bodyPr wrap="square" lIns="0" tIns="0" rIns="0" bIns="0" anchor="ctr"/>
          <a:lstStyle/>
          <a:p>
            <a:r>
              <a:rPr lang="en-GB" sz="1500" b="1" dirty="0">
                <a:solidFill>
                  <a:srgbClr val="132856"/>
                </a:solidFill>
                <a:latin typeface="Franklin Gothic Demi"/>
              </a:rPr>
              <a:t>Anti-corruption &amp; beneficial ownership</a:t>
            </a:r>
          </a:p>
        </p:txBody>
      </p:sp>
      <p:sp>
        <p:nvSpPr>
          <p:cNvPr id="33" name="Body3"/>
          <p:cNvSpPr/>
          <p:nvPr/>
        </p:nvSpPr>
        <p:spPr>
          <a:xfrm>
            <a:off x="852812"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Beneficial-ownership and PEP disclosures (Req. 2.5) help auditors flag conflicts of interest, shell companies and illicit flows.</a:t>
            </a:r>
          </a:p>
        </p:txBody>
      </p:sp>
      <p:sp>
        <p:nvSpPr>
          <p:cNvPr id="40" name="Card4"/>
          <p:cNvSpPr/>
          <p:nvPr/>
        </p:nvSpPr>
        <p:spPr>
          <a:xfrm>
            <a:off x="6235688"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41" name="Circle4"/>
          <p:cNvSpPr/>
          <p:nvPr/>
        </p:nvSpPr>
        <p:spPr>
          <a:xfrm>
            <a:off x="6445688" y="4470000"/>
            <a:ext cx="620000" cy="620000"/>
          </a:xfrm>
          <a:prstGeom prst="ellipse">
            <a:avLst/>
          </a:prstGeom>
          <a:solidFill>
            <a:srgbClr val="2C8536"/>
          </a:solidFill>
        </p:spPr>
        <p:txBody>
          <a:bodyPr anchor="ctr"/>
          <a:lstStyle/>
          <a:p>
            <a:pPr algn="ctr"/>
            <a:r>
              <a:rPr lang="en-GB" sz="2000" b="1" dirty="0">
                <a:solidFill>
                  <a:srgbClr val="FFFFFF"/>
                </a:solidFill>
                <a:latin typeface="Franklin Gothic Demi"/>
              </a:rPr>
              <a:t>4</a:t>
            </a:r>
          </a:p>
        </p:txBody>
      </p:sp>
      <p:sp>
        <p:nvSpPr>
          <p:cNvPr id="42" name="Head4"/>
          <p:cNvSpPr/>
          <p:nvPr/>
        </p:nvSpPr>
        <p:spPr>
          <a:xfrm>
            <a:off x="7205688" y="4490000"/>
            <a:ext cx="4172876" cy="600000"/>
          </a:xfrm>
          <a:prstGeom prst="rect">
            <a:avLst/>
          </a:prstGeom>
        </p:spPr>
        <p:txBody>
          <a:bodyPr wrap="square" lIns="0" tIns="0" rIns="0" bIns="0" anchor="ctr"/>
          <a:lstStyle/>
          <a:p>
            <a:r>
              <a:rPr lang="en-GB" sz="1500" b="1" dirty="0">
                <a:solidFill>
                  <a:srgbClr val="132856"/>
                </a:solidFill>
                <a:latin typeface="Franklin Gothic Demi"/>
              </a:rPr>
              <a:t>Licensing &amp; contract oversight</a:t>
            </a:r>
          </a:p>
        </p:txBody>
      </p:sp>
      <p:sp>
        <p:nvSpPr>
          <p:cNvPr id="43" name="Body4"/>
          <p:cNvSpPr/>
          <p:nvPr/>
        </p:nvSpPr>
        <p:spPr>
          <a:xfrm>
            <a:off x="6445688"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License and contract disclosures (Req. 2.2 / 2.3) let SAIs audit awards against the public register and the legal framework.</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GB" dirty="0"/>
              <a:t>Mapping the EITI Standard to ISSAIs</a:t>
            </a:r>
          </a:p>
        </p:txBody>
      </p:sp>
      <p:sp>
        <p:nvSpPr>
          <p:cNvPr id="3" name="Intro"/>
          <p:cNvSpPr/>
          <p:nvPr/>
        </p:nvSpPr>
        <p:spPr>
          <a:xfrm>
            <a:off x="642812" y="1880000"/>
            <a:ext cx="10905753" cy="380000"/>
          </a:xfrm>
          <a:prstGeom prst="rect">
            <a:avLst/>
          </a:prstGeom>
        </p:spPr>
        <p:txBody>
          <a:bodyPr wrap="square" lIns="0" tIns="0" rIns="0" bIns="0">
            <a:normAutofit/>
          </a:bodyPr>
          <a:lstStyle/>
          <a:p>
            <a:r>
              <a:rPr lang="en-GB" sz="1400" dirty="0">
                <a:solidFill>
                  <a:srgbClr val="165B89"/>
                </a:solidFill>
                <a:latin typeface="Franklin Gothic Book"/>
              </a:rPr>
              <a:t>EITI disclosure requirements map directly onto the ISSAI framework, giving SAIs criteria, data and audit subject matter.</a:t>
            </a:r>
          </a:p>
        </p:txBody>
      </p:sp>
      <p:sp>
        <p:nvSpPr>
          <p:cNvPr id="10" name="Card1"/>
          <p:cNvSpPr/>
          <p:nvPr/>
        </p:nvSpPr>
        <p:spPr>
          <a:xfrm>
            <a:off x="642812"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11" name="Circle1"/>
          <p:cNvSpPr/>
          <p:nvPr/>
        </p:nvSpPr>
        <p:spPr>
          <a:xfrm>
            <a:off x="852812" y="2540000"/>
            <a:ext cx="620000" cy="620000"/>
          </a:xfrm>
          <a:prstGeom prst="ellipse">
            <a:avLst/>
          </a:prstGeom>
          <a:solidFill>
            <a:srgbClr val="15C2EE"/>
          </a:solidFill>
        </p:spPr>
        <p:txBody>
          <a:bodyPr anchor="ctr"/>
          <a:lstStyle/>
          <a:p>
            <a:pPr algn="ctr"/>
            <a:r>
              <a:rPr lang="en-GB" sz="2000" b="1" dirty="0">
                <a:solidFill>
                  <a:srgbClr val="FFFFFF"/>
                </a:solidFill>
                <a:latin typeface="Franklin Gothic Demi"/>
              </a:rPr>
              <a:t>1</a:t>
            </a:r>
          </a:p>
        </p:txBody>
      </p:sp>
      <p:sp>
        <p:nvSpPr>
          <p:cNvPr id="12" name="Head1"/>
          <p:cNvSpPr/>
          <p:nvPr/>
        </p:nvSpPr>
        <p:spPr>
          <a:xfrm>
            <a:off x="1612812" y="2560000"/>
            <a:ext cx="4172876" cy="600000"/>
          </a:xfrm>
          <a:prstGeom prst="rect">
            <a:avLst/>
          </a:prstGeom>
        </p:spPr>
        <p:txBody>
          <a:bodyPr wrap="square" lIns="0" tIns="0" rIns="0" bIns="0" anchor="ctr"/>
          <a:lstStyle/>
          <a:p>
            <a:r>
              <a:rPr lang="en-GB" sz="1500" b="1" dirty="0">
                <a:solidFill>
                  <a:srgbClr val="132856"/>
                </a:solidFill>
                <a:latin typeface="Franklin Gothic Demi"/>
              </a:rPr>
              <a:t>EITI reporting &amp; data reliability</a:t>
            </a:r>
          </a:p>
        </p:txBody>
      </p:sp>
      <p:sp>
        <p:nvSpPr>
          <p:cNvPr id="13" name="Body1"/>
          <p:cNvSpPr/>
          <p:nvPr/>
        </p:nvSpPr>
        <p:spPr>
          <a:xfrm>
            <a:off x="852812"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Req. 4.1 / 4.9 align with ISSAI 200 and the 2000 series: financial audit of government receipts and SOE accounts underpins credible disclosure.</a:t>
            </a:r>
          </a:p>
        </p:txBody>
      </p:sp>
      <p:sp>
        <p:nvSpPr>
          <p:cNvPr id="20" name="Card2"/>
          <p:cNvSpPr/>
          <p:nvPr/>
        </p:nvSpPr>
        <p:spPr>
          <a:xfrm>
            <a:off x="6235688"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21" name="Circle2"/>
          <p:cNvSpPr/>
          <p:nvPr/>
        </p:nvSpPr>
        <p:spPr>
          <a:xfrm>
            <a:off x="6445688" y="2540000"/>
            <a:ext cx="620000" cy="620000"/>
          </a:xfrm>
          <a:prstGeom prst="ellipse">
            <a:avLst/>
          </a:prstGeom>
          <a:solidFill>
            <a:srgbClr val="165B89"/>
          </a:solidFill>
        </p:spPr>
        <p:txBody>
          <a:bodyPr anchor="ctr"/>
          <a:lstStyle/>
          <a:p>
            <a:pPr algn="ctr"/>
            <a:r>
              <a:rPr lang="en-GB" sz="2000" b="1" dirty="0">
                <a:solidFill>
                  <a:srgbClr val="FFFFFF"/>
                </a:solidFill>
                <a:latin typeface="Franklin Gothic Demi"/>
              </a:rPr>
              <a:t>2</a:t>
            </a:r>
          </a:p>
        </p:txBody>
      </p:sp>
      <p:sp>
        <p:nvSpPr>
          <p:cNvPr id="22" name="Head2"/>
          <p:cNvSpPr/>
          <p:nvPr/>
        </p:nvSpPr>
        <p:spPr>
          <a:xfrm>
            <a:off x="7205688" y="2560000"/>
            <a:ext cx="4172876" cy="600000"/>
          </a:xfrm>
          <a:prstGeom prst="rect">
            <a:avLst/>
          </a:prstGeom>
        </p:spPr>
        <p:txBody>
          <a:bodyPr wrap="square" lIns="0" tIns="0" rIns="0" bIns="0" anchor="ctr"/>
          <a:lstStyle/>
          <a:p>
            <a:r>
              <a:rPr lang="en-GB" sz="1500" b="1" dirty="0">
                <a:solidFill>
                  <a:srgbClr val="132856"/>
                </a:solidFill>
                <a:latin typeface="Franklin Gothic Demi"/>
              </a:rPr>
              <a:t>License &amp; contract compliance</a:t>
            </a:r>
          </a:p>
        </p:txBody>
      </p:sp>
      <p:sp>
        <p:nvSpPr>
          <p:cNvPr id="23" name="Body2"/>
          <p:cNvSpPr/>
          <p:nvPr/>
        </p:nvSpPr>
        <p:spPr>
          <a:xfrm>
            <a:off x="6445688"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Req. 2.2–2.4 provide subject matter for ISSAI 400 / 4000 compliance audits: testing license awards and transfers against the legal framework.</a:t>
            </a:r>
          </a:p>
        </p:txBody>
      </p:sp>
      <p:sp>
        <p:nvSpPr>
          <p:cNvPr id="30" name="Card3"/>
          <p:cNvSpPr/>
          <p:nvPr/>
        </p:nvSpPr>
        <p:spPr>
          <a:xfrm>
            <a:off x="642812"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31" name="Circle3"/>
          <p:cNvSpPr/>
          <p:nvPr/>
        </p:nvSpPr>
        <p:spPr>
          <a:xfrm>
            <a:off x="852812" y="4470000"/>
            <a:ext cx="620000" cy="620000"/>
          </a:xfrm>
          <a:prstGeom prst="ellipse">
            <a:avLst/>
          </a:prstGeom>
          <a:solidFill>
            <a:srgbClr val="F5A60A"/>
          </a:solidFill>
        </p:spPr>
        <p:txBody>
          <a:bodyPr anchor="ctr"/>
          <a:lstStyle/>
          <a:p>
            <a:pPr algn="ctr"/>
            <a:r>
              <a:rPr lang="en-GB" sz="2000" b="1" dirty="0">
                <a:solidFill>
                  <a:srgbClr val="FFFFFF"/>
                </a:solidFill>
                <a:latin typeface="Franklin Gothic Demi"/>
              </a:rPr>
              <a:t>3</a:t>
            </a:r>
          </a:p>
        </p:txBody>
      </p:sp>
      <p:sp>
        <p:nvSpPr>
          <p:cNvPr id="32" name="Head3"/>
          <p:cNvSpPr/>
          <p:nvPr/>
        </p:nvSpPr>
        <p:spPr>
          <a:xfrm>
            <a:off x="1612812" y="4490000"/>
            <a:ext cx="4172876" cy="600000"/>
          </a:xfrm>
          <a:prstGeom prst="rect">
            <a:avLst/>
          </a:prstGeom>
        </p:spPr>
        <p:txBody>
          <a:bodyPr wrap="square" lIns="0" tIns="0" rIns="0" bIns="0" anchor="ctr"/>
          <a:lstStyle/>
          <a:p>
            <a:r>
              <a:rPr lang="en-GB" sz="1500" b="1" dirty="0">
                <a:solidFill>
                  <a:srgbClr val="132856"/>
                </a:solidFill>
                <a:latin typeface="Franklin Gothic Demi"/>
              </a:rPr>
              <a:t>Beneficial ownership &amp; anti-corruption</a:t>
            </a:r>
          </a:p>
        </p:txBody>
      </p:sp>
      <p:sp>
        <p:nvSpPr>
          <p:cNvPr id="33" name="Body3"/>
          <p:cNvSpPr/>
          <p:nvPr/>
        </p:nvSpPr>
        <p:spPr>
          <a:xfrm>
            <a:off x="852812"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Req. 2.5 registers support GUID 5270 on the audit of corruption prevention: screening owners, PEPs and conflicts of interest.</a:t>
            </a:r>
          </a:p>
        </p:txBody>
      </p:sp>
      <p:sp>
        <p:nvSpPr>
          <p:cNvPr id="40" name="Card4"/>
          <p:cNvSpPr/>
          <p:nvPr/>
        </p:nvSpPr>
        <p:spPr>
          <a:xfrm>
            <a:off x="6235688"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41" name="Circle4"/>
          <p:cNvSpPr/>
          <p:nvPr/>
        </p:nvSpPr>
        <p:spPr>
          <a:xfrm>
            <a:off x="6445688" y="4470000"/>
            <a:ext cx="620000" cy="620000"/>
          </a:xfrm>
          <a:prstGeom prst="ellipse">
            <a:avLst/>
          </a:prstGeom>
          <a:solidFill>
            <a:srgbClr val="2C8536"/>
          </a:solidFill>
        </p:spPr>
        <p:txBody>
          <a:bodyPr anchor="ctr"/>
          <a:lstStyle/>
          <a:p>
            <a:pPr algn="ctr"/>
            <a:r>
              <a:rPr lang="en-GB" sz="2000" b="1" dirty="0">
                <a:solidFill>
                  <a:srgbClr val="FFFFFF"/>
                </a:solidFill>
                <a:latin typeface="Franklin Gothic Demi"/>
              </a:rPr>
              <a:t>4</a:t>
            </a:r>
          </a:p>
        </p:txBody>
      </p:sp>
      <p:sp>
        <p:nvSpPr>
          <p:cNvPr id="42" name="Head4"/>
          <p:cNvSpPr/>
          <p:nvPr/>
        </p:nvSpPr>
        <p:spPr>
          <a:xfrm>
            <a:off x="7205688" y="4490000"/>
            <a:ext cx="4172876" cy="600000"/>
          </a:xfrm>
          <a:prstGeom prst="rect">
            <a:avLst/>
          </a:prstGeom>
        </p:spPr>
        <p:txBody>
          <a:bodyPr wrap="square" lIns="0" tIns="0" rIns="0" bIns="0" anchor="ctr"/>
          <a:lstStyle/>
          <a:p>
            <a:r>
              <a:rPr lang="en-GB" sz="1500" b="1" dirty="0">
                <a:solidFill>
                  <a:srgbClr val="132856"/>
                </a:solidFill>
                <a:latin typeface="Franklin Gothic Demi"/>
              </a:rPr>
              <a:t>Environmental &amp; social spending</a:t>
            </a:r>
          </a:p>
        </p:txBody>
      </p:sp>
      <p:sp>
        <p:nvSpPr>
          <p:cNvPr id="43" name="Body4"/>
          <p:cNvSpPr/>
          <p:nvPr/>
        </p:nvSpPr>
        <p:spPr>
          <a:xfrm>
            <a:off x="6445688"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Req. 6.1 / 6.4 connect to ISSAI 300 / 3000 and WGEA guidance: performance audit of social obligations and remediation funds.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460D8-1200-3847-B99F-37039975A3E0}"/>
              </a:ext>
            </a:extLst>
          </p:cNvPr>
          <p:cNvSpPr>
            <a:spLocks noGrp="1"/>
          </p:cNvSpPr>
          <p:nvPr>
            <p:ph type="title"/>
          </p:nvPr>
        </p:nvSpPr>
        <p:spPr>
          <a:xfrm>
            <a:off x="642812" y="1194998"/>
            <a:ext cx="10905753" cy="671660"/>
          </a:xfrm>
        </p:spPr>
        <p:txBody>
          <a:bodyPr/>
          <a:lstStyle/>
          <a:p>
            <a:r>
              <a:rPr lang="nb-NO"/>
              <a:t>Strengthening revenue assurance</a:t>
            </a:r>
          </a:p>
        </p:txBody>
      </p:sp>
      <p:sp>
        <p:nvSpPr>
          <p:cNvPr id="3" name="Content Placeholder 2">
            <a:extLst>
              <a:ext uri="{FF2B5EF4-FFF2-40B4-BE49-F238E27FC236}">
                <a16:creationId xmlns:a16="http://schemas.microsoft.com/office/drawing/2014/main" id="{BFB1B71D-EB38-744C-9705-C97F6ADC625F}"/>
              </a:ext>
            </a:extLst>
          </p:cNvPr>
          <p:cNvSpPr>
            <a:spLocks noGrp="1"/>
          </p:cNvSpPr>
          <p:nvPr>
            <p:ph idx="1"/>
          </p:nvPr>
        </p:nvSpPr>
        <p:spPr>
          <a:xfrm>
            <a:off x="2279176" y="1976082"/>
            <a:ext cx="9269389" cy="3866805"/>
          </a:xfrm>
        </p:spPr>
        <p:txBody>
          <a:bodyPr anchor="ctr">
            <a:normAutofit lnSpcReduction="10000"/>
          </a:bodyPr>
          <a:lstStyle/>
          <a:p>
            <a:pPr marL="0" indent="0">
              <a:buNone/>
            </a:pPr>
            <a:r>
              <a:rPr lang="en-US" sz="2400" b="1" dirty="0">
                <a:solidFill>
                  <a:srgbClr val="0090BF"/>
                </a:solidFill>
              </a:rPr>
              <a:t>Requirement 4.1</a:t>
            </a:r>
            <a:r>
              <a:rPr lang="en-US" sz="2400" dirty="0"/>
              <a:t>: comprehensive disclosure of taxes and revenues from oil, gas and mining — a ready-made map of material revenue streams and paying entities.</a:t>
            </a:r>
          </a:p>
          <a:p>
            <a:pPr marL="0" indent="0">
              <a:buNone/>
            </a:pPr>
            <a:endParaRPr lang="en-US" sz="600" dirty="0"/>
          </a:p>
          <a:p>
            <a:pPr marL="0" indent="0">
              <a:buNone/>
            </a:pPr>
            <a:r>
              <a:rPr lang="en-US" sz="2400" b="1" dirty="0">
                <a:solidFill>
                  <a:srgbClr val="0090BF"/>
                </a:solidFill>
              </a:rPr>
              <a:t>Requirement 4.9</a:t>
            </a:r>
            <a:r>
              <a:rPr lang="en-US" sz="2400" dirty="0"/>
              <a:t>: disclosed data must be subject to credible, independent audit applying international standards — in most countries, the SAI’s core mandate.</a:t>
            </a:r>
          </a:p>
          <a:p>
            <a:pPr marL="0" indent="0">
              <a:buNone/>
            </a:pPr>
            <a:endParaRPr lang="en-US" sz="600" dirty="0"/>
          </a:p>
          <a:p>
            <a:pPr marL="0" indent="0">
              <a:buNone/>
            </a:pPr>
            <a:r>
              <a:rPr lang="en-US" sz="2400" dirty="0"/>
              <a:t>SAIs can </a:t>
            </a:r>
            <a:r>
              <a:rPr lang="en-US" sz="2400" b="1" dirty="0">
                <a:solidFill>
                  <a:srgbClr val="0090BF"/>
                </a:solidFill>
              </a:rPr>
              <a:t>certify government reporting templates</a:t>
            </a:r>
            <a:r>
              <a:rPr lang="en-US" sz="2400" dirty="0"/>
              <a:t>, use reconciliation gaps as audit risk flags, and anchor assurance under systematic disclosure.</a:t>
            </a:r>
          </a:p>
        </p:txBody>
      </p:sp>
      <p:pic>
        <p:nvPicPr>
          <p:cNvPr id="5" name="Graphic 4" descr="Handshake outline">
            <a:extLst>
              <a:ext uri="{FF2B5EF4-FFF2-40B4-BE49-F238E27FC236}">
                <a16:creationId xmlns:a16="http://schemas.microsoft.com/office/drawing/2014/main" id="{F80E0F80-130B-D542-ADAB-645EA1EC5DC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0763" y="4592351"/>
            <a:ext cx="1056338" cy="1056338"/>
          </a:xfrm>
          <a:prstGeom prst="rect">
            <a:avLst/>
          </a:prstGeom>
        </p:spPr>
      </p:pic>
      <p:pic>
        <p:nvPicPr>
          <p:cNvPr id="7" name="Graphic 6" descr="Cycle with people outline">
            <a:extLst>
              <a:ext uri="{FF2B5EF4-FFF2-40B4-BE49-F238E27FC236}">
                <a16:creationId xmlns:a16="http://schemas.microsoft.com/office/drawing/2014/main" id="{7068A85A-5F34-0348-B597-BC41B081E5D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4092" y="2098040"/>
            <a:ext cx="1249680" cy="1249680"/>
          </a:xfrm>
          <a:prstGeom prst="rect">
            <a:avLst/>
          </a:prstGeom>
        </p:spPr>
      </p:pic>
      <p:pic>
        <p:nvPicPr>
          <p:cNvPr id="9" name="Graphic 8" descr="Magnifying glass outline">
            <a:extLst>
              <a:ext uri="{FF2B5EF4-FFF2-40B4-BE49-F238E27FC236}">
                <a16:creationId xmlns:a16="http://schemas.microsoft.com/office/drawing/2014/main" id="{589EC872-B18B-FF44-ADCD-C881B44F7D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0764" y="3371003"/>
            <a:ext cx="1056337" cy="1056337"/>
          </a:xfrm>
          <a:prstGeom prst="rect">
            <a:avLst/>
          </a:prstGeom>
        </p:spPr>
      </p:pic>
    </p:spTree>
    <p:extLst>
      <p:ext uri="{BB962C8B-B14F-4D97-AF65-F5344CB8AC3E}">
        <p14:creationId xmlns:p14="http://schemas.microsoft.com/office/powerpoint/2010/main" val="2692088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E2D59-425F-3FC7-FAD9-5C736F5603A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8896861E-1E18-3D22-5494-43784C423C83}"/>
              </a:ext>
            </a:extLst>
          </p:cNvPr>
          <p:cNvSpPr txBox="1">
            <a:spLocks/>
          </p:cNvSpPr>
          <p:nvPr/>
        </p:nvSpPr>
        <p:spPr>
          <a:xfrm>
            <a:off x="832276" y="642785"/>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3200"/>
              <a:t>Off the books: Tracing Congo’s oil-backed spending</a:t>
            </a:r>
          </a:p>
        </p:txBody>
      </p:sp>
      <p:sp>
        <p:nvSpPr>
          <p:cNvPr id="10" name="Content Placeholder 2">
            <a:extLst>
              <a:ext uri="{FF2B5EF4-FFF2-40B4-BE49-F238E27FC236}">
                <a16:creationId xmlns:a16="http://schemas.microsoft.com/office/drawing/2014/main" id="{C5A194C2-0AFC-42D8-78AD-C124A5A26750}"/>
              </a:ext>
            </a:extLst>
          </p:cNvPr>
          <p:cNvSpPr txBox="1">
            <a:spLocks/>
          </p:cNvSpPr>
          <p:nvPr/>
        </p:nvSpPr>
        <p:spPr>
          <a:xfrm>
            <a:off x="642813" y="2019791"/>
            <a:ext cx="4412664" cy="4195423"/>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b="1"/>
              <a:t>Oil revenues </a:t>
            </a:r>
            <a:r>
              <a:rPr lang="en-GB" b="1">
                <a:solidFill>
                  <a:srgbClr val="0090BF"/>
                </a:solidFill>
              </a:rPr>
              <a:t>in kind</a:t>
            </a:r>
            <a:r>
              <a:rPr lang="en-GB" b="1"/>
              <a:t>: </a:t>
            </a:r>
            <a:r>
              <a:rPr lang="en-GB"/>
              <a:t>92% of Congo’s extractive revenues come from oil; of this USD 1.2 bn in kind, mostly sold by SNPC under opaque deals.</a:t>
            </a:r>
          </a:p>
          <a:p>
            <a:r>
              <a:rPr lang="en-GB" b="1"/>
              <a:t>Just </a:t>
            </a:r>
            <a:r>
              <a:rPr lang="en-GB" b="1">
                <a:solidFill>
                  <a:srgbClr val="0090BF"/>
                </a:solidFill>
              </a:rPr>
              <a:t>10% reaches the treasury</a:t>
            </a:r>
            <a:r>
              <a:rPr lang="en-GB" b="1"/>
              <a:t>:</a:t>
            </a:r>
            <a:r>
              <a:rPr lang="en-GB"/>
              <a:t> 2017 reporting showed payment flows to Chinese infrastructure loans, trader pre-financing and a power plant.</a:t>
            </a:r>
          </a:p>
          <a:p>
            <a:r>
              <a:rPr lang="en-GB" b="1"/>
              <a:t>Shining a light on spending:</a:t>
            </a:r>
            <a:r>
              <a:rPr lang="en-GB"/>
              <a:t> EITI disclosures allow civil society and donors to </a:t>
            </a:r>
            <a:r>
              <a:rPr lang="en-GB" b="1">
                <a:solidFill>
                  <a:srgbClr val="0090BF"/>
                </a:solidFill>
              </a:rPr>
              <a:t>track oil sales</a:t>
            </a:r>
            <a:r>
              <a:rPr lang="en-GB"/>
              <a:t>, </a:t>
            </a:r>
            <a:r>
              <a:rPr lang="en-GB" b="1">
                <a:solidFill>
                  <a:srgbClr val="0090BF"/>
                </a:solidFill>
              </a:rPr>
              <a:t>debt repayments</a:t>
            </a:r>
            <a:r>
              <a:rPr lang="en-GB"/>
              <a:t> and </a:t>
            </a:r>
            <a:r>
              <a:rPr lang="en-GB" b="1">
                <a:solidFill>
                  <a:srgbClr val="0090BF"/>
                </a:solidFill>
              </a:rPr>
              <a:t>revenue use</a:t>
            </a:r>
            <a:r>
              <a:rPr lang="en-GB"/>
              <a:t>.</a:t>
            </a:r>
          </a:p>
        </p:txBody>
      </p:sp>
      <p:sp>
        <p:nvSpPr>
          <p:cNvPr id="7" name="Title 1">
            <a:extLst>
              <a:ext uri="{FF2B5EF4-FFF2-40B4-BE49-F238E27FC236}">
                <a16:creationId xmlns:a16="http://schemas.microsoft.com/office/drawing/2014/main" id="{5BBABBAA-5F88-9B90-23CE-EAFCA7EA74CB}"/>
              </a:ext>
            </a:extLst>
          </p:cNvPr>
          <p:cNvSpPr txBox="1">
            <a:spLocks/>
          </p:cNvSpPr>
          <p:nvPr/>
        </p:nvSpPr>
        <p:spPr>
          <a:xfrm>
            <a:off x="832276" y="1092237"/>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2400" b="0">
                <a:latin typeface="Franklin Gothic Book" panose="020B0503020102020204" pitchFamily="34" charset="0"/>
              </a:rPr>
              <a:t>EITI data reveals that only 10% of in-kind oil revenues reach the treasury</a:t>
            </a:r>
          </a:p>
        </p:txBody>
      </p:sp>
      <p:sp>
        <p:nvSpPr>
          <p:cNvPr id="2" name="TextBox 1">
            <a:extLst>
              <a:ext uri="{FF2B5EF4-FFF2-40B4-BE49-F238E27FC236}">
                <a16:creationId xmlns:a16="http://schemas.microsoft.com/office/drawing/2014/main" id="{02FB3940-C45C-C7BE-52F1-832E873F4CC1}"/>
              </a:ext>
            </a:extLst>
          </p:cNvPr>
          <p:cNvSpPr txBox="1"/>
          <p:nvPr/>
        </p:nvSpPr>
        <p:spPr>
          <a:xfrm>
            <a:off x="5648446" y="6355009"/>
            <a:ext cx="5900741" cy="230832"/>
          </a:xfrm>
          <a:prstGeom prst="rect">
            <a:avLst/>
          </a:prstGeom>
          <a:noFill/>
        </p:spPr>
        <p:txBody>
          <a:bodyPr wrap="square" rtlCol="0">
            <a:spAutoFit/>
          </a:bodyPr>
          <a:lstStyle/>
          <a:p>
            <a:pPr algn="r"/>
            <a:r>
              <a:rPr lang="en-GB" sz="900" b="0" i="0">
                <a:solidFill>
                  <a:srgbClr val="999999"/>
                </a:solidFill>
                <a:effectLst/>
                <a:latin typeface="inherit"/>
              </a:rPr>
              <a:t>Source: Republic of the Congo 2017 EITI Report</a:t>
            </a:r>
            <a:endParaRPr lang="en-NO" sz="900">
              <a:solidFill>
                <a:srgbClr val="C1C1C1"/>
              </a:solidFill>
            </a:endParaRPr>
          </a:p>
        </p:txBody>
      </p:sp>
      <p:graphicFrame>
        <p:nvGraphicFramePr>
          <p:cNvPr id="3" name="Chart 2">
            <a:extLst>
              <a:ext uri="{FF2B5EF4-FFF2-40B4-BE49-F238E27FC236}">
                <a16:creationId xmlns:a16="http://schemas.microsoft.com/office/drawing/2014/main" id="{2165FF56-5667-B0FB-CBEC-C65D44FC19DA}"/>
              </a:ext>
            </a:extLst>
          </p:cNvPr>
          <p:cNvGraphicFramePr/>
          <p:nvPr/>
        </p:nvGraphicFramePr>
        <p:xfrm>
          <a:off x="4884338" y="1284791"/>
          <a:ext cx="3882178" cy="462076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766FC5-A885-382A-2FED-34C2C85DC1DE}"/>
              </a:ext>
            </a:extLst>
          </p:cNvPr>
          <p:cNvSpPr txBox="1"/>
          <p:nvPr/>
        </p:nvSpPr>
        <p:spPr>
          <a:xfrm>
            <a:off x="5053827" y="5058020"/>
            <a:ext cx="1124814" cy="646331"/>
          </a:xfrm>
          <a:prstGeom prst="rect">
            <a:avLst/>
          </a:prstGeom>
          <a:noFill/>
          <a:ln w="22225">
            <a:noFill/>
          </a:ln>
        </p:spPr>
        <p:txBody>
          <a:bodyPr wrap="square" rtlCol="0">
            <a:spAutoFit/>
          </a:bodyPr>
          <a:lstStyle/>
          <a:p>
            <a:r>
              <a:rPr lang="en-NO" sz="1200" b="1">
                <a:solidFill>
                  <a:srgbClr val="002157"/>
                </a:solidFill>
                <a:latin typeface="Franklin Gothic Book" panose="020B0503020102020204" pitchFamily="34" charset="0"/>
              </a:rPr>
              <a:t>International oil companies</a:t>
            </a:r>
          </a:p>
          <a:p>
            <a:r>
              <a:rPr lang="en-NO" sz="1200">
                <a:solidFill>
                  <a:srgbClr val="002157"/>
                </a:solidFill>
                <a:latin typeface="Franklin Gothic Book" panose="020B0503020102020204" pitchFamily="34" charset="0"/>
              </a:rPr>
              <a:t>71m barrels</a:t>
            </a:r>
          </a:p>
        </p:txBody>
      </p:sp>
      <p:sp>
        <p:nvSpPr>
          <p:cNvPr id="8" name="TextBox 7">
            <a:extLst>
              <a:ext uri="{FF2B5EF4-FFF2-40B4-BE49-F238E27FC236}">
                <a16:creationId xmlns:a16="http://schemas.microsoft.com/office/drawing/2014/main" id="{5ED47772-AB8D-52B6-3DB7-F2F2FA03E69A}"/>
              </a:ext>
            </a:extLst>
          </p:cNvPr>
          <p:cNvSpPr txBox="1"/>
          <p:nvPr/>
        </p:nvSpPr>
        <p:spPr>
          <a:xfrm>
            <a:off x="7622615" y="5058020"/>
            <a:ext cx="1023680" cy="646331"/>
          </a:xfrm>
          <a:prstGeom prst="rect">
            <a:avLst/>
          </a:prstGeom>
          <a:noFill/>
          <a:ln w="22225">
            <a:noFill/>
          </a:ln>
        </p:spPr>
        <p:txBody>
          <a:bodyPr wrap="square" rtlCol="0">
            <a:spAutoFit/>
          </a:bodyPr>
          <a:lstStyle/>
          <a:p>
            <a:r>
              <a:rPr lang="en-NO" sz="1200" b="1">
                <a:solidFill>
                  <a:srgbClr val="002157"/>
                </a:solidFill>
                <a:latin typeface="Franklin Gothic Book" panose="020B0503020102020204" pitchFamily="34" charset="0"/>
              </a:rPr>
              <a:t>Govt share</a:t>
            </a:r>
          </a:p>
          <a:p>
            <a:r>
              <a:rPr lang="en-NO" sz="1200">
                <a:solidFill>
                  <a:srgbClr val="002157"/>
                </a:solidFill>
                <a:latin typeface="Franklin Gothic Book" panose="020B0503020102020204" pitchFamily="34" charset="0"/>
              </a:rPr>
              <a:t>27m bbl</a:t>
            </a:r>
          </a:p>
          <a:p>
            <a:r>
              <a:rPr lang="en-NO" sz="1200">
                <a:solidFill>
                  <a:srgbClr val="002157"/>
                </a:solidFill>
                <a:latin typeface="Franklin Gothic Book" panose="020B0503020102020204" pitchFamily="34" charset="0"/>
              </a:rPr>
              <a:t>USD 1.2bn</a:t>
            </a:r>
          </a:p>
        </p:txBody>
      </p:sp>
      <p:grpSp>
        <p:nvGrpSpPr>
          <p:cNvPr id="9" name="Group 8">
            <a:extLst>
              <a:ext uri="{FF2B5EF4-FFF2-40B4-BE49-F238E27FC236}">
                <a16:creationId xmlns:a16="http://schemas.microsoft.com/office/drawing/2014/main" id="{6DF9BEBC-76AA-8D9A-F291-71E846C64832}"/>
              </a:ext>
            </a:extLst>
          </p:cNvPr>
          <p:cNvGrpSpPr/>
          <p:nvPr/>
        </p:nvGrpSpPr>
        <p:grpSpPr>
          <a:xfrm>
            <a:off x="8437944" y="1993726"/>
            <a:ext cx="3414532" cy="3412471"/>
            <a:chOff x="8437944" y="1993726"/>
            <a:chExt cx="3414532" cy="3412471"/>
          </a:xfrm>
        </p:grpSpPr>
        <p:sp>
          <p:nvSpPr>
            <p:cNvPr id="4" name="Rectangle 3">
              <a:extLst>
                <a:ext uri="{FF2B5EF4-FFF2-40B4-BE49-F238E27FC236}">
                  <a16:creationId xmlns:a16="http://schemas.microsoft.com/office/drawing/2014/main" id="{EB11091C-35A3-D6A6-F2FB-EE0ACC4A99E4}"/>
                </a:ext>
              </a:extLst>
            </p:cNvPr>
            <p:cNvSpPr/>
            <p:nvPr/>
          </p:nvSpPr>
          <p:spPr>
            <a:xfrm>
              <a:off x="8972755" y="1993727"/>
              <a:ext cx="933191" cy="850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200">
                  <a:solidFill>
                    <a:srgbClr val="FFFFFF"/>
                  </a:solidFill>
                  <a:latin typeface="Franklin Gothic Book" panose="020B0503020102020204" pitchFamily="34" charset="0"/>
                </a:rPr>
                <a:t>26%</a:t>
              </a:r>
            </a:p>
          </p:txBody>
        </p:sp>
        <p:sp>
          <p:nvSpPr>
            <p:cNvPr id="11" name="TextBox 10">
              <a:extLst>
                <a:ext uri="{FF2B5EF4-FFF2-40B4-BE49-F238E27FC236}">
                  <a16:creationId xmlns:a16="http://schemas.microsoft.com/office/drawing/2014/main" id="{B959CE9F-5C2E-D444-6E68-4E605F22F512}"/>
                </a:ext>
              </a:extLst>
            </p:cNvPr>
            <p:cNvSpPr txBox="1"/>
            <p:nvPr/>
          </p:nvSpPr>
          <p:spPr>
            <a:xfrm>
              <a:off x="9905941" y="2146383"/>
              <a:ext cx="1946535" cy="461665"/>
            </a:xfrm>
            <a:prstGeom prst="rect">
              <a:avLst/>
            </a:prstGeom>
            <a:noFill/>
            <a:ln w="22225">
              <a:noFill/>
            </a:ln>
          </p:spPr>
          <p:txBody>
            <a:bodyPr wrap="square" rtlCol="0">
              <a:spAutoFit/>
            </a:bodyPr>
            <a:lstStyle/>
            <a:p>
              <a:r>
                <a:rPr lang="en-NO" sz="1200">
                  <a:solidFill>
                    <a:srgbClr val="002157"/>
                  </a:solidFill>
                  <a:latin typeface="Franklin Gothic Book" panose="020B0503020102020204" pitchFamily="34" charset="0"/>
                </a:rPr>
                <a:t>$338m infrastructure deals with China</a:t>
              </a:r>
            </a:p>
          </p:txBody>
        </p:sp>
        <p:sp>
          <p:nvSpPr>
            <p:cNvPr id="12" name="TextBox 11">
              <a:extLst>
                <a:ext uri="{FF2B5EF4-FFF2-40B4-BE49-F238E27FC236}">
                  <a16:creationId xmlns:a16="http://schemas.microsoft.com/office/drawing/2014/main" id="{0327960A-E54E-94F2-F839-1BE8442F066A}"/>
                </a:ext>
              </a:extLst>
            </p:cNvPr>
            <p:cNvSpPr txBox="1"/>
            <p:nvPr/>
          </p:nvSpPr>
          <p:spPr>
            <a:xfrm>
              <a:off x="9905941" y="3746301"/>
              <a:ext cx="1946535" cy="276999"/>
            </a:xfrm>
            <a:prstGeom prst="rect">
              <a:avLst/>
            </a:prstGeom>
            <a:noFill/>
            <a:ln w="22225">
              <a:noFill/>
            </a:ln>
          </p:spPr>
          <p:txBody>
            <a:bodyPr wrap="square" rtlCol="0">
              <a:spAutoFit/>
            </a:bodyPr>
            <a:lstStyle/>
            <a:p>
              <a:r>
                <a:rPr lang="en-NO" sz="1200">
                  <a:solidFill>
                    <a:srgbClr val="002157"/>
                  </a:solidFill>
                  <a:latin typeface="Franklin Gothic Book" panose="020B0503020102020204" pitchFamily="34" charset="0"/>
                </a:rPr>
                <a:t>$243m CORAF refinery</a:t>
              </a:r>
            </a:p>
          </p:txBody>
        </p:sp>
        <p:sp>
          <p:nvSpPr>
            <p:cNvPr id="13" name="TextBox 12">
              <a:extLst>
                <a:ext uri="{FF2B5EF4-FFF2-40B4-BE49-F238E27FC236}">
                  <a16:creationId xmlns:a16="http://schemas.microsoft.com/office/drawing/2014/main" id="{AAED6E38-D705-77A1-E1F4-17ED91DB2C35}"/>
                </a:ext>
              </a:extLst>
            </p:cNvPr>
            <p:cNvSpPr txBox="1"/>
            <p:nvPr/>
          </p:nvSpPr>
          <p:spPr>
            <a:xfrm>
              <a:off x="9905941" y="4272720"/>
              <a:ext cx="1946535" cy="461665"/>
            </a:xfrm>
            <a:prstGeom prst="rect">
              <a:avLst/>
            </a:prstGeom>
            <a:noFill/>
            <a:ln w="22225">
              <a:noFill/>
            </a:ln>
          </p:spPr>
          <p:txBody>
            <a:bodyPr wrap="square" rtlCol="0">
              <a:spAutoFit/>
            </a:bodyPr>
            <a:lstStyle/>
            <a:p>
              <a:r>
                <a:rPr lang="en-NO" sz="1200">
                  <a:solidFill>
                    <a:srgbClr val="002157"/>
                  </a:solidFill>
                  <a:latin typeface="Franklin Gothic Book" panose="020B0503020102020204" pitchFamily="34" charset="0"/>
                </a:rPr>
                <a:t>$242m ENI powerplant</a:t>
              </a:r>
            </a:p>
            <a:p>
              <a:endParaRPr lang="en-NO" sz="1200">
                <a:solidFill>
                  <a:srgbClr val="002157"/>
                </a:solidFill>
                <a:latin typeface="Franklin Gothic Book" panose="020B0503020102020204" pitchFamily="34" charset="0"/>
              </a:endParaRPr>
            </a:p>
          </p:txBody>
        </p:sp>
        <p:sp>
          <p:nvSpPr>
            <p:cNvPr id="14" name="TextBox 13">
              <a:extLst>
                <a:ext uri="{FF2B5EF4-FFF2-40B4-BE49-F238E27FC236}">
                  <a16:creationId xmlns:a16="http://schemas.microsoft.com/office/drawing/2014/main" id="{EE63E452-F44F-A376-9900-0D2413EA3E82}"/>
                </a:ext>
              </a:extLst>
            </p:cNvPr>
            <p:cNvSpPr txBox="1"/>
            <p:nvPr/>
          </p:nvSpPr>
          <p:spPr>
            <a:xfrm>
              <a:off x="9905941" y="5129198"/>
              <a:ext cx="1946535" cy="276999"/>
            </a:xfrm>
            <a:prstGeom prst="rect">
              <a:avLst/>
            </a:prstGeom>
            <a:noFill/>
            <a:ln w="22225">
              <a:noFill/>
            </a:ln>
          </p:spPr>
          <p:txBody>
            <a:bodyPr wrap="square" rtlCol="0">
              <a:spAutoFit/>
            </a:bodyPr>
            <a:lstStyle/>
            <a:p>
              <a:r>
                <a:rPr lang="en-NO" sz="1200">
                  <a:solidFill>
                    <a:srgbClr val="002157"/>
                  </a:solidFill>
                  <a:latin typeface="Franklin Gothic Book" panose="020B0503020102020204" pitchFamily="34" charset="0"/>
                </a:rPr>
                <a:t>Other**</a:t>
              </a:r>
            </a:p>
          </p:txBody>
        </p:sp>
        <p:sp>
          <p:nvSpPr>
            <p:cNvPr id="15" name="Rectangle 14">
              <a:extLst>
                <a:ext uri="{FF2B5EF4-FFF2-40B4-BE49-F238E27FC236}">
                  <a16:creationId xmlns:a16="http://schemas.microsoft.com/office/drawing/2014/main" id="{7B771DF1-19CF-57BF-CF4C-770A75D1147A}"/>
                </a:ext>
              </a:extLst>
            </p:cNvPr>
            <p:cNvSpPr/>
            <p:nvPr/>
          </p:nvSpPr>
          <p:spPr>
            <a:xfrm>
              <a:off x="8972753" y="2844062"/>
              <a:ext cx="933191" cy="737616"/>
            </a:xfrm>
            <a:prstGeom prst="rect">
              <a:avLst/>
            </a:prstGeom>
            <a:solidFill>
              <a:srgbClr val="0090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200">
                  <a:solidFill>
                    <a:srgbClr val="FFFFFF"/>
                  </a:solidFill>
                  <a:latin typeface="Franklin Gothic Book" panose="020B0503020102020204" pitchFamily="34" charset="0"/>
                </a:rPr>
                <a:t>24%</a:t>
              </a:r>
            </a:p>
          </p:txBody>
        </p:sp>
        <p:sp>
          <p:nvSpPr>
            <p:cNvPr id="16" name="TextBox 15">
              <a:extLst>
                <a:ext uri="{FF2B5EF4-FFF2-40B4-BE49-F238E27FC236}">
                  <a16:creationId xmlns:a16="http://schemas.microsoft.com/office/drawing/2014/main" id="{62A20F92-3549-0555-C2B6-84447D5A6649}"/>
                </a:ext>
              </a:extLst>
            </p:cNvPr>
            <p:cNvSpPr txBox="1"/>
            <p:nvPr/>
          </p:nvSpPr>
          <p:spPr>
            <a:xfrm>
              <a:off x="9905941" y="2988102"/>
              <a:ext cx="1946535" cy="461665"/>
            </a:xfrm>
            <a:prstGeom prst="rect">
              <a:avLst/>
            </a:prstGeom>
            <a:noFill/>
            <a:ln w="22225">
              <a:noFill/>
            </a:ln>
          </p:spPr>
          <p:txBody>
            <a:bodyPr wrap="square" rtlCol="0">
              <a:spAutoFit/>
            </a:bodyPr>
            <a:lstStyle/>
            <a:p>
              <a:r>
                <a:rPr lang="en-NO" sz="1200">
                  <a:solidFill>
                    <a:srgbClr val="002157"/>
                  </a:solidFill>
                  <a:latin typeface="Franklin Gothic Book" panose="020B0503020102020204" pitchFamily="34" charset="0"/>
                </a:rPr>
                <a:t>$302m prefinancing reimbursements to traders</a:t>
              </a:r>
            </a:p>
          </p:txBody>
        </p:sp>
        <p:sp>
          <p:nvSpPr>
            <p:cNvPr id="17" name="Rectangle 16">
              <a:extLst>
                <a:ext uri="{FF2B5EF4-FFF2-40B4-BE49-F238E27FC236}">
                  <a16:creationId xmlns:a16="http://schemas.microsoft.com/office/drawing/2014/main" id="{2795D310-1371-F184-C7EB-8F9ACE716576}"/>
                </a:ext>
              </a:extLst>
            </p:cNvPr>
            <p:cNvSpPr/>
            <p:nvPr/>
          </p:nvSpPr>
          <p:spPr>
            <a:xfrm>
              <a:off x="8972754" y="3573000"/>
              <a:ext cx="933190" cy="612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200">
                  <a:solidFill>
                    <a:srgbClr val="FFFFFF"/>
                  </a:solidFill>
                  <a:latin typeface="Franklin Gothic Book" panose="020B0503020102020204" pitchFamily="34" charset="0"/>
                </a:rPr>
                <a:t>19%</a:t>
              </a:r>
            </a:p>
          </p:txBody>
        </p:sp>
        <p:sp>
          <p:nvSpPr>
            <p:cNvPr id="18" name="Rectangle 17">
              <a:extLst>
                <a:ext uri="{FF2B5EF4-FFF2-40B4-BE49-F238E27FC236}">
                  <a16:creationId xmlns:a16="http://schemas.microsoft.com/office/drawing/2014/main" id="{E6698FC9-1E7A-93CB-C4CD-460D1E297477}"/>
                </a:ext>
              </a:extLst>
            </p:cNvPr>
            <p:cNvSpPr/>
            <p:nvPr/>
          </p:nvSpPr>
          <p:spPr>
            <a:xfrm>
              <a:off x="8972753" y="4791877"/>
              <a:ext cx="933190" cy="3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200">
                  <a:solidFill>
                    <a:srgbClr val="FFFFFF"/>
                  </a:solidFill>
                  <a:latin typeface="Franklin Gothic Book" panose="020B0503020102020204" pitchFamily="34" charset="0"/>
                </a:rPr>
                <a:t>10%</a:t>
              </a:r>
            </a:p>
          </p:txBody>
        </p:sp>
        <p:sp>
          <p:nvSpPr>
            <p:cNvPr id="19" name="TextBox 18">
              <a:extLst>
                <a:ext uri="{FF2B5EF4-FFF2-40B4-BE49-F238E27FC236}">
                  <a16:creationId xmlns:a16="http://schemas.microsoft.com/office/drawing/2014/main" id="{A843AD0C-288A-86E4-921F-147585F20E02}"/>
                </a:ext>
              </a:extLst>
            </p:cNvPr>
            <p:cNvSpPr txBox="1"/>
            <p:nvPr/>
          </p:nvSpPr>
          <p:spPr>
            <a:xfrm>
              <a:off x="9905941" y="4833863"/>
              <a:ext cx="1946535" cy="276999"/>
            </a:xfrm>
            <a:prstGeom prst="rect">
              <a:avLst/>
            </a:prstGeom>
            <a:noFill/>
            <a:ln w="22225">
              <a:noFill/>
            </a:ln>
          </p:spPr>
          <p:txBody>
            <a:bodyPr wrap="square" rtlCol="0">
              <a:spAutoFit/>
            </a:bodyPr>
            <a:lstStyle/>
            <a:p>
              <a:r>
                <a:rPr lang="en-NO" sz="1200">
                  <a:solidFill>
                    <a:schemeClr val="accent5"/>
                  </a:solidFill>
                  <a:latin typeface="Franklin Gothic Book" panose="020B0503020102020204" pitchFamily="34" charset="0"/>
                </a:rPr>
                <a:t>$127m National Treasury</a:t>
              </a:r>
            </a:p>
          </p:txBody>
        </p:sp>
        <p:sp>
          <p:nvSpPr>
            <p:cNvPr id="20" name="Rectangle 19">
              <a:extLst>
                <a:ext uri="{FF2B5EF4-FFF2-40B4-BE49-F238E27FC236}">
                  <a16:creationId xmlns:a16="http://schemas.microsoft.com/office/drawing/2014/main" id="{3D405C32-DAC0-9631-8A97-3A4F32474B63}"/>
                </a:ext>
              </a:extLst>
            </p:cNvPr>
            <p:cNvSpPr/>
            <p:nvPr/>
          </p:nvSpPr>
          <p:spPr>
            <a:xfrm>
              <a:off x="8972754" y="4184593"/>
              <a:ext cx="933190" cy="61200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200">
                  <a:solidFill>
                    <a:srgbClr val="002157"/>
                  </a:solidFill>
                  <a:latin typeface="Franklin Gothic Book" panose="020B0503020102020204" pitchFamily="34" charset="0"/>
                </a:rPr>
                <a:t>19%</a:t>
              </a:r>
            </a:p>
          </p:txBody>
        </p:sp>
        <p:sp>
          <p:nvSpPr>
            <p:cNvPr id="21" name="Rectangle 20">
              <a:extLst>
                <a:ext uri="{FF2B5EF4-FFF2-40B4-BE49-F238E27FC236}">
                  <a16:creationId xmlns:a16="http://schemas.microsoft.com/office/drawing/2014/main" id="{3530B3D1-7D56-3490-BF2A-560D2DF923A7}"/>
                </a:ext>
              </a:extLst>
            </p:cNvPr>
            <p:cNvSpPr/>
            <p:nvPr/>
          </p:nvSpPr>
          <p:spPr>
            <a:xfrm>
              <a:off x="8972752" y="5161879"/>
              <a:ext cx="933190" cy="10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O" sz="1000">
                  <a:solidFill>
                    <a:srgbClr val="002157"/>
                  </a:solidFill>
                  <a:latin typeface="Franklin Gothic Book" panose="020B0503020102020204" pitchFamily="34" charset="0"/>
                </a:rPr>
                <a:t>2%</a:t>
              </a:r>
            </a:p>
          </p:txBody>
        </p:sp>
        <p:sp>
          <p:nvSpPr>
            <p:cNvPr id="22" name="Left Brace 21">
              <a:extLst>
                <a:ext uri="{FF2B5EF4-FFF2-40B4-BE49-F238E27FC236}">
                  <a16:creationId xmlns:a16="http://schemas.microsoft.com/office/drawing/2014/main" id="{A23F302A-DDEE-C752-8B04-42B864A588E8}"/>
                </a:ext>
              </a:extLst>
            </p:cNvPr>
            <p:cNvSpPr/>
            <p:nvPr/>
          </p:nvSpPr>
          <p:spPr>
            <a:xfrm>
              <a:off x="8437944" y="1993726"/>
              <a:ext cx="416689" cy="3287727"/>
            </a:xfrm>
            <a:prstGeom prst="leftBrace">
              <a:avLst>
                <a:gd name="adj1" fmla="val 45290"/>
                <a:gd name="adj2" fmla="val 50000"/>
              </a:avLst>
            </a:prstGeom>
            <a:ln w="12700">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O"/>
            </a:p>
          </p:txBody>
        </p:sp>
      </p:grpSp>
    </p:spTree>
    <p:extLst>
      <p:ext uri="{BB962C8B-B14F-4D97-AF65-F5344CB8AC3E}">
        <p14:creationId xmlns:p14="http://schemas.microsoft.com/office/powerpoint/2010/main" val="350610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C5BA8-7188-211A-B7FE-67C9DE00DCA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AD91882-9020-92E2-F157-8867AA4C797C}"/>
              </a:ext>
            </a:extLst>
          </p:cNvPr>
          <p:cNvSpPr txBox="1">
            <a:spLocks/>
          </p:cNvSpPr>
          <p:nvPr/>
        </p:nvSpPr>
        <p:spPr>
          <a:xfrm>
            <a:off x="832276" y="642785"/>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3000"/>
              <a:t>Hidden mining losses: Burkina Faso’s illicit financial flows</a:t>
            </a:r>
          </a:p>
        </p:txBody>
      </p:sp>
      <p:sp>
        <p:nvSpPr>
          <p:cNvPr id="7" name="Title 1">
            <a:extLst>
              <a:ext uri="{FF2B5EF4-FFF2-40B4-BE49-F238E27FC236}">
                <a16:creationId xmlns:a16="http://schemas.microsoft.com/office/drawing/2014/main" id="{D15C4B58-5A32-EB8C-F96F-C23E6E517605}"/>
              </a:ext>
            </a:extLst>
          </p:cNvPr>
          <p:cNvSpPr txBox="1">
            <a:spLocks/>
          </p:cNvSpPr>
          <p:nvPr/>
        </p:nvSpPr>
        <p:spPr>
          <a:xfrm>
            <a:off x="832276" y="1150463"/>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2400" b="0">
                <a:latin typeface="Franklin Gothic Book" panose="020B0503020102020204" pitchFamily="34" charset="0"/>
              </a:rPr>
              <a:t>Analysis quantifies revenue leakages from gold and mineral exports</a:t>
            </a:r>
          </a:p>
        </p:txBody>
      </p:sp>
      <p:pic>
        <p:nvPicPr>
          <p:cNvPr id="9" name="Picture 8">
            <a:extLst>
              <a:ext uri="{FF2B5EF4-FFF2-40B4-BE49-F238E27FC236}">
                <a16:creationId xmlns:a16="http://schemas.microsoft.com/office/drawing/2014/main" id="{C46F10EB-5A50-7F78-61A0-743132BF94AB}"/>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5554332" y="1346076"/>
            <a:ext cx="5805389" cy="5124349"/>
          </a:xfrm>
          <a:prstGeom prst="rect">
            <a:avLst/>
          </a:prstGeom>
        </p:spPr>
      </p:pic>
      <p:sp>
        <p:nvSpPr>
          <p:cNvPr id="10" name="Content Placeholder 2">
            <a:extLst>
              <a:ext uri="{FF2B5EF4-FFF2-40B4-BE49-F238E27FC236}">
                <a16:creationId xmlns:a16="http://schemas.microsoft.com/office/drawing/2014/main" id="{7FE9A9C4-0F0D-33F5-BCA1-47FECD763B1B}"/>
              </a:ext>
            </a:extLst>
          </p:cNvPr>
          <p:cNvSpPr txBox="1">
            <a:spLocks/>
          </p:cNvSpPr>
          <p:nvPr/>
        </p:nvSpPr>
        <p:spPr>
          <a:xfrm>
            <a:off x="642812" y="2019791"/>
            <a:ext cx="4722053" cy="4195423"/>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b="1"/>
              <a:t>Billions lost:</a:t>
            </a:r>
            <a:r>
              <a:rPr lang="en-GB"/>
              <a:t> Trade </a:t>
            </a:r>
            <a:r>
              <a:rPr lang="en-GB" err="1"/>
              <a:t>misinvoicing</a:t>
            </a:r>
            <a:r>
              <a:rPr lang="en-GB"/>
              <a:t> analysis estimates </a:t>
            </a:r>
            <a:r>
              <a:rPr lang="en-GB" b="1">
                <a:solidFill>
                  <a:srgbClr val="0090BD"/>
                </a:solidFill>
              </a:rPr>
              <a:t>USD 4.9 billion</a:t>
            </a:r>
            <a:r>
              <a:rPr lang="en-GB">
                <a:solidFill>
                  <a:srgbClr val="0090BD"/>
                </a:solidFill>
              </a:rPr>
              <a:t> </a:t>
            </a:r>
            <a:r>
              <a:rPr lang="en-GB"/>
              <a:t>in illicit financial flows from mining between 2012–2021, with </a:t>
            </a:r>
            <a:r>
              <a:rPr lang="en-GB" b="1">
                <a:solidFill>
                  <a:srgbClr val="0090BD"/>
                </a:solidFill>
              </a:rPr>
              <a:t>gold accounting for over 60%</a:t>
            </a:r>
            <a:r>
              <a:rPr lang="en-GB"/>
              <a:t>.</a:t>
            </a:r>
          </a:p>
          <a:p>
            <a:r>
              <a:rPr lang="en-GB" b="1"/>
              <a:t>Data gaps revealed:</a:t>
            </a:r>
            <a:r>
              <a:rPr lang="en-GB"/>
              <a:t> Comparing export and import data exposed </a:t>
            </a:r>
            <a:r>
              <a:rPr lang="en-GB" b="1">
                <a:solidFill>
                  <a:srgbClr val="0090BD"/>
                </a:solidFill>
              </a:rPr>
              <a:t>systematic discrepancies</a:t>
            </a:r>
            <a:r>
              <a:rPr lang="en-GB"/>
              <a:t>, pointing to under-reporting, mispricing and smuggling.</a:t>
            </a:r>
          </a:p>
          <a:p>
            <a:r>
              <a:rPr lang="en-GB" b="1"/>
              <a:t>Why it matters:</a:t>
            </a:r>
            <a:r>
              <a:rPr lang="en-GB"/>
              <a:t> The findings highlight </a:t>
            </a:r>
            <a:r>
              <a:rPr lang="en-GB" b="1">
                <a:solidFill>
                  <a:srgbClr val="0090BD"/>
                </a:solidFill>
              </a:rPr>
              <a:t>significant foregone revenues</a:t>
            </a:r>
            <a:r>
              <a:rPr lang="en-GB">
                <a:solidFill>
                  <a:srgbClr val="0090BD"/>
                </a:solidFill>
              </a:rPr>
              <a:t> </a:t>
            </a:r>
            <a:r>
              <a:rPr lang="en-GB"/>
              <a:t>and the need for stronger oversight and transparency in the mining sector.</a:t>
            </a:r>
          </a:p>
        </p:txBody>
      </p:sp>
      <p:sp>
        <p:nvSpPr>
          <p:cNvPr id="2" name="TextBox 1">
            <a:extLst>
              <a:ext uri="{FF2B5EF4-FFF2-40B4-BE49-F238E27FC236}">
                <a16:creationId xmlns:a16="http://schemas.microsoft.com/office/drawing/2014/main" id="{5777C393-1487-9A11-108F-7991AE4D6896}"/>
              </a:ext>
            </a:extLst>
          </p:cNvPr>
          <p:cNvSpPr txBox="1"/>
          <p:nvPr/>
        </p:nvSpPr>
        <p:spPr>
          <a:xfrm>
            <a:off x="5648446" y="6355009"/>
            <a:ext cx="5900741" cy="230832"/>
          </a:xfrm>
          <a:prstGeom prst="rect">
            <a:avLst/>
          </a:prstGeom>
          <a:noFill/>
        </p:spPr>
        <p:txBody>
          <a:bodyPr wrap="square" rtlCol="0">
            <a:spAutoFit/>
          </a:bodyPr>
          <a:lstStyle/>
          <a:p>
            <a:pPr algn="r"/>
            <a:r>
              <a:rPr lang="en-GB" sz="900" b="0" i="0">
                <a:solidFill>
                  <a:srgbClr val="999999"/>
                </a:solidFill>
                <a:effectLst/>
                <a:latin typeface="inherit"/>
              </a:rPr>
              <a:t>Source: ITIE BF (2024). </a:t>
            </a:r>
            <a:r>
              <a:rPr lang="en-GB" sz="900" b="0" i="1">
                <a:solidFill>
                  <a:srgbClr val="999999"/>
                </a:solidFill>
                <a:effectLst/>
                <a:latin typeface="inherit"/>
              </a:rPr>
              <a:t>Étude sur les flux financiers </a:t>
            </a:r>
            <a:r>
              <a:rPr lang="en-GB" sz="900" b="0" i="1" err="1">
                <a:solidFill>
                  <a:srgbClr val="999999"/>
                </a:solidFill>
                <a:effectLst/>
                <a:latin typeface="inherit"/>
              </a:rPr>
              <a:t>illicites</a:t>
            </a:r>
            <a:r>
              <a:rPr lang="en-GB" sz="900" b="0" i="1">
                <a:solidFill>
                  <a:srgbClr val="999999"/>
                </a:solidFill>
                <a:effectLst/>
                <a:latin typeface="inherit"/>
              </a:rPr>
              <a:t> dans le </a:t>
            </a:r>
            <a:r>
              <a:rPr lang="en-GB" sz="900" b="0" i="1" err="1">
                <a:solidFill>
                  <a:srgbClr val="999999"/>
                </a:solidFill>
                <a:effectLst/>
                <a:latin typeface="inherit"/>
              </a:rPr>
              <a:t>secteur</a:t>
            </a:r>
            <a:r>
              <a:rPr lang="en-GB" sz="900" b="0" i="1">
                <a:solidFill>
                  <a:srgbClr val="999999"/>
                </a:solidFill>
                <a:effectLst/>
                <a:latin typeface="inherit"/>
              </a:rPr>
              <a:t> </a:t>
            </a:r>
            <a:r>
              <a:rPr lang="en-GB" sz="900" b="0" i="1" err="1">
                <a:solidFill>
                  <a:srgbClr val="999999"/>
                </a:solidFill>
                <a:effectLst/>
                <a:latin typeface="inherit"/>
              </a:rPr>
              <a:t>extractif</a:t>
            </a:r>
            <a:r>
              <a:rPr lang="en-GB" sz="900" b="0" i="1">
                <a:solidFill>
                  <a:srgbClr val="999999"/>
                </a:solidFill>
                <a:effectLst/>
                <a:latin typeface="inherit"/>
              </a:rPr>
              <a:t> du Burkina Faso</a:t>
            </a:r>
            <a:r>
              <a:rPr lang="en-GB" sz="900" b="0" i="0">
                <a:solidFill>
                  <a:srgbClr val="999999"/>
                </a:solidFill>
                <a:effectLst/>
                <a:latin typeface="inherit"/>
              </a:rPr>
              <a:t>.</a:t>
            </a:r>
            <a:endParaRPr lang="en-NO" sz="900">
              <a:solidFill>
                <a:srgbClr val="C1C1C1"/>
              </a:solidFill>
            </a:endParaRPr>
          </a:p>
        </p:txBody>
      </p:sp>
    </p:spTree>
    <p:extLst>
      <p:ext uri="{BB962C8B-B14F-4D97-AF65-F5344CB8AC3E}">
        <p14:creationId xmlns:p14="http://schemas.microsoft.com/office/powerpoint/2010/main" val="182727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E2EA1-D05F-A30E-13A0-F9C307F799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B41B398-9164-167E-888B-327739191412}"/>
              </a:ext>
            </a:extLst>
          </p:cNvPr>
          <p:cNvSpPr txBox="1">
            <a:spLocks/>
          </p:cNvSpPr>
          <p:nvPr/>
        </p:nvSpPr>
        <p:spPr>
          <a:xfrm>
            <a:off x="832276" y="642785"/>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3200"/>
              <a:t>From years to days: Mali streamlines licensing</a:t>
            </a:r>
          </a:p>
        </p:txBody>
      </p:sp>
      <p:sp>
        <p:nvSpPr>
          <p:cNvPr id="7" name="Title 1">
            <a:extLst>
              <a:ext uri="{FF2B5EF4-FFF2-40B4-BE49-F238E27FC236}">
                <a16:creationId xmlns:a16="http://schemas.microsoft.com/office/drawing/2014/main" id="{F78899F6-2FD4-D462-D837-013EB2472BDD}"/>
              </a:ext>
            </a:extLst>
          </p:cNvPr>
          <p:cNvSpPr txBox="1">
            <a:spLocks/>
          </p:cNvSpPr>
          <p:nvPr/>
        </p:nvSpPr>
        <p:spPr>
          <a:xfrm>
            <a:off x="832276" y="1092237"/>
            <a:ext cx="10527445" cy="507678"/>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en-GB" sz="2400" b="0">
                <a:latin typeface="Franklin Gothic Book" panose="020B0503020102020204" pitchFamily="34" charset="0"/>
              </a:rPr>
              <a:t>Exploration licences processed 97% faster in 2022 than in 2012</a:t>
            </a:r>
          </a:p>
        </p:txBody>
      </p:sp>
      <p:pic>
        <p:nvPicPr>
          <p:cNvPr id="9" name="Picture 8" descr="A graph of blue bars  AI-generated content may be incorrect.">
            <a:extLst>
              <a:ext uri="{FF2B5EF4-FFF2-40B4-BE49-F238E27FC236}">
                <a16:creationId xmlns:a16="http://schemas.microsoft.com/office/drawing/2014/main" id="{8518023A-CF3C-7A88-4AC9-B2582D24201E}"/>
              </a:ext>
            </a:extLst>
          </p:cNvPr>
          <p:cNvPicPr>
            <a:picLocks noChangeAspect="1"/>
          </p:cNvPicPr>
          <p:nvPr/>
        </p:nvPicPr>
        <p:blipFill>
          <a:blip r:embed="rId2" cstate="hqprint">
            <a:extLst>
              <a:ext uri="{28A0092B-C50C-407E-A947-70E740481C1C}">
                <a14:useLocalDpi xmlns:a14="http://schemas.microsoft.com/office/drawing/2010/main"/>
              </a:ext>
            </a:extLst>
          </a:blip>
          <a:srcRect r="34443"/>
          <a:stretch/>
        </p:blipFill>
        <p:spPr>
          <a:xfrm>
            <a:off x="5554332" y="1346076"/>
            <a:ext cx="5805389" cy="5124349"/>
          </a:xfrm>
          <a:prstGeom prst="rect">
            <a:avLst/>
          </a:prstGeom>
        </p:spPr>
      </p:pic>
      <p:sp>
        <p:nvSpPr>
          <p:cNvPr id="10" name="Content Placeholder 2">
            <a:extLst>
              <a:ext uri="{FF2B5EF4-FFF2-40B4-BE49-F238E27FC236}">
                <a16:creationId xmlns:a16="http://schemas.microsoft.com/office/drawing/2014/main" id="{C97AB0B9-11EB-A3F0-FE27-8E8529616A76}"/>
              </a:ext>
            </a:extLst>
          </p:cNvPr>
          <p:cNvSpPr txBox="1">
            <a:spLocks/>
          </p:cNvSpPr>
          <p:nvPr/>
        </p:nvSpPr>
        <p:spPr>
          <a:xfrm>
            <a:off x="642813" y="2019791"/>
            <a:ext cx="4412664" cy="4195423"/>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sz="2200" b="1"/>
              <a:t>From backlog to fast-track: </a:t>
            </a:r>
            <a:r>
              <a:rPr lang="en-GB" sz="2200"/>
              <a:t>Average processing times dropped from </a:t>
            </a:r>
            <a:r>
              <a:rPr lang="en-GB" sz="2200" b="1">
                <a:solidFill>
                  <a:srgbClr val="0090BF"/>
                </a:solidFill>
              </a:rPr>
              <a:t>950 days </a:t>
            </a:r>
            <a:r>
              <a:rPr lang="en-GB" sz="2200"/>
              <a:t>in 2012 to just </a:t>
            </a:r>
            <a:r>
              <a:rPr lang="en-GB" sz="2200" b="1">
                <a:solidFill>
                  <a:srgbClr val="0090BF"/>
                </a:solidFill>
              </a:rPr>
              <a:t>25 days</a:t>
            </a:r>
            <a:r>
              <a:rPr lang="en-GB" sz="2200"/>
              <a:t> in 2022.</a:t>
            </a:r>
          </a:p>
          <a:p>
            <a:r>
              <a:rPr lang="en-GB" sz="2200" b="1"/>
              <a:t>Digital shift: </a:t>
            </a:r>
            <a:r>
              <a:rPr lang="en-GB" sz="2200"/>
              <a:t>Licence applications more than doubled after Mali launched an </a:t>
            </a:r>
            <a:r>
              <a:rPr lang="en-GB" sz="2200" b="1">
                <a:solidFill>
                  <a:srgbClr val="0090BF"/>
                </a:solidFill>
              </a:rPr>
              <a:t>online licensing system </a:t>
            </a:r>
            <a:r>
              <a:rPr lang="en-GB" sz="2200"/>
              <a:t>in 2015.</a:t>
            </a:r>
          </a:p>
          <a:p>
            <a:r>
              <a:rPr lang="en-GB" sz="2200" b="1"/>
              <a:t>Integrity gaps: </a:t>
            </a:r>
            <a:r>
              <a:rPr lang="en-GB" sz="2200"/>
              <a:t>Some licences were granted </a:t>
            </a:r>
            <a:r>
              <a:rPr lang="en-GB" sz="2200" b="1">
                <a:solidFill>
                  <a:srgbClr val="0090BF"/>
                </a:solidFill>
              </a:rPr>
              <a:t>before formal applications</a:t>
            </a:r>
            <a:r>
              <a:rPr lang="en-GB" sz="2200"/>
              <a:t>, exposing vulnerabilities in the process.</a:t>
            </a:r>
            <a:endParaRPr lang="nb-NO" sz="2200"/>
          </a:p>
        </p:txBody>
      </p:sp>
      <p:sp>
        <p:nvSpPr>
          <p:cNvPr id="11" name="TextBox 10">
            <a:extLst>
              <a:ext uri="{FF2B5EF4-FFF2-40B4-BE49-F238E27FC236}">
                <a16:creationId xmlns:a16="http://schemas.microsoft.com/office/drawing/2014/main" id="{1A109226-5E9E-7361-617A-5BEBEE211CCD}"/>
              </a:ext>
            </a:extLst>
          </p:cNvPr>
          <p:cNvSpPr txBox="1"/>
          <p:nvPr/>
        </p:nvSpPr>
        <p:spPr>
          <a:xfrm>
            <a:off x="6564861" y="1930240"/>
            <a:ext cx="1166407" cy="369332"/>
          </a:xfrm>
          <a:prstGeom prst="rect">
            <a:avLst/>
          </a:prstGeom>
          <a:noFill/>
        </p:spPr>
        <p:txBody>
          <a:bodyPr wrap="square" rtlCol="0">
            <a:spAutoFit/>
          </a:bodyPr>
          <a:lstStyle/>
          <a:p>
            <a:pPr algn="ctr"/>
            <a:r>
              <a:rPr lang="en-NO" sz="900" b="1">
                <a:solidFill>
                  <a:srgbClr val="002157"/>
                </a:solidFill>
              </a:rPr>
              <a:t>Average days to award license: 950</a:t>
            </a:r>
          </a:p>
        </p:txBody>
      </p:sp>
      <p:sp>
        <p:nvSpPr>
          <p:cNvPr id="14" name="TextBox 13">
            <a:extLst>
              <a:ext uri="{FF2B5EF4-FFF2-40B4-BE49-F238E27FC236}">
                <a16:creationId xmlns:a16="http://schemas.microsoft.com/office/drawing/2014/main" id="{04F73B44-360E-C823-4885-A6B570421F79}"/>
              </a:ext>
            </a:extLst>
          </p:cNvPr>
          <p:cNvSpPr txBox="1"/>
          <p:nvPr/>
        </p:nvSpPr>
        <p:spPr>
          <a:xfrm>
            <a:off x="8063027" y="4512395"/>
            <a:ext cx="444366" cy="369332"/>
          </a:xfrm>
          <a:prstGeom prst="rect">
            <a:avLst/>
          </a:prstGeom>
          <a:noFill/>
        </p:spPr>
        <p:txBody>
          <a:bodyPr wrap="square" rtlCol="0">
            <a:spAutoFit/>
          </a:bodyPr>
          <a:lstStyle/>
          <a:p>
            <a:pPr algn="ctr"/>
            <a:r>
              <a:rPr lang="en-GB" sz="900" b="1">
                <a:solidFill>
                  <a:srgbClr val="002157"/>
                </a:solidFill>
              </a:rPr>
              <a:t>212 days</a:t>
            </a:r>
          </a:p>
        </p:txBody>
      </p:sp>
      <p:sp>
        <p:nvSpPr>
          <p:cNvPr id="18" name="TextBox 17">
            <a:extLst>
              <a:ext uri="{FF2B5EF4-FFF2-40B4-BE49-F238E27FC236}">
                <a16:creationId xmlns:a16="http://schemas.microsoft.com/office/drawing/2014/main" id="{FEDD8D10-FA38-2465-52E7-06E51531BA3B}"/>
              </a:ext>
            </a:extLst>
          </p:cNvPr>
          <p:cNvSpPr txBox="1"/>
          <p:nvPr/>
        </p:nvSpPr>
        <p:spPr>
          <a:xfrm>
            <a:off x="10359340" y="5188892"/>
            <a:ext cx="474562" cy="369332"/>
          </a:xfrm>
          <a:prstGeom prst="rect">
            <a:avLst/>
          </a:prstGeom>
          <a:noFill/>
        </p:spPr>
        <p:txBody>
          <a:bodyPr wrap="square" rtlCol="0">
            <a:spAutoFit/>
          </a:bodyPr>
          <a:lstStyle/>
          <a:p>
            <a:pPr algn="ctr"/>
            <a:r>
              <a:rPr lang="en-GB" sz="900" b="1">
                <a:solidFill>
                  <a:srgbClr val="002157"/>
                </a:solidFill>
              </a:rPr>
              <a:t>25 days</a:t>
            </a:r>
          </a:p>
        </p:txBody>
      </p:sp>
      <p:grpSp>
        <p:nvGrpSpPr>
          <p:cNvPr id="22" name="Group 21">
            <a:extLst>
              <a:ext uri="{FF2B5EF4-FFF2-40B4-BE49-F238E27FC236}">
                <a16:creationId xmlns:a16="http://schemas.microsoft.com/office/drawing/2014/main" id="{40499C30-F291-52BE-9E6C-5E2C0BC98036}"/>
              </a:ext>
            </a:extLst>
          </p:cNvPr>
          <p:cNvGrpSpPr/>
          <p:nvPr/>
        </p:nvGrpSpPr>
        <p:grpSpPr>
          <a:xfrm>
            <a:off x="7731268" y="2299572"/>
            <a:ext cx="2301382" cy="461665"/>
            <a:chOff x="7731268" y="2299572"/>
            <a:chExt cx="2301382" cy="461665"/>
          </a:xfrm>
        </p:grpSpPr>
        <p:sp>
          <p:nvSpPr>
            <p:cNvPr id="19" name="TextBox 18">
              <a:extLst>
                <a:ext uri="{FF2B5EF4-FFF2-40B4-BE49-F238E27FC236}">
                  <a16:creationId xmlns:a16="http://schemas.microsoft.com/office/drawing/2014/main" id="{DD9EBDFC-E249-DCE4-E42E-0A4A8ED6BA3A}"/>
                </a:ext>
              </a:extLst>
            </p:cNvPr>
            <p:cNvSpPr txBox="1"/>
            <p:nvPr/>
          </p:nvSpPr>
          <p:spPr>
            <a:xfrm>
              <a:off x="7731268" y="2299572"/>
              <a:ext cx="2127141" cy="461665"/>
            </a:xfrm>
            <a:prstGeom prst="rect">
              <a:avLst/>
            </a:prstGeom>
            <a:noFill/>
          </p:spPr>
          <p:txBody>
            <a:bodyPr wrap="square" rtlCol="0">
              <a:spAutoFit/>
            </a:bodyPr>
            <a:lstStyle/>
            <a:p>
              <a:pPr algn="r"/>
              <a:r>
                <a:rPr lang="en-GB" sz="1200">
                  <a:solidFill>
                    <a:srgbClr val="C00000"/>
                  </a:solidFill>
                </a:rPr>
                <a:t>Some licenses were granted before they were applied for.</a:t>
              </a:r>
            </a:p>
          </p:txBody>
        </p:sp>
        <p:cxnSp>
          <p:nvCxnSpPr>
            <p:cNvPr id="21" name="Straight Arrow Connector 20">
              <a:extLst>
                <a:ext uri="{FF2B5EF4-FFF2-40B4-BE49-F238E27FC236}">
                  <a16:creationId xmlns:a16="http://schemas.microsoft.com/office/drawing/2014/main" id="{C05CFDC5-1B1B-C4D8-0BEF-1EF5323F93FB}"/>
                </a:ext>
              </a:extLst>
            </p:cNvPr>
            <p:cNvCxnSpPr/>
            <p:nvPr/>
          </p:nvCxnSpPr>
          <p:spPr>
            <a:xfrm>
              <a:off x="9815330" y="2523282"/>
              <a:ext cx="21732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96387A19-80DE-8081-B553-B166F95BBA97}"/>
              </a:ext>
            </a:extLst>
          </p:cNvPr>
          <p:cNvSpPr txBox="1"/>
          <p:nvPr/>
        </p:nvSpPr>
        <p:spPr>
          <a:xfrm>
            <a:off x="5648446" y="6355009"/>
            <a:ext cx="5900741" cy="230832"/>
          </a:xfrm>
          <a:prstGeom prst="rect">
            <a:avLst/>
          </a:prstGeom>
          <a:noFill/>
        </p:spPr>
        <p:txBody>
          <a:bodyPr wrap="square" rtlCol="0">
            <a:spAutoFit/>
          </a:bodyPr>
          <a:lstStyle/>
          <a:p>
            <a:pPr algn="r"/>
            <a:r>
              <a:rPr lang="en-GB" sz="900" b="0" i="0">
                <a:solidFill>
                  <a:srgbClr val="999999"/>
                </a:solidFill>
                <a:effectLst/>
                <a:latin typeface="inherit"/>
              </a:rPr>
              <a:t>Source: Based on data from Mali's mining </a:t>
            </a:r>
            <a:r>
              <a:rPr lang="en-GB" sz="900" i="0">
                <a:solidFill>
                  <a:srgbClr val="AAAAAA"/>
                </a:solidFill>
                <a:effectLst/>
                <a:latin typeface="inherit"/>
              </a:rPr>
              <a:t>cadastre: </a:t>
            </a:r>
            <a:r>
              <a:rPr lang="en-GB" sz="900" i="0">
                <a:solidFill>
                  <a:srgbClr val="AAAAAA"/>
                </a:solidFill>
                <a:effectLst/>
                <a:latin typeface="inherit"/>
                <a:hlinkClick r:id="rId3">
                  <a:extLst>
                    <a:ext uri="{A12FA001-AC4F-418D-AE19-62706E023703}">
                      <ahyp:hlinkClr xmlns:ahyp="http://schemas.microsoft.com/office/drawing/2018/hyperlinkcolor" val="tx"/>
                    </a:ext>
                  </a:extLst>
                </a:hlinkClick>
              </a:rPr>
              <a:t>https://repo-prod.revenuedev.org</a:t>
            </a:r>
            <a:r>
              <a:rPr lang="en-GB" sz="900" i="0">
                <a:solidFill>
                  <a:srgbClr val="AAAAAA"/>
                </a:solidFill>
                <a:effectLst/>
                <a:latin typeface="inherit"/>
              </a:rPr>
              <a:t>.</a:t>
            </a:r>
            <a:endParaRPr lang="en-NO" sz="900">
              <a:solidFill>
                <a:srgbClr val="AAAAAA"/>
              </a:solidFill>
            </a:endParaRPr>
          </a:p>
        </p:txBody>
      </p:sp>
    </p:spTree>
    <p:extLst>
      <p:ext uri="{BB962C8B-B14F-4D97-AF65-F5344CB8AC3E}">
        <p14:creationId xmlns:p14="http://schemas.microsoft.com/office/powerpoint/2010/main" val="52199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667B63-2967-4E4F-97F6-D4D5D7956F1D}"/>
              </a:ext>
            </a:extLst>
          </p:cNvPr>
          <p:cNvSpPr>
            <a:spLocks noGrp="1"/>
          </p:cNvSpPr>
          <p:nvPr>
            <p:ph type="body" sz="quarter" idx="13"/>
          </p:nvPr>
        </p:nvSpPr>
        <p:spPr>
          <a:xfrm>
            <a:off x="642811" y="1353759"/>
            <a:ext cx="10693384" cy="1411212"/>
          </a:xfrm>
        </p:spPr>
        <p:txBody>
          <a:bodyPr>
            <a:normAutofit lnSpcReduction="10000"/>
          </a:bodyPr>
          <a:lstStyle/>
          <a:p>
            <a:r>
              <a:rPr lang="en-GB" sz="4400"/>
              <a:t>Understanding who profits: </a:t>
            </a:r>
          </a:p>
          <a:p>
            <a:r>
              <a:rPr lang="en-GB" sz="4400"/>
              <a:t>beneficial ownership</a:t>
            </a:r>
          </a:p>
        </p:txBody>
      </p:sp>
      <p:sp>
        <p:nvSpPr>
          <p:cNvPr id="6" name="Content Placeholder 2">
            <a:extLst>
              <a:ext uri="{FF2B5EF4-FFF2-40B4-BE49-F238E27FC236}">
                <a16:creationId xmlns:a16="http://schemas.microsoft.com/office/drawing/2014/main" id="{5F4A2A04-AE41-C24A-B3F7-D30138309AB0}"/>
              </a:ext>
            </a:extLst>
          </p:cNvPr>
          <p:cNvSpPr txBox="1">
            <a:spLocks/>
          </p:cNvSpPr>
          <p:nvPr/>
        </p:nvSpPr>
        <p:spPr>
          <a:xfrm>
            <a:off x="642811" y="3070305"/>
            <a:ext cx="7023263" cy="2718555"/>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sz="2400"/>
              <a:t>EITI implementing countries are required to </a:t>
            </a:r>
            <a:r>
              <a:rPr lang="en-GB" sz="2400" b="1">
                <a:solidFill>
                  <a:srgbClr val="188FBB"/>
                </a:solidFill>
              </a:rPr>
              <a:t>disclose beneficial ownership information </a:t>
            </a:r>
            <a:r>
              <a:rPr lang="en-GB" sz="2400"/>
              <a:t>for extractive companies (Requirement 2.5)</a:t>
            </a:r>
          </a:p>
          <a:p>
            <a:r>
              <a:rPr lang="en-GB" sz="2400"/>
              <a:t>Supporting companies are expected to publicly declare and publish </a:t>
            </a:r>
            <a:r>
              <a:rPr lang="en-GB" sz="2400" b="1">
                <a:solidFill>
                  <a:srgbClr val="188FBB"/>
                </a:solidFill>
              </a:rPr>
              <a:t>support for beneficial ownership transparency </a:t>
            </a:r>
            <a:r>
              <a:rPr lang="en-GB" sz="2400"/>
              <a:t>and publicly </a:t>
            </a:r>
            <a:r>
              <a:rPr lang="en-GB" sz="2400" b="1">
                <a:solidFill>
                  <a:srgbClr val="188FBB"/>
                </a:solidFill>
              </a:rPr>
              <a:t>disclose beneficial owners</a:t>
            </a:r>
            <a:r>
              <a:rPr lang="en-GB" sz="2400"/>
              <a:t> in line with the EITI Standard</a:t>
            </a:r>
          </a:p>
        </p:txBody>
      </p:sp>
      <p:pic>
        <p:nvPicPr>
          <p:cNvPr id="7" name="Picture 6" descr="BO%20icon%20large.png">
            <a:extLst>
              <a:ext uri="{FF2B5EF4-FFF2-40B4-BE49-F238E27FC236}">
                <a16:creationId xmlns:a16="http://schemas.microsoft.com/office/drawing/2014/main" id="{6EC64D3D-6927-2249-9740-E039DD0A1CDE}"/>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8478672" y="2568194"/>
            <a:ext cx="2857523" cy="2718555"/>
          </a:xfrm>
          <a:prstGeom prst="rect">
            <a:avLst/>
          </a:prstGeom>
          <a:noFill/>
          <a:ln>
            <a:noFill/>
          </a:ln>
        </p:spPr>
      </p:pic>
    </p:spTree>
    <p:extLst>
      <p:ext uri="{BB962C8B-B14F-4D97-AF65-F5344CB8AC3E}">
        <p14:creationId xmlns:p14="http://schemas.microsoft.com/office/powerpoint/2010/main" val="1682122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460D8-1200-3847-B99F-37039975A3E0}"/>
              </a:ext>
            </a:extLst>
          </p:cNvPr>
          <p:cNvSpPr>
            <a:spLocks noGrp="1"/>
          </p:cNvSpPr>
          <p:nvPr>
            <p:ph type="title"/>
          </p:nvPr>
        </p:nvSpPr>
        <p:spPr>
          <a:xfrm>
            <a:off x="642812" y="1194998"/>
            <a:ext cx="10905753" cy="671660"/>
          </a:xfrm>
        </p:spPr>
        <p:txBody>
          <a:bodyPr/>
          <a:lstStyle/>
          <a:p>
            <a:r>
              <a:rPr lang="nb-NO"/>
              <a:t>Environmental &amp; social expenditures</a:t>
            </a:r>
          </a:p>
        </p:txBody>
      </p:sp>
      <p:sp>
        <p:nvSpPr>
          <p:cNvPr id="3" name="Content Placeholder 2">
            <a:extLst>
              <a:ext uri="{FF2B5EF4-FFF2-40B4-BE49-F238E27FC236}">
                <a16:creationId xmlns:a16="http://schemas.microsoft.com/office/drawing/2014/main" id="{BFB1B71D-EB38-744C-9705-C97F6ADC625F}"/>
              </a:ext>
            </a:extLst>
          </p:cNvPr>
          <p:cNvSpPr>
            <a:spLocks noGrp="1"/>
          </p:cNvSpPr>
          <p:nvPr>
            <p:ph idx="1"/>
          </p:nvPr>
        </p:nvSpPr>
        <p:spPr>
          <a:xfrm>
            <a:off x="2279176" y="1976082"/>
            <a:ext cx="9269389" cy="3866805"/>
          </a:xfrm>
        </p:spPr>
        <p:txBody>
          <a:bodyPr anchor="ctr">
            <a:normAutofit lnSpcReduction="10000"/>
          </a:bodyPr>
          <a:lstStyle/>
          <a:p>
            <a:pPr marL="0" indent="0">
              <a:buNone/>
            </a:pPr>
            <a:r>
              <a:rPr lang="en-US" sz="2400" b="1">
                <a:solidFill>
                  <a:srgbClr val="0090BF"/>
                </a:solidFill>
              </a:rPr>
              <a:t>Requirement 6.1</a:t>
            </a:r>
            <a:r>
              <a:rPr lang="en-US" sz="2400"/>
              <a:t>: disclosure of companies’ mandatory social and environmental expenditures — a basis to verify delivery of obligations to communities.</a:t>
            </a:r>
          </a:p>
          <a:p>
            <a:pPr marL="0" indent="0">
              <a:buNone/>
            </a:pPr>
            <a:endParaRPr lang="en-US" sz="600"/>
          </a:p>
          <a:p>
            <a:pPr marL="0" indent="0">
              <a:buNone/>
            </a:pPr>
            <a:r>
              <a:rPr lang="en-US" sz="2400" b="1">
                <a:solidFill>
                  <a:srgbClr val="0090BF"/>
                </a:solidFill>
              </a:rPr>
              <a:t>Requirement 6.4</a:t>
            </a:r>
            <a:r>
              <a:rPr lang="en-US" sz="2400"/>
              <a:t>: disclosure of environmental payments, including rehabilitation and remediation funds — among the least audited areas of the sector.</a:t>
            </a:r>
          </a:p>
          <a:p>
            <a:pPr marL="0" indent="0">
              <a:buNone/>
            </a:pPr>
            <a:endParaRPr lang="en-US" sz="600"/>
          </a:p>
          <a:p>
            <a:pPr marL="0" indent="0">
              <a:buNone/>
            </a:pPr>
            <a:r>
              <a:rPr lang="en-US" sz="2400" b="1">
                <a:solidFill>
                  <a:srgbClr val="0090BF"/>
                </a:solidFill>
              </a:rPr>
              <a:t>ISSAI 300/3000 performance audits</a:t>
            </a:r>
            <a:r>
              <a:rPr lang="en-US" sz="2400"/>
              <a:t> and INTOSAI WGEA guidance equip SAIs to test whether these funds are collected, managed and spent as intended.</a:t>
            </a:r>
          </a:p>
        </p:txBody>
      </p:sp>
      <p:pic>
        <p:nvPicPr>
          <p:cNvPr id="5" name="Graphic 4" descr="Handshake outline">
            <a:extLst>
              <a:ext uri="{FF2B5EF4-FFF2-40B4-BE49-F238E27FC236}">
                <a16:creationId xmlns:a16="http://schemas.microsoft.com/office/drawing/2014/main" id="{F80E0F80-130B-D542-ADAB-645EA1EC5DC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0763" y="4592351"/>
            <a:ext cx="1056338" cy="1056338"/>
          </a:xfrm>
          <a:prstGeom prst="rect">
            <a:avLst/>
          </a:prstGeom>
        </p:spPr>
      </p:pic>
      <p:pic>
        <p:nvPicPr>
          <p:cNvPr id="7" name="Graphic 6" descr="Cycle with people outline">
            <a:extLst>
              <a:ext uri="{FF2B5EF4-FFF2-40B4-BE49-F238E27FC236}">
                <a16:creationId xmlns:a16="http://schemas.microsoft.com/office/drawing/2014/main" id="{7068A85A-5F34-0348-B597-BC41B081E5D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4092" y="2098040"/>
            <a:ext cx="1249680" cy="1249680"/>
          </a:xfrm>
          <a:prstGeom prst="rect">
            <a:avLst/>
          </a:prstGeom>
        </p:spPr>
      </p:pic>
      <p:pic>
        <p:nvPicPr>
          <p:cNvPr id="9" name="Graphic 8" descr="Magnifying glass outline">
            <a:extLst>
              <a:ext uri="{FF2B5EF4-FFF2-40B4-BE49-F238E27FC236}">
                <a16:creationId xmlns:a16="http://schemas.microsoft.com/office/drawing/2014/main" id="{589EC872-B18B-FF44-ADCD-C881B44F7D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0764" y="3371003"/>
            <a:ext cx="1056337" cy="1056337"/>
          </a:xfrm>
          <a:prstGeom prst="rect">
            <a:avLst/>
          </a:prstGeom>
        </p:spPr>
      </p:pic>
    </p:spTree>
    <p:extLst>
      <p:ext uri="{BB962C8B-B14F-4D97-AF65-F5344CB8AC3E}">
        <p14:creationId xmlns:p14="http://schemas.microsoft.com/office/powerpoint/2010/main" val="2692088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GB" dirty="0"/>
              <a:t>A two-way partnership</a:t>
            </a:r>
          </a:p>
        </p:txBody>
      </p:sp>
      <p:sp>
        <p:nvSpPr>
          <p:cNvPr id="3" name="Intro"/>
          <p:cNvSpPr/>
          <p:nvPr/>
        </p:nvSpPr>
        <p:spPr>
          <a:xfrm>
            <a:off x="642812" y="1880000"/>
            <a:ext cx="10905753" cy="380000"/>
          </a:xfrm>
          <a:prstGeom prst="rect">
            <a:avLst/>
          </a:prstGeom>
        </p:spPr>
        <p:txBody>
          <a:bodyPr wrap="square" lIns="0" tIns="0" rIns="0" bIns="0">
            <a:normAutofit/>
          </a:bodyPr>
          <a:lstStyle/>
          <a:p>
            <a:r>
              <a:rPr lang="en-GB" sz="1400" dirty="0">
                <a:solidFill>
                  <a:srgbClr val="165B89"/>
                </a:solidFill>
                <a:latin typeface="Franklin Gothic Book"/>
              </a:rPr>
              <a:t>EITI and SAIs each bring what the other needs to turn transparency into accountability.</a:t>
            </a:r>
          </a:p>
        </p:txBody>
      </p:sp>
      <p:sp>
        <p:nvSpPr>
          <p:cNvPr id="10" name="Card1"/>
          <p:cNvSpPr/>
          <p:nvPr/>
        </p:nvSpPr>
        <p:spPr>
          <a:xfrm>
            <a:off x="642812"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11" name="Circle1"/>
          <p:cNvSpPr/>
          <p:nvPr/>
        </p:nvSpPr>
        <p:spPr>
          <a:xfrm>
            <a:off x="852812" y="2540000"/>
            <a:ext cx="620000" cy="620000"/>
          </a:xfrm>
          <a:prstGeom prst="ellipse">
            <a:avLst/>
          </a:prstGeom>
          <a:solidFill>
            <a:srgbClr val="15C2EE"/>
          </a:solidFill>
        </p:spPr>
        <p:txBody>
          <a:bodyPr anchor="ctr"/>
          <a:lstStyle/>
          <a:p>
            <a:pPr algn="ctr"/>
            <a:r>
              <a:rPr lang="en-GB" sz="2000" b="1" dirty="0">
                <a:solidFill>
                  <a:srgbClr val="FFFFFF"/>
                </a:solidFill>
                <a:latin typeface="Franklin Gothic Demi"/>
              </a:rPr>
              <a:t>1</a:t>
            </a:r>
          </a:p>
        </p:txBody>
      </p:sp>
      <p:sp>
        <p:nvSpPr>
          <p:cNvPr id="12" name="Head1"/>
          <p:cNvSpPr/>
          <p:nvPr/>
        </p:nvSpPr>
        <p:spPr>
          <a:xfrm>
            <a:off x="1612812" y="2560000"/>
            <a:ext cx="4172876" cy="600000"/>
          </a:xfrm>
          <a:prstGeom prst="rect">
            <a:avLst/>
          </a:prstGeom>
        </p:spPr>
        <p:txBody>
          <a:bodyPr wrap="square" lIns="0" tIns="0" rIns="0" bIns="0" anchor="ctr"/>
          <a:lstStyle/>
          <a:p>
            <a:r>
              <a:rPr lang="en-GB" sz="1500" b="1" dirty="0">
                <a:solidFill>
                  <a:srgbClr val="132856"/>
                </a:solidFill>
                <a:latin typeface="Franklin Gothic Demi"/>
              </a:rPr>
              <a:t>What SAIs gain</a:t>
            </a:r>
          </a:p>
        </p:txBody>
      </p:sp>
      <p:sp>
        <p:nvSpPr>
          <p:cNvPr id="13" name="Body1"/>
          <p:cNvSpPr/>
          <p:nvPr/>
        </p:nvSpPr>
        <p:spPr>
          <a:xfrm>
            <a:off x="852812"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Sector risk maps, license and contract registers, beneficial ownership data and reconciliations: an audit universe and red flags at no extra cost.</a:t>
            </a:r>
          </a:p>
        </p:txBody>
      </p:sp>
      <p:sp>
        <p:nvSpPr>
          <p:cNvPr id="20" name="Card2"/>
          <p:cNvSpPr/>
          <p:nvPr/>
        </p:nvSpPr>
        <p:spPr>
          <a:xfrm>
            <a:off x="6235688" y="236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21" name="Circle2"/>
          <p:cNvSpPr/>
          <p:nvPr/>
        </p:nvSpPr>
        <p:spPr>
          <a:xfrm>
            <a:off x="6445688" y="2540000"/>
            <a:ext cx="620000" cy="620000"/>
          </a:xfrm>
          <a:prstGeom prst="ellipse">
            <a:avLst/>
          </a:prstGeom>
          <a:solidFill>
            <a:srgbClr val="165B89"/>
          </a:solidFill>
        </p:spPr>
        <p:txBody>
          <a:bodyPr anchor="ctr"/>
          <a:lstStyle/>
          <a:p>
            <a:pPr algn="ctr"/>
            <a:r>
              <a:rPr lang="en-GB" sz="2000" b="1" dirty="0">
                <a:solidFill>
                  <a:srgbClr val="FFFFFF"/>
                </a:solidFill>
                <a:latin typeface="Franklin Gothic Demi"/>
              </a:rPr>
              <a:t>2</a:t>
            </a:r>
          </a:p>
        </p:txBody>
      </p:sp>
      <p:sp>
        <p:nvSpPr>
          <p:cNvPr id="22" name="Head2"/>
          <p:cNvSpPr/>
          <p:nvPr/>
        </p:nvSpPr>
        <p:spPr>
          <a:xfrm>
            <a:off x="7205688" y="2560000"/>
            <a:ext cx="4172876" cy="600000"/>
          </a:xfrm>
          <a:prstGeom prst="rect">
            <a:avLst/>
          </a:prstGeom>
        </p:spPr>
        <p:txBody>
          <a:bodyPr wrap="square" lIns="0" tIns="0" rIns="0" bIns="0" anchor="ctr"/>
          <a:lstStyle/>
          <a:p>
            <a:r>
              <a:rPr lang="en-GB" sz="1500" b="1" dirty="0">
                <a:solidFill>
                  <a:srgbClr val="132856"/>
                </a:solidFill>
                <a:latin typeface="Franklin Gothic Demi"/>
              </a:rPr>
              <a:t>What EITI gains</a:t>
            </a:r>
          </a:p>
        </p:txBody>
      </p:sp>
      <p:sp>
        <p:nvSpPr>
          <p:cNvPr id="23" name="Body2"/>
          <p:cNvSpPr/>
          <p:nvPr/>
        </p:nvSpPr>
        <p:spPr>
          <a:xfrm>
            <a:off x="6445688" y="3270000"/>
            <a:ext cx="4932876" cy="780000"/>
          </a:xfrm>
          <a:prstGeom prst="rect">
            <a:avLst/>
          </a:prstGeom>
        </p:spPr>
        <p:txBody>
          <a:bodyPr wrap="square" lIns="0" tIns="0" rIns="0" bIns="0">
            <a:normAutofit/>
          </a:bodyPr>
          <a:lstStyle/>
          <a:p>
            <a:r>
              <a:rPr lang="en-GB" sz="1150" dirty="0">
                <a:solidFill>
                  <a:srgbClr val="595959"/>
                </a:solidFill>
                <a:latin typeface="Franklin Gothic Book"/>
              </a:rPr>
              <a:t>Independent assurance over government disclosures, credibility for systematic disclosure, and follow-up of audit findings through the MSG.</a:t>
            </a:r>
          </a:p>
        </p:txBody>
      </p:sp>
      <p:sp>
        <p:nvSpPr>
          <p:cNvPr id="30" name="Card3"/>
          <p:cNvSpPr/>
          <p:nvPr/>
        </p:nvSpPr>
        <p:spPr>
          <a:xfrm>
            <a:off x="642812"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31" name="Circle3"/>
          <p:cNvSpPr/>
          <p:nvPr/>
        </p:nvSpPr>
        <p:spPr>
          <a:xfrm>
            <a:off x="852812" y="4470000"/>
            <a:ext cx="620000" cy="620000"/>
          </a:xfrm>
          <a:prstGeom prst="ellipse">
            <a:avLst/>
          </a:prstGeom>
          <a:solidFill>
            <a:srgbClr val="F5A60A"/>
          </a:solidFill>
        </p:spPr>
        <p:txBody>
          <a:bodyPr anchor="ctr"/>
          <a:lstStyle/>
          <a:p>
            <a:pPr algn="ctr"/>
            <a:r>
              <a:rPr lang="en-GB" sz="2000" b="1" dirty="0">
                <a:solidFill>
                  <a:srgbClr val="FFFFFF"/>
                </a:solidFill>
                <a:latin typeface="Franklin Gothic Demi"/>
              </a:rPr>
              <a:t>3</a:t>
            </a:r>
          </a:p>
        </p:txBody>
      </p:sp>
      <p:sp>
        <p:nvSpPr>
          <p:cNvPr id="32" name="Head3"/>
          <p:cNvSpPr/>
          <p:nvPr/>
        </p:nvSpPr>
        <p:spPr>
          <a:xfrm>
            <a:off x="1612812" y="4490000"/>
            <a:ext cx="4172876" cy="600000"/>
          </a:xfrm>
          <a:prstGeom prst="rect">
            <a:avLst/>
          </a:prstGeom>
        </p:spPr>
        <p:txBody>
          <a:bodyPr wrap="square" lIns="0" tIns="0" rIns="0" bIns="0" anchor="ctr"/>
          <a:lstStyle/>
          <a:p>
            <a:r>
              <a:rPr lang="en-GB" sz="1500" b="1" dirty="0">
                <a:solidFill>
                  <a:srgbClr val="132856"/>
                </a:solidFill>
                <a:latin typeface="Franklin Gothic Demi"/>
              </a:rPr>
              <a:t>Entry points</a:t>
            </a:r>
          </a:p>
        </p:txBody>
      </p:sp>
      <p:sp>
        <p:nvSpPr>
          <p:cNvPr id="33" name="Body3"/>
          <p:cNvSpPr/>
          <p:nvPr/>
        </p:nvSpPr>
        <p:spPr>
          <a:xfrm>
            <a:off x="852812"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MoUs with national secretariats, SAI participation in MSGs, joint training, and use of EITI reports in annual audit planning.</a:t>
            </a:r>
          </a:p>
        </p:txBody>
      </p:sp>
      <p:sp>
        <p:nvSpPr>
          <p:cNvPr id="40" name="Card4"/>
          <p:cNvSpPr/>
          <p:nvPr/>
        </p:nvSpPr>
        <p:spPr>
          <a:xfrm>
            <a:off x="6235688" y="4290000"/>
            <a:ext cx="5312876" cy="1810000"/>
          </a:xfrm>
          <a:prstGeom prst="roundRect">
            <a:avLst>
              <a:gd name="adj" fmla="val 4500"/>
            </a:avLst>
          </a:prstGeom>
          <a:solidFill>
            <a:srgbClr val="F4F7FA"/>
          </a:solidFill>
          <a:ln w="9525">
            <a:solidFill>
              <a:srgbClr val="E1E8F0"/>
            </a:solidFill>
          </a:ln>
        </p:spPr>
        <p:txBody>
          <a:bodyPr/>
          <a:lstStyle/>
          <a:p>
            <a:endParaRPr lang="en-GB"/>
          </a:p>
        </p:txBody>
      </p:sp>
      <p:sp>
        <p:nvSpPr>
          <p:cNvPr id="41" name="Circle4"/>
          <p:cNvSpPr/>
          <p:nvPr/>
        </p:nvSpPr>
        <p:spPr>
          <a:xfrm>
            <a:off x="6445688" y="4470000"/>
            <a:ext cx="620000" cy="620000"/>
          </a:xfrm>
          <a:prstGeom prst="ellipse">
            <a:avLst/>
          </a:prstGeom>
          <a:solidFill>
            <a:srgbClr val="2C8536"/>
          </a:solidFill>
        </p:spPr>
        <p:txBody>
          <a:bodyPr anchor="ctr"/>
          <a:lstStyle/>
          <a:p>
            <a:pPr algn="ctr"/>
            <a:r>
              <a:rPr lang="en-GB" sz="2000" b="1" dirty="0">
                <a:solidFill>
                  <a:srgbClr val="FFFFFF"/>
                </a:solidFill>
                <a:latin typeface="Franklin Gothic Demi"/>
              </a:rPr>
              <a:t>4</a:t>
            </a:r>
          </a:p>
        </p:txBody>
      </p:sp>
      <p:sp>
        <p:nvSpPr>
          <p:cNvPr id="42" name="Head4"/>
          <p:cNvSpPr/>
          <p:nvPr/>
        </p:nvSpPr>
        <p:spPr>
          <a:xfrm>
            <a:off x="7205688" y="4490000"/>
            <a:ext cx="4172876" cy="600000"/>
          </a:xfrm>
          <a:prstGeom prst="rect">
            <a:avLst/>
          </a:prstGeom>
        </p:spPr>
        <p:txBody>
          <a:bodyPr wrap="square" lIns="0" tIns="0" rIns="0" bIns="0" anchor="ctr"/>
          <a:lstStyle/>
          <a:p>
            <a:r>
              <a:rPr lang="en-GB" sz="1500" b="1" dirty="0">
                <a:solidFill>
                  <a:srgbClr val="132856"/>
                </a:solidFill>
                <a:latin typeface="Franklin Gothic Demi"/>
              </a:rPr>
              <a:t>Building on momentum</a:t>
            </a:r>
          </a:p>
        </p:txBody>
      </p:sp>
      <p:sp>
        <p:nvSpPr>
          <p:cNvPr id="43" name="Body4"/>
          <p:cNvSpPr/>
          <p:nvPr/>
        </p:nvSpPr>
        <p:spPr>
          <a:xfrm>
            <a:off x="6445688" y="5200000"/>
            <a:ext cx="4932876" cy="780000"/>
          </a:xfrm>
          <a:prstGeom prst="rect">
            <a:avLst/>
          </a:prstGeom>
        </p:spPr>
        <p:txBody>
          <a:bodyPr wrap="square" lIns="0" tIns="0" rIns="0" bIns="0">
            <a:normAutofit/>
          </a:bodyPr>
          <a:lstStyle/>
          <a:p>
            <a:r>
              <a:rPr lang="en-GB" sz="1150" dirty="0">
                <a:solidFill>
                  <a:srgbClr val="595959"/>
                </a:solidFill>
                <a:latin typeface="Franklin Gothic Book"/>
              </a:rPr>
              <a:t>WGEI collaboration and country practice — including Sierra Leone and Uganda — show how engagement can be institutionalised.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3"/>
          <p:cNvSpPr/>
          <p:nvPr/>
        </p:nvSpPr>
        <p:spPr>
          <a:xfrm>
            <a:off x="11686032" y="6565392"/>
            <a:ext cx="475488" cy="292608"/>
          </a:xfrm>
          <a:prstGeom prst="rect">
            <a:avLst/>
          </a:prstGeom>
          <a:solidFill>
            <a:srgbClr val="0091D4"/>
          </a:solidFill>
          <a:ln/>
        </p:spPr>
        <p:txBody>
          <a:bodyPr/>
          <a:lstStyle/>
          <a:p>
            <a:endParaRPr lang="en-GB"/>
          </a:p>
        </p:txBody>
      </p:sp>
      <p:sp>
        <p:nvSpPr>
          <p:cNvPr id="6" name="Text 4"/>
          <p:cNvSpPr/>
          <p:nvPr/>
        </p:nvSpPr>
        <p:spPr>
          <a:xfrm>
            <a:off x="777240" y="640080"/>
            <a:ext cx="8229600" cy="822960"/>
          </a:xfrm>
          <a:prstGeom prst="rect">
            <a:avLst/>
          </a:prstGeom>
          <a:noFill/>
          <a:ln/>
        </p:spPr>
        <p:txBody>
          <a:bodyPr wrap="square" lIns="0" tIns="0" rIns="0" bIns="0" rtlCol="0" anchor="ctr"/>
          <a:lstStyle/>
          <a:p>
            <a:pPr marL="0" indent="0" algn="l">
              <a:buNone/>
            </a:pPr>
            <a:r>
              <a:rPr lang="en-US" sz="4000" b="1" dirty="0">
                <a:solidFill>
                  <a:srgbClr val="13235B"/>
                </a:solidFill>
                <a:latin typeface="Arial" pitchFamily="34" charset="0"/>
                <a:ea typeface="Arial" pitchFamily="34" charset="-122"/>
                <a:cs typeface="Arial" pitchFamily="34" charset="-120"/>
              </a:rPr>
              <a:t>Next steps</a:t>
            </a:r>
            <a:endParaRPr lang="en-US" sz="4000" dirty="0"/>
          </a:p>
        </p:txBody>
      </p:sp>
      <p:sp>
        <p:nvSpPr>
          <p:cNvPr id="7" name="Shape 5"/>
          <p:cNvSpPr/>
          <p:nvPr/>
        </p:nvSpPr>
        <p:spPr>
          <a:xfrm>
            <a:off x="896112" y="1563624"/>
            <a:ext cx="713232" cy="713232"/>
          </a:xfrm>
          <a:prstGeom prst="ellipse">
            <a:avLst/>
          </a:prstGeom>
          <a:solidFill>
            <a:srgbClr val="0091D4"/>
          </a:solidFill>
          <a:ln/>
          <a:effectLst>
            <a:outerShdw blurRad="63500" dist="25400" dir="5400000" algn="bl" rotWithShape="0">
              <a:srgbClr val="000000">
                <a:alpha val="18000"/>
              </a:srgbClr>
            </a:outerShdw>
          </a:effectLst>
        </p:spPr>
        <p:txBody>
          <a:bodyPr/>
          <a:lstStyle/>
          <a:p>
            <a:endParaRPr lang="en-GB"/>
          </a:p>
        </p:txBody>
      </p:sp>
      <p:pic>
        <p:nvPicPr>
          <p:cNvPr id="8" name="Image 0" descr="preencoded.png"/>
          <p:cNvPicPr>
            <a:picLocks noChangeAspect="1"/>
          </p:cNvPicPr>
          <p:nvPr/>
        </p:nvPicPr>
        <p:blipFill>
          <a:blip r:embed="rId3"/>
          <a:stretch>
            <a:fillRect/>
          </a:stretch>
        </p:blipFill>
        <p:spPr>
          <a:xfrm>
            <a:off x="1060704" y="1728216"/>
            <a:ext cx="384048" cy="384048"/>
          </a:xfrm>
          <a:prstGeom prst="rect">
            <a:avLst/>
          </a:prstGeom>
        </p:spPr>
      </p:pic>
      <p:sp>
        <p:nvSpPr>
          <p:cNvPr id="9" name="Text 6"/>
          <p:cNvSpPr/>
          <p:nvPr/>
        </p:nvSpPr>
        <p:spPr>
          <a:xfrm>
            <a:off x="2084832" y="1380744"/>
            <a:ext cx="9509760" cy="1078992"/>
          </a:xfrm>
          <a:prstGeom prst="rect">
            <a:avLst/>
          </a:prstGeom>
          <a:noFill/>
          <a:ln/>
        </p:spPr>
        <p:txBody>
          <a:bodyPr wrap="square" lIns="0" tIns="0" rIns="0" bIns="0" rtlCol="0" anchor="ctr"/>
          <a:lstStyle/>
          <a:p>
            <a:pPr marL="0" indent="0" algn="l">
              <a:lnSpc>
                <a:spcPct val="102000"/>
              </a:lnSpc>
              <a:spcAft>
                <a:spcPts val="400"/>
              </a:spcAft>
              <a:buNone/>
            </a:pPr>
            <a:r>
              <a:rPr lang="en-US" sz="1800" b="1" dirty="0">
                <a:solidFill>
                  <a:srgbClr val="13235B"/>
                </a:solidFill>
                <a:latin typeface="Arial" pitchFamily="34" charset="0"/>
                <a:ea typeface="Arial" pitchFamily="34" charset="-122"/>
                <a:cs typeface="Arial" pitchFamily="34" charset="-120"/>
              </a:rPr>
              <a:t>Second WGEI webinar</a:t>
            </a:r>
            <a:endParaRPr lang="en-US" sz="1800" dirty="0"/>
          </a:p>
          <a:p>
            <a:pPr marL="0" indent="0" algn="l">
              <a:lnSpc>
                <a:spcPct val="102000"/>
              </a:lnSpc>
              <a:spcAft>
                <a:spcPts val="400"/>
              </a:spcAft>
              <a:buNone/>
            </a:pPr>
            <a:r>
              <a:rPr lang="en-US" sz="1350" dirty="0">
                <a:solidFill>
                  <a:srgbClr val="55607A"/>
                </a:solidFill>
                <a:latin typeface="Arial" pitchFamily="34" charset="0"/>
                <a:ea typeface="Arial" pitchFamily="34" charset="-122"/>
                <a:cs typeface="Arial" pitchFamily="34" charset="-120"/>
              </a:rPr>
              <a:t>Building on the first, going deeper into the areas of collaboration.</a:t>
            </a:r>
            <a:endParaRPr lang="en-US" sz="1800" dirty="0"/>
          </a:p>
        </p:txBody>
      </p:sp>
      <p:sp>
        <p:nvSpPr>
          <p:cNvPr id="10" name="Shape 7"/>
          <p:cNvSpPr/>
          <p:nvPr/>
        </p:nvSpPr>
        <p:spPr>
          <a:xfrm>
            <a:off x="896112" y="2734056"/>
            <a:ext cx="713232" cy="713232"/>
          </a:xfrm>
          <a:prstGeom prst="ellipse">
            <a:avLst/>
          </a:prstGeom>
          <a:solidFill>
            <a:srgbClr val="0091D4"/>
          </a:solidFill>
          <a:ln/>
          <a:effectLst>
            <a:outerShdw blurRad="63500" dist="25400" dir="5400000" algn="bl" rotWithShape="0">
              <a:srgbClr val="000000">
                <a:alpha val="18000"/>
              </a:srgbClr>
            </a:outerShdw>
          </a:effectLst>
        </p:spPr>
        <p:txBody>
          <a:bodyPr/>
          <a:lstStyle/>
          <a:p>
            <a:endParaRPr lang="en-GB"/>
          </a:p>
        </p:txBody>
      </p:sp>
      <p:pic>
        <p:nvPicPr>
          <p:cNvPr id="11" name="Image 1" descr="preencoded.png"/>
          <p:cNvPicPr>
            <a:picLocks noChangeAspect="1"/>
          </p:cNvPicPr>
          <p:nvPr/>
        </p:nvPicPr>
        <p:blipFill>
          <a:blip r:embed="rId4"/>
          <a:stretch>
            <a:fillRect/>
          </a:stretch>
        </p:blipFill>
        <p:spPr>
          <a:xfrm>
            <a:off x="1060704" y="2898648"/>
            <a:ext cx="384048" cy="384048"/>
          </a:xfrm>
          <a:prstGeom prst="rect">
            <a:avLst/>
          </a:prstGeom>
        </p:spPr>
      </p:pic>
      <p:sp>
        <p:nvSpPr>
          <p:cNvPr id="12" name="Text 8"/>
          <p:cNvSpPr/>
          <p:nvPr/>
        </p:nvSpPr>
        <p:spPr>
          <a:xfrm>
            <a:off x="2084832" y="2551176"/>
            <a:ext cx="9509760" cy="1078992"/>
          </a:xfrm>
          <a:prstGeom prst="rect">
            <a:avLst/>
          </a:prstGeom>
          <a:noFill/>
          <a:ln/>
        </p:spPr>
        <p:txBody>
          <a:bodyPr wrap="square" lIns="0" tIns="0" rIns="0" bIns="0" rtlCol="0" anchor="ctr"/>
          <a:lstStyle/>
          <a:p>
            <a:pPr marL="0" indent="0" algn="l">
              <a:lnSpc>
                <a:spcPct val="102000"/>
              </a:lnSpc>
              <a:spcAft>
                <a:spcPts val="400"/>
              </a:spcAft>
              <a:buNone/>
            </a:pPr>
            <a:r>
              <a:rPr lang="en-US" sz="1800" b="1" dirty="0">
                <a:solidFill>
                  <a:srgbClr val="13235B"/>
                </a:solidFill>
                <a:latin typeface="Arial" pitchFamily="34" charset="0"/>
                <a:ea typeface="Arial" pitchFamily="34" charset="-122"/>
                <a:cs typeface="Arial" pitchFamily="34" charset="-120"/>
              </a:rPr>
              <a:t>EITI Global Conference — Brussels, 7–8 October</a:t>
            </a:r>
            <a:endParaRPr lang="en-US" sz="1800" dirty="0"/>
          </a:p>
          <a:p>
            <a:pPr marL="0" indent="0" algn="l">
              <a:lnSpc>
                <a:spcPct val="102000"/>
              </a:lnSpc>
              <a:spcAft>
                <a:spcPts val="400"/>
              </a:spcAft>
              <a:buNone/>
            </a:pPr>
            <a:r>
              <a:rPr lang="en-US" sz="1350" dirty="0">
                <a:solidFill>
                  <a:srgbClr val="55607A"/>
                </a:solidFill>
                <a:latin typeface="Arial" pitchFamily="34" charset="0"/>
                <a:ea typeface="Arial" pitchFamily="34" charset="-122"/>
                <a:cs typeface="Arial" pitchFamily="34" charset="-120"/>
              </a:rPr>
              <a:t>The Initiative's flagship event, held every three years. A dedicated SAI session will continue the synergy discussion.</a:t>
            </a:r>
            <a:endParaRPr lang="en-US" sz="1800" dirty="0"/>
          </a:p>
        </p:txBody>
      </p:sp>
      <p:sp>
        <p:nvSpPr>
          <p:cNvPr id="13" name="Shape 9"/>
          <p:cNvSpPr/>
          <p:nvPr/>
        </p:nvSpPr>
        <p:spPr>
          <a:xfrm>
            <a:off x="896112" y="3904488"/>
            <a:ext cx="713232" cy="713232"/>
          </a:xfrm>
          <a:prstGeom prst="ellipse">
            <a:avLst/>
          </a:prstGeom>
          <a:solidFill>
            <a:srgbClr val="0091D4"/>
          </a:solidFill>
          <a:ln/>
          <a:effectLst>
            <a:outerShdw blurRad="63500" dist="25400" dir="5400000" algn="bl" rotWithShape="0">
              <a:srgbClr val="000000">
                <a:alpha val="18000"/>
              </a:srgbClr>
            </a:outerShdw>
          </a:effectLst>
        </p:spPr>
        <p:txBody>
          <a:bodyPr/>
          <a:lstStyle/>
          <a:p>
            <a:endParaRPr lang="en-GB"/>
          </a:p>
        </p:txBody>
      </p:sp>
      <p:pic>
        <p:nvPicPr>
          <p:cNvPr id="14" name="Image 2" descr="preencoded.png"/>
          <p:cNvPicPr>
            <a:picLocks noChangeAspect="1"/>
          </p:cNvPicPr>
          <p:nvPr/>
        </p:nvPicPr>
        <p:blipFill>
          <a:blip r:embed="rId5"/>
          <a:stretch>
            <a:fillRect/>
          </a:stretch>
        </p:blipFill>
        <p:spPr>
          <a:xfrm>
            <a:off x="1060704" y="4069080"/>
            <a:ext cx="384048" cy="384048"/>
          </a:xfrm>
          <a:prstGeom prst="rect">
            <a:avLst/>
          </a:prstGeom>
        </p:spPr>
      </p:pic>
      <p:sp>
        <p:nvSpPr>
          <p:cNvPr id="15" name="Text 10"/>
          <p:cNvSpPr/>
          <p:nvPr/>
        </p:nvSpPr>
        <p:spPr>
          <a:xfrm>
            <a:off x="2084832" y="3721608"/>
            <a:ext cx="9509760" cy="1078992"/>
          </a:xfrm>
          <a:prstGeom prst="rect">
            <a:avLst/>
          </a:prstGeom>
          <a:noFill/>
          <a:ln/>
        </p:spPr>
        <p:txBody>
          <a:bodyPr wrap="square" lIns="0" tIns="0" rIns="0" bIns="0" rtlCol="0" anchor="ctr"/>
          <a:lstStyle/>
          <a:p>
            <a:pPr marL="0" indent="0" algn="l">
              <a:lnSpc>
                <a:spcPct val="102000"/>
              </a:lnSpc>
              <a:spcAft>
                <a:spcPts val="400"/>
              </a:spcAft>
              <a:buNone/>
            </a:pPr>
            <a:r>
              <a:rPr lang="en-US" sz="1800" b="1" dirty="0">
                <a:solidFill>
                  <a:srgbClr val="13235B"/>
                </a:solidFill>
                <a:latin typeface="Arial" pitchFamily="34" charset="0"/>
                <a:ea typeface="Arial" pitchFamily="34" charset="-122"/>
                <a:cs typeface="Arial" pitchFamily="34" charset="-120"/>
              </a:rPr>
              <a:t>Capacity building with SAI Sierra Leone &amp; Uganda</a:t>
            </a:r>
            <a:endParaRPr lang="en-US" sz="1800" dirty="0"/>
          </a:p>
          <a:p>
            <a:pPr marL="0" indent="0" algn="l">
              <a:lnSpc>
                <a:spcPct val="102000"/>
              </a:lnSpc>
              <a:spcAft>
                <a:spcPts val="400"/>
              </a:spcAft>
              <a:buNone/>
            </a:pPr>
            <a:r>
              <a:rPr lang="en-US" sz="1350" dirty="0">
                <a:solidFill>
                  <a:srgbClr val="55607A"/>
                </a:solidFill>
                <a:latin typeface="Arial" pitchFamily="34" charset="0"/>
                <a:ea typeface="Arial" pitchFamily="34" charset="-122"/>
                <a:cs typeface="Arial" pitchFamily="34" charset="-120"/>
              </a:rPr>
              <a:t>Supporting the preparation of EITI reporting in both countries.</a:t>
            </a:r>
            <a:endParaRPr lang="en-US" sz="1800" dirty="0"/>
          </a:p>
        </p:txBody>
      </p:sp>
      <p:sp>
        <p:nvSpPr>
          <p:cNvPr id="16" name="Shape 11"/>
          <p:cNvSpPr/>
          <p:nvPr/>
        </p:nvSpPr>
        <p:spPr>
          <a:xfrm>
            <a:off x="896112" y="5074920"/>
            <a:ext cx="713232" cy="713232"/>
          </a:xfrm>
          <a:prstGeom prst="ellipse">
            <a:avLst/>
          </a:prstGeom>
          <a:solidFill>
            <a:srgbClr val="0091D4"/>
          </a:solidFill>
          <a:ln/>
          <a:effectLst>
            <a:outerShdw blurRad="63500" dist="25400" dir="5400000" algn="bl" rotWithShape="0">
              <a:srgbClr val="000000">
                <a:alpha val="18000"/>
              </a:srgbClr>
            </a:outerShdw>
          </a:effectLst>
        </p:spPr>
        <p:txBody>
          <a:bodyPr/>
          <a:lstStyle/>
          <a:p>
            <a:endParaRPr lang="en-GB"/>
          </a:p>
        </p:txBody>
      </p:sp>
      <p:pic>
        <p:nvPicPr>
          <p:cNvPr id="17" name="Image 3" descr="preencoded.png"/>
          <p:cNvPicPr>
            <a:picLocks noChangeAspect="1"/>
          </p:cNvPicPr>
          <p:nvPr/>
        </p:nvPicPr>
        <p:blipFill>
          <a:blip r:embed="rId6"/>
          <a:stretch>
            <a:fillRect/>
          </a:stretch>
        </p:blipFill>
        <p:spPr>
          <a:xfrm>
            <a:off x="1060704" y="5239512"/>
            <a:ext cx="384048" cy="384048"/>
          </a:xfrm>
          <a:prstGeom prst="rect">
            <a:avLst/>
          </a:prstGeom>
        </p:spPr>
      </p:pic>
      <p:sp>
        <p:nvSpPr>
          <p:cNvPr id="18" name="Text 12"/>
          <p:cNvSpPr/>
          <p:nvPr/>
        </p:nvSpPr>
        <p:spPr>
          <a:xfrm>
            <a:off x="2084832" y="4892040"/>
            <a:ext cx="9509760" cy="1078992"/>
          </a:xfrm>
          <a:prstGeom prst="rect">
            <a:avLst/>
          </a:prstGeom>
          <a:noFill/>
          <a:ln/>
        </p:spPr>
        <p:txBody>
          <a:bodyPr wrap="square" lIns="0" tIns="0" rIns="0" bIns="0" rtlCol="0" anchor="ctr"/>
          <a:lstStyle/>
          <a:p>
            <a:pPr marL="0" indent="0" algn="l">
              <a:lnSpc>
                <a:spcPct val="102000"/>
              </a:lnSpc>
              <a:spcAft>
                <a:spcPts val="400"/>
              </a:spcAft>
              <a:buNone/>
            </a:pPr>
            <a:r>
              <a:rPr lang="en-US" sz="1800" b="1" dirty="0">
                <a:solidFill>
                  <a:srgbClr val="13235B"/>
                </a:solidFill>
                <a:latin typeface="Arial" pitchFamily="34" charset="0"/>
                <a:ea typeface="Arial" pitchFamily="34" charset="-122"/>
                <a:cs typeface="Arial" pitchFamily="34" charset="-120"/>
              </a:rPr>
              <a:t>Open to new collaboration</a:t>
            </a:r>
            <a:endParaRPr lang="en-US" sz="1800" dirty="0"/>
          </a:p>
          <a:p>
            <a:pPr marL="0" indent="0" algn="l">
              <a:lnSpc>
                <a:spcPct val="102000"/>
              </a:lnSpc>
              <a:spcAft>
                <a:spcPts val="400"/>
              </a:spcAft>
              <a:buNone/>
            </a:pPr>
            <a:r>
              <a:rPr lang="en-US" sz="1350" dirty="0">
                <a:solidFill>
                  <a:srgbClr val="55607A"/>
                </a:solidFill>
                <a:latin typeface="Arial" pitchFamily="34" charset="0"/>
                <a:ea typeface="Arial" pitchFamily="34" charset="-122"/>
                <a:cs typeface="Arial" pitchFamily="34" charset="-120"/>
              </a:rPr>
              <a:t>Continuing to explore further opportunities together.</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E08A5-4E22-6349-B535-1C8C09AB60E5}"/>
              </a:ext>
            </a:extLst>
          </p:cNvPr>
          <p:cNvSpPr>
            <a:spLocks noGrp="1"/>
          </p:cNvSpPr>
          <p:nvPr>
            <p:ph type="title"/>
          </p:nvPr>
        </p:nvSpPr>
        <p:spPr>
          <a:xfrm>
            <a:off x="643123" y="2071252"/>
            <a:ext cx="10903556" cy="2715496"/>
          </a:xfrm>
        </p:spPr>
        <p:txBody>
          <a:bodyPr/>
          <a:lstStyle/>
          <a:p>
            <a:r>
              <a:rPr lang="nb-NO" sz="4800" b="0">
                <a:latin typeface="+mj-lt"/>
              </a:rPr>
              <a:t>Through its </a:t>
            </a:r>
            <a:r>
              <a:rPr lang="nb-NO" sz="4800">
                <a:solidFill>
                  <a:srgbClr val="0090BF"/>
                </a:solidFill>
                <a:latin typeface="+mj-lt"/>
              </a:rPr>
              <a:t>multi-stakeholder approach and global standard, </a:t>
            </a:r>
            <a:r>
              <a:rPr lang="nb-NO" sz="4800" b="0">
                <a:latin typeface="+mj-lt"/>
              </a:rPr>
              <a:t>the EITI promotes the open and accountable management of oil, gas and mineral resources</a:t>
            </a:r>
            <a:endParaRPr lang="nb-NO" sz="4800">
              <a:latin typeface="+mj-lt"/>
            </a:endParaRPr>
          </a:p>
        </p:txBody>
      </p:sp>
    </p:spTree>
    <p:extLst>
      <p:ext uri="{BB962C8B-B14F-4D97-AF65-F5344CB8AC3E}">
        <p14:creationId xmlns:p14="http://schemas.microsoft.com/office/powerpoint/2010/main" val="22776265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9ACA09-AF16-AC40-89B1-D389F8A118EB}"/>
              </a:ext>
            </a:extLst>
          </p:cNvPr>
          <p:cNvSpPr>
            <a:spLocks noGrp="1"/>
          </p:cNvSpPr>
          <p:nvPr>
            <p:ph type="body" sz="quarter" idx="13"/>
          </p:nvPr>
        </p:nvSpPr>
        <p:spPr>
          <a:xfrm>
            <a:off x="6836574" y="2684004"/>
            <a:ext cx="4711991" cy="744996"/>
          </a:xfrm>
        </p:spPr>
        <p:txBody>
          <a:bodyPr/>
          <a:lstStyle/>
          <a:p>
            <a:pPr algn="r"/>
            <a:r>
              <a:rPr lang="nb-NO" err="1"/>
              <a:t>Thank</a:t>
            </a:r>
            <a:r>
              <a:rPr lang="nb-NO"/>
              <a:t> </a:t>
            </a:r>
            <a:r>
              <a:rPr lang="nb-NO" err="1"/>
              <a:t>you</a:t>
            </a:r>
            <a:r>
              <a:rPr lang="nb-NO"/>
              <a:t>!</a:t>
            </a:r>
          </a:p>
        </p:txBody>
      </p:sp>
      <p:sp>
        <p:nvSpPr>
          <p:cNvPr id="3" name="TextBox 2">
            <a:extLst>
              <a:ext uri="{FF2B5EF4-FFF2-40B4-BE49-F238E27FC236}">
                <a16:creationId xmlns:a16="http://schemas.microsoft.com/office/drawing/2014/main" id="{C786EC50-5FE3-A04B-AA6D-D0943ED21E59}"/>
              </a:ext>
            </a:extLst>
          </p:cNvPr>
          <p:cNvSpPr txBox="1"/>
          <p:nvPr/>
        </p:nvSpPr>
        <p:spPr>
          <a:xfrm>
            <a:off x="4646097" y="4674151"/>
            <a:ext cx="6902468" cy="1471172"/>
          </a:xfrm>
          <a:prstGeom prst="rect">
            <a:avLst/>
          </a:prstGeom>
          <a:noFill/>
        </p:spPr>
        <p:txBody>
          <a:bodyPr wrap="square" rtlCol="0">
            <a:spAutoFit/>
          </a:bodyPr>
          <a:lstStyle/>
          <a:p>
            <a:pPr algn="r"/>
            <a:r>
              <a:rPr lang="en-GB" sz="1400" b="0">
                <a:solidFill>
                  <a:srgbClr val="FFFFFF"/>
                </a:solidFill>
                <a:latin typeface="+mn-lt"/>
              </a:rPr>
              <a:t>Ahmed </a:t>
            </a:r>
            <a:r>
              <a:rPr lang="en-GB" sz="1400" b="0" dirty="0">
                <a:solidFill>
                  <a:srgbClr val="FFFFFF"/>
                </a:solidFill>
                <a:latin typeface="+mn-lt"/>
              </a:rPr>
              <a:t>Zouari</a:t>
            </a:r>
          </a:p>
          <a:p>
            <a:pPr algn="r"/>
            <a:r>
              <a:rPr lang="en-GB" sz="1100" b="1" i="0" spc="100" baseline="0" dirty="0">
                <a:solidFill>
                  <a:srgbClr val="FFFFFF"/>
                </a:solidFill>
                <a:latin typeface="Franklin Gothic Demi" panose="020B0603020102020204" pitchFamily="34" charset="0"/>
              </a:rPr>
              <a:t>azouari@eiti.org </a:t>
            </a:r>
            <a:endParaRPr lang="en-GB" sz="1400" b="0" dirty="0">
              <a:solidFill>
                <a:srgbClr val="FFFFFF"/>
              </a:solidFill>
              <a:latin typeface="+mn-lt"/>
            </a:endParaRPr>
          </a:p>
          <a:p>
            <a:pPr algn="r"/>
            <a:r>
              <a:rPr lang="en-GB" sz="1100" b="1" i="0" spc="100" baseline="0" dirty="0">
                <a:solidFill>
                  <a:srgbClr val="FFFFFF"/>
                </a:solidFill>
                <a:latin typeface="Franklin Gothic Demi" panose="020B0603020102020204" pitchFamily="34" charset="0"/>
              </a:rPr>
              <a:t>OCCASION</a:t>
            </a:r>
            <a:r>
              <a:rPr lang="en-GB" sz="1400" b="1" i="0" dirty="0">
                <a:solidFill>
                  <a:srgbClr val="FFFFFF"/>
                </a:solidFill>
                <a:latin typeface="Franklin Gothic Demi" panose="020B0603020102020204" pitchFamily="34" charset="0"/>
              </a:rPr>
              <a:t> </a:t>
            </a:r>
            <a:r>
              <a:rPr lang="en-GB" sz="1400" b="0" dirty="0">
                <a:solidFill>
                  <a:srgbClr val="FFFFFF"/>
                </a:solidFill>
                <a:latin typeface="+mn-lt"/>
              </a:rPr>
              <a:t>WGEI meeting, Brasilia, Brazil</a:t>
            </a:r>
          </a:p>
          <a:p>
            <a:pPr algn="r"/>
            <a:endParaRPr lang="en-GB" sz="1400" b="0" dirty="0">
              <a:solidFill>
                <a:srgbClr val="FFFFFF"/>
              </a:solidFill>
              <a:latin typeface="+mn-lt"/>
            </a:endParaRPr>
          </a:p>
          <a:p>
            <a:pPr marL="342900" marR="0" lvl="0" indent="-342900" algn="r" defTabSz="914400" rtl="0" eaLnBrk="0" fontAlgn="base" latinLnBrk="0" hangingPunct="0">
              <a:lnSpc>
                <a:spcPct val="100000"/>
              </a:lnSpc>
              <a:spcBef>
                <a:spcPct val="20000"/>
              </a:spcBef>
              <a:spcAft>
                <a:spcPct val="0"/>
              </a:spcAft>
              <a:buClrTx/>
              <a:buSzTx/>
              <a:buFontTx/>
              <a:buNone/>
              <a:tabLst/>
              <a:defRPr/>
            </a:pPr>
            <a:r>
              <a:rPr lang="en-GB" sz="1100" b="1" i="0" spc="100" baseline="0" dirty="0">
                <a:solidFill>
                  <a:srgbClr val="FFFFFF"/>
                </a:solidFill>
                <a:latin typeface="Franklin Gothic Demi" panose="020B0603020102020204" pitchFamily="34" charset="0"/>
              </a:rPr>
              <a:t>E-MAIL</a:t>
            </a:r>
            <a:r>
              <a:rPr lang="en-GB" sz="1400" b="1" i="0" dirty="0">
                <a:solidFill>
                  <a:srgbClr val="FFFFFF"/>
                </a:solidFill>
                <a:latin typeface="Franklin Gothic Demi" panose="020B0603020102020204" pitchFamily="34" charset="0"/>
              </a:rPr>
              <a:t> </a:t>
            </a:r>
            <a:r>
              <a:rPr kumimoji="0" lang="en-GB" sz="1400" b="0" i="0" u="none" strike="noStrike" kern="0" cap="none" spc="0" normalizeH="0" baseline="0" noProof="0" dirty="0">
                <a:ln>
                  <a:noFill/>
                </a:ln>
                <a:solidFill>
                  <a:srgbClr val="FFFFFF"/>
                </a:solidFill>
                <a:effectLst/>
                <a:uLnTx/>
                <a:uFillTx/>
                <a:latin typeface="+mn-lt"/>
                <a:ea typeface="ＭＳ Ｐゴシック" charset="0"/>
                <a:cs typeface="ＭＳ Ｐゴシック" charset="0"/>
              </a:rPr>
              <a:t>secretariat@eiti.org </a:t>
            </a:r>
            <a:r>
              <a:rPr lang="en-GB" sz="1100" b="1" i="0" spc="100" baseline="0" dirty="0">
                <a:solidFill>
                  <a:srgbClr val="FFFFFF"/>
                </a:solidFill>
                <a:latin typeface="Franklin Gothic Demi" panose="020B0603020102020204" pitchFamily="34" charset="0"/>
              </a:rPr>
              <a:t>PHONE</a:t>
            </a:r>
            <a:r>
              <a:rPr kumimoji="0" lang="en-GB" sz="1400" b="0" i="0" u="none" strike="noStrike" kern="0" cap="none" spc="0" normalizeH="0" baseline="0" noProof="0" dirty="0">
                <a:ln>
                  <a:noFill/>
                </a:ln>
                <a:solidFill>
                  <a:srgbClr val="FFFFFF"/>
                </a:solidFill>
                <a:effectLst/>
                <a:uLnTx/>
                <a:uFillTx/>
                <a:latin typeface="+mn-lt"/>
                <a:ea typeface="ＭＳ Ｐゴシック" charset="0"/>
                <a:cs typeface="ＭＳ Ｐゴシック" charset="0"/>
              </a:rPr>
              <a:t> +47 22 20 08 00 </a:t>
            </a:r>
          </a:p>
          <a:p>
            <a:pPr marL="342900" marR="0" lvl="0" indent="-342900" algn="r" defTabSz="914400" rtl="0" eaLnBrk="0" fontAlgn="base" latinLnBrk="0" hangingPunct="0">
              <a:lnSpc>
                <a:spcPct val="100000"/>
              </a:lnSpc>
              <a:spcBef>
                <a:spcPct val="20000"/>
              </a:spcBef>
              <a:spcAft>
                <a:spcPct val="0"/>
              </a:spcAft>
              <a:buClrTx/>
              <a:buSzTx/>
              <a:buFontTx/>
              <a:buNone/>
              <a:tabLst/>
              <a:defRPr/>
            </a:pPr>
            <a:r>
              <a:rPr lang="en-GB" sz="1100" b="1" i="0" spc="100" baseline="0" dirty="0">
                <a:solidFill>
                  <a:srgbClr val="FFFFFF"/>
                </a:solidFill>
                <a:latin typeface="Franklin Gothic Demi" panose="020B0603020102020204" pitchFamily="34" charset="0"/>
              </a:rPr>
              <a:t>ADDRESS</a:t>
            </a:r>
            <a:r>
              <a:rPr lang="en-GB" sz="1400" b="1" i="0" dirty="0">
                <a:solidFill>
                  <a:srgbClr val="FFFFFF"/>
                </a:solidFill>
                <a:latin typeface="Franklin Gothic Demi" panose="020B0603020102020204" pitchFamily="34" charset="0"/>
              </a:rPr>
              <a:t> </a:t>
            </a:r>
            <a:r>
              <a:rPr kumimoji="0" lang="en-GB" sz="1400" b="0" i="0" u="none" strike="noStrike" kern="0" cap="none" spc="0" normalizeH="0" baseline="0" noProof="0" dirty="0">
                <a:ln>
                  <a:noFill/>
                </a:ln>
                <a:solidFill>
                  <a:srgbClr val="FFFFFF"/>
                </a:solidFill>
                <a:effectLst/>
                <a:uLnTx/>
                <a:uFillTx/>
                <a:latin typeface="+mn-lt"/>
                <a:ea typeface="ＭＳ Ｐゴシック" charset="0"/>
                <a:cs typeface="ＭＳ Ｐゴシック" charset="0"/>
              </a:rPr>
              <a:t>EITI International Secretariat, </a:t>
            </a:r>
            <a:r>
              <a:rPr kumimoji="0" lang="en-GB" sz="1400" b="0" i="0" u="none" strike="noStrike" kern="0" cap="none" spc="0" normalizeH="0" baseline="0" noProof="0" dirty="0" err="1">
                <a:ln>
                  <a:noFill/>
                </a:ln>
                <a:solidFill>
                  <a:srgbClr val="FFFFFF"/>
                </a:solidFill>
                <a:effectLst/>
                <a:uLnTx/>
                <a:uFillTx/>
                <a:latin typeface="+mn-lt"/>
                <a:ea typeface="ＭＳ Ｐゴシック" charset="0"/>
                <a:cs typeface="ＭＳ Ｐゴシック" charset="0"/>
              </a:rPr>
              <a:t>Rådhusgata</a:t>
            </a:r>
            <a:r>
              <a:rPr kumimoji="0" lang="en-GB" sz="1400" b="0" i="0" u="none" strike="noStrike" kern="0" cap="none" spc="0" normalizeH="0" baseline="0" noProof="0" dirty="0">
                <a:ln>
                  <a:noFill/>
                </a:ln>
                <a:solidFill>
                  <a:srgbClr val="FFFFFF"/>
                </a:solidFill>
                <a:effectLst/>
                <a:uLnTx/>
                <a:uFillTx/>
                <a:latin typeface="+mn-lt"/>
                <a:ea typeface="ＭＳ Ｐゴシック" charset="0"/>
                <a:cs typeface="ＭＳ Ｐゴシック" charset="0"/>
              </a:rPr>
              <a:t> 26, 0151 Oslo, Norway</a:t>
            </a:r>
            <a:endParaRPr lang="en-GB" sz="1400" b="0" dirty="0">
              <a:solidFill>
                <a:srgbClr val="FFFFFF"/>
              </a:solidFill>
              <a:latin typeface="+mn-lt"/>
            </a:endParaRPr>
          </a:p>
        </p:txBody>
      </p:sp>
    </p:spTree>
    <p:extLst>
      <p:ext uri="{BB962C8B-B14F-4D97-AF65-F5344CB8AC3E}">
        <p14:creationId xmlns:p14="http://schemas.microsoft.com/office/powerpoint/2010/main" val="3210438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D96D-DD33-6657-649F-DE2566A86093}"/>
            </a:ext>
          </a:extLst>
        </p:cNvPr>
        <p:cNvGrpSpPr/>
        <p:nvPr/>
      </p:nvGrpSpPr>
      <p:grpSpPr>
        <a:xfrm>
          <a:off x="0" y="0"/>
          <a:ext cx="0" cy="0"/>
          <a:chOff x="0" y="0"/>
          <a:chExt cx="0" cy="0"/>
        </a:xfrm>
      </p:grpSpPr>
      <p:sp>
        <p:nvSpPr>
          <p:cNvPr id="50" name="Oval 49">
            <a:extLst>
              <a:ext uri="{FF2B5EF4-FFF2-40B4-BE49-F238E27FC236}">
                <a16:creationId xmlns:a16="http://schemas.microsoft.com/office/drawing/2014/main" id="{DCB6C7EF-05F0-4E57-4CFB-DC951B453A59}"/>
              </a:ext>
            </a:extLst>
          </p:cNvPr>
          <p:cNvSpPr/>
          <p:nvPr/>
        </p:nvSpPr>
        <p:spPr>
          <a:xfrm>
            <a:off x="10814890" y="2169480"/>
            <a:ext cx="673739" cy="673739"/>
          </a:xfrm>
          <a:prstGeom prst="ellipse">
            <a:avLst/>
          </a:prstGeom>
          <a:solidFill>
            <a:srgbClr val="FFFFFF"/>
          </a:solid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2" name="Picture 51">
            <a:extLst>
              <a:ext uri="{FF2B5EF4-FFF2-40B4-BE49-F238E27FC236}">
                <a16:creationId xmlns:a16="http://schemas.microsoft.com/office/drawing/2014/main" id="{53386648-0EA7-4681-3110-7C802219FFB8}"/>
              </a:ext>
            </a:extLst>
          </p:cNvPr>
          <p:cNvPicPr>
            <a:picLocks noChangeAspect="1"/>
          </p:cNvPicPr>
          <p:nvPr/>
        </p:nvPicPr>
        <p:blipFill>
          <a:blip r:embed="rId3"/>
          <a:stretch>
            <a:fillRect/>
          </a:stretch>
        </p:blipFill>
        <p:spPr>
          <a:xfrm>
            <a:off x="10915628" y="2169480"/>
            <a:ext cx="578354" cy="578354"/>
          </a:xfrm>
          <a:prstGeom prst="rect">
            <a:avLst/>
          </a:prstGeom>
        </p:spPr>
      </p:pic>
      <p:sp>
        <p:nvSpPr>
          <p:cNvPr id="12" name="Oval 11">
            <a:extLst>
              <a:ext uri="{FF2B5EF4-FFF2-40B4-BE49-F238E27FC236}">
                <a16:creationId xmlns:a16="http://schemas.microsoft.com/office/drawing/2014/main" id="{D695598C-EA84-6387-8E3A-8FE2DAACD835}"/>
              </a:ext>
            </a:extLst>
          </p:cNvPr>
          <p:cNvSpPr/>
          <p:nvPr/>
        </p:nvSpPr>
        <p:spPr>
          <a:xfrm>
            <a:off x="3934245" y="2141666"/>
            <a:ext cx="5439435" cy="5426357"/>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2" name="Title 1">
            <a:extLst>
              <a:ext uri="{FF2B5EF4-FFF2-40B4-BE49-F238E27FC236}">
                <a16:creationId xmlns:a16="http://schemas.microsoft.com/office/drawing/2014/main" id="{D8F85FD9-5F0B-AF9F-94E9-14AE0B7B4F19}"/>
              </a:ext>
            </a:extLst>
          </p:cNvPr>
          <p:cNvSpPr>
            <a:spLocks noGrp="1"/>
          </p:cNvSpPr>
          <p:nvPr>
            <p:ph type="title"/>
          </p:nvPr>
        </p:nvSpPr>
        <p:spPr>
          <a:xfrm>
            <a:off x="642812" y="1194998"/>
            <a:ext cx="9627461" cy="671660"/>
          </a:xfrm>
        </p:spPr>
        <p:txBody>
          <a:bodyPr/>
          <a:lstStyle/>
          <a:p>
            <a:pPr defTabSz="342907"/>
            <a:r>
              <a:rPr lang="en-NO" sz="4000">
                <a:solidFill>
                  <a:srgbClr val="132856"/>
                </a:solidFill>
                <a:latin typeface="Franklin Gothic Medium"/>
              </a:rPr>
              <a:t>EITI strategic priorities 2024–2028</a:t>
            </a:r>
            <a:endParaRPr lang="en-NO" sz="4000">
              <a:solidFill>
                <a:schemeClr val="accent5"/>
              </a:solidFill>
              <a:latin typeface="Franklin Gothic Medium"/>
            </a:endParaRPr>
          </a:p>
        </p:txBody>
      </p:sp>
      <p:sp>
        <p:nvSpPr>
          <p:cNvPr id="3" name="Content Placeholder 2">
            <a:extLst>
              <a:ext uri="{FF2B5EF4-FFF2-40B4-BE49-F238E27FC236}">
                <a16:creationId xmlns:a16="http://schemas.microsoft.com/office/drawing/2014/main" id="{9E53A847-8954-BB37-FA5F-63FFB23F8AF0}"/>
              </a:ext>
            </a:extLst>
          </p:cNvPr>
          <p:cNvSpPr>
            <a:spLocks noGrp="1"/>
          </p:cNvSpPr>
          <p:nvPr>
            <p:ph idx="1"/>
          </p:nvPr>
        </p:nvSpPr>
        <p:spPr>
          <a:xfrm>
            <a:off x="642812" y="2019792"/>
            <a:ext cx="4137358" cy="1810361"/>
          </a:xfrm>
        </p:spPr>
        <p:txBody>
          <a:bodyPr>
            <a:normAutofit lnSpcReduction="10000"/>
          </a:bodyPr>
          <a:lstStyle/>
          <a:p>
            <a:pPr marL="0" indent="0" defTabSz="342907">
              <a:buNone/>
            </a:pPr>
            <a:r>
              <a:rPr lang="en-GB" sz="1600">
                <a:solidFill>
                  <a:srgbClr val="002157"/>
                </a:solidFill>
                <a:latin typeface="Franklin Gothic Book" panose="020B0503020102020204" pitchFamily="34" charset="0"/>
              </a:rPr>
              <a:t>The EITI’s strategic priorities aim to address global natural resource governance challenges. </a:t>
            </a:r>
          </a:p>
          <a:p>
            <a:pPr marL="0" indent="0" defTabSz="342907">
              <a:buNone/>
            </a:pPr>
            <a:r>
              <a:rPr lang="en-GB" sz="1600">
                <a:solidFill>
                  <a:srgbClr val="002157"/>
                </a:solidFill>
                <a:latin typeface="Franklin Gothic Book" panose="020B0503020102020204" pitchFamily="34" charset="0"/>
              </a:rPr>
              <a:t>They reflect the diverse obstacles that </a:t>
            </a:r>
            <a:br>
              <a:rPr lang="en-GB" sz="1600">
                <a:solidFill>
                  <a:srgbClr val="002157"/>
                </a:solidFill>
                <a:latin typeface="Franklin Gothic Book" panose="020B0503020102020204" pitchFamily="34" charset="0"/>
              </a:rPr>
            </a:br>
            <a:r>
              <a:rPr lang="en-GB" sz="1600">
                <a:solidFill>
                  <a:srgbClr val="002157"/>
                </a:solidFill>
                <a:latin typeface="Franklin Gothic Book" panose="020B0503020102020204" pitchFamily="34" charset="0"/>
              </a:rPr>
              <a:t>resource-rich countries face as they </a:t>
            </a:r>
            <a:br>
              <a:rPr lang="en-GB" sz="1600">
                <a:solidFill>
                  <a:srgbClr val="002157"/>
                </a:solidFill>
                <a:latin typeface="Franklin Gothic Book" panose="020B0503020102020204" pitchFamily="34" charset="0"/>
              </a:rPr>
            </a:br>
            <a:r>
              <a:rPr lang="en-GB" sz="1600">
                <a:solidFill>
                  <a:srgbClr val="002157"/>
                </a:solidFill>
                <a:latin typeface="Franklin Gothic Book" panose="020B0503020102020204" pitchFamily="34" charset="0"/>
              </a:rPr>
              <a:t>adapt EITI implementation to </a:t>
            </a:r>
            <a:br>
              <a:rPr lang="en-GB" sz="1600">
                <a:solidFill>
                  <a:srgbClr val="002157"/>
                </a:solidFill>
                <a:latin typeface="Franklin Gothic Book" panose="020B0503020102020204" pitchFamily="34" charset="0"/>
              </a:rPr>
            </a:br>
            <a:r>
              <a:rPr lang="en-GB" sz="1600">
                <a:solidFill>
                  <a:srgbClr val="002157"/>
                </a:solidFill>
                <a:latin typeface="Franklin Gothic Book" panose="020B0503020102020204" pitchFamily="34" charset="0"/>
              </a:rPr>
              <a:t>national priorities.</a:t>
            </a:r>
          </a:p>
          <a:p>
            <a:pPr marL="0" indent="0">
              <a:buNone/>
            </a:pPr>
            <a:endParaRPr lang="en-GB" sz="1600">
              <a:solidFill>
                <a:srgbClr val="002157"/>
              </a:solidFill>
            </a:endParaRPr>
          </a:p>
        </p:txBody>
      </p:sp>
      <p:sp>
        <p:nvSpPr>
          <p:cNvPr id="11" name="Oval 10">
            <a:extLst>
              <a:ext uri="{FF2B5EF4-FFF2-40B4-BE49-F238E27FC236}">
                <a16:creationId xmlns:a16="http://schemas.microsoft.com/office/drawing/2014/main" id="{26C23EF4-A111-8EDA-3E4A-4D9AD5F0D56B}"/>
              </a:ext>
            </a:extLst>
          </p:cNvPr>
          <p:cNvSpPr/>
          <p:nvPr/>
        </p:nvSpPr>
        <p:spPr>
          <a:xfrm>
            <a:off x="4575924" y="2764274"/>
            <a:ext cx="4091975" cy="421987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0" name="Oval 9">
            <a:extLst>
              <a:ext uri="{FF2B5EF4-FFF2-40B4-BE49-F238E27FC236}">
                <a16:creationId xmlns:a16="http://schemas.microsoft.com/office/drawing/2014/main" id="{5CE9C893-12A6-E8C4-590C-03EDA3A79796}"/>
              </a:ext>
            </a:extLst>
          </p:cNvPr>
          <p:cNvSpPr/>
          <p:nvPr/>
        </p:nvSpPr>
        <p:spPr>
          <a:xfrm rot="19450529">
            <a:off x="5147820" y="3357865"/>
            <a:ext cx="3038038" cy="3104772"/>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4" name="Oval 13">
            <a:extLst>
              <a:ext uri="{FF2B5EF4-FFF2-40B4-BE49-F238E27FC236}">
                <a16:creationId xmlns:a16="http://schemas.microsoft.com/office/drawing/2014/main" id="{A1A4D044-A815-1756-44CC-62A4D19B9CB2}"/>
              </a:ext>
            </a:extLst>
          </p:cNvPr>
          <p:cNvSpPr/>
          <p:nvPr/>
        </p:nvSpPr>
        <p:spPr>
          <a:xfrm rot="19450529">
            <a:off x="5694937" y="3907448"/>
            <a:ext cx="1928173" cy="1988442"/>
          </a:xfrm>
          <a:prstGeom prst="ellips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7" name="Oval 16">
            <a:extLst>
              <a:ext uri="{FF2B5EF4-FFF2-40B4-BE49-F238E27FC236}">
                <a16:creationId xmlns:a16="http://schemas.microsoft.com/office/drawing/2014/main" id="{28562C91-0FCC-AF18-175C-2B401C8E0430}"/>
              </a:ext>
            </a:extLst>
          </p:cNvPr>
          <p:cNvSpPr/>
          <p:nvPr/>
        </p:nvSpPr>
        <p:spPr>
          <a:xfrm rot="6631979">
            <a:off x="5172152" y="1516683"/>
            <a:ext cx="4758917" cy="5422179"/>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rstTxWarp prst="textArchUp">
              <a:avLst>
                <a:gd name="adj" fmla="val 7957260"/>
              </a:avLst>
            </a:prstTxWarp>
          </a:bodyPr>
          <a:lstStyle/>
          <a:p>
            <a:pPr defTabSz="342907"/>
            <a:endParaRPr lang="en-NO">
              <a:solidFill>
                <a:prstClr val="white"/>
              </a:solidFill>
              <a:latin typeface="Franklin Gothic Medium" panose="020B0603020102020204" pitchFamily="34" charset="0"/>
            </a:endParaRPr>
          </a:p>
        </p:txBody>
      </p:sp>
      <p:sp>
        <p:nvSpPr>
          <p:cNvPr id="32" name="Content Placeholder 2">
            <a:extLst>
              <a:ext uri="{FF2B5EF4-FFF2-40B4-BE49-F238E27FC236}">
                <a16:creationId xmlns:a16="http://schemas.microsoft.com/office/drawing/2014/main" id="{42742027-6A9E-CC64-F488-AA99B76E9238}"/>
              </a:ext>
            </a:extLst>
          </p:cNvPr>
          <p:cNvSpPr txBox="1">
            <a:spLocks/>
          </p:cNvSpPr>
          <p:nvPr/>
        </p:nvSpPr>
        <p:spPr>
          <a:xfrm>
            <a:off x="9582631" y="3135105"/>
            <a:ext cx="2019181" cy="95495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nSpc>
                <a:spcPct val="100000"/>
              </a:lnSpc>
              <a:spcBef>
                <a:spcPts val="0"/>
              </a:spcBef>
              <a:spcAft>
                <a:spcPts val="0"/>
              </a:spcAft>
            </a:pPr>
            <a:r>
              <a:rPr lang="en-GB" sz="1400" b="1">
                <a:solidFill>
                  <a:srgbClr val="00C3F0"/>
                </a:solidFill>
              </a:rPr>
              <a:t>Anti-corruption</a:t>
            </a:r>
          </a:p>
          <a:p>
            <a:pPr>
              <a:lnSpc>
                <a:spcPct val="100000"/>
              </a:lnSpc>
              <a:spcBef>
                <a:spcPts val="0"/>
              </a:spcBef>
              <a:spcAft>
                <a:spcPts val="0"/>
              </a:spcAft>
            </a:pPr>
            <a:r>
              <a:rPr lang="en-GB" sz="1400" b="1">
                <a:solidFill>
                  <a:srgbClr val="00C3F0"/>
                </a:solidFill>
              </a:rPr>
              <a:t>Revenue mobilisation</a:t>
            </a:r>
          </a:p>
          <a:p>
            <a:pPr>
              <a:lnSpc>
                <a:spcPct val="100000"/>
              </a:lnSpc>
              <a:spcBef>
                <a:spcPts val="0"/>
              </a:spcBef>
              <a:spcAft>
                <a:spcPts val="0"/>
              </a:spcAft>
            </a:pPr>
            <a:r>
              <a:rPr lang="en-GB" sz="1400" b="1">
                <a:solidFill>
                  <a:srgbClr val="00C3F0"/>
                </a:solidFill>
              </a:rPr>
              <a:t>Energy transition</a:t>
            </a:r>
          </a:p>
        </p:txBody>
      </p:sp>
      <p:cxnSp>
        <p:nvCxnSpPr>
          <p:cNvPr id="34" name="Straight Connector 33">
            <a:extLst>
              <a:ext uri="{FF2B5EF4-FFF2-40B4-BE49-F238E27FC236}">
                <a16:creationId xmlns:a16="http://schemas.microsoft.com/office/drawing/2014/main" id="{25FAA8B7-B81D-C041-222A-EF9618AB098C}"/>
              </a:ext>
            </a:extLst>
          </p:cNvPr>
          <p:cNvCxnSpPr>
            <a:cxnSpLocks/>
          </p:cNvCxnSpPr>
          <p:nvPr/>
        </p:nvCxnSpPr>
        <p:spPr>
          <a:xfrm flipH="1">
            <a:off x="7460166" y="3010447"/>
            <a:ext cx="4028991" cy="0"/>
          </a:xfrm>
          <a:prstGeom prst="line">
            <a:avLst/>
          </a:prstGeom>
          <a:ln w="44450">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Content Placeholder 2">
            <a:extLst>
              <a:ext uri="{FF2B5EF4-FFF2-40B4-BE49-F238E27FC236}">
                <a16:creationId xmlns:a16="http://schemas.microsoft.com/office/drawing/2014/main" id="{1809AC34-EB22-7CB4-7962-F3A1C1A5F4F0}"/>
              </a:ext>
            </a:extLst>
          </p:cNvPr>
          <p:cNvSpPr txBox="1">
            <a:spLocks/>
          </p:cNvSpPr>
          <p:nvPr/>
        </p:nvSpPr>
        <p:spPr>
          <a:xfrm>
            <a:off x="9582634" y="5362740"/>
            <a:ext cx="2089538" cy="1164034"/>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nSpc>
                <a:spcPct val="100000"/>
              </a:lnSpc>
              <a:spcBef>
                <a:spcPts val="0"/>
              </a:spcBef>
              <a:spcAft>
                <a:spcPts val="0"/>
              </a:spcAft>
            </a:pPr>
            <a:r>
              <a:rPr lang="en-GB" sz="1400">
                <a:latin typeface="Franklin Gothic Medium" panose="020B0603020102020204" pitchFamily="34" charset="0"/>
              </a:rPr>
              <a:t>Inclusive governance</a:t>
            </a:r>
          </a:p>
          <a:p>
            <a:pPr>
              <a:lnSpc>
                <a:spcPct val="100000"/>
              </a:lnSpc>
              <a:spcBef>
                <a:spcPts val="0"/>
              </a:spcBef>
              <a:spcAft>
                <a:spcPts val="0"/>
              </a:spcAft>
            </a:pPr>
            <a:r>
              <a:rPr lang="en-GB" sz="1400">
                <a:latin typeface="Franklin Gothic Medium" panose="020B0603020102020204" pitchFamily="34" charset="0"/>
              </a:rPr>
              <a:t>Data access &amp; use</a:t>
            </a:r>
          </a:p>
          <a:p>
            <a:pPr>
              <a:lnSpc>
                <a:spcPct val="100000"/>
              </a:lnSpc>
              <a:spcBef>
                <a:spcPts val="0"/>
              </a:spcBef>
              <a:spcAft>
                <a:spcPts val="0"/>
              </a:spcAft>
            </a:pPr>
            <a:r>
              <a:rPr lang="en-GB" sz="1400">
                <a:latin typeface="Franklin Gothic Medium" panose="020B0603020102020204" pitchFamily="34" charset="0"/>
              </a:rPr>
              <a:t>Monitoring &amp; learning  </a:t>
            </a:r>
          </a:p>
        </p:txBody>
      </p:sp>
      <p:sp>
        <p:nvSpPr>
          <p:cNvPr id="53" name="Oval 52">
            <a:extLst>
              <a:ext uri="{FF2B5EF4-FFF2-40B4-BE49-F238E27FC236}">
                <a16:creationId xmlns:a16="http://schemas.microsoft.com/office/drawing/2014/main" id="{CCA7180D-87EA-2DB0-6D15-72334CCC7600}"/>
              </a:ext>
            </a:extLst>
          </p:cNvPr>
          <p:cNvSpPr/>
          <p:nvPr/>
        </p:nvSpPr>
        <p:spPr>
          <a:xfrm>
            <a:off x="732945" y="4234597"/>
            <a:ext cx="673739" cy="673739"/>
          </a:xfrm>
          <a:prstGeom prst="ellipse">
            <a:avLst/>
          </a:prstGeom>
          <a:solidFill>
            <a:srgbClr val="FFFFFF"/>
          </a:solid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6" name="Straight Connector 55">
            <a:extLst>
              <a:ext uri="{FF2B5EF4-FFF2-40B4-BE49-F238E27FC236}">
                <a16:creationId xmlns:a16="http://schemas.microsoft.com/office/drawing/2014/main" id="{E44DDBA7-53F7-5D78-D71C-1FD544D1BA03}"/>
              </a:ext>
            </a:extLst>
          </p:cNvPr>
          <p:cNvCxnSpPr>
            <a:cxnSpLocks/>
          </p:cNvCxnSpPr>
          <p:nvPr/>
        </p:nvCxnSpPr>
        <p:spPr>
          <a:xfrm flipH="1">
            <a:off x="734687" y="5040554"/>
            <a:ext cx="4840923" cy="0"/>
          </a:xfrm>
          <a:prstGeom prst="line">
            <a:avLst/>
          </a:prstGeom>
          <a:ln w="444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8" name="Content Placeholder 2">
            <a:extLst>
              <a:ext uri="{FF2B5EF4-FFF2-40B4-BE49-F238E27FC236}">
                <a16:creationId xmlns:a16="http://schemas.microsoft.com/office/drawing/2014/main" id="{8FFAC12D-917A-CF3A-06B5-CEA721163845}"/>
              </a:ext>
            </a:extLst>
          </p:cNvPr>
          <p:cNvSpPr txBox="1">
            <a:spLocks/>
          </p:cNvSpPr>
          <p:nvPr/>
        </p:nvSpPr>
        <p:spPr>
          <a:xfrm>
            <a:off x="648295" y="5141359"/>
            <a:ext cx="2973719" cy="1408493"/>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ct val="100000"/>
              </a:lnSpc>
              <a:buFont typeface="Franklin Gothic Book" panose="020B0503020102020204" pitchFamily="34" charset="0"/>
              <a:buNone/>
            </a:pPr>
            <a:r>
              <a:rPr lang="en-GB" sz="1400" b="1">
                <a:solidFill>
                  <a:schemeClr val="accent4"/>
                </a:solidFill>
              </a:rPr>
              <a:t>The EITI’s mission and principles are at the core of an ambitious agenda for 2024-2028, to broaden and deepen progress on the 2023 EITI Standard. </a:t>
            </a:r>
          </a:p>
        </p:txBody>
      </p:sp>
      <p:pic>
        <p:nvPicPr>
          <p:cNvPr id="63" name="Picture 62">
            <a:extLst>
              <a:ext uri="{FF2B5EF4-FFF2-40B4-BE49-F238E27FC236}">
                <a16:creationId xmlns:a16="http://schemas.microsoft.com/office/drawing/2014/main" id="{B85FCABD-B50F-2B8B-9450-1BADF3E66060}"/>
              </a:ext>
            </a:extLst>
          </p:cNvPr>
          <p:cNvPicPr>
            <a:picLocks noChangeAspect="1"/>
          </p:cNvPicPr>
          <p:nvPr/>
        </p:nvPicPr>
        <p:blipFill>
          <a:blip r:embed="rId4"/>
          <a:stretch>
            <a:fillRect/>
          </a:stretch>
        </p:blipFill>
        <p:spPr>
          <a:xfrm>
            <a:off x="877863" y="4373124"/>
            <a:ext cx="416124" cy="401775"/>
          </a:xfrm>
          <a:prstGeom prst="rect">
            <a:avLst/>
          </a:prstGeom>
        </p:spPr>
      </p:pic>
      <p:sp>
        <p:nvSpPr>
          <p:cNvPr id="67" name="Oval 66">
            <a:extLst>
              <a:ext uri="{FF2B5EF4-FFF2-40B4-BE49-F238E27FC236}">
                <a16:creationId xmlns:a16="http://schemas.microsoft.com/office/drawing/2014/main" id="{21F33E34-7E50-13E7-9099-0EBF4D95D39D}"/>
              </a:ext>
            </a:extLst>
          </p:cNvPr>
          <p:cNvSpPr/>
          <p:nvPr/>
        </p:nvSpPr>
        <p:spPr>
          <a:xfrm rot="5095996">
            <a:off x="4571549" y="3333739"/>
            <a:ext cx="4228817" cy="3670215"/>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rstTxWarp prst="textArchUp">
              <a:avLst>
                <a:gd name="adj" fmla="val 7957260"/>
              </a:avLst>
            </a:prstTxWarp>
          </a:bodyPr>
          <a:lstStyle/>
          <a:p>
            <a:pPr defTabSz="342907"/>
            <a:r>
              <a:rPr lang="en-NO">
                <a:solidFill>
                  <a:prstClr val="white"/>
                </a:solidFill>
                <a:latin typeface="Franklin Gothic Medium" panose="020B0603020102020204" pitchFamily="34" charset="0"/>
              </a:rPr>
              <a:t>EITI</a:t>
            </a:r>
            <a:r>
              <a:rPr lang="en-GB">
                <a:solidFill>
                  <a:prstClr val="white"/>
                </a:solidFill>
                <a:latin typeface="Franklin Gothic Medium" panose="020B0603020102020204" pitchFamily="34" charset="0"/>
              </a:rPr>
              <a:t>’s</a:t>
            </a:r>
            <a:r>
              <a:rPr lang="en-NO">
                <a:solidFill>
                  <a:prstClr val="white"/>
                </a:solidFill>
                <a:latin typeface="Franklin Gothic Medium" panose="020B0603020102020204" pitchFamily="34" charset="0"/>
              </a:rPr>
              <a:t> mission &amp; principles</a:t>
            </a:r>
          </a:p>
        </p:txBody>
      </p:sp>
      <p:sp>
        <p:nvSpPr>
          <p:cNvPr id="68" name="Oval 67">
            <a:extLst>
              <a:ext uri="{FF2B5EF4-FFF2-40B4-BE49-F238E27FC236}">
                <a16:creationId xmlns:a16="http://schemas.microsoft.com/office/drawing/2014/main" id="{9FC7E19D-1A68-C931-6C76-EE83831C61D1}"/>
              </a:ext>
            </a:extLst>
          </p:cNvPr>
          <p:cNvSpPr/>
          <p:nvPr/>
        </p:nvSpPr>
        <p:spPr>
          <a:xfrm rot="6996002">
            <a:off x="3834744" y="2479844"/>
            <a:ext cx="5453915" cy="5041467"/>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rstTxWarp prst="textArchUp">
              <a:avLst>
                <a:gd name="adj" fmla="val 7957260"/>
              </a:avLst>
            </a:prstTxWarp>
          </a:bodyPr>
          <a:lstStyle/>
          <a:p>
            <a:pPr defTabSz="342907"/>
            <a:r>
              <a:rPr lang="en-GB">
                <a:solidFill>
                  <a:prstClr val="white"/>
                </a:solidFill>
                <a:latin typeface="Franklin Gothic Medium" panose="020B0603020102020204" pitchFamily="34" charset="0"/>
              </a:rPr>
              <a:t>Core </a:t>
            </a:r>
            <a:r>
              <a:rPr lang="en-NO">
                <a:solidFill>
                  <a:prstClr val="white"/>
                </a:solidFill>
                <a:latin typeface="Franklin Gothic Medium" panose="020B0603020102020204" pitchFamily="34" charset="0"/>
              </a:rPr>
              <a:t>priorities</a:t>
            </a:r>
          </a:p>
        </p:txBody>
      </p:sp>
      <p:sp>
        <p:nvSpPr>
          <p:cNvPr id="69" name="Oval 68">
            <a:extLst>
              <a:ext uri="{FF2B5EF4-FFF2-40B4-BE49-F238E27FC236}">
                <a16:creationId xmlns:a16="http://schemas.microsoft.com/office/drawing/2014/main" id="{5806B4A9-E4DC-F7FE-8B80-33C9AB52E5E3}"/>
              </a:ext>
            </a:extLst>
          </p:cNvPr>
          <p:cNvSpPr/>
          <p:nvPr/>
        </p:nvSpPr>
        <p:spPr>
          <a:xfrm rot="6631979">
            <a:off x="4425034" y="1486776"/>
            <a:ext cx="4758917" cy="5422179"/>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rstTxWarp prst="textArchUp">
              <a:avLst>
                <a:gd name="adj" fmla="val 7957260"/>
              </a:avLst>
            </a:prstTxWarp>
          </a:bodyPr>
          <a:lstStyle/>
          <a:p>
            <a:pPr defTabSz="342907"/>
            <a:r>
              <a:rPr lang="en-NO">
                <a:solidFill>
                  <a:prstClr val="white"/>
                </a:solidFill>
                <a:latin typeface="Franklin Gothic Medium" panose="020B0603020102020204" pitchFamily="34" charset="0"/>
              </a:rPr>
              <a:t>Enabling priorities</a:t>
            </a:r>
          </a:p>
        </p:txBody>
      </p:sp>
      <p:sp>
        <p:nvSpPr>
          <p:cNvPr id="4" name="Oval 3">
            <a:extLst>
              <a:ext uri="{FF2B5EF4-FFF2-40B4-BE49-F238E27FC236}">
                <a16:creationId xmlns:a16="http://schemas.microsoft.com/office/drawing/2014/main" id="{5E467CBF-85BC-6855-2ED7-6A1E9C4EFC78}"/>
              </a:ext>
            </a:extLst>
          </p:cNvPr>
          <p:cNvSpPr/>
          <p:nvPr/>
        </p:nvSpPr>
        <p:spPr>
          <a:xfrm>
            <a:off x="10800840" y="4433729"/>
            <a:ext cx="691695" cy="691695"/>
          </a:xfrm>
          <a:prstGeom prst="ellipse">
            <a:avLst/>
          </a:prstGeom>
          <a:solidFill>
            <a:srgbClr val="FFFFFF"/>
          </a:solid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BBB7814F-FCD2-2BE1-2EC4-7AE3F38EDF64}"/>
              </a:ext>
            </a:extLst>
          </p:cNvPr>
          <p:cNvPicPr>
            <a:picLocks noChangeAspect="1"/>
          </p:cNvPicPr>
          <p:nvPr/>
        </p:nvPicPr>
        <p:blipFill>
          <a:blip r:embed="rId5">
            <a:lum/>
          </a:blip>
          <a:stretch>
            <a:fillRect/>
          </a:stretch>
        </p:blipFill>
        <p:spPr>
          <a:xfrm>
            <a:off x="10915034" y="4508554"/>
            <a:ext cx="478397" cy="534380"/>
          </a:xfrm>
          <a:prstGeom prst="rect">
            <a:avLst/>
          </a:prstGeom>
        </p:spPr>
      </p:pic>
      <p:cxnSp>
        <p:nvCxnSpPr>
          <p:cNvPr id="8" name="Straight Connector 7">
            <a:extLst>
              <a:ext uri="{FF2B5EF4-FFF2-40B4-BE49-F238E27FC236}">
                <a16:creationId xmlns:a16="http://schemas.microsoft.com/office/drawing/2014/main" id="{296F4280-9FCB-1D15-1A94-8B62AD75CA32}"/>
              </a:ext>
            </a:extLst>
          </p:cNvPr>
          <p:cNvCxnSpPr>
            <a:cxnSpLocks/>
          </p:cNvCxnSpPr>
          <p:nvPr/>
        </p:nvCxnSpPr>
        <p:spPr>
          <a:xfrm flipH="1">
            <a:off x="9119330" y="5280581"/>
            <a:ext cx="2369827" cy="0"/>
          </a:xfrm>
          <a:prstGeom prst="line">
            <a:avLst/>
          </a:prstGeom>
          <a:ln w="44450">
            <a:solidFill>
              <a:srgbClr val="002157"/>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FE911B38-4729-5A2C-B542-DEA6AFDF559F}"/>
              </a:ext>
            </a:extLst>
          </p:cNvPr>
          <p:cNvSpPr txBox="1">
            <a:spLocks/>
          </p:cNvSpPr>
          <p:nvPr/>
        </p:nvSpPr>
        <p:spPr>
          <a:xfrm>
            <a:off x="9547098" y="4522686"/>
            <a:ext cx="1304646" cy="698218"/>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ct val="100000"/>
              </a:lnSpc>
              <a:buNone/>
            </a:pPr>
            <a:r>
              <a:rPr lang="en-GB" sz="1800" b="1">
                <a:solidFill>
                  <a:srgbClr val="002157"/>
                </a:solidFill>
              </a:rPr>
              <a:t>Enabling priorities</a:t>
            </a:r>
          </a:p>
        </p:txBody>
      </p:sp>
      <p:sp>
        <p:nvSpPr>
          <p:cNvPr id="19" name="Content Placeholder 2">
            <a:extLst>
              <a:ext uri="{FF2B5EF4-FFF2-40B4-BE49-F238E27FC236}">
                <a16:creationId xmlns:a16="http://schemas.microsoft.com/office/drawing/2014/main" id="{9CA1EC90-C0A1-26EA-B560-07237D375167}"/>
              </a:ext>
            </a:extLst>
          </p:cNvPr>
          <p:cNvSpPr txBox="1">
            <a:spLocks/>
          </p:cNvSpPr>
          <p:nvPr/>
        </p:nvSpPr>
        <p:spPr>
          <a:xfrm>
            <a:off x="1510154" y="4317994"/>
            <a:ext cx="1761124" cy="698218"/>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ct val="100000"/>
              </a:lnSpc>
              <a:buNone/>
            </a:pPr>
            <a:r>
              <a:rPr lang="en-GB" sz="1800" b="1">
                <a:solidFill>
                  <a:schemeClr val="accent4"/>
                </a:solidFill>
              </a:rPr>
              <a:t>EITI’s mission &amp; principles</a:t>
            </a:r>
          </a:p>
        </p:txBody>
      </p:sp>
      <p:sp>
        <p:nvSpPr>
          <p:cNvPr id="6" name="Content Placeholder 2">
            <a:extLst>
              <a:ext uri="{FF2B5EF4-FFF2-40B4-BE49-F238E27FC236}">
                <a16:creationId xmlns:a16="http://schemas.microsoft.com/office/drawing/2014/main" id="{29FA8E0D-A0FC-34AF-4835-C842D127BE62}"/>
              </a:ext>
            </a:extLst>
          </p:cNvPr>
          <p:cNvSpPr txBox="1">
            <a:spLocks/>
          </p:cNvSpPr>
          <p:nvPr/>
        </p:nvSpPr>
        <p:spPr>
          <a:xfrm>
            <a:off x="9547097" y="2234651"/>
            <a:ext cx="1202011" cy="698218"/>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rgbClr val="132856"/>
                </a:solidFill>
                <a:latin typeface="+mj-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ct val="100000"/>
              </a:lnSpc>
              <a:buNone/>
            </a:pPr>
            <a:r>
              <a:rPr lang="en-GB" sz="1800" b="1">
                <a:solidFill>
                  <a:schemeClr val="bg2"/>
                </a:solidFill>
              </a:rPr>
              <a:t>Core priorities</a:t>
            </a:r>
          </a:p>
        </p:txBody>
      </p:sp>
    </p:spTree>
    <p:extLst>
      <p:ext uri="{BB962C8B-B14F-4D97-AF65-F5344CB8AC3E}">
        <p14:creationId xmlns:p14="http://schemas.microsoft.com/office/powerpoint/2010/main" val="2766043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661FA4-D949-D145-BF3C-24A079DADD75}"/>
              </a:ext>
            </a:extLst>
          </p:cNvPr>
          <p:cNvSpPr>
            <a:spLocks noGrp="1"/>
          </p:cNvSpPr>
          <p:nvPr>
            <p:ph type="body" sz="quarter" idx="13"/>
          </p:nvPr>
        </p:nvSpPr>
        <p:spPr>
          <a:xfrm>
            <a:off x="642812" y="1787647"/>
            <a:ext cx="4711991" cy="744996"/>
          </a:xfrm>
        </p:spPr>
        <p:txBody>
          <a:bodyPr/>
          <a:lstStyle/>
          <a:p>
            <a:r>
              <a:rPr lang="nb-NO"/>
              <a:t>The EITI Standard</a:t>
            </a:r>
          </a:p>
        </p:txBody>
      </p:sp>
      <p:sp>
        <p:nvSpPr>
          <p:cNvPr id="3" name="Content Placeholder 2">
            <a:extLst>
              <a:ext uri="{FF2B5EF4-FFF2-40B4-BE49-F238E27FC236}">
                <a16:creationId xmlns:a16="http://schemas.microsoft.com/office/drawing/2014/main" id="{F79AAE8F-D297-3844-A57D-796CFD2B7757}"/>
              </a:ext>
            </a:extLst>
          </p:cNvPr>
          <p:cNvSpPr>
            <a:spLocks noGrp="1"/>
          </p:cNvSpPr>
          <p:nvPr>
            <p:ph sz="quarter" idx="14"/>
          </p:nvPr>
        </p:nvSpPr>
        <p:spPr>
          <a:xfrm>
            <a:off x="642812" y="2895600"/>
            <a:ext cx="5634002" cy="2438400"/>
          </a:xfrm>
        </p:spPr>
        <p:txBody>
          <a:bodyPr vert="horz" lIns="91440" tIns="45720" rIns="91440" bIns="45720" rtlCol="0" anchor="t">
            <a:normAutofit/>
          </a:bodyPr>
          <a:lstStyle/>
          <a:p>
            <a:pPr marL="0" indent="0">
              <a:buNone/>
            </a:pPr>
            <a:r>
              <a:rPr lang="nb-NO" sz="2800"/>
              <a:t>The</a:t>
            </a:r>
            <a:r>
              <a:rPr lang="nb-NO" sz="2800" b="1"/>
              <a:t> </a:t>
            </a:r>
            <a:r>
              <a:rPr lang="nb-NO" sz="2800" b="1">
                <a:solidFill>
                  <a:srgbClr val="0090BD"/>
                </a:solidFill>
              </a:rPr>
              <a:t>EITI Standard</a:t>
            </a:r>
            <a:r>
              <a:rPr lang="nb-NO" sz="2800">
                <a:solidFill>
                  <a:srgbClr val="0090BD"/>
                </a:solidFill>
              </a:rPr>
              <a:t> </a:t>
            </a:r>
            <a:r>
              <a:rPr lang="nb-NO" sz="2800"/>
              <a:t>outlines the underlying </a:t>
            </a:r>
            <a:r>
              <a:rPr lang="nb-NO" sz="2800" err="1"/>
              <a:t>principles</a:t>
            </a:r>
            <a:r>
              <a:rPr lang="nb-NO" sz="2800"/>
              <a:t> </a:t>
            </a:r>
            <a:r>
              <a:rPr lang="nb-NO" sz="2800" err="1"/>
              <a:t>of</a:t>
            </a:r>
            <a:r>
              <a:rPr lang="nb-NO" sz="2800"/>
              <a:t> </a:t>
            </a:r>
            <a:r>
              <a:rPr lang="nb-NO" sz="2800" err="1"/>
              <a:t>the</a:t>
            </a:r>
            <a:r>
              <a:rPr lang="nb-NO" sz="2800"/>
              <a:t> EITI, as </a:t>
            </a:r>
            <a:r>
              <a:rPr lang="nb-NO" sz="2800" err="1"/>
              <a:t>well</a:t>
            </a:r>
            <a:r>
              <a:rPr lang="nb-NO" sz="2800"/>
              <a:t> as </a:t>
            </a:r>
            <a:r>
              <a:rPr lang="nb-NO" sz="2800" err="1"/>
              <a:t>the</a:t>
            </a:r>
            <a:r>
              <a:rPr lang="nb-NO" sz="2800"/>
              <a:t> </a:t>
            </a:r>
            <a:r>
              <a:rPr lang="nb-NO" sz="2800" err="1"/>
              <a:t>requirements</a:t>
            </a:r>
            <a:r>
              <a:rPr lang="nb-NO" sz="2800"/>
              <a:t> and </a:t>
            </a:r>
            <a:r>
              <a:rPr lang="nb-NO" sz="2800" err="1"/>
              <a:t>expectations</a:t>
            </a:r>
            <a:r>
              <a:rPr lang="nb-NO" sz="2800"/>
              <a:t> for EITI stakeholders.</a:t>
            </a:r>
          </a:p>
        </p:txBody>
      </p:sp>
      <p:pic>
        <p:nvPicPr>
          <p:cNvPr id="1026" name="Picture 2">
            <a:extLst>
              <a:ext uri="{FF2B5EF4-FFF2-40B4-BE49-F238E27FC236}">
                <a16:creationId xmlns:a16="http://schemas.microsoft.com/office/drawing/2014/main" id="{FDB470CF-4E57-C148-FDF9-04E811D695E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37199" y="987705"/>
            <a:ext cx="3956897" cy="5571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333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E08A5-4E22-6349-B535-1C8C09AB60E5}"/>
              </a:ext>
            </a:extLst>
          </p:cNvPr>
          <p:cNvSpPr>
            <a:spLocks noGrp="1"/>
          </p:cNvSpPr>
          <p:nvPr>
            <p:ph type="title"/>
          </p:nvPr>
        </p:nvSpPr>
        <p:spPr>
          <a:xfrm>
            <a:off x="695443" y="1178645"/>
            <a:ext cx="10905753" cy="688393"/>
          </a:xfrm>
        </p:spPr>
        <p:txBody>
          <a:bodyPr/>
          <a:lstStyle/>
          <a:p>
            <a:r>
              <a:rPr lang="nb-NO"/>
              <a:t>A global standard</a:t>
            </a:r>
          </a:p>
        </p:txBody>
      </p:sp>
      <p:pic>
        <p:nvPicPr>
          <p:cNvPr id="8" name="Picture 7">
            <a:extLst>
              <a:ext uri="{FF2B5EF4-FFF2-40B4-BE49-F238E27FC236}">
                <a16:creationId xmlns:a16="http://schemas.microsoft.com/office/drawing/2014/main" id="{FCD58AF4-6C19-5046-B54B-C13A28367050}"/>
              </a:ext>
            </a:extLst>
          </p:cNvPr>
          <p:cNvPicPr>
            <a:picLocks noChangeAspect="1"/>
          </p:cNvPicPr>
          <p:nvPr/>
        </p:nvPicPr>
        <p:blipFill>
          <a:blip r:embed="rId3"/>
          <a:stretch>
            <a:fillRect/>
          </a:stretch>
        </p:blipFill>
        <p:spPr>
          <a:xfrm>
            <a:off x="851356" y="2389333"/>
            <a:ext cx="10008154" cy="989178"/>
          </a:xfrm>
          <a:prstGeom prst="rect">
            <a:avLst/>
          </a:prstGeom>
        </p:spPr>
      </p:pic>
      <p:sp>
        <p:nvSpPr>
          <p:cNvPr id="9" name="Rectangle 8">
            <a:extLst>
              <a:ext uri="{FF2B5EF4-FFF2-40B4-BE49-F238E27FC236}">
                <a16:creationId xmlns:a16="http://schemas.microsoft.com/office/drawing/2014/main" id="{F533B99B-86B2-E543-82AE-0109822690E0}"/>
              </a:ext>
            </a:extLst>
          </p:cNvPr>
          <p:cNvSpPr/>
          <p:nvPr/>
        </p:nvSpPr>
        <p:spPr>
          <a:xfrm>
            <a:off x="2333767" y="2060801"/>
            <a:ext cx="7588155" cy="2374718"/>
          </a:xfrm>
          <a:prstGeom prst="rect">
            <a:avLst/>
          </a:prstGeom>
          <a:noFill/>
          <a:ln w="28575">
            <a:solidFill>
              <a:srgbClr val="0090B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0" name="TextBox 9">
            <a:extLst>
              <a:ext uri="{FF2B5EF4-FFF2-40B4-BE49-F238E27FC236}">
                <a16:creationId xmlns:a16="http://schemas.microsoft.com/office/drawing/2014/main" id="{5F0FFF90-4C75-A848-B1F8-50BC13786B11}"/>
              </a:ext>
            </a:extLst>
          </p:cNvPr>
          <p:cNvSpPr txBox="1"/>
          <p:nvPr/>
        </p:nvSpPr>
        <p:spPr>
          <a:xfrm>
            <a:off x="805218" y="3571822"/>
            <a:ext cx="1364776" cy="646331"/>
          </a:xfrm>
          <a:prstGeom prst="rect">
            <a:avLst/>
          </a:prstGeom>
          <a:noFill/>
        </p:spPr>
        <p:txBody>
          <a:bodyPr wrap="square" rtlCol="0">
            <a:spAutoFit/>
          </a:bodyPr>
          <a:lstStyle/>
          <a:p>
            <a:pPr algn="ctr"/>
            <a:r>
              <a:rPr lang="nb-NO" b="1">
                <a:solidFill>
                  <a:srgbClr val="002157"/>
                </a:solidFill>
              </a:rPr>
              <a:t>Natural </a:t>
            </a:r>
            <a:r>
              <a:rPr lang="nb-NO" b="1" err="1">
                <a:solidFill>
                  <a:srgbClr val="002157"/>
                </a:solidFill>
              </a:rPr>
              <a:t>resources</a:t>
            </a:r>
            <a:endParaRPr lang="nb-NO" b="1">
              <a:solidFill>
                <a:srgbClr val="002157"/>
              </a:solidFill>
            </a:endParaRPr>
          </a:p>
        </p:txBody>
      </p:sp>
      <p:sp>
        <p:nvSpPr>
          <p:cNvPr id="11" name="TextBox 10">
            <a:extLst>
              <a:ext uri="{FF2B5EF4-FFF2-40B4-BE49-F238E27FC236}">
                <a16:creationId xmlns:a16="http://schemas.microsoft.com/office/drawing/2014/main" id="{AB81A546-2291-8742-A481-C5F14B554660}"/>
              </a:ext>
            </a:extLst>
          </p:cNvPr>
          <p:cNvSpPr txBox="1"/>
          <p:nvPr/>
        </p:nvSpPr>
        <p:spPr>
          <a:xfrm>
            <a:off x="2361069" y="3602600"/>
            <a:ext cx="1364776" cy="584775"/>
          </a:xfrm>
          <a:prstGeom prst="rect">
            <a:avLst/>
          </a:prstGeom>
          <a:noFill/>
        </p:spPr>
        <p:txBody>
          <a:bodyPr wrap="square" rtlCol="0">
            <a:spAutoFit/>
          </a:bodyPr>
          <a:lstStyle/>
          <a:p>
            <a:pPr algn="ctr"/>
            <a:r>
              <a:rPr lang="nb-NO" sz="1600" b="1">
                <a:solidFill>
                  <a:srgbClr val="002157"/>
                </a:solidFill>
              </a:rPr>
              <a:t>Legal </a:t>
            </a:r>
            <a:r>
              <a:rPr lang="nb-NO" sz="1600" b="1" err="1">
                <a:solidFill>
                  <a:srgbClr val="002157"/>
                </a:solidFill>
              </a:rPr>
              <a:t>framework</a:t>
            </a:r>
            <a:endParaRPr lang="nb-NO" sz="1600" b="1">
              <a:solidFill>
                <a:srgbClr val="002157"/>
              </a:solidFill>
            </a:endParaRPr>
          </a:p>
        </p:txBody>
      </p:sp>
      <p:sp>
        <p:nvSpPr>
          <p:cNvPr id="13" name="TextBox 12">
            <a:extLst>
              <a:ext uri="{FF2B5EF4-FFF2-40B4-BE49-F238E27FC236}">
                <a16:creationId xmlns:a16="http://schemas.microsoft.com/office/drawing/2014/main" id="{43D03772-8161-774C-9039-D41326FD4136}"/>
              </a:ext>
            </a:extLst>
          </p:cNvPr>
          <p:cNvSpPr txBox="1"/>
          <p:nvPr/>
        </p:nvSpPr>
        <p:spPr>
          <a:xfrm>
            <a:off x="3780437" y="3602600"/>
            <a:ext cx="1364776" cy="584775"/>
          </a:xfrm>
          <a:prstGeom prst="rect">
            <a:avLst/>
          </a:prstGeom>
          <a:noFill/>
        </p:spPr>
        <p:txBody>
          <a:bodyPr wrap="square" rtlCol="0">
            <a:spAutoFit/>
          </a:bodyPr>
          <a:lstStyle/>
          <a:p>
            <a:pPr algn="ctr"/>
            <a:r>
              <a:rPr lang="nb-NO" sz="1600" b="1">
                <a:solidFill>
                  <a:srgbClr val="002157"/>
                </a:solidFill>
              </a:rPr>
              <a:t>Exploration &amp; </a:t>
            </a:r>
            <a:r>
              <a:rPr lang="nb-NO" sz="1600" b="1" err="1">
                <a:solidFill>
                  <a:srgbClr val="002157"/>
                </a:solidFill>
              </a:rPr>
              <a:t>production</a:t>
            </a:r>
            <a:endParaRPr lang="nb-NO" sz="1600" b="1">
              <a:solidFill>
                <a:srgbClr val="002157"/>
              </a:solidFill>
            </a:endParaRPr>
          </a:p>
        </p:txBody>
      </p:sp>
      <p:sp>
        <p:nvSpPr>
          <p:cNvPr id="14" name="TextBox 13">
            <a:extLst>
              <a:ext uri="{FF2B5EF4-FFF2-40B4-BE49-F238E27FC236}">
                <a16:creationId xmlns:a16="http://schemas.microsoft.com/office/drawing/2014/main" id="{D6F78CFA-1511-694F-BB7C-6841926FCB16}"/>
              </a:ext>
            </a:extLst>
          </p:cNvPr>
          <p:cNvSpPr txBox="1"/>
          <p:nvPr/>
        </p:nvSpPr>
        <p:spPr>
          <a:xfrm>
            <a:off x="5240746" y="3602600"/>
            <a:ext cx="1364776" cy="584775"/>
          </a:xfrm>
          <a:prstGeom prst="rect">
            <a:avLst/>
          </a:prstGeom>
          <a:noFill/>
        </p:spPr>
        <p:txBody>
          <a:bodyPr wrap="square" rtlCol="0">
            <a:spAutoFit/>
          </a:bodyPr>
          <a:lstStyle/>
          <a:p>
            <a:pPr algn="ctr"/>
            <a:r>
              <a:rPr lang="nb-NO" sz="1600" b="1">
                <a:solidFill>
                  <a:srgbClr val="002157"/>
                </a:solidFill>
              </a:rPr>
              <a:t>Revenue </a:t>
            </a:r>
            <a:r>
              <a:rPr lang="nb-NO" sz="1600" b="1" err="1">
                <a:solidFill>
                  <a:srgbClr val="002157"/>
                </a:solidFill>
              </a:rPr>
              <a:t>collection</a:t>
            </a:r>
            <a:endParaRPr lang="nb-NO" sz="1600" b="1">
              <a:solidFill>
                <a:srgbClr val="002157"/>
              </a:solidFill>
            </a:endParaRPr>
          </a:p>
        </p:txBody>
      </p:sp>
      <p:sp>
        <p:nvSpPr>
          <p:cNvPr id="15" name="TextBox 14">
            <a:extLst>
              <a:ext uri="{FF2B5EF4-FFF2-40B4-BE49-F238E27FC236}">
                <a16:creationId xmlns:a16="http://schemas.microsoft.com/office/drawing/2014/main" id="{32498503-1D5E-1645-94BA-E31022285E52}"/>
              </a:ext>
            </a:extLst>
          </p:cNvPr>
          <p:cNvSpPr txBox="1"/>
          <p:nvPr/>
        </p:nvSpPr>
        <p:spPr>
          <a:xfrm>
            <a:off x="6782943" y="3602600"/>
            <a:ext cx="1364776" cy="584775"/>
          </a:xfrm>
          <a:prstGeom prst="rect">
            <a:avLst/>
          </a:prstGeom>
          <a:noFill/>
        </p:spPr>
        <p:txBody>
          <a:bodyPr wrap="square" rtlCol="0">
            <a:spAutoFit/>
          </a:bodyPr>
          <a:lstStyle/>
          <a:p>
            <a:pPr algn="ctr"/>
            <a:r>
              <a:rPr lang="nb-NO" sz="1600" b="1">
                <a:solidFill>
                  <a:srgbClr val="002157"/>
                </a:solidFill>
              </a:rPr>
              <a:t>Revenue </a:t>
            </a:r>
            <a:r>
              <a:rPr lang="nb-NO" sz="1600" b="1" err="1">
                <a:solidFill>
                  <a:srgbClr val="002157"/>
                </a:solidFill>
              </a:rPr>
              <a:t>distribution</a:t>
            </a:r>
            <a:endParaRPr lang="nb-NO" sz="1600" b="1">
              <a:solidFill>
                <a:srgbClr val="002157"/>
              </a:solidFill>
            </a:endParaRPr>
          </a:p>
        </p:txBody>
      </p:sp>
      <p:sp>
        <p:nvSpPr>
          <p:cNvPr id="16" name="TextBox 15">
            <a:extLst>
              <a:ext uri="{FF2B5EF4-FFF2-40B4-BE49-F238E27FC236}">
                <a16:creationId xmlns:a16="http://schemas.microsoft.com/office/drawing/2014/main" id="{C067FE01-7C71-0E47-9BC3-D6B190FAAD32}"/>
              </a:ext>
            </a:extLst>
          </p:cNvPr>
          <p:cNvSpPr txBox="1"/>
          <p:nvPr/>
        </p:nvSpPr>
        <p:spPr>
          <a:xfrm>
            <a:off x="8466157" y="3479489"/>
            <a:ext cx="1364776" cy="830997"/>
          </a:xfrm>
          <a:prstGeom prst="rect">
            <a:avLst/>
          </a:prstGeom>
          <a:noFill/>
        </p:spPr>
        <p:txBody>
          <a:bodyPr wrap="square" rtlCol="0">
            <a:spAutoFit/>
          </a:bodyPr>
          <a:lstStyle/>
          <a:p>
            <a:pPr algn="ctr"/>
            <a:r>
              <a:rPr lang="nb-NO" sz="1600" b="1" err="1">
                <a:solidFill>
                  <a:srgbClr val="002157"/>
                </a:solidFill>
              </a:rPr>
              <a:t>Social</a:t>
            </a:r>
            <a:r>
              <a:rPr lang="nb-NO" sz="1600" b="1">
                <a:solidFill>
                  <a:srgbClr val="002157"/>
                </a:solidFill>
              </a:rPr>
              <a:t> &amp; </a:t>
            </a:r>
            <a:r>
              <a:rPr lang="nb-NO" sz="1600" b="1" err="1">
                <a:solidFill>
                  <a:srgbClr val="002157"/>
                </a:solidFill>
              </a:rPr>
              <a:t>economic</a:t>
            </a:r>
            <a:r>
              <a:rPr lang="nb-NO" sz="1600" b="1">
                <a:solidFill>
                  <a:srgbClr val="002157"/>
                </a:solidFill>
              </a:rPr>
              <a:t> </a:t>
            </a:r>
            <a:r>
              <a:rPr lang="nb-NO" sz="1600" b="1" err="1">
                <a:solidFill>
                  <a:srgbClr val="002157"/>
                </a:solidFill>
              </a:rPr>
              <a:t>spending</a:t>
            </a:r>
            <a:endParaRPr lang="nb-NO" sz="1600" b="1">
              <a:solidFill>
                <a:srgbClr val="002157"/>
              </a:solidFill>
            </a:endParaRPr>
          </a:p>
        </p:txBody>
      </p:sp>
      <p:sp>
        <p:nvSpPr>
          <p:cNvPr id="17" name="TextBox 16">
            <a:extLst>
              <a:ext uri="{FF2B5EF4-FFF2-40B4-BE49-F238E27FC236}">
                <a16:creationId xmlns:a16="http://schemas.microsoft.com/office/drawing/2014/main" id="{270FE1A6-5D0A-2F44-8361-DD2352A5C854}"/>
              </a:ext>
            </a:extLst>
          </p:cNvPr>
          <p:cNvSpPr txBox="1"/>
          <p:nvPr/>
        </p:nvSpPr>
        <p:spPr>
          <a:xfrm>
            <a:off x="10062946" y="3571822"/>
            <a:ext cx="1364776" cy="646331"/>
          </a:xfrm>
          <a:prstGeom prst="rect">
            <a:avLst/>
          </a:prstGeom>
          <a:noFill/>
        </p:spPr>
        <p:txBody>
          <a:bodyPr wrap="square" rtlCol="0">
            <a:spAutoFit/>
          </a:bodyPr>
          <a:lstStyle/>
          <a:p>
            <a:pPr algn="ctr"/>
            <a:r>
              <a:rPr lang="nb-NO" b="1">
                <a:solidFill>
                  <a:srgbClr val="002157"/>
                </a:solidFill>
              </a:rPr>
              <a:t>Public </a:t>
            </a:r>
            <a:r>
              <a:rPr lang="nb-NO" b="1" err="1">
                <a:solidFill>
                  <a:srgbClr val="002157"/>
                </a:solidFill>
              </a:rPr>
              <a:t>benefit</a:t>
            </a:r>
            <a:endParaRPr lang="nb-NO" b="1">
              <a:solidFill>
                <a:srgbClr val="002157"/>
              </a:solidFill>
            </a:endParaRPr>
          </a:p>
        </p:txBody>
      </p:sp>
      <p:sp>
        <p:nvSpPr>
          <p:cNvPr id="18" name="TextBox 17">
            <a:extLst>
              <a:ext uri="{FF2B5EF4-FFF2-40B4-BE49-F238E27FC236}">
                <a16:creationId xmlns:a16="http://schemas.microsoft.com/office/drawing/2014/main" id="{EC507B7D-A7A3-034D-AA8D-C96DE257A515}"/>
              </a:ext>
            </a:extLst>
          </p:cNvPr>
          <p:cNvSpPr txBox="1"/>
          <p:nvPr/>
        </p:nvSpPr>
        <p:spPr>
          <a:xfrm>
            <a:off x="4749423" y="1896235"/>
            <a:ext cx="2756842" cy="369332"/>
          </a:xfrm>
          <a:prstGeom prst="rect">
            <a:avLst/>
          </a:prstGeom>
          <a:solidFill>
            <a:srgbClr val="FFFFFF"/>
          </a:solidFill>
          <a:ln>
            <a:solidFill>
              <a:srgbClr val="FFFFFF"/>
            </a:solidFill>
          </a:ln>
        </p:spPr>
        <p:txBody>
          <a:bodyPr wrap="square" rtlCol="0">
            <a:spAutoFit/>
          </a:bodyPr>
          <a:lstStyle/>
          <a:p>
            <a:pPr algn="ctr"/>
            <a:r>
              <a:rPr lang="nb-NO" b="1">
                <a:solidFill>
                  <a:srgbClr val="0090BF"/>
                </a:solidFill>
              </a:rPr>
              <a:t>EITI </a:t>
            </a:r>
            <a:r>
              <a:rPr lang="nb-NO" b="1" err="1">
                <a:solidFill>
                  <a:srgbClr val="0090BF"/>
                </a:solidFill>
              </a:rPr>
              <a:t>disclosures</a:t>
            </a:r>
            <a:r>
              <a:rPr lang="nb-NO" b="1">
                <a:solidFill>
                  <a:srgbClr val="0090BF"/>
                </a:solidFill>
              </a:rPr>
              <a:t> cover:</a:t>
            </a:r>
          </a:p>
        </p:txBody>
      </p:sp>
      <p:cxnSp>
        <p:nvCxnSpPr>
          <p:cNvPr id="20" name="Elbow Connector 19">
            <a:extLst>
              <a:ext uri="{FF2B5EF4-FFF2-40B4-BE49-F238E27FC236}">
                <a16:creationId xmlns:a16="http://schemas.microsoft.com/office/drawing/2014/main" id="{5E3B7E42-ABE4-1345-8737-9F8F437CCCA9}"/>
              </a:ext>
            </a:extLst>
          </p:cNvPr>
          <p:cNvCxnSpPr>
            <a:cxnSpLocks/>
            <a:stCxn id="11" idx="2"/>
            <a:endCxn id="23" idx="0"/>
          </p:cNvCxnSpPr>
          <p:nvPr/>
        </p:nvCxnSpPr>
        <p:spPr>
          <a:xfrm rot="5400000">
            <a:off x="2253922" y="4164864"/>
            <a:ext cx="767024" cy="812047"/>
          </a:xfrm>
          <a:prstGeom prst="bentConnector3">
            <a:avLst>
              <a:gd name="adj1" fmla="val 50000"/>
            </a:avLst>
          </a:prstGeom>
          <a:ln w="28575">
            <a:solidFill>
              <a:srgbClr val="002157"/>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1B9DDCA-8C2B-4649-B407-991EAE1CFE7A}"/>
              </a:ext>
            </a:extLst>
          </p:cNvPr>
          <p:cNvSpPr txBox="1"/>
          <p:nvPr/>
        </p:nvSpPr>
        <p:spPr>
          <a:xfrm>
            <a:off x="880282" y="4954399"/>
            <a:ext cx="2702256" cy="954107"/>
          </a:xfrm>
          <a:prstGeom prst="rect">
            <a:avLst/>
          </a:prstGeom>
          <a:noFill/>
        </p:spPr>
        <p:txBody>
          <a:bodyPr wrap="square" rtlCol="0">
            <a:spAutoFit/>
          </a:bodyPr>
          <a:lstStyle/>
          <a:p>
            <a:pPr marL="285750" indent="-285750">
              <a:buFont typeface="Arial" panose="020B0604020202020204" pitchFamily="34" charset="0"/>
              <a:buChar char="•"/>
            </a:pPr>
            <a:r>
              <a:rPr lang="nb-NO" sz="1400">
                <a:solidFill>
                  <a:srgbClr val="002157"/>
                </a:solidFill>
              </a:rPr>
              <a:t>Legal </a:t>
            </a:r>
            <a:r>
              <a:rPr lang="nb-NO" sz="1400" err="1">
                <a:solidFill>
                  <a:srgbClr val="002157"/>
                </a:solidFill>
              </a:rPr>
              <a:t>framework</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Contracts</a:t>
            </a:r>
            <a:r>
              <a:rPr lang="nb-NO" sz="1400">
                <a:solidFill>
                  <a:srgbClr val="002157"/>
                </a:solidFill>
              </a:rPr>
              <a:t> &amp; </a:t>
            </a:r>
            <a:r>
              <a:rPr lang="nb-NO" sz="1400" err="1">
                <a:solidFill>
                  <a:srgbClr val="002157"/>
                </a:solidFill>
              </a:rPr>
              <a:t>licenses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Beneficial</a:t>
            </a:r>
            <a:r>
              <a:rPr lang="nb-NO" sz="1400">
                <a:solidFill>
                  <a:srgbClr val="002157"/>
                </a:solidFill>
              </a:rPr>
              <a:t> </a:t>
            </a:r>
            <a:r>
              <a:rPr lang="nb-NO" sz="1400" err="1">
                <a:solidFill>
                  <a:srgbClr val="002157"/>
                </a:solidFill>
              </a:rPr>
              <a:t>ownership</a:t>
            </a:r>
            <a:endParaRPr lang="nb-NO" sz="1400">
              <a:solidFill>
                <a:srgbClr val="002157"/>
              </a:solidFill>
            </a:endParaRPr>
          </a:p>
          <a:p>
            <a:pPr marL="285750" indent="-285750">
              <a:buFont typeface="Arial" panose="020B0604020202020204" pitchFamily="34" charset="0"/>
              <a:buChar char="•"/>
            </a:pPr>
            <a:r>
              <a:rPr lang="nb-NO" sz="1400">
                <a:solidFill>
                  <a:srgbClr val="002157"/>
                </a:solidFill>
              </a:rPr>
              <a:t>State </a:t>
            </a:r>
            <a:r>
              <a:rPr lang="nb-NO" sz="1400" err="1">
                <a:solidFill>
                  <a:srgbClr val="002157"/>
                </a:solidFill>
              </a:rPr>
              <a:t>participation</a:t>
            </a:r>
            <a:endParaRPr lang="nb-NO" sz="1400">
              <a:solidFill>
                <a:srgbClr val="002157"/>
              </a:solidFill>
            </a:endParaRPr>
          </a:p>
        </p:txBody>
      </p:sp>
      <p:sp>
        <p:nvSpPr>
          <p:cNvPr id="25" name="TextBox 24">
            <a:extLst>
              <a:ext uri="{FF2B5EF4-FFF2-40B4-BE49-F238E27FC236}">
                <a16:creationId xmlns:a16="http://schemas.microsoft.com/office/drawing/2014/main" id="{6AFD2302-AA6D-3A49-BDCF-150CEA58100F}"/>
              </a:ext>
            </a:extLst>
          </p:cNvPr>
          <p:cNvSpPr txBox="1"/>
          <p:nvPr/>
        </p:nvSpPr>
        <p:spPr>
          <a:xfrm>
            <a:off x="3582538" y="4954399"/>
            <a:ext cx="1412544" cy="954107"/>
          </a:xfrm>
          <a:prstGeom prst="rect">
            <a:avLst/>
          </a:prstGeom>
          <a:noFill/>
        </p:spPr>
        <p:txBody>
          <a:bodyPr wrap="square" rtlCol="0">
            <a:spAutoFit/>
          </a:bodyPr>
          <a:lstStyle/>
          <a:p>
            <a:pPr marL="285750" indent="-285750">
              <a:buFont typeface="Arial" panose="020B0604020202020204" pitchFamily="34" charset="0"/>
              <a:buChar char="•"/>
            </a:pPr>
            <a:r>
              <a:rPr lang="nb-NO" sz="1400">
                <a:solidFill>
                  <a:srgbClr val="002157"/>
                </a:solidFill>
              </a:rPr>
              <a:t>Exploration</a:t>
            </a:r>
          </a:p>
          <a:p>
            <a:pPr marL="285750" indent="-285750">
              <a:buFont typeface="Arial" panose="020B0604020202020204" pitchFamily="34" charset="0"/>
              <a:buChar char="•"/>
            </a:pPr>
            <a:r>
              <a:rPr lang="nb-NO" sz="1400">
                <a:solidFill>
                  <a:srgbClr val="002157"/>
                </a:solidFill>
              </a:rPr>
              <a:t>Production</a:t>
            </a:r>
          </a:p>
          <a:p>
            <a:pPr marL="285750" indent="-285750">
              <a:buFont typeface="Arial" panose="020B0604020202020204" pitchFamily="34" charset="0"/>
              <a:buChar char="•"/>
            </a:pPr>
            <a:r>
              <a:rPr lang="nb-NO" sz="1400" err="1">
                <a:solidFill>
                  <a:srgbClr val="002157"/>
                </a:solidFill>
              </a:rPr>
              <a:t>Exports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Emissions</a:t>
            </a:r>
            <a:endParaRPr lang="nb-NO" sz="1400">
              <a:solidFill>
                <a:srgbClr val="002157"/>
              </a:solidFill>
            </a:endParaRPr>
          </a:p>
        </p:txBody>
      </p:sp>
      <p:sp>
        <p:nvSpPr>
          <p:cNvPr id="26" name="TextBox 25">
            <a:extLst>
              <a:ext uri="{FF2B5EF4-FFF2-40B4-BE49-F238E27FC236}">
                <a16:creationId xmlns:a16="http://schemas.microsoft.com/office/drawing/2014/main" id="{22B164F7-20A0-7949-969B-B7A686E58023}"/>
              </a:ext>
            </a:extLst>
          </p:cNvPr>
          <p:cNvSpPr txBox="1"/>
          <p:nvPr/>
        </p:nvSpPr>
        <p:spPr>
          <a:xfrm>
            <a:off x="5158861" y="4954399"/>
            <a:ext cx="1978918" cy="1600438"/>
          </a:xfrm>
          <a:prstGeom prst="rect">
            <a:avLst/>
          </a:prstGeom>
          <a:noFill/>
        </p:spPr>
        <p:txBody>
          <a:bodyPr wrap="square" rtlCol="0">
            <a:spAutoFit/>
          </a:bodyPr>
          <a:lstStyle/>
          <a:p>
            <a:pPr marL="285750" indent="-285750">
              <a:buFont typeface="Arial" panose="020B0604020202020204" pitchFamily="34" charset="0"/>
              <a:buChar char="•"/>
            </a:pPr>
            <a:r>
              <a:rPr lang="nb-NO" sz="1400" err="1">
                <a:solidFill>
                  <a:srgbClr val="002157"/>
                </a:solidFill>
              </a:rPr>
              <a:t>Tax</a:t>
            </a:r>
            <a:r>
              <a:rPr lang="nb-NO" sz="1400">
                <a:solidFill>
                  <a:srgbClr val="002157"/>
                </a:solidFill>
              </a:rPr>
              <a:t> </a:t>
            </a:r>
            <a:r>
              <a:rPr lang="nb-NO" sz="1400" err="1">
                <a:solidFill>
                  <a:srgbClr val="002157"/>
                </a:solidFill>
              </a:rPr>
              <a:t>revenues</a:t>
            </a:r>
            <a:endParaRPr lang="nb-NO" sz="1400">
              <a:solidFill>
                <a:srgbClr val="002157"/>
              </a:solidFill>
            </a:endParaRPr>
          </a:p>
          <a:p>
            <a:pPr marL="285750" indent="-285750">
              <a:buFont typeface="Arial" panose="020B0604020202020204" pitchFamily="34" charset="0"/>
              <a:buChar char="•"/>
            </a:pPr>
            <a:r>
              <a:rPr lang="nb-NO" sz="1400">
                <a:solidFill>
                  <a:srgbClr val="002157"/>
                </a:solidFill>
              </a:rPr>
              <a:t>Sales by </a:t>
            </a:r>
            <a:r>
              <a:rPr lang="nb-NO" sz="1400" err="1">
                <a:solidFill>
                  <a:srgbClr val="002157"/>
                </a:solidFill>
              </a:rPr>
              <a:t>the</a:t>
            </a:r>
            <a:r>
              <a:rPr lang="nb-NO" sz="1400">
                <a:solidFill>
                  <a:srgbClr val="002157"/>
                </a:solidFill>
              </a:rPr>
              <a:t> </a:t>
            </a:r>
            <a:r>
              <a:rPr lang="nb-NO" sz="1400" err="1">
                <a:solidFill>
                  <a:srgbClr val="002157"/>
                </a:solidFill>
              </a:rPr>
              <a:t>state</a:t>
            </a:r>
            <a:r>
              <a:rPr lang="nb-NO" sz="1400">
                <a:solidFill>
                  <a:srgbClr val="002157"/>
                </a:solidFill>
              </a:rPr>
              <a:t> &amp; </a:t>
            </a:r>
            <a:r>
              <a:rPr lang="nb-NO" sz="1400" err="1">
                <a:solidFill>
                  <a:srgbClr val="002157"/>
                </a:solidFill>
              </a:rPr>
              <a:t>SOEs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Infrastructure</a:t>
            </a:r>
            <a:r>
              <a:rPr lang="nb-NO" sz="1400">
                <a:solidFill>
                  <a:srgbClr val="002157"/>
                </a:solidFill>
              </a:rPr>
              <a:t> and barter </a:t>
            </a:r>
            <a:r>
              <a:rPr lang="nb-NO" sz="1400" err="1">
                <a:solidFill>
                  <a:srgbClr val="002157"/>
                </a:solidFill>
              </a:rPr>
              <a:t>agreements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Transportation</a:t>
            </a:r>
            <a:r>
              <a:rPr lang="nb-NO" sz="1400">
                <a:solidFill>
                  <a:srgbClr val="002157"/>
                </a:solidFill>
              </a:rPr>
              <a:t> Project </a:t>
            </a:r>
            <a:r>
              <a:rPr lang="nb-NO" sz="1400" err="1">
                <a:solidFill>
                  <a:srgbClr val="002157"/>
                </a:solidFill>
              </a:rPr>
              <a:t>costs</a:t>
            </a:r>
            <a:endParaRPr lang="nb-NO" sz="1400">
              <a:solidFill>
                <a:srgbClr val="002157"/>
              </a:solidFill>
            </a:endParaRPr>
          </a:p>
        </p:txBody>
      </p:sp>
      <p:sp>
        <p:nvSpPr>
          <p:cNvPr id="27" name="TextBox 26">
            <a:extLst>
              <a:ext uri="{FF2B5EF4-FFF2-40B4-BE49-F238E27FC236}">
                <a16:creationId xmlns:a16="http://schemas.microsoft.com/office/drawing/2014/main" id="{B629CF6F-13C9-5C49-9ACC-D0D9DC254041}"/>
              </a:ext>
            </a:extLst>
          </p:cNvPr>
          <p:cNvSpPr txBox="1"/>
          <p:nvPr/>
        </p:nvSpPr>
        <p:spPr>
          <a:xfrm>
            <a:off x="7137779" y="4954399"/>
            <a:ext cx="1535379" cy="1169551"/>
          </a:xfrm>
          <a:prstGeom prst="rect">
            <a:avLst/>
          </a:prstGeom>
          <a:noFill/>
        </p:spPr>
        <p:txBody>
          <a:bodyPr wrap="square" rtlCol="0">
            <a:spAutoFit/>
          </a:bodyPr>
          <a:lstStyle/>
          <a:p>
            <a:pPr marL="285750" indent="-285750">
              <a:buFont typeface="Arial" panose="020B0604020202020204" pitchFamily="34" charset="0"/>
              <a:buChar char="•"/>
            </a:pPr>
            <a:r>
              <a:rPr lang="nb-NO" sz="1400">
                <a:solidFill>
                  <a:srgbClr val="002157"/>
                </a:solidFill>
              </a:rPr>
              <a:t>Distribution </a:t>
            </a:r>
            <a:r>
              <a:rPr lang="nb-NO" sz="1400" err="1">
                <a:solidFill>
                  <a:srgbClr val="002157"/>
                </a:solidFill>
              </a:rPr>
              <a:t>of</a:t>
            </a:r>
            <a:r>
              <a:rPr lang="nb-NO" sz="1400">
                <a:solidFill>
                  <a:srgbClr val="002157"/>
                </a:solidFill>
              </a:rPr>
              <a:t> </a:t>
            </a:r>
            <a:r>
              <a:rPr lang="nb-NO" sz="1400" err="1">
                <a:solidFill>
                  <a:srgbClr val="002157"/>
                </a:solidFill>
              </a:rPr>
              <a:t>revenues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Subnational</a:t>
            </a:r>
            <a:r>
              <a:rPr lang="nb-NO" sz="1400">
                <a:solidFill>
                  <a:srgbClr val="002157"/>
                </a:solidFill>
              </a:rPr>
              <a:t> transfers</a:t>
            </a:r>
          </a:p>
          <a:p>
            <a:pPr marL="285750" indent="-285750">
              <a:buFont typeface="Arial" panose="020B0604020202020204" pitchFamily="34" charset="0"/>
              <a:buChar char="•"/>
            </a:pPr>
            <a:r>
              <a:rPr lang="nb-NO" sz="1400" err="1">
                <a:solidFill>
                  <a:srgbClr val="002157"/>
                </a:solidFill>
              </a:rPr>
              <a:t>Expenditures</a:t>
            </a:r>
            <a:endParaRPr lang="nb-NO" sz="1400">
              <a:solidFill>
                <a:srgbClr val="002157"/>
              </a:solidFill>
            </a:endParaRPr>
          </a:p>
        </p:txBody>
      </p:sp>
      <p:sp>
        <p:nvSpPr>
          <p:cNvPr id="28" name="TextBox 27">
            <a:extLst>
              <a:ext uri="{FF2B5EF4-FFF2-40B4-BE49-F238E27FC236}">
                <a16:creationId xmlns:a16="http://schemas.microsoft.com/office/drawing/2014/main" id="{C336D95F-BF34-A241-8C6D-821F58914CCD}"/>
              </a:ext>
            </a:extLst>
          </p:cNvPr>
          <p:cNvSpPr txBox="1"/>
          <p:nvPr/>
        </p:nvSpPr>
        <p:spPr>
          <a:xfrm>
            <a:off x="8971126" y="4954399"/>
            <a:ext cx="2536210" cy="1169551"/>
          </a:xfrm>
          <a:prstGeom prst="rect">
            <a:avLst/>
          </a:prstGeom>
          <a:noFill/>
        </p:spPr>
        <p:txBody>
          <a:bodyPr wrap="square" rtlCol="0">
            <a:spAutoFit/>
          </a:bodyPr>
          <a:lstStyle/>
          <a:p>
            <a:pPr marL="285750" indent="-285750">
              <a:buFont typeface="Arial" panose="020B0604020202020204" pitchFamily="34" charset="0"/>
              <a:buChar char="•"/>
            </a:pPr>
            <a:r>
              <a:rPr lang="nb-NO" sz="1400" err="1">
                <a:solidFill>
                  <a:srgbClr val="002157"/>
                </a:solidFill>
              </a:rPr>
              <a:t>Social</a:t>
            </a:r>
            <a:r>
              <a:rPr lang="nb-NO" sz="1400">
                <a:solidFill>
                  <a:srgbClr val="002157"/>
                </a:solidFill>
              </a:rPr>
              <a:t>/</a:t>
            </a:r>
            <a:r>
              <a:rPr lang="nb-NO" sz="1400" err="1">
                <a:solidFill>
                  <a:srgbClr val="002157"/>
                </a:solidFill>
              </a:rPr>
              <a:t>environmental</a:t>
            </a:r>
            <a:r>
              <a:rPr lang="nb-NO" sz="1400">
                <a:solidFill>
                  <a:srgbClr val="002157"/>
                </a:solidFill>
              </a:rPr>
              <a:t> </a:t>
            </a:r>
            <a:r>
              <a:rPr lang="nb-NO" sz="1400" err="1">
                <a:solidFill>
                  <a:srgbClr val="002157"/>
                </a:solidFill>
              </a:rPr>
              <a:t>payments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Quasi-fiscal</a:t>
            </a:r>
            <a:r>
              <a:rPr lang="nb-NO" sz="1400">
                <a:solidFill>
                  <a:srgbClr val="002157"/>
                </a:solidFill>
              </a:rPr>
              <a:t> </a:t>
            </a:r>
            <a:r>
              <a:rPr lang="nb-NO" sz="1400" err="1">
                <a:solidFill>
                  <a:srgbClr val="002157"/>
                </a:solidFill>
              </a:rPr>
              <a:t>expenditures</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Economic</a:t>
            </a:r>
            <a:r>
              <a:rPr lang="nb-NO" sz="1400">
                <a:solidFill>
                  <a:srgbClr val="002157"/>
                </a:solidFill>
              </a:rPr>
              <a:t> </a:t>
            </a:r>
            <a:r>
              <a:rPr lang="nb-NO" sz="1400" err="1">
                <a:solidFill>
                  <a:srgbClr val="002157"/>
                </a:solidFill>
              </a:rPr>
              <a:t>contribution</a:t>
            </a:r>
            <a:endParaRPr lang="nb-NO" sz="1400">
              <a:solidFill>
                <a:srgbClr val="002157"/>
              </a:solidFill>
            </a:endParaRPr>
          </a:p>
          <a:p>
            <a:pPr marL="285750" indent="-285750">
              <a:buFont typeface="Arial" panose="020B0604020202020204" pitchFamily="34" charset="0"/>
              <a:buChar char="•"/>
            </a:pPr>
            <a:r>
              <a:rPr lang="nb-NO" sz="1400" err="1">
                <a:solidFill>
                  <a:srgbClr val="002157"/>
                </a:solidFill>
              </a:rPr>
              <a:t>Environmental</a:t>
            </a:r>
            <a:r>
              <a:rPr lang="nb-NO" sz="1400">
                <a:solidFill>
                  <a:srgbClr val="002157"/>
                </a:solidFill>
              </a:rPr>
              <a:t> </a:t>
            </a:r>
            <a:r>
              <a:rPr lang="nb-NO" sz="1400" err="1">
                <a:solidFill>
                  <a:srgbClr val="002157"/>
                </a:solidFill>
              </a:rPr>
              <a:t>impact</a:t>
            </a:r>
            <a:endParaRPr lang="nb-NO" sz="1400">
              <a:solidFill>
                <a:srgbClr val="002157"/>
              </a:solidFill>
            </a:endParaRPr>
          </a:p>
        </p:txBody>
      </p:sp>
      <p:cxnSp>
        <p:nvCxnSpPr>
          <p:cNvPr id="31" name="Elbow Connector 30">
            <a:extLst>
              <a:ext uri="{FF2B5EF4-FFF2-40B4-BE49-F238E27FC236}">
                <a16:creationId xmlns:a16="http://schemas.microsoft.com/office/drawing/2014/main" id="{21535058-51CF-0D41-841B-AFA9F6009173}"/>
              </a:ext>
            </a:extLst>
          </p:cNvPr>
          <p:cNvCxnSpPr>
            <a:cxnSpLocks/>
            <a:stCxn id="13" idx="2"/>
            <a:endCxn id="25" idx="0"/>
          </p:cNvCxnSpPr>
          <p:nvPr/>
        </p:nvCxnSpPr>
        <p:spPr>
          <a:xfrm rot="5400000">
            <a:off x="3992306" y="4483880"/>
            <a:ext cx="767024" cy="174015"/>
          </a:xfrm>
          <a:prstGeom prst="bentConnector3">
            <a:avLst>
              <a:gd name="adj1" fmla="val 50000"/>
            </a:avLst>
          </a:prstGeom>
          <a:ln w="28575">
            <a:solidFill>
              <a:srgbClr val="002157"/>
            </a:solidFill>
          </a:ln>
        </p:spPr>
        <p:style>
          <a:lnRef idx="1">
            <a:schemeClr val="accent1"/>
          </a:lnRef>
          <a:fillRef idx="0">
            <a:schemeClr val="accent1"/>
          </a:fillRef>
          <a:effectRef idx="0">
            <a:schemeClr val="accent1"/>
          </a:effectRef>
          <a:fontRef idx="minor">
            <a:schemeClr val="tx1"/>
          </a:fontRef>
        </p:style>
      </p:cxnSp>
      <p:cxnSp>
        <p:nvCxnSpPr>
          <p:cNvPr id="35" name="Elbow Connector 34">
            <a:extLst>
              <a:ext uri="{FF2B5EF4-FFF2-40B4-BE49-F238E27FC236}">
                <a16:creationId xmlns:a16="http://schemas.microsoft.com/office/drawing/2014/main" id="{538A5676-230F-0D43-8BDC-2593689FA1FE}"/>
              </a:ext>
            </a:extLst>
          </p:cNvPr>
          <p:cNvCxnSpPr>
            <a:cxnSpLocks/>
            <a:stCxn id="14" idx="2"/>
            <a:endCxn id="26" idx="0"/>
          </p:cNvCxnSpPr>
          <p:nvPr/>
        </p:nvCxnSpPr>
        <p:spPr>
          <a:xfrm rot="16200000" flipH="1">
            <a:off x="5652215" y="4458294"/>
            <a:ext cx="767024" cy="225186"/>
          </a:xfrm>
          <a:prstGeom prst="bentConnector3">
            <a:avLst>
              <a:gd name="adj1" fmla="val 50000"/>
            </a:avLst>
          </a:prstGeom>
          <a:ln w="28575">
            <a:solidFill>
              <a:srgbClr val="002157"/>
            </a:solidFill>
          </a:ln>
        </p:spPr>
        <p:style>
          <a:lnRef idx="1">
            <a:schemeClr val="accent1"/>
          </a:lnRef>
          <a:fillRef idx="0">
            <a:schemeClr val="accent1"/>
          </a:fillRef>
          <a:effectRef idx="0">
            <a:schemeClr val="accent1"/>
          </a:effectRef>
          <a:fontRef idx="minor">
            <a:schemeClr val="tx1"/>
          </a:fontRef>
        </p:style>
      </p:cxnSp>
      <p:cxnSp>
        <p:nvCxnSpPr>
          <p:cNvPr id="40" name="Elbow Connector 39">
            <a:extLst>
              <a:ext uri="{FF2B5EF4-FFF2-40B4-BE49-F238E27FC236}">
                <a16:creationId xmlns:a16="http://schemas.microsoft.com/office/drawing/2014/main" id="{7E6EC28E-6FCF-294C-91B1-4037EDCC9226}"/>
              </a:ext>
            </a:extLst>
          </p:cNvPr>
          <p:cNvCxnSpPr>
            <a:cxnSpLocks/>
            <a:stCxn id="15" idx="2"/>
            <a:endCxn id="27" idx="0"/>
          </p:cNvCxnSpPr>
          <p:nvPr/>
        </p:nvCxnSpPr>
        <p:spPr>
          <a:xfrm rot="16200000" flipH="1">
            <a:off x="7301888" y="4350818"/>
            <a:ext cx="767024" cy="440138"/>
          </a:xfrm>
          <a:prstGeom prst="bentConnector3">
            <a:avLst>
              <a:gd name="adj1" fmla="val 50000"/>
            </a:avLst>
          </a:prstGeom>
          <a:ln w="28575">
            <a:solidFill>
              <a:srgbClr val="002157"/>
            </a:solidFill>
          </a:ln>
        </p:spPr>
        <p:style>
          <a:lnRef idx="1">
            <a:schemeClr val="accent1"/>
          </a:lnRef>
          <a:fillRef idx="0">
            <a:schemeClr val="accent1"/>
          </a:fillRef>
          <a:effectRef idx="0">
            <a:schemeClr val="accent1"/>
          </a:effectRef>
          <a:fontRef idx="minor">
            <a:schemeClr val="tx1"/>
          </a:fontRef>
        </p:style>
      </p:cxnSp>
      <p:cxnSp>
        <p:nvCxnSpPr>
          <p:cNvPr id="49" name="Elbow Connector 48">
            <a:extLst>
              <a:ext uri="{FF2B5EF4-FFF2-40B4-BE49-F238E27FC236}">
                <a16:creationId xmlns:a16="http://schemas.microsoft.com/office/drawing/2014/main" id="{C7C6B829-71E9-554E-ABE7-601E797BA5AF}"/>
              </a:ext>
            </a:extLst>
          </p:cNvPr>
          <p:cNvCxnSpPr>
            <a:cxnSpLocks/>
            <a:stCxn id="16" idx="2"/>
            <a:endCxn id="28" idx="0"/>
          </p:cNvCxnSpPr>
          <p:nvPr/>
        </p:nvCxnSpPr>
        <p:spPr>
          <a:xfrm rot="16200000" flipH="1">
            <a:off x="9371932" y="4087099"/>
            <a:ext cx="643913" cy="1090686"/>
          </a:xfrm>
          <a:prstGeom prst="bentConnector3">
            <a:avLst>
              <a:gd name="adj1" fmla="val 50000"/>
            </a:avLst>
          </a:prstGeom>
          <a:ln w="28575">
            <a:solidFill>
              <a:srgbClr val="00215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837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F9D2E-A443-414A-AB01-4B03F38D9F8C}"/>
              </a:ext>
            </a:extLst>
          </p:cNvPr>
          <p:cNvSpPr>
            <a:spLocks noGrp="1"/>
          </p:cNvSpPr>
          <p:nvPr>
            <p:ph type="title"/>
          </p:nvPr>
        </p:nvSpPr>
        <p:spPr/>
        <p:txBody>
          <a:bodyPr/>
          <a:lstStyle/>
          <a:p>
            <a:r>
              <a:rPr lang="en-GB"/>
              <a:t>The value of extractives data</a:t>
            </a:r>
          </a:p>
        </p:txBody>
      </p:sp>
      <p:sp>
        <p:nvSpPr>
          <p:cNvPr id="4" name="Title 1">
            <a:extLst>
              <a:ext uri="{FF2B5EF4-FFF2-40B4-BE49-F238E27FC236}">
                <a16:creationId xmlns:a16="http://schemas.microsoft.com/office/drawing/2014/main" id="{CC11E572-7579-A945-B08B-C76A3EA87CCB}"/>
              </a:ext>
            </a:extLst>
          </p:cNvPr>
          <p:cNvSpPr txBox="1">
            <a:spLocks/>
          </p:cNvSpPr>
          <p:nvPr/>
        </p:nvSpPr>
        <p:spPr>
          <a:xfrm>
            <a:off x="7580120" y="2298308"/>
            <a:ext cx="3192264"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err="1">
                <a:solidFill>
                  <a:schemeClr val="tx2"/>
                </a:solidFill>
                <a:latin typeface="+mj-lt"/>
              </a:rPr>
              <a:t>Minimise</a:t>
            </a:r>
            <a:r>
              <a:rPr lang="nb-NO" sz="2800" b="0">
                <a:solidFill>
                  <a:schemeClr val="tx2"/>
                </a:solidFill>
                <a:latin typeface="+mj-lt"/>
              </a:rPr>
              <a:t> </a:t>
            </a:r>
            <a:r>
              <a:rPr lang="nb-NO" sz="2800" err="1">
                <a:solidFill>
                  <a:srgbClr val="188FBB"/>
                </a:solidFill>
                <a:latin typeface="+mj-lt"/>
              </a:rPr>
              <a:t>corruption</a:t>
            </a:r>
            <a:r>
              <a:rPr lang="nb-NO" sz="2800">
                <a:solidFill>
                  <a:srgbClr val="188FBB"/>
                </a:solidFill>
                <a:latin typeface="+mj-lt"/>
              </a:rPr>
              <a:t> risks</a:t>
            </a:r>
          </a:p>
        </p:txBody>
      </p:sp>
      <p:sp>
        <p:nvSpPr>
          <p:cNvPr id="5" name="Title 1">
            <a:extLst>
              <a:ext uri="{FF2B5EF4-FFF2-40B4-BE49-F238E27FC236}">
                <a16:creationId xmlns:a16="http://schemas.microsoft.com/office/drawing/2014/main" id="{8AFC9372-747A-1449-9136-D1F0B44617EF}"/>
              </a:ext>
            </a:extLst>
          </p:cNvPr>
          <p:cNvSpPr txBox="1">
            <a:spLocks/>
          </p:cNvSpPr>
          <p:nvPr/>
        </p:nvSpPr>
        <p:spPr>
          <a:xfrm>
            <a:off x="7580120" y="3479153"/>
            <a:ext cx="2434400"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err="1">
                <a:solidFill>
                  <a:schemeClr val="tx2"/>
                </a:solidFill>
                <a:latin typeface="+mj-lt"/>
              </a:rPr>
              <a:t>Strengthen</a:t>
            </a:r>
            <a:r>
              <a:rPr lang="nb-NO" sz="2800" b="0">
                <a:solidFill>
                  <a:schemeClr val="tx2"/>
                </a:solidFill>
                <a:latin typeface="+mj-lt"/>
              </a:rPr>
              <a:t> </a:t>
            </a:r>
            <a:r>
              <a:rPr lang="nb-NO" sz="2800" err="1">
                <a:solidFill>
                  <a:srgbClr val="188FBB"/>
                </a:solidFill>
                <a:latin typeface="+mj-lt"/>
              </a:rPr>
              <a:t>tax</a:t>
            </a:r>
            <a:r>
              <a:rPr lang="nb-NO" sz="2800">
                <a:solidFill>
                  <a:srgbClr val="188FBB"/>
                </a:solidFill>
                <a:latin typeface="+mj-lt"/>
              </a:rPr>
              <a:t> </a:t>
            </a:r>
            <a:r>
              <a:rPr lang="nb-NO" sz="2800" err="1">
                <a:solidFill>
                  <a:srgbClr val="188FBB"/>
                </a:solidFill>
                <a:latin typeface="+mj-lt"/>
              </a:rPr>
              <a:t>collection</a:t>
            </a:r>
            <a:endParaRPr lang="nb-NO" sz="2800">
              <a:solidFill>
                <a:srgbClr val="188FBB"/>
              </a:solidFill>
              <a:latin typeface="+mj-lt"/>
            </a:endParaRPr>
          </a:p>
        </p:txBody>
      </p:sp>
      <p:pic>
        <p:nvPicPr>
          <p:cNvPr id="6" name="Picture Placeholder 4" descr="Chat outline">
            <a:extLst>
              <a:ext uri="{FF2B5EF4-FFF2-40B4-BE49-F238E27FC236}">
                <a16:creationId xmlns:a16="http://schemas.microsoft.com/office/drawing/2014/main" id="{7E73FE38-E519-A44D-9691-CAE66CF8E169}"/>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rcRect t="21875" b="21875"/>
          <a:stretch>
            <a:fillRect/>
          </a:stretch>
        </p:blipFill>
        <p:spPr>
          <a:xfrm>
            <a:off x="1047016" y="2421854"/>
            <a:ext cx="1260000" cy="708750"/>
          </a:xfrm>
          <a:prstGeom prst="rect">
            <a:avLst/>
          </a:prstGeom>
        </p:spPr>
      </p:pic>
      <p:sp>
        <p:nvSpPr>
          <p:cNvPr id="7" name="Title 1">
            <a:extLst>
              <a:ext uri="{FF2B5EF4-FFF2-40B4-BE49-F238E27FC236}">
                <a16:creationId xmlns:a16="http://schemas.microsoft.com/office/drawing/2014/main" id="{A1B2E212-23D7-C242-9A5A-92887BA8380E}"/>
              </a:ext>
            </a:extLst>
          </p:cNvPr>
          <p:cNvSpPr txBox="1">
            <a:spLocks/>
          </p:cNvSpPr>
          <p:nvPr/>
        </p:nvSpPr>
        <p:spPr>
          <a:xfrm>
            <a:off x="2505826" y="2319029"/>
            <a:ext cx="2434400"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err="1">
                <a:solidFill>
                  <a:schemeClr val="tx2"/>
                </a:solidFill>
                <a:latin typeface="+mj-lt"/>
              </a:rPr>
              <a:t>Promote</a:t>
            </a:r>
            <a:r>
              <a:rPr lang="nb-NO" sz="2800" b="0">
                <a:solidFill>
                  <a:schemeClr val="tx2"/>
                </a:solidFill>
                <a:latin typeface="+mj-lt"/>
              </a:rPr>
              <a:t> </a:t>
            </a:r>
            <a:r>
              <a:rPr lang="nb-NO" sz="2800" err="1">
                <a:solidFill>
                  <a:srgbClr val="188FBB"/>
                </a:solidFill>
                <a:latin typeface="+mj-lt"/>
              </a:rPr>
              <a:t>public</a:t>
            </a:r>
            <a:r>
              <a:rPr lang="nb-NO" sz="2800">
                <a:solidFill>
                  <a:srgbClr val="188FBB"/>
                </a:solidFill>
                <a:latin typeface="+mj-lt"/>
              </a:rPr>
              <a:t> </a:t>
            </a:r>
            <a:r>
              <a:rPr lang="nb-NO" sz="2800" err="1">
                <a:solidFill>
                  <a:srgbClr val="188FBB"/>
                </a:solidFill>
                <a:latin typeface="+mj-lt"/>
              </a:rPr>
              <a:t>debate</a:t>
            </a:r>
            <a:endParaRPr lang="nb-NO" sz="2800">
              <a:solidFill>
                <a:srgbClr val="188FBB"/>
              </a:solidFill>
              <a:latin typeface="+mj-lt"/>
            </a:endParaRPr>
          </a:p>
        </p:txBody>
      </p:sp>
      <p:sp>
        <p:nvSpPr>
          <p:cNvPr id="8" name="Title 1">
            <a:extLst>
              <a:ext uri="{FF2B5EF4-FFF2-40B4-BE49-F238E27FC236}">
                <a16:creationId xmlns:a16="http://schemas.microsoft.com/office/drawing/2014/main" id="{896DB9AE-1B33-7F4B-B58B-4F302BA0E715}"/>
              </a:ext>
            </a:extLst>
          </p:cNvPr>
          <p:cNvSpPr txBox="1">
            <a:spLocks/>
          </p:cNvSpPr>
          <p:nvPr/>
        </p:nvSpPr>
        <p:spPr>
          <a:xfrm>
            <a:off x="2505826" y="3436167"/>
            <a:ext cx="2434400"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err="1">
                <a:solidFill>
                  <a:schemeClr val="tx2"/>
                </a:solidFill>
                <a:latin typeface="+mj-lt"/>
              </a:rPr>
              <a:t>Inform</a:t>
            </a:r>
            <a:r>
              <a:rPr lang="nb-NO" sz="2800" b="0">
                <a:solidFill>
                  <a:schemeClr val="tx2"/>
                </a:solidFill>
                <a:latin typeface="+mj-lt"/>
              </a:rPr>
              <a:t> </a:t>
            </a:r>
            <a:r>
              <a:rPr lang="nb-NO" sz="2800">
                <a:solidFill>
                  <a:srgbClr val="188FBB"/>
                </a:solidFill>
                <a:latin typeface="+mj-lt"/>
              </a:rPr>
              <a:t>legal &amp; </a:t>
            </a:r>
            <a:r>
              <a:rPr lang="nb-NO" sz="2800" err="1">
                <a:solidFill>
                  <a:srgbClr val="188FBB"/>
                </a:solidFill>
                <a:latin typeface="+mj-lt"/>
              </a:rPr>
              <a:t>fiscal</a:t>
            </a:r>
            <a:r>
              <a:rPr lang="nb-NO" sz="2800">
                <a:solidFill>
                  <a:srgbClr val="188FBB"/>
                </a:solidFill>
                <a:latin typeface="+mj-lt"/>
              </a:rPr>
              <a:t> reforms</a:t>
            </a:r>
          </a:p>
        </p:txBody>
      </p:sp>
      <p:sp>
        <p:nvSpPr>
          <p:cNvPr id="9" name="Title 1">
            <a:extLst>
              <a:ext uri="{FF2B5EF4-FFF2-40B4-BE49-F238E27FC236}">
                <a16:creationId xmlns:a16="http://schemas.microsoft.com/office/drawing/2014/main" id="{86CFA422-A76C-324A-9D28-CC8C92C76878}"/>
              </a:ext>
            </a:extLst>
          </p:cNvPr>
          <p:cNvSpPr txBox="1">
            <a:spLocks/>
          </p:cNvSpPr>
          <p:nvPr/>
        </p:nvSpPr>
        <p:spPr>
          <a:xfrm>
            <a:off x="2456734" y="4601608"/>
            <a:ext cx="3120889"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err="1">
                <a:solidFill>
                  <a:schemeClr val="tx2"/>
                </a:solidFill>
                <a:latin typeface="+mj-lt"/>
              </a:rPr>
              <a:t>Clarify</a:t>
            </a:r>
            <a:r>
              <a:rPr lang="nb-NO" sz="2800" b="0">
                <a:solidFill>
                  <a:schemeClr val="tx2"/>
                </a:solidFill>
                <a:latin typeface="+mj-lt"/>
              </a:rPr>
              <a:t> </a:t>
            </a:r>
            <a:r>
              <a:rPr lang="nb-NO" sz="2800" err="1">
                <a:solidFill>
                  <a:srgbClr val="188FBB"/>
                </a:solidFill>
                <a:latin typeface="+mj-lt"/>
              </a:rPr>
              <a:t>investment</a:t>
            </a:r>
            <a:r>
              <a:rPr lang="nb-NO" sz="2800" b="0">
                <a:solidFill>
                  <a:schemeClr val="tx2"/>
                </a:solidFill>
                <a:latin typeface="+mj-lt"/>
              </a:rPr>
              <a:t> </a:t>
            </a:r>
            <a:r>
              <a:rPr lang="nb-NO" sz="2800" b="0" err="1">
                <a:solidFill>
                  <a:schemeClr val="tx2"/>
                </a:solidFill>
                <a:latin typeface="+mj-lt"/>
              </a:rPr>
              <a:t>environment</a:t>
            </a:r>
            <a:endParaRPr lang="nb-NO" sz="2800" b="0">
              <a:solidFill>
                <a:schemeClr val="tx2"/>
              </a:solidFill>
              <a:latin typeface="+mj-lt"/>
            </a:endParaRPr>
          </a:p>
        </p:txBody>
      </p:sp>
      <p:sp>
        <p:nvSpPr>
          <p:cNvPr id="10" name="Title 1">
            <a:extLst>
              <a:ext uri="{FF2B5EF4-FFF2-40B4-BE49-F238E27FC236}">
                <a16:creationId xmlns:a16="http://schemas.microsoft.com/office/drawing/2014/main" id="{C4BCABB9-F397-3247-AD67-2ACB470D604A}"/>
              </a:ext>
            </a:extLst>
          </p:cNvPr>
          <p:cNvSpPr txBox="1">
            <a:spLocks/>
          </p:cNvSpPr>
          <p:nvPr/>
        </p:nvSpPr>
        <p:spPr>
          <a:xfrm>
            <a:off x="7564418" y="4612575"/>
            <a:ext cx="4109840" cy="914400"/>
          </a:xfrm>
          <a:prstGeom prst="rect">
            <a:avLst/>
          </a:prstGeom>
        </p:spPr>
        <p:txBody>
          <a:bodyPr/>
          <a:lstStyle>
            <a:lvl1pPr algn="l" defTabSz="914400" rtl="0" eaLnBrk="1" latinLnBrk="0" hangingPunct="1">
              <a:lnSpc>
                <a:spcPct val="89000"/>
              </a:lnSpc>
              <a:spcBef>
                <a:spcPct val="0"/>
              </a:spcBef>
              <a:buNone/>
              <a:defRPr sz="5600" b="1" i="0" kern="1200" baseline="0">
                <a:solidFill>
                  <a:srgbClr val="132856"/>
                </a:solidFill>
                <a:latin typeface="Franklin Gothic Demi" panose="020B0603020102020204" pitchFamily="34" charset="0"/>
                <a:ea typeface="+mj-ea"/>
                <a:cs typeface="+mj-cs"/>
              </a:defRPr>
            </a:lvl1pPr>
          </a:lstStyle>
          <a:p>
            <a:r>
              <a:rPr lang="nb-NO" sz="2800" b="0">
                <a:solidFill>
                  <a:schemeClr val="tx2"/>
                </a:solidFill>
                <a:latin typeface="+mj-lt"/>
              </a:rPr>
              <a:t>Monitor </a:t>
            </a:r>
            <a:r>
              <a:rPr lang="nb-NO" sz="2800" err="1">
                <a:solidFill>
                  <a:srgbClr val="188FBB"/>
                </a:solidFill>
                <a:latin typeface="+mj-lt"/>
              </a:rPr>
              <a:t>revenue</a:t>
            </a:r>
            <a:r>
              <a:rPr lang="nb-NO" sz="2800">
                <a:solidFill>
                  <a:srgbClr val="188FBB"/>
                </a:solidFill>
                <a:latin typeface="+mj-lt"/>
              </a:rPr>
              <a:t> </a:t>
            </a:r>
            <a:r>
              <a:rPr lang="nb-NO" sz="2800" err="1">
                <a:solidFill>
                  <a:srgbClr val="188FBB"/>
                </a:solidFill>
                <a:latin typeface="+mj-lt"/>
              </a:rPr>
              <a:t>sharing</a:t>
            </a:r>
            <a:r>
              <a:rPr lang="nb-NO" sz="2800">
                <a:solidFill>
                  <a:srgbClr val="188FBB"/>
                </a:solidFill>
                <a:latin typeface="+mj-lt"/>
              </a:rPr>
              <a:t> </a:t>
            </a:r>
            <a:r>
              <a:rPr lang="nb-NO" sz="2800" b="0" err="1">
                <a:solidFill>
                  <a:schemeClr val="tx2"/>
                </a:solidFill>
                <a:latin typeface="+mj-lt"/>
              </a:rPr>
              <a:t>with</a:t>
            </a:r>
            <a:r>
              <a:rPr lang="nb-NO" sz="2800" b="0">
                <a:solidFill>
                  <a:schemeClr val="tx2"/>
                </a:solidFill>
                <a:latin typeface="+mj-lt"/>
              </a:rPr>
              <a:t> </a:t>
            </a:r>
            <a:r>
              <a:rPr lang="nb-NO" sz="2800" b="0" err="1">
                <a:solidFill>
                  <a:schemeClr val="tx2"/>
                </a:solidFill>
                <a:latin typeface="+mj-lt"/>
              </a:rPr>
              <a:t>communities</a:t>
            </a:r>
            <a:r>
              <a:rPr lang="nb-NO" sz="2800" b="0">
                <a:solidFill>
                  <a:schemeClr val="tx2"/>
                </a:solidFill>
                <a:latin typeface="+mj-lt"/>
              </a:rPr>
              <a:t> </a:t>
            </a:r>
          </a:p>
        </p:txBody>
      </p:sp>
      <p:pic>
        <p:nvPicPr>
          <p:cNvPr id="11" name="Graphic 10" descr="Money outline">
            <a:extLst>
              <a:ext uri="{FF2B5EF4-FFF2-40B4-BE49-F238E27FC236}">
                <a16:creationId xmlns:a16="http://schemas.microsoft.com/office/drawing/2014/main" id="{245F03C2-6E3F-AD4A-B9F2-A69ACFB4390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3050" y="4612575"/>
            <a:ext cx="914400" cy="914400"/>
          </a:xfrm>
          <a:prstGeom prst="rect">
            <a:avLst/>
          </a:prstGeom>
        </p:spPr>
      </p:pic>
      <p:pic>
        <p:nvPicPr>
          <p:cNvPr id="12" name="Graphic 11" descr="Treasure chest outline">
            <a:extLst>
              <a:ext uri="{FF2B5EF4-FFF2-40B4-BE49-F238E27FC236}">
                <a16:creationId xmlns:a16="http://schemas.microsoft.com/office/drawing/2014/main" id="{3F40886D-C2F1-0849-BFC4-0279EFCF791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22293" y="3422360"/>
            <a:ext cx="914400" cy="914400"/>
          </a:xfrm>
          <a:prstGeom prst="rect">
            <a:avLst/>
          </a:prstGeom>
        </p:spPr>
      </p:pic>
      <p:pic>
        <p:nvPicPr>
          <p:cNvPr id="13" name="Graphic 12" descr="Network outline">
            <a:extLst>
              <a:ext uri="{FF2B5EF4-FFF2-40B4-BE49-F238E27FC236}">
                <a16:creationId xmlns:a16="http://schemas.microsoft.com/office/drawing/2014/main" id="{B052964F-E6A8-C04E-B0F5-AAC0167D1CC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22293" y="4678319"/>
            <a:ext cx="914400" cy="914400"/>
          </a:xfrm>
          <a:prstGeom prst="rect">
            <a:avLst/>
          </a:prstGeom>
        </p:spPr>
      </p:pic>
      <p:pic>
        <p:nvPicPr>
          <p:cNvPr id="14" name="Graphic 13" descr="Warning outline">
            <a:extLst>
              <a:ext uri="{FF2B5EF4-FFF2-40B4-BE49-F238E27FC236}">
                <a16:creationId xmlns:a16="http://schemas.microsoft.com/office/drawing/2014/main" id="{257CE8D9-17EB-8A49-A10A-0D0B8A9F8C6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257502" y="2298308"/>
            <a:ext cx="914400" cy="914400"/>
          </a:xfrm>
          <a:prstGeom prst="rect">
            <a:avLst/>
          </a:prstGeom>
        </p:spPr>
      </p:pic>
      <p:pic>
        <p:nvPicPr>
          <p:cNvPr id="15" name="Graphic 14" descr="Court outline">
            <a:extLst>
              <a:ext uri="{FF2B5EF4-FFF2-40B4-BE49-F238E27FC236}">
                <a16:creationId xmlns:a16="http://schemas.microsoft.com/office/drawing/2014/main" id="{E0CB376D-94DC-1248-8AFF-88E57A01CEA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91413" y="3475829"/>
            <a:ext cx="914400" cy="914400"/>
          </a:xfrm>
          <a:prstGeom prst="rect">
            <a:avLst/>
          </a:prstGeom>
        </p:spPr>
      </p:pic>
    </p:spTree>
    <p:extLst>
      <p:ext uri="{BB962C8B-B14F-4D97-AF65-F5344CB8AC3E}">
        <p14:creationId xmlns:p14="http://schemas.microsoft.com/office/powerpoint/2010/main" val="4044425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E08A5-4E22-6349-B535-1C8C09AB60E5}"/>
              </a:ext>
            </a:extLst>
          </p:cNvPr>
          <p:cNvSpPr>
            <a:spLocks noGrp="1"/>
          </p:cNvSpPr>
          <p:nvPr>
            <p:ph type="title"/>
          </p:nvPr>
        </p:nvSpPr>
        <p:spPr>
          <a:xfrm>
            <a:off x="642812" y="1194998"/>
            <a:ext cx="10905753" cy="1108980"/>
          </a:xfrm>
        </p:spPr>
        <p:txBody>
          <a:bodyPr/>
          <a:lstStyle/>
          <a:p>
            <a:r>
              <a:rPr lang="en-GB" sz="3600">
                <a:solidFill>
                  <a:schemeClr val="tx2"/>
                </a:solidFill>
              </a:rPr>
              <a:t>The global benchmark for transparency in oil, gas and minerals</a:t>
            </a:r>
            <a:endParaRPr lang="nb-NO" sz="3600"/>
          </a:p>
        </p:txBody>
      </p:sp>
      <p:grpSp>
        <p:nvGrpSpPr>
          <p:cNvPr id="8" name="Group 7">
            <a:extLst>
              <a:ext uri="{FF2B5EF4-FFF2-40B4-BE49-F238E27FC236}">
                <a16:creationId xmlns:a16="http://schemas.microsoft.com/office/drawing/2014/main" id="{4515289F-EFC0-8445-AEF5-61F9C858F64B}"/>
              </a:ext>
            </a:extLst>
          </p:cNvPr>
          <p:cNvGrpSpPr/>
          <p:nvPr/>
        </p:nvGrpSpPr>
        <p:grpSpPr>
          <a:xfrm>
            <a:off x="8548269" y="2463987"/>
            <a:ext cx="3056223" cy="738663"/>
            <a:chOff x="8424577" y="2008257"/>
            <a:chExt cx="3056223" cy="738663"/>
          </a:xfrm>
        </p:grpSpPr>
        <p:sp>
          <p:nvSpPr>
            <p:cNvPr id="9" name="Rectangle 8">
              <a:extLst>
                <a:ext uri="{FF2B5EF4-FFF2-40B4-BE49-F238E27FC236}">
                  <a16:creationId xmlns:a16="http://schemas.microsoft.com/office/drawing/2014/main" id="{CCF602C7-091D-274D-BBC1-E77DF91C47EA}"/>
                </a:ext>
              </a:extLst>
            </p:cNvPr>
            <p:cNvSpPr/>
            <p:nvPr/>
          </p:nvSpPr>
          <p:spPr>
            <a:xfrm>
              <a:off x="8424577" y="2008257"/>
              <a:ext cx="851515" cy="707886"/>
            </a:xfrm>
            <a:prstGeom prst="rect">
              <a:avLst/>
            </a:prstGeom>
          </p:spPr>
          <p:txBody>
            <a:bodyPr wrap="none" lIns="91440" tIns="45720" rIns="91440" bIns="45720" anchor="t">
              <a:spAutoFit/>
            </a:bodyPr>
            <a:lstStyle/>
            <a:p>
              <a:pPr algn="r"/>
              <a:r>
                <a:rPr lang="nb-NO" sz="4000" b="1">
                  <a:solidFill>
                    <a:schemeClr val="tx2"/>
                  </a:solidFill>
                  <a:latin typeface="Franklin Gothic Demi"/>
                </a:rPr>
                <a:t>55</a:t>
              </a:r>
              <a:r>
                <a:rPr lang="nb-NO" sz="2000" b="1">
                  <a:solidFill>
                    <a:schemeClr val="tx2"/>
                  </a:solidFill>
                  <a:latin typeface="Franklin Gothic Demi"/>
                </a:rPr>
                <a:t> </a:t>
              </a:r>
              <a:endParaRPr lang="nb-NO" sz="1400" b="1">
                <a:solidFill>
                  <a:schemeClr val="tx2"/>
                </a:solidFill>
                <a:latin typeface="Franklin Gothic Demi" panose="020B0603020102020204" pitchFamily="34" charset="0"/>
              </a:endParaRPr>
            </a:p>
          </p:txBody>
        </p:sp>
        <p:sp>
          <p:nvSpPr>
            <p:cNvPr id="10" name="Rectangle 9">
              <a:extLst>
                <a:ext uri="{FF2B5EF4-FFF2-40B4-BE49-F238E27FC236}">
                  <a16:creationId xmlns:a16="http://schemas.microsoft.com/office/drawing/2014/main" id="{CF0A5344-B518-694C-B3F9-4289F1840626}"/>
                </a:ext>
              </a:extLst>
            </p:cNvPr>
            <p:cNvSpPr/>
            <p:nvPr/>
          </p:nvSpPr>
          <p:spPr>
            <a:xfrm>
              <a:off x="9187192" y="2100589"/>
              <a:ext cx="2293608" cy="646331"/>
            </a:xfrm>
            <a:prstGeom prst="rect">
              <a:avLst/>
            </a:prstGeom>
          </p:spPr>
          <p:txBody>
            <a:bodyPr wrap="square">
              <a:spAutoFit/>
            </a:bodyPr>
            <a:lstStyle/>
            <a:p>
              <a:r>
                <a:rPr lang="nb-NO" err="1">
                  <a:solidFill>
                    <a:schemeClr val="tx2"/>
                  </a:solidFill>
                  <a:latin typeface="+mj-lt"/>
                </a:rPr>
                <a:t>implementing</a:t>
              </a:r>
              <a:r>
                <a:rPr lang="nb-NO">
                  <a:solidFill>
                    <a:schemeClr val="tx2"/>
                  </a:solidFill>
                  <a:latin typeface="+mj-lt"/>
                </a:rPr>
                <a:t> </a:t>
              </a:r>
              <a:br>
                <a:rPr lang="nb-NO">
                  <a:solidFill>
                    <a:schemeClr val="tx2"/>
                  </a:solidFill>
                  <a:latin typeface="+mj-lt"/>
                </a:rPr>
              </a:br>
              <a:r>
                <a:rPr lang="nb-NO" err="1">
                  <a:solidFill>
                    <a:schemeClr val="tx2"/>
                  </a:solidFill>
                  <a:latin typeface="+mj-lt"/>
                </a:rPr>
                <a:t>countries</a:t>
              </a:r>
              <a:endParaRPr lang="en-GB">
                <a:solidFill>
                  <a:schemeClr val="tx2"/>
                </a:solidFill>
                <a:latin typeface="+mj-lt"/>
              </a:endParaRPr>
            </a:p>
          </p:txBody>
        </p:sp>
      </p:grpSp>
      <p:grpSp>
        <p:nvGrpSpPr>
          <p:cNvPr id="11" name="Group 10">
            <a:extLst>
              <a:ext uri="{FF2B5EF4-FFF2-40B4-BE49-F238E27FC236}">
                <a16:creationId xmlns:a16="http://schemas.microsoft.com/office/drawing/2014/main" id="{5B03393F-B137-A546-9553-6F231BCFE692}"/>
              </a:ext>
            </a:extLst>
          </p:cNvPr>
          <p:cNvGrpSpPr/>
          <p:nvPr/>
        </p:nvGrpSpPr>
        <p:grpSpPr>
          <a:xfrm>
            <a:off x="8470351" y="3120764"/>
            <a:ext cx="3134141" cy="738663"/>
            <a:chOff x="8346659" y="2008257"/>
            <a:chExt cx="3134141" cy="738663"/>
          </a:xfrm>
        </p:grpSpPr>
        <p:sp>
          <p:nvSpPr>
            <p:cNvPr id="12" name="Rectangle 11">
              <a:extLst>
                <a:ext uri="{FF2B5EF4-FFF2-40B4-BE49-F238E27FC236}">
                  <a16:creationId xmlns:a16="http://schemas.microsoft.com/office/drawing/2014/main" id="{37C4F796-072A-0042-B64F-DE8867FD9E91}"/>
                </a:ext>
              </a:extLst>
            </p:cNvPr>
            <p:cNvSpPr/>
            <p:nvPr/>
          </p:nvSpPr>
          <p:spPr>
            <a:xfrm>
              <a:off x="8346659" y="2008257"/>
              <a:ext cx="915636" cy="707886"/>
            </a:xfrm>
            <a:prstGeom prst="rect">
              <a:avLst/>
            </a:prstGeom>
          </p:spPr>
          <p:txBody>
            <a:bodyPr wrap="none" lIns="91440" tIns="45720" rIns="91440" bIns="45720" anchor="t">
              <a:spAutoFit/>
            </a:bodyPr>
            <a:lstStyle/>
            <a:p>
              <a:pPr algn="r"/>
              <a:r>
                <a:rPr lang="nb-NO" sz="4000" b="1">
                  <a:solidFill>
                    <a:schemeClr val="tx2"/>
                  </a:solidFill>
                  <a:latin typeface="Franklin Gothic Demi"/>
                </a:rPr>
                <a:t>58 </a:t>
              </a:r>
              <a:endParaRPr lang="nb-NO" sz="2000" b="1">
                <a:solidFill>
                  <a:schemeClr val="tx2"/>
                </a:solidFill>
                <a:latin typeface="Franklin Gothic Demi"/>
              </a:endParaRPr>
            </a:p>
          </p:txBody>
        </p:sp>
        <p:sp>
          <p:nvSpPr>
            <p:cNvPr id="13" name="Rectangle 12">
              <a:extLst>
                <a:ext uri="{FF2B5EF4-FFF2-40B4-BE49-F238E27FC236}">
                  <a16:creationId xmlns:a16="http://schemas.microsoft.com/office/drawing/2014/main" id="{264FE3F5-AF6D-0740-A648-3937355FE55D}"/>
                </a:ext>
              </a:extLst>
            </p:cNvPr>
            <p:cNvSpPr/>
            <p:nvPr/>
          </p:nvSpPr>
          <p:spPr>
            <a:xfrm>
              <a:off x="9187192" y="2100589"/>
              <a:ext cx="2293608" cy="646331"/>
            </a:xfrm>
            <a:prstGeom prst="rect">
              <a:avLst/>
            </a:prstGeom>
          </p:spPr>
          <p:txBody>
            <a:bodyPr wrap="square">
              <a:spAutoFit/>
            </a:bodyPr>
            <a:lstStyle/>
            <a:p>
              <a:r>
                <a:rPr lang="nb-NO" err="1">
                  <a:solidFill>
                    <a:schemeClr val="tx2"/>
                  </a:solidFill>
                  <a:latin typeface="+mj-lt"/>
                </a:rPr>
                <a:t>supporting</a:t>
              </a:r>
              <a:r>
                <a:rPr lang="nb-NO">
                  <a:solidFill>
                    <a:schemeClr val="tx2"/>
                  </a:solidFill>
                  <a:latin typeface="+mj-lt"/>
                </a:rPr>
                <a:t> </a:t>
              </a:r>
              <a:r>
                <a:rPr lang="nb-NO" err="1">
                  <a:solidFill>
                    <a:schemeClr val="tx2"/>
                  </a:solidFill>
                  <a:latin typeface="+mj-lt"/>
                </a:rPr>
                <a:t>companies</a:t>
              </a:r>
              <a:endParaRPr lang="en-GB">
                <a:solidFill>
                  <a:schemeClr val="tx2"/>
                </a:solidFill>
                <a:latin typeface="+mj-lt"/>
              </a:endParaRPr>
            </a:p>
          </p:txBody>
        </p:sp>
      </p:grpSp>
      <p:grpSp>
        <p:nvGrpSpPr>
          <p:cNvPr id="14" name="Group 13">
            <a:extLst>
              <a:ext uri="{FF2B5EF4-FFF2-40B4-BE49-F238E27FC236}">
                <a16:creationId xmlns:a16="http://schemas.microsoft.com/office/drawing/2014/main" id="{659489B7-8186-DE47-AB36-9EBD5976B998}"/>
              </a:ext>
            </a:extLst>
          </p:cNvPr>
          <p:cNvGrpSpPr/>
          <p:nvPr/>
        </p:nvGrpSpPr>
        <p:grpSpPr>
          <a:xfrm>
            <a:off x="8076214" y="3834412"/>
            <a:ext cx="3528278" cy="738663"/>
            <a:chOff x="7952522" y="2008257"/>
            <a:chExt cx="3528278" cy="738663"/>
          </a:xfrm>
        </p:grpSpPr>
        <p:sp>
          <p:nvSpPr>
            <p:cNvPr id="15" name="Rectangle 14">
              <a:extLst>
                <a:ext uri="{FF2B5EF4-FFF2-40B4-BE49-F238E27FC236}">
                  <a16:creationId xmlns:a16="http://schemas.microsoft.com/office/drawing/2014/main" id="{7808380D-8E23-364B-8D16-C4F29E200355}"/>
                </a:ext>
              </a:extLst>
            </p:cNvPr>
            <p:cNvSpPr/>
            <p:nvPr/>
          </p:nvSpPr>
          <p:spPr>
            <a:xfrm>
              <a:off x="7952522" y="2008257"/>
              <a:ext cx="1274708" cy="707886"/>
            </a:xfrm>
            <a:prstGeom prst="rect">
              <a:avLst/>
            </a:prstGeom>
          </p:spPr>
          <p:txBody>
            <a:bodyPr wrap="none">
              <a:spAutoFit/>
            </a:bodyPr>
            <a:lstStyle/>
            <a:p>
              <a:pPr algn="r"/>
              <a:r>
                <a:rPr lang="nb-NO" sz="4000" b="1">
                  <a:solidFill>
                    <a:schemeClr val="tx2"/>
                  </a:solidFill>
                  <a:latin typeface="Franklin Gothic Demi" panose="020B0603020102020204" pitchFamily="34" charset="0"/>
                </a:rPr>
                <a:t>$3 </a:t>
              </a:r>
              <a:r>
                <a:rPr lang="nb-NO" sz="4000" b="1" err="1">
                  <a:solidFill>
                    <a:schemeClr val="tx2"/>
                  </a:solidFill>
                  <a:latin typeface="Franklin Gothic Demi" panose="020B0603020102020204" pitchFamily="34" charset="0"/>
                </a:rPr>
                <a:t>tr</a:t>
              </a:r>
              <a:endParaRPr lang="nb-NO" sz="1400" b="1">
                <a:solidFill>
                  <a:schemeClr val="tx2"/>
                </a:solidFill>
                <a:latin typeface="Franklin Gothic Demi" panose="020B0603020102020204" pitchFamily="34" charset="0"/>
              </a:endParaRPr>
            </a:p>
          </p:txBody>
        </p:sp>
        <p:sp>
          <p:nvSpPr>
            <p:cNvPr id="16" name="Rectangle 15">
              <a:extLst>
                <a:ext uri="{FF2B5EF4-FFF2-40B4-BE49-F238E27FC236}">
                  <a16:creationId xmlns:a16="http://schemas.microsoft.com/office/drawing/2014/main" id="{4BB3C42E-7EF4-FC41-8F53-F95FE28AB6B6}"/>
                </a:ext>
              </a:extLst>
            </p:cNvPr>
            <p:cNvSpPr/>
            <p:nvPr/>
          </p:nvSpPr>
          <p:spPr>
            <a:xfrm>
              <a:off x="9187192" y="2100589"/>
              <a:ext cx="2293608" cy="646331"/>
            </a:xfrm>
            <a:prstGeom prst="rect">
              <a:avLst/>
            </a:prstGeom>
          </p:spPr>
          <p:txBody>
            <a:bodyPr wrap="square">
              <a:spAutoFit/>
            </a:bodyPr>
            <a:lstStyle/>
            <a:p>
              <a:r>
                <a:rPr lang="nb-NO" err="1">
                  <a:solidFill>
                    <a:schemeClr val="tx2"/>
                  </a:solidFill>
                  <a:latin typeface="+mj-lt"/>
                </a:rPr>
                <a:t>disclosed</a:t>
              </a:r>
              <a:r>
                <a:rPr lang="nb-NO">
                  <a:solidFill>
                    <a:schemeClr val="tx2"/>
                  </a:solidFill>
                  <a:latin typeface="+mj-lt"/>
                </a:rPr>
                <a:t> </a:t>
              </a:r>
              <a:r>
                <a:rPr lang="nb-NO" err="1">
                  <a:solidFill>
                    <a:schemeClr val="tx2"/>
                  </a:solidFill>
                  <a:latin typeface="+mj-lt"/>
                </a:rPr>
                <a:t>through</a:t>
              </a:r>
              <a:r>
                <a:rPr lang="nb-NO">
                  <a:solidFill>
                    <a:schemeClr val="tx2"/>
                  </a:solidFill>
                  <a:latin typeface="+mj-lt"/>
                </a:rPr>
                <a:t> EITI </a:t>
              </a:r>
              <a:r>
                <a:rPr lang="nb-NO" err="1">
                  <a:solidFill>
                    <a:schemeClr val="tx2"/>
                  </a:solidFill>
                  <a:latin typeface="+mj-lt"/>
                </a:rPr>
                <a:t>reporting</a:t>
              </a:r>
              <a:endParaRPr lang="en-GB">
                <a:solidFill>
                  <a:schemeClr val="tx2"/>
                </a:solidFill>
                <a:latin typeface="+mj-lt"/>
              </a:endParaRPr>
            </a:p>
          </p:txBody>
        </p:sp>
      </p:grpSp>
      <p:grpSp>
        <p:nvGrpSpPr>
          <p:cNvPr id="17" name="Group 16">
            <a:extLst>
              <a:ext uri="{FF2B5EF4-FFF2-40B4-BE49-F238E27FC236}">
                <a16:creationId xmlns:a16="http://schemas.microsoft.com/office/drawing/2014/main" id="{CBAEB240-926D-1148-B3A6-8AA8BB51ACED}"/>
              </a:ext>
            </a:extLst>
          </p:cNvPr>
          <p:cNvGrpSpPr/>
          <p:nvPr/>
        </p:nvGrpSpPr>
        <p:grpSpPr>
          <a:xfrm>
            <a:off x="8209263" y="4573075"/>
            <a:ext cx="3395229" cy="738663"/>
            <a:chOff x="8085571" y="2008257"/>
            <a:chExt cx="3395229" cy="738663"/>
          </a:xfrm>
        </p:grpSpPr>
        <p:sp>
          <p:nvSpPr>
            <p:cNvPr id="18" name="Rectangle 17">
              <a:extLst>
                <a:ext uri="{FF2B5EF4-FFF2-40B4-BE49-F238E27FC236}">
                  <a16:creationId xmlns:a16="http://schemas.microsoft.com/office/drawing/2014/main" id="{619A435E-EFC2-1847-A98B-22EF884CCDA3}"/>
                </a:ext>
              </a:extLst>
            </p:cNvPr>
            <p:cNvSpPr/>
            <p:nvPr/>
          </p:nvSpPr>
          <p:spPr>
            <a:xfrm>
              <a:off x="8085571" y="2008257"/>
              <a:ext cx="1141659" cy="707886"/>
            </a:xfrm>
            <a:prstGeom prst="rect">
              <a:avLst/>
            </a:prstGeom>
          </p:spPr>
          <p:txBody>
            <a:bodyPr wrap="none">
              <a:spAutoFit/>
            </a:bodyPr>
            <a:lstStyle/>
            <a:p>
              <a:pPr algn="r"/>
              <a:r>
                <a:rPr lang="nb-NO" sz="4000" b="1">
                  <a:solidFill>
                    <a:schemeClr val="tx2"/>
                  </a:solidFill>
                  <a:latin typeface="Franklin Gothic Demi" panose="020B0603020102020204" pitchFamily="34" charset="0"/>
                </a:rPr>
                <a:t>90%</a:t>
              </a:r>
              <a:endParaRPr lang="nb-NO" sz="1400" b="1">
                <a:solidFill>
                  <a:schemeClr val="tx2"/>
                </a:solidFill>
                <a:latin typeface="Franklin Gothic Demi" panose="020B0603020102020204" pitchFamily="34" charset="0"/>
              </a:endParaRPr>
            </a:p>
          </p:txBody>
        </p:sp>
        <p:sp>
          <p:nvSpPr>
            <p:cNvPr id="19" name="Rectangle 18">
              <a:extLst>
                <a:ext uri="{FF2B5EF4-FFF2-40B4-BE49-F238E27FC236}">
                  <a16:creationId xmlns:a16="http://schemas.microsoft.com/office/drawing/2014/main" id="{67262107-64FD-274A-8243-660FF67A7A27}"/>
                </a:ext>
              </a:extLst>
            </p:cNvPr>
            <p:cNvSpPr/>
            <p:nvPr/>
          </p:nvSpPr>
          <p:spPr>
            <a:xfrm>
              <a:off x="9187192" y="2100589"/>
              <a:ext cx="2293608" cy="646331"/>
            </a:xfrm>
            <a:prstGeom prst="rect">
              <a:avLst/>
            </a:prstGeom>
          </p:spPr>
          <p:txBody>
            <a:bodyPr wrap="square">
              <a:spAutoFit/>
            </a:bodyPr>
            <a:lstStyle/>
            <a:p>
              <a:r>
                <a:rPr lang="nb-NO">
                  <a:solidFill>
                    <a:schemeClr val="tx2"/>
                  </a:solidFill>
                  <a:latin typeface="+mj-lt"/>
                </a:rPr>
                <a:t>EITI data in </a:t>
              </a:r>
              <a:br>
                <a:rPr lang="nb-NO">
                  <a:solidFill>
                    <a:schemeClr val="tx2"/>
                  </a:solidFill>
                  <a:latin typeface="+mj-lt"/>
                </a:rPr>
              </a:br>
              <a:r>
                <a:rPr lang="nb-NO">
                  <a:solidFill>
                    <a:schemeClr val="tx2"/>
                  </a:solidFill>
                  <a:latin typeface="+mj-lt"/>
                </a:rPr>
                <a:t>open format</a:t>
              </a:r>
              <a:endParaRPr lang="en-GB">
                <a:solidFill>
                  <a:schemeClr val="tx2"/>
                </a:solidFill>
                <a:latin typeface="+mj-lt"/>
              </a:endParaRPr>
            </a:p>
          </p:txBody>
        </p:sp>
      </p:grpSp>
      <p:grpSp>
        <p:nvGrpSpPr>
          <p:cNvPr id="6" name="Group 5">
            <a:extLst>
              <a:ext uri="{FF2B5EF4-FFF2-40B4-BE49-F238E27FC236}">
                <a16:creationId xmlns:a16="http://schemas.microsoft.com/office/drawing/2014/main" id="{DB805952-C537-387E-671A-F70951EE3DD7}"/>
              </a:ext>
            </a:extLst>
          </p:cNvPr>
          <p:cNvGrpSpPr/>
          <p:nvPr/>
        </p:nvGrpSpPr>
        <p:grpSpPr>
          <a:xfrm>
            <a:off x="741008" y="4947011"/>
            <a:ext cx="1564871" cy="553998"/>
            <a:chOff x="741008" y="4947011"/>
            <a:chExt cx="1564871" cy="553998"/>
          </a:xfrm>
        </p:grpSpPr>
        <p:sp>
          <p:nvSpPr>
            <p:cNvPr id="3" name="Rectangle 2">
              <a:extLst>
                <a:ext uri="{FF2B5EF4-FFF2-40B4-BE49-F238E27FC236}">
                  <a16:creationId xmlns:a16="http://schemas.microsoft.com/office/drawing/2014/main" id="{BB095B0B-3D84-CAF3-BFF2-7BB2436B9BFD}"/>
                </a:ext>
              </a:extLst>
            </p:cNvPr>
            <p:cNvSpPr/>
            <p:nvPr/>
          </p:nvSpPr>
          <p:spPr>
            <a:xfrm>
              <a:off x="741008" y="4988572"/>
              <a:ext cx="163100" cy="1631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a:p>
          </p:txBody>
        </p:sp>
        <p:sp>
          <p:nvSpPr>
            <p:cNvPr id="4" name="TextBox 3">
              <a:extLst>
                <a:ext uri="{FF2B5EF4-FFF2-40B4-BE49-F238E27FC236}">
                  <a16:creationId xmlns:a16="http://schemas.microsoft.com/office/drawing/2014/main" id="{B2D44A9F-AA44-E94F-0AAC-5D944690CE73}"/>
                </a:ext>
              </a:extLst>
            </p:cNvPr>
            <p:cNvSpPr txBox="1"/>
            <p:nvPr/>
          </p:nvSpPr>
          <p:spPr>
            <a:xfrm>
              <a:off x="937819" y="4947011"/>
              <a:ext cx="1368060" cy="553998"/>
            </a:xfrm>
            <a:prstGeom prst="rect">
              <a:avLst/>
            </a:prstGeom>
            <a:noFill/>
          </p:spPr>
          <p:txBody>
            <a:bodyPr wrap="square" rtlCol="0">
              <a:spAutoFit/>
            </a:bodyPr>
            <a:lstStyle/>
            <a:p>
              <a:r>
                <a:rPr lang="en-NO" sz="1000">
                  <a:solidFill>
                    <a:srgbClr val="002157"/>
                  </a:solidFill>
                </a:rPr>
                <a:t>Implementing country</a:t>
              </a:r>
            </a:p>
            <a:p>
              <a:endParaRPr lang="en-NO" sz="1000">
                <a:solidFill>
                  <a:srgbClr val="002157"/>
                </a:solidFill>
              </a:endParaRPr>
            </a:p>
            <a:p>
              <a:r>
                <a:rPr lang="en-NO" sz="1000">
                  <a:solidFill>
                    <a:srgbClr val="002157"/>
                  </a:solidFill>
                </a:rPr>
                <a:t>Supporting country</a:t>
              </a:r>
            </a:p>
          </p:txBody>
        </p:sp>
        <p:sp>
          <p:nvSpPr>
            <p:cNvPr id="5" name="Rectangle 4">
              <a:extLst>
                <a:ext uri="{FF2B5EF4-FFF2-40B4-BE49-F238E27FC236}">
                  <a16:creationId xmlns:a16="http://schemas.microsoft.com/office/drawing/2014/main" id="{44023574-55DF-07C3-D462-C8C5E9A6790D}"/>
                </a:ext>
              </a:extLst>
            </p:cNvPr>
            <p:cNvSpPr/>
            <p:nvPr/>
          </p:nvSpPr>
          <p:spPr>
            <a:xfrm>
              <a:off x="741008" y="5280961"/>
              <a:ext cx="163100" cy="163100"/>
            </a:xfrm>
            <a:prstGeom prst="rect">
              <a:avLst/>
            </a:prstGeom>
            <a:solidFill>
              <a:srgbClr val="E6E7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a:p>
          </p:txBody>
        </p:sp>
      </p:grpSp>
      <p:pic>
        <p:nvPicPr>
          <p:cNvPr id="7" name="Picture 6">
            <a:extLst>
              <a:ext uri="{FF2B5EF4-FFF2-40B4-BE49-F238E27FC236}">
                <a16:creationId xmlns:a16="http://schemas.microsoft.com/office/drawing/2014/main" id="{EADD2FFC-5D9F-0AFA-DB32-13C3C673C51C}"/>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587509" y="2463987"/>
            <a:ext cx="7741053" cy="3817343"/>
          </a:xfrm>
          <a:prstGeom prst="rect">
            <a:avLst/>
          </a:prstGeom>
        </p:spPr>
      </p:pic>
    </p:spTree>
    <p:extLst>
      <p:ext uri="{BB962C8B-B14F-4D97-AF65-F5344CB8AC3E}">
        <p14:creationId xmlns:p14="http://schemas.microsoft.com/office/powerpoint/2010/main" val="3970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nodeType="withEffect">
                                  <p:stCondLst>
                                    <p:cond delay="200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par>
                                <p:cTn id="14" presetID="9" presetClass="entr" presetSubtype="0" fill="hold" nodeType="withEffect">
                                  <p:stCondLst>
                                    <p:cond delay="250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8EF4B-9B1F-0A3B-10A1-2300BEFB56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7E1DDE-7107-ADA7-79A6-E4ACDBD24612}"/>
              </a:ext>
            </a:extLst>
          </p:cNvPr>
          <p:cNvSpPr>
            <a:spLocks noGrp="1"/>
          </p:cNvSpPr>
          <p:nvPr>
            <p:ph type="title"/>
          </p:nvPr>
        </p:nvSpPr>
        <p:spPr>
          <a:xfrm>
            <a:off x="642812" y="1194998"/>
            <a:ext cx="10255037" cy="719371"/>
          </a:xfrm>
        </p:spPr>
        <p:txBody>
          <a:bodyPr/>
          <a:lstStyle/>
          <a:p>
            <a:r>
              <a:rPr lang="en-GB">
                <a:latin typeface="Franklin Gothic Demi"/>
              </a:rPr>
              <a:t>GDP dependency on natural resources</a:t>
            </a:r>
          </a:p>
        </p:txBody>
      </p:sp>
      <p:graphicFrame>
        <p:nvGraphicFramePr>
          <p:cNvPr id="23" name="Content Placeholder 22">
            <a:extLst>
              <a:ext uri="{FF2B5EF4-FFF2-40B4-BE49-F238E27FC236}">
                <a16:creationId xmlns:a16="http://schemas.microsoft.com/office/drawing/2014/main" id="{61E85D82-A4DD-2F90-7FAC-46D1570EBB39}"/>
              </a:ext>
            </a:extLst>
          </p:cNvPr>
          <p:cNvGraphicFramePr>
            <a:graphicFrameLocks noGrp="1"/>
          </p:cNvGraphicFramePr>
          <p:nvPr>
            <p:ph idx="1"/>
          </p:nvPr>
        </p:nvGraphicFramePr>
        <p:xfrm>
          <a:off x="642812" y="2034289"/>
          <a:ext cx="7752315" cy="4006746"/>
        </p:xfrm>
        <a:graphic>
          <a:graphicData uri="http://schemas.openxmlformats.org/drawingml/2006/chart">
            <c:chart xmlns:c="http://schemas.openxmlformats.org/drawingml/2006/chart" xmlns:r="http://schemas.openxmlformats.org/officeDocument/2006/relationships" r:id="rId3"/>
          </a:graphicData>
        </a:graphic>
      </p:graphicFrame>
      <p:sp>
        <p:nvSpPr>
          <p:cNvPr id="24" name="Title 1">
            <a:extLst>
              <a:ext uri="{FF2B5EF4-FFF2-40B4-BE49-F238E27FC236}">
                <a16:creationId xmlns:a16="http://schemas.microsoft.com/office/drawing/2014/main" id="{5ABE15D7-8810-05C5-6DCE-BB71C92F76EF}"/>
              </a:ext>
            </a:extLst>
          </p:cNvPr>
          <p:cNvSpPr txBox="1">
            <a:spLocks/>
          </p:cNvSpPr>
          <p:nvPr/>
        </p:nvSpPr>
        <p:spPr>
          <a:xfrm>
            <a:off x="2809164" y="6135730"/>
            <a:ext cx="8762459" cy="298289"/>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000" b="1" i="0" kern="1200" baseline="0">
                <a:solidFill>
                  <a:srgbClr val="132856"/>
                </a:solidFill>
                <a:latin typeface="Franklin Gothic Demi" panose="020B0603020102020204" pitchFamily="34" charset="0"/>
                <a:ea typeface="+mj-ea"/>
                <a:cs typeface="+mj-cs"/>
              </a:defRPr>
            </a:lvl1pPr>
          </a:lstStyle>
          <a:p>
            <a:pPr algn="r"/>
            <a:r>
              <a:rPr lang="nb-NO" sz="1400" b="0">
                <a:solidFill>
                  <a:srgbClr val="666666"/>
                </a:solidFill>
                <a:latin typeface="Franklin Gothic Book" panose="020B0503020102020204" pitchFamily="34" charset="0"/>
              </a:rPr>
              <a:t> Source: </a:t>
            </a:r>
            <a:r>
              <a:rPr lang="nb-NO" sz="1400" b="0">
                <a:solidFill>
                  <a:srgbClr val="666666"/>
                </a:solidFill>
                <a:latin typeface="Franklin Gothic Book" panose="020B0503020102020204" pitchFamily="34" charset="0"/>
                <a:hlinkClick r:id="rId4"/>
              </a:rPr>
              <a:t>World Bank</a:t>
            </a:r>
            <a:r>
              <a:rPr lang="nb-NO" sz="1400" b="0">
                <a:solidFill>
                  <a:srgbClr val="666666"/>
                </a:solidFill>
                <a:latin typeface="Franklin Gothic Book" panose="020B0503020102020204" pitchFamily="34" charset="0"/>
              </a:rPr>
              <a:t> (2021)</a:t>
            </a:r>
          </a:p>
        </p:txBody>
      </p:sp>
      <p:sp>
        <p:nvSpPr>
          <p:cNvPr id="25" name="TextBox 24">
            <a:extLst>
              <a:ext uri="{FF2B5EF4-FFF2-40B4-BE49-F238E27FC236}">
                <a16:creationId xmlns:a16="http://schemas.microsoft.com/office/drawing/2014/main" id="{154F30D3-6FAA-3CE6-E8DE-5DDF4B9E7C0C}"/>
              </a:ext>
            </a:extLst>
          </p:cNvPr>
          <p:cNvSpPr txBox="1"/>
          <p:nvPr/>
        </p:nvSpPr>
        <p:spPr>
          <a:xfrm>
            <a:off x="8934138" y="2248904"/>
            <a:ext cx="2878111" cy="3508653"/>
          </a:xfrm>
          <a:prstGeom prst="rect">
            <a:avLst/>
          </a:prstGeom>
          <a:noFill/>
        </p:spPr>
        <p:txBody>
          <a:bodyPr wrap="square" rtlCol="0">
            <a:spAutoFit/>
          </a:bodyPr>
          <a:lstStyle/>
          <a:p>
            <a:r>
              <a:rPr lang="en-NO" sz="5400" b="1">
                <a:solidFill>
                  <a:srgbClr val="188FBB"/>
                </a:solidFill>
                <a:latin typeface="Franklin Gothic Demi" panose="020B0603020102020204" pitchFamily="34" charset="0"/>
              </a:rPr>
              <a:t>8 of 10</a:t>
            </a:r>
          </a:p>
          <a:p>
            <a:r>
              <a:rPr lang="en-GB" sz="2800">
                <a:solidFill>
                  <a:srgbClr val="666666"/>
                </a:solidFill>
                <a:latin typeface="Franklin Gothic Book" panose="020B0503020102020204" pitchFamily="34" charset="0"/>
              </a:rPr>
              <a:t>c</a:t>
            </a:r>
            <a:r>
              <a:rPr lang="en-NO" sz="2800">
                <a:solidFill>
                  <a:srgbClr val="002157"/>
                </a:solidFill>
                <a:latin typeface="Franklin Gothic Book" panose="020B0503020102020204" pitchFamily="34" charset="0"/>
              </a:rPr>
              <a:t>ountries most dependent on natural resource (% GDP)</a:t>
            </a:r>
            <a:r>
              <a:rPr lang="en-NO" sz="2800">
                <a:solidFill>
                  <a:srgbClr val="666666"/>
                </a:solidFill>
                <a:latin typeface="Franklin Gothic Book" panose="020B0503020102020204" pitchFamily="34" charset="0"/>
              </a:rPr>
              <a:t> </a:t>
            </a:r>
            <a:r>
              <a:rPr lang="en-NO" sz="2800" b="1">
                <a:solidFill>
                  <a:srgbClr val="188FBB"/>
                </a:solidFill>
                <a:latin typeface="Franklin Gothic Book" panose="020B0503020102020204" pitchFamily="34" charset="0"/>
              </a:rPr>
              <a:t>implement the EITI</a:t>
            </a:r>
            <a:endParaRPr lang="en-NO" sz="5400" b="1">
              <a:solidFill>
                <a:srgbClr val="188FBB"/>
              </a:solidFill>
              <a:latin typeface="Franklin Gothic Book" panose="020B0503020102020204" pitchFamily="34" charset="0"/>
            </a:endParaRPr>
          </a:p>
        </p:txBody>
      </p:sp>
    </p:spTree>
    <p:extLst>
      <p:ext uri="{BB962C8B-B14F-4D97-AF65-F5344CB8AC3E}">
        <p14:creationId xmlns:p14="http://schemas.microsoft.com/office/powerpoint/2010/main" val="2393217642"/>
      </p:ext>
    </p:extLst>
  </p:cSld>
  <p:clrMapOvr>
    <a:masterClrMapping/>
  </p:clrMapOvr>
</p:sld>
</file>

<file path=ppt/theme/theme1.xml><?xml version="1.0" encoding="utf-8"?>
<a:theme xmlns:a="http://schemas.openxmlformats.org/drawingml/2006/main" name="EITItheme1">
  <a:themeElements>
    <a:clrScheme name="Custom 1">
      <a:dk1>
        <a:srgbClr val="000100"/>
      </a:dk1>
      <a:lt1>
        <a:srgbClr val="165B89"/>
      </a:lt1>
      <a:dk2>
        <a:srgbClr val="122954"/>
      </a:dk2>
      <a:lt2>
        <a:srgbClr val="15C2EE"/>
      </a:lt2>
      <a:accent1>
        <a:srgbClr val="1CC0EE"/>
      </a:accent1>
      <a:accent2>
        <a:srgbClr val="6C5239"/>
      </a:accent2>
      <a:accent3>
        <a:srgbClr val="2C8536"/>
      </a:accent3>
      <a:accent4>
        <a:srgbClr val="F5A60A"/>
      </a:accent4>
      <a:accent5>
        <a:srgbClr val="D24329"/>
      </a:accent5>
      <a:accent6>
        <a:srgbClr val="78325C"/>
      </a:accent6>
      <a:hlink>
        <a:srgbClr val="1AC2ED"/>
      </a:hlink>
      <a:folHlink>
        <a:srgbClr val="122956"/>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iti_presentation_template.2" id="{D528CFD3-F940-5F42-8CEE-E9C4CE2D0582}" vid="{6F780526-A2D4-704C-97BD-D7217E34B1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540e4c0-8285-40e1-81c1-d907a126b4be" xsi:nil="true"/>
    <lcf76f155ced4ddcb4097134ff3c332f xmlns="6d76e2e4-eeb4-4170-9e7c-98394b1c5e02">
      <Terms xmlns="http://schemas.microsoft.com/office/infopath/2007/PartnerControls"/>
    </lcf76f155ced4ddcb4097134ff3c332f>
    <SharedWithUsers xmlns="3540e4c0-8285-40e1-81c1-d907a126b4be">
      <UserInfo>
        <DisplayName>Olesia Nekhoroshko</DisplayName>
        <AccountId>560</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E8E5B769F1837948A7CB9B4A2520CD12" ma:contentTypeVersion="14" ma:contentTypeDescription="Crie um novo documento." ma:contentTypeScope="" ma:versionID="7e5f333444d7c936c618daba067c6ee9">
  <xsd:schema xmlns:xsd="http://www.w3.org/2001/XMLSchema" xmlns:xs="http://www.w3.org/2001/XMLSchema" xmlns:p="http://schemas.microsoft.com/office/2006/metadata/properties" xmlns:ns2="6d76e2e4-eeb4-4170-9e7c-98394b1c5e02" xmlns:ns3="3540e4c0-8285-40e1-81c1-d907a126b4be" targetNamespace="http://schemas.microsoft.com/office/2006/metadata/properties" ma:root="true" ma:fieldsID="7220a6e0274228989d409a7de508563c" ns2:_="" ns3:_="">
    <xsd:import namespace="6d76e2e4-eeb4-4170-9e7c-98394b1c5e02"/>
    <xsd:import namespace="3540e4c0-8285-40e1-81c1-d907a126b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76e2e4-eeb4-4170-9e7c-98394b1c5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Marcações de imagem" ma:readOnly="false" ma:fieldId="{5cf76f15-5ced-4ddc-b409-7134ff3c332f}" ma:taxonomyMulti="true" ma:sspId="167cb4b0-d69b-4455-a2ce-c5ad0eb209e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40e4c0-8285-40e1-81c1-d907a126b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9fbca91-ba74-4665-b73a-71f827903a0e}" ma:internalName="TaxCatchAll" ma:showField="CatchAllData" ma:web="3540e4c0-8285-40e1-81c1-d907a126b4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ACDE25-02CA-4A8F-88D6-1D2FE1FB9D60}">
  <ds:schemaRefs>
    <ds:schemaRef ds:uri="http://purl.org/dc/terms/"/>
    <ds:schemaRef ds:uri="http://www.w3.org/XML/1998/namespace"/>
    <ds:schemaRef ds:uri="http://purl.org/dc/elements/1.1/"/>
    <ds:schemaRef ds:uri="http://purl.org/dc/dcmitype/"/>
    <ds:schemaRef ds:uri="ce27ad97-cca5-4134-ba8e-e8d98d7eec91"/>
    <ds:schemaRef ds:uri="http://schemas.microsoft.com/office/2006/documentManagement/types"/>
    <ds:schemaRef ds:uri="http://schemas.microsoft.com/office/2006/metadata/properties"/>
    <ds:schemaRef ds:uri="http://schemas.microsoft.com/sharepoint/v3"/>
    <ds:schemaRef ds:uri="http://schemas.microsoft.com/office/infopath/2007/PartnerControls"/>
    <ds:schemaRef ds:uri="http://schemas.openxmlformats.org/package/2006/metadata/core-properties"/>
    <ds:schemaRef ds:uri="63f8dd5c-9bd7-4836-9c5d-68ff4cd734a9"/>
    <ds:schemaRef ds:uri="7c499440-f7fc-4c5f-a71d-677798310813"/>
    <ds:schemaRef ds:uri="022d5921-7ea6-4407-bcd7-f36ec4d27c62"/>
  </ds:schemaRefs>
</ds:datastoreItem>
</file>

<file path=customXml/itemProps2.xml><?xml version="1.0" encoding="utf-8"?>
<ds:datastoreItem xmlns:ds="http://schemas.openxmlformats.org/officeDocument/2006/customXml" ds:itemID="{F24E996E-FD2D-448E-9D41-BEC8F776EA42}">
  <ds:schemaRefs>
    <ds:schemaRef ds:uri="http://schemas.microsoft.com/sharepoint/v3/contenttype/forms"/>
  </ds:schemaRefs>
</ds:datastoreItem>
</file>

<file path=customXml/itemProps3.xml><?xml version="1.0" encoding="utf-8"?>
<ds:datastoreItem xmlns:ds="http://schemas.openxmlformats.org/officeDocument/2006/customXml" ds:itemID="{6C73726F-A770-413E-9DDB-135B6E0D4EBD}"/>
</file>

<file path=docProps/app.xml><?xml version="1.0" encoding="utf-8"?>
<Properties xmlns="http://schemas.openxmlformats.org/officeDocument/2006/extended-properties" xmlns:vt="http://schemas.openxmlformats.org/officeDocument/2006/docPropsVTypes">
  <Template>EITItheme1</Template>
  <TotalTime>89</TotalTime>
  <Words>3193</Words>
  <Application>Microsoft Office PowerPoint</Application>
  <PresentationFormat>Widescreen</PresentationFormat>
  <Paragraphs>327</Paragraphs>
  <Slides>30</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Calibri</vt:lpstr>
      <vt:lpstr>Franklin Gothic Book</vt:lpstr>
      <vt:lpstr>Franklin Gothic Demi</vt:lpstr>
      <vt:lpstr>Franklin Gothic Heavy</vt:lpstr>
      <vt:lpstr>Franklin Gothic Medium</vt:lpstr>
      <vt:lpstr>inherit</vt:lpstr>
      <vt:lpstr>Montserrat</vt:lpstr>
      <vt:lpstr>EITItheme1</vt:lpstr>
      <vt:lpstr>PowerPoint Presentation</vt:lpstr>
      <vt:lpstr>PowerPoint Presentation</vt:lpstr>
      <vt:lpstr>Through its multi-stakeholder approach and global standard, the EITI promotes the open and accountable management of oil, gas and mineral resources</vt:lpstr>
      <vt:lpstr>EITI strategic priorities 2024–2028</vt:lpstr>
      <vt:lpstr>PowerPoint Presentation</vt:lpstr>
      <vt:lpstr>A global standard</vt:lpstr>
      <vt:lpstr>The value of extractives data</vt:lpstr>
      <vt:lpstr>The global benchmark for transparency in oil, gas and minerals</vt:lpstr>
      <vt:lpstr>GDP dependency on natural resources</vt:lpstr>
      <vt:lpstr>How the EITI achieves impact</vt:lpstr>
      <vt:lpstr>A multi-stakeholder platform</vt:lpstr>
      <vt:lpstr>PowerPoint Presentation</vt:lpstr>
      <vt:lpstr>PowerPoint Presentation</vt:lpstr>
      <vt:lpstr>Critical minerals: a governance test</vt:lpstr>
      <vt:lpstr>PowerPoint Presentation</vt:lpstr>
      <vt:lpstr>PowerPoint Presentation</vt:lpstr>
      <vt:lpstr>EITI tools for the energy transition</vt:lpstr>
      <vt:lpstr>PowerPoint Presentation</vt:lpstr>
      <vt:lpstr>SAI engagement with the EITI today</vt:lpstr>
      <vt:lpstr>Where EITI and SAIs work together</vt:lpstr>
      <vt:lpstr>Mapping the EITI Standard to ISSAIs</vt:lpstr>
      <vt:lpstr>Strengthening revenue assurance</vt:lpstr>
      <vt:lpstr>PowerPoint Presentation</vt:lpstr>
      <vt:lpstr>PowerPoint Presentation</vt:lpstr>
      <vt:lpstr>PowerPoint Presentation</vt:lpstr>
      <vt:lpstr>PowerPoint Presentation</vt:lpstr>
      <vt:lpstr>Environmental &amp; social expenditures</vt:lpstr>
      <vt:lpstr>A two-way partnership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Leila Pilliard</dc:creator>
  <cp:lastModifiedBy>Ahmed Zouari</cp:lastModifiedBy>
  <cp:revision>5</cp:revision>
  <dcterms:created xsi:type="dcterms:W3CDTF">2019-10-24T13:37:45Z</dcterms:created>
  <dcterms:modified xsi:type="dcterms:W3CDTF">2026-06-18T00:49:15Z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0x010100E8E5B769F1837948A7CB9B4A2520CD12</vt:lpwstr>
  </property>
  <property fmtid="{D5CDD505-2E9C-101B-9397-08002B2CF9AE}" pid="3" name="MediaServiceImageTags">
    <vt:lpwstr/>
  </property>
</Properties>
</file>