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572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1609"/>
    <a:srgbClr val="FFFFFF"/>
    <a:srgbClr val="CCA8A8"/>
    <a:srgbClr val="CBC3C3"/>
    <a:srgbClr val="FFB389"/>
    <a:srgbClr val="78370A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19901-0F04-4DA6-B5EA-57C35EC6E799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07A9F-F3E5-48CD-9CD9-7045FB47A7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579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CEB7FB-DFBF-806E-7932-2AA7AF9BB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5D6BA62-9DB8-F068-90F6-F50468B93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6BE368-CE27-C3E8-7937-A736ECDFD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193F1B-ACAF-6C30-745C-D2216BC05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89B3B6-3590-6E76-6542-A31EAD98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917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A0CEDB-7069-B64E-C5C8-B60411DF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140062B-F2A4-26BC-DAAC-4F467BAD7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4AB50E-1671-BE9A-696F-02C36D117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F66CB5-9918-1476-8F22-E942F7904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E8FAA3-7464-6097-B444-1425CD0A2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260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6A90AC2-01A1-7B2B-C70E-2078327CBA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F619CCB-CA41-D1BC-EB04-210A493B7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E7467D-E3A0-6E7D-35E6-7CA422A65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E3D080-3C80-E01D-82AC-46495A63F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49DF04-5DC0-8319-F710-C41FF611B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916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D64D57-9589-E3FF-0522-9511F2A58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99424B-EAD3-A449-C69A-373CDEA1F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69FFD1-0980-CD6D-3BC4-5E3E1EAA3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31A0BA-F580-6542-AB03-FB0C36D5D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E6CDFA-F240-3919-8ED0-F9A978638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6483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38123-55C2-A555-7A34-AFF5DBFE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880ECF-BA04-591C-5C17-4DEE075F7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5FA3D1-A958-4CA9-9254-82DC1D4F2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EE1140-CBD3-0218-9C53-2AAD7DED4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2B61A1-5D9D-22EC-92E4-B0578283F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9825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658B51-9B08-85F2-3CA0-193E52D85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24502E-B3BF-55AE-2FB8-EF10BBFEB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6D145BA-0DA5-131C-96AD-CC925013D6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84A4-2027-6BF4-97EB-D717A34CC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ED426E5-3FCB-D71E-5711-AE9BCC4B9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213D818-A957-DFCB-30D9-0868A057B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6766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DE2E23-BD4E-6B9C-6B41-B566EA95C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0AD739-2176-FD5D-157D-7723AA055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25AA69-6813-A816-4EE8-17E52C81C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CE7CF1-3CFA-DEF4-4C85-E49A70752F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BA7960E-57A0-C960-4AA0-8988AA4736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C4F5A4C-E5CE-E6C7-5780-7BC28552E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D3BA8BA-0937-647D-89F6-AAD10FF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580C6C2-2C55-4C4D-5250-185A59198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523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324AF3-8D01-84B9-B079-2412D12FB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2B67DE8-16A4-AA00-BEBF-EBC1428C2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ACCD06-95D3-5A1E-A177-767F9DFC6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7F6460-510B-70CF-0593-D8B0A905B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30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1A753C3-5B74-1683-2539-B3C2C4381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F452F60-5D1F-39E7-EB4C-99D63A005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4F5366-A72A-CC3E-D5E9-C26123C5E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5914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FC9B5C-6C88-97B1-9DFC-9992BA87E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16A323-08AE-9F6B-A24B-05CE492A4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973CD8-E62B-4611-3B96-0419DEE73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E32762B-3836-0B50-743B-8F6FB7324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2FC89EA-329C-4B22-85E8-842B3C155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32F2584-ED1E-021E-4439-E90BCF58F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3860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EF267D-5FAC-CEAF-81B3-F498911D6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28939EB-95B2-9A32-C930-354B94BCAA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1BFA08-55BD-CE22-734E-5167D7D63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D1C6F18-3215-EE17-1BB9-50D154912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2E3A41-6116-5656-EC99-A730F9593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7D9F75-D02D-02CF-2FEC-86A254C1D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97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BEA485B-BB3B-8E42-728F-A11998F7F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4A2311-0432-BE36-A453-9D9987BD0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F054AC-FC62-03DE-F7D4-2DB19269A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5DB08-2E6F-4B44-9CDF-530F9C35393F}" type="datetimeFigureOut">
              <a:rPr lang="fr-FR" smtClean="0"/>
              <a:t>16/06/2026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9AC1EF-D726-C86E-4FEE-BA8AB01FD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9B4764-23F1-C6AD-F134-452CE20C7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10470-6D0E-4F7F-B59C-7AC7A54AFA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62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9.pn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4.wdp"/><Relationship Id="rId4" Type="http://schemas.openxmlformats.org/officeDocument/2006/relationships/image" Target="../media/image13.pn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microsoft.com/office/2007/relationships/hdphoto" Target="../media/hdphoto8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7.wdp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042991A-7AC4-3411-C144-42EEB098D3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438" y="0"/>
            <a:ext cx="12655438" cy="6858000"/>
          </a:xfrm>
          <a:prstGeom prst="rect">
            <a:avLst/>
          </a:prstGeom>
        </p:spPr>
      </p:pic>
      <p:sp>
        <p:nvSpPr>
          <p:cNvPr id="85" name="Google Shape;85;p13"/>
          <p:cNvSpPr txBox="1"/>
          <p:nvPr/>
        </p:nvSpPr>
        <p:spPr>
          <a:xfrm>
            <a:off x="3548062" y="1670893"/>
            <a:ext cx="509587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bg1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INTOSAI WGEA | WORK PLAN 2026–2028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645443" y="2166193"/>
            <a:ext cx="8901112" cy="182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>
                <a:solidFill>
                  <a:srgbClr val="F5F5F5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Training Course Material on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lang="en-US" sz="5400" b="1" i="0" u="none" strike="noStrike" cap="none" dirty="0">
                <a:solidFill>
                  <a:schemeClr val="bg2">
                    <a:lumMod val="90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Energy Transition</a:t>
            </a:r>
            <a:endParaRPr dirty="0">
              <a:solidFill>
                <a:schemeClr val="bg2">
                  <a:lumMod val="9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Google Shape;87;p13"/>
          <p:cNvSpPr/>
          <p:nvPr/>
        </p:nvSpPr>
        <p:spPr>
          <a:xfrm>
            <a:off x="5619750" y="4150965"/>
            <a:ext cx="952500" cy="19050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3057525" y="4455765"/>
            <a:ext cx="6076950" cy="886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99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bg1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Led by the Court of Accounts of Morocco</a:t>
            </a:r>
            <a:br>
              <a:rPr lang="en-US" sz="1800" b="0" i="0" u="none" strike="noStrike" cap="none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lang="en-US" sz="1800" b="0" i="0" u="none" strike="noStrike" cap="none" dirty="0">
                <a:solidFill>
                  <a:schemeClr val="bg1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Co-led by the Federal Court of Accounts of Brazil (TCU)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INTOSAI WGEA | U-INTOSAI">
            <a:extLst>
              <a:ext uri="{FF2B5EF4-FFF2-40B4-BE49-F238E27FC236}">
                <a16:creationId xmlns:a16="http://schemas.microsoft.com/office/drawing/2014/main" id="{B809EAAE-A084-D920-BB92-E078F1C07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475" y="338000"/>
            <a:ext cx="1650538" cy="1332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3521224-863D-79F8-F712-2F9B3B7992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637" y="389403"/>
            <a:ext cx="1228700" cy="1230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C0044FE-2E1B-184B-AB3F-FECD03C4626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4" name="Google Shape;94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1750" y="1752600"/>
            <a:ext cx="5238750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/>
          <p:nvPr/>
        </p:nvSpPr>
        <p:spPr>
          <a:xfrm>
            <a:off x="571500" y="2190750"/>
            <a:ext cx="523875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The energy sector accounts for </a:t>
            </a:r>
            <a:r>
              <a:rPr lang="en-US" sz="1500" b="1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73% of global GHG emissions</a:t>
            </a: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, yet 760 million people still lack modern energy access.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571500" y="3343275"/>
            <a:ext cx="52387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575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Climate Urgency:</a:t>
            </a: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Transitioning to low-carbon systems.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571500" y="4095750"/>
            <a:ext cx="52387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575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SDG Alignment:</a:t>
            </a: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Centrality of SDG 7 for "No one left behind".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Google Shape;99;p14"/>
          <p:cNvSpPr txBox="1"/>
          <p:nvPr/>
        </p:nvSpPr>
        <p:spPr>
          <a:xfrm>
            <a:off x="571500" y="4848225"/>
            <a:ext cx="523875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575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SAI Mandate:</a:t>
            </a: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Elevating oversight of international commitments.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Google Shape;103;p14"/>
          <p:cNvSpPr txBox="1"/>
          <p:nvPr/>
        </p:nvSpPr>
        <p:spPr>
          <a:xfrm>
            <a:off x="571500" y="571500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Addressing the </a:t>
            </a:r>
            <a:r>
              <a:rPr lang="en-US" sz="36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Energy Trilemma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Noor-Ouarzazate, un pilier de la transition énergétique marocaine selon un  rapport international">
            <a:extLst>
              <a:ext uri="{FF2B5EF4-FFF2-40B4-BE49-F238E27FC236}">
                <a16:creationId xmlns:a16="http://schemas.microsoft.com/office/drawing/2014/main" id="{2BDC1BAE-32C1-C912-9094-EF4785AF6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027" y="1711832"/>
            <a:ext cx="5004391" cy="441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7" grpId="0"/>
      <p:bldP spid="98" grpId="0"/>
      <p:bldP spid="99" grpId="0"/>
      <p:bldP spid="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796661-B3ED-A315-11C4-412C837060C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Google Shape;109;p15" descr="image.png"/>
          <p:cNvPicPr preferRelativeResize="0"/>
          <p:nvPr/>
        </p:nvPicPr>
        <p:blipFill rotWithShape="1">
          <a:blip r:embed="rId4">
            <a:alphaModFix/>
            <a:duotone>
              <a:prstClr val="black"/>
              <a:srgbClr val="CCA8A8">
                <a:tint val="45000"/>
                <a:satMod val="400000"/>
              </a:srgbClr>
            </a:duotone>
          </a:blip>
          <a:srcRect/>
          <a:stretch/>
        </p:blipFill>
        <p:spPr>
          <a:xfrm>
            <a:off x="571500" y="2309812"/>
            <a:ext cx="3492549" cy="31718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0" name="Google Shape;110;p15" descr="image.png"/>
          <p:cNvPicPr preferRelativeResize="0"/>
          <p:nvPr/>
        </p:nvPicPr>
        <p:blipFill rotWithShape="1">
          <a:blip r:embed="rId5">
            <a:alphaModFix/>
            <a:duotone>
              <a:prstClr val="black"/>
              <a:srgbClr val="CCA8A8">
                <a:tint val="45000"/>
                <a:satMod val="400000"/>
              </a:srgbClr>
            </a:duotone>
          </a:blip>
          <a:srcRect/>
          <a:stretch/>
        </p:blipFill>
        <p:spPr>
          <a:xfrm>
            <a:off x="4349799" y="2309812"/>
            <a:ext cx="3492549" cy="31718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1" name="Google Shape;111;p15" descr="image.png"/>
          <p:cNvPicPr preferRelativeResize="0"/>
          <p:nvPr/>
        </p:nvPicPr>
        <p:blipFill rotWithShape="1">
          <a:blip r:embed="rId6">
            <a:alphaModFix/>
            <a:duotone>
              <a:prstClr val="black"/>
              <a:srgbClr val="CCA8A8">
                <a:tint val="45000"/>
                <a:satMod val="400000"/>
              </a:srgbClr>
            </a:duotone>
          </a:blip>
          <a:srcRect/>
          <a:stretch/>
        </p:blipFill>
        <p:spPr>
          <a:xfrm>
            <a:off x="8128099" y="2309812"/>
            <a:ext cx="3492549" cy="31718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" name="Google Shape;112;p15"/>
          <p:cNvSpPr txBox="1"/>
          <p:nvPr/>
        </p:nvSpPr>
        <p:spPr>
          <a:xfrm>
            <a:off x="962025" y="3405187"/>
            <a:ext cx="284707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F5F5F5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Methodology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Google Shape;113;p15"/>
          <p:cNvSpPr txBox="1"/>
          <p:nvPr/>
        </p:nvSpPr>
        <p:spPr>
          <a:xfrm>
            <a:off x="962025" y="3871912"/>
            <a:ext cx="27114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Develop ISSAI 3000 compliant material based on WGEI guidance and IDI's ISAM model.</a:t>
            </a:r>
            <a:endParaRPr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4740324" y="3405187"/>
            <a:ext cx="284707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F5F5F5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Capacity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4740324" y="3871912"/>
            <a:ext cx="27114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Equip auditors with tools to plan, conduct, and report on complex energy policies.</a:t>
            </a:r>
            <a:endParaRPr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8518624" y="3405187"/>
            <a:ext cx="284707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5F5F5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Network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Google Shape;117;p15"/>
          <p:cNvSpPr txBox="1"/>
          <p:nvPr/>
        </p:nvSpPr>
        <p:spPr>
          <a:xfrm>
            <a:off x="8518624" y="3871912"/>
            <a:ext cx="27114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Foster a global professional community for sharing methodologies and lessons learned.</a:t>
            </a:r>
            <a:endParaRPr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8" name="Google Shape;118;p15" descr="image.png"/>
          <p:cNvPicPr preferRelativeResize="0"/>
          <p:nvPr/>
        </p:nvPicPr>
        <p:blipFill rotWithShape="1">
          <a:blip r:embed="rId7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halkSketch/>
                    </a14:imgEffect>
                    <a14:imgEffect>
                      <a14:saturation sat="1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962025" y="2738437"/>
            <a:ext cx="33337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5" descr="image.png"/>
          <p:cNvPicPr preferRelativeResize="0"/>
          <p:nvPr/>
        </p:nvPicPr>
        <p:blipFill rotWithShape="1">
          <a:blip r:embed="rId9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740324" y="2738437"/>
            <a:ext cx="4762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5" descr="image.png"/>
          <p:cNvPicPr preferRelativeResize="0"/>
          <p:nvPr/>
        </p:nvPicPr>
        <p:blipFill rotWithShape="1">
          <a:blip r:embed="rId11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518624" y="2738437"/>
            <a:ext cx="47625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5"/>
          <p:cNvSpPr txBox="1"/>
          <p:nvPr/>
        </p:nvSpPr>
        <p:spPr>
          <a:xfrm>
            <a:off x="571500" y="571500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Strategic</a:t>
            </a:r>
            <a:r>
              <a:rPr lang="en-US" sz="3600" b="1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 </a:t>
            </a:r>
            <a:r>
              <a:rPr lang="en-US" sz="36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Project Objectives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78095C4-8F0B-6038-609C-D2A62522F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8195"/>
            <a:ext cx="12192000" cy="5879805"/>
          </a:xfrm>
          <a:prstGeom prst="rect">
            <a:avLst/>
          </a:prstGeom>
        </p:spPr>
      </p:pic>
      <p:sp>
        <p:nvSpPr>
          <p:cNvPr id="128" name="Google Shape;128;p16"/>
          <p:cNvSpPr txBox="1"/>
          <p:nvPr/>
        </p:nvSpPr>
        <p:spPr>
          <a:xfrm>
            <a:off x="4471987" y="3321561"/>
            <a:ext cx="3800475" cy="1338828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Global Standards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Integrated approach leveraging: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ISSAI 300/3000: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Performance Principles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WGEI Guide: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Practical Energy Pillars.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IDI ISAM: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SDG-linked vulnerability.</a:t>
            </a:r>
            <a:endParaRPr lang="fr-FR" sz="1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Google Shape;137;p16"/>
          <p:cNvSpPr txBox="1"/>
          <p:nvPr/>
        </p:nvSpPr>
        <p:spPr>
          <a:xfrm>
            <a:off x="295275" y="348217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Unified</a:t>
            </a:r>
            <a:r>
              <a:rPr lang="en-US" sz="3600" b="1" i="0" u="none" strike="noStrike" cap="none" dirty="0">
                <a:solidFill>
                  <a:srgbClr val="F5F5F5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 </a:t>
            </a:r>
            <a:r>
              <a:rPr lang="en-US" sz="36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Audit Framework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8" grpId="1" animBg="1"/>
      <p:bldP spid="1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798690A-C99F-2749-9492-B05EB596FF1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3" name="Google Shape;143;p17" descr="image.png"/>
          <p:cNvPicPr preferRelativeResize="0"/>
          <p:nvPr/>
        </p:nvPicPr>
        <p:blipFill rotWithShape="1">
          <a:blip r:embed="rId4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71500" y="2647950"/>
            <a:ext cx="3492549" cy="249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7" descr="image.png"/>
          <p:cNvPicPr preferRelativeResize="0"/>
          <p:nvPr/>
        </p:nvPicPr>
        <p:blipFill rotWithShape="1">
          <a:blip r:embed="rId6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349799" y="2647950"/>
            <a:ext cx="3492549" cy="249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7" descr="image.png"/>
          <p:cNvPicPr preferRelativeResize="0"/>
          <p:nvPr/>
        </p:nvPicPr>
        <p:blipFill rotWithShape="1">
          <a:blip r:embed="rId8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128099" y="2647950"/>
            <a:ext cx="3492549" cy="249555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962025" y="3067050"/>
            <a:ext cx="2711499" cy="16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01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47" name="Google Shape;147;p17"/>
          <p:cNvSpPr txBox="1"/>
          <p:nvPr/>
        </p:nvSpPr>
        <p:spPr>
          <a:xfrm>
            <a:off x="962025" y="3371850"/>
            <a:ext cx="284707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The Curriculum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Google Shape;148;p17"/>
          <p:cNvSpPr txBox="1"/>
          <p:nvPr/>
        </p:nvSpPr>
        <p:spPr>
          <a:xfrm>
            <a:off x="962025" y="3838575"/>
            <a:ext cx="27114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751609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Structured modules with defined learning objectives and technical content.</a:t>
            </a:r>
            <a:endParaRPr b="1" dirty="0">
              <a:solidFill>
                <a:srgbClr val="7516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Google Shape;149;p17"/>
          <p:cNvSpPr txBox="1"/>
          <p:nvPr/>
        </p:nvSpPr>
        <p:spPr>
          <a:xfrm>
            <a:off x="4740324" y="3067050"/>
            <a:ext cx="2711499" cy="16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02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50" name="Google Shape;150;p17"/>
          <p:cNvSpPr txBox="1"/>
          <p:nvPr/>
        </p:nvSpPr>
        <p:spPr>
          <a:xfrm>
            <a:off x="4740324" y="3371850"/>
            <a:ext cx="284707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Auditor Toolkit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4740324" y="3838575"/>
            <a:ext cx="27114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751609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Practical case studies, ADM templates, GIS simulation packs, and quizzes.</a:t>
            </a:r>
            <a:endParaRPr b="1" dirty="0">
              <a:solidFill>
                <a:srgbClr val="7516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Google Shape;152;p17"/>
          <p:cNvSpPr txBox="1"/>
          <p:nvPr/>
        </p:nvSpPr>
        <p:spPr>
          <a:xfrm>
            <a:off x="8518624" y="3067050"/>
            <a:ext cx="2711499" cy="16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03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53" name="Google Shape;153;p17"/>
          <p:cNvSpPr txBox="1"/>
          <p:nvPr/>
        </p:nvSpPr>
        <p:spPr>
          <a:xfrm>
            <a:off x="8518624" y="3371850"/>
            <a:ext cx="284707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Best Practices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Google Shape;154;p17"/>
          <p:cNvSpPr txBox="1"/>
          <p:nvPr/>
        </p:nvSpPr>
        <p:spPr>
          <a:xfrm>
            <a:off x="8518624" y="3838575"/>
            <a:ext cx="27114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751609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A global compendium of peer SAI audit examples and common challenges.</a:t>
            </a:r>
            <a:endParaRPr b="1" dirty="0">
              <a:solidFill>
                <a:srgbClr val="7516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" name="Google Shape;155;p17"/>
          <p:cNvSpPr txBox="1"/>
          <p:nvPr/>
        </p:nvSpPr>
        <p:spPr>
          <a:xfrm>
            <a:off x="571500" y="571500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Key Project </a:t>
            </a:r>
            <a:r>
              <a:rPr lang="en-US" sz="36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Outputs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3C55FA46-B6D8-A567-DDFE-3E052D15EF0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Freeform 25"/>
          <p:cNvSpPr/>
          <p:nvPr/>
        </p:nvSpPr>
        <p:spPr>
          <a:xfrm>
            <a:off x="6608225" y="2354651"/>
            <a:ext cx="3022234" cy="963710"/>
          </a:xfrm>
          <a:custGeom>
            <a:avLst/>
            <a:gdLst>
              <a:gd name="connsiteX0" fmla="*/ 0 w 2409277"/>
              <a:gd name="connsiteY0" fmla="*/ 0 h 963710"/>
              <a:gd name="connsiteX1" fmla="*/ 1927422 w 2409277"/>
              <a:gd name="connsiteY1" fmla="*/ 0 h 963710"/>
              <a:gd name="connsiteX2" fmla="*/ 2409277 w 2409277"/>
              <a:gd name="connsiteY2" fmla="*/ 481855 h 963710"/>
              <a:gd name="connsiteX3" fmla="*/ 1927422 w 2409277"/>
              <a:gd name="connsiteY3" fmla="*/ 963710 h 963710"/>
              <a:gd name="connsiteX4" fmla="*/ 0 w 2409277"/>
              <a:gd name="connsiteY4" fmla="*/ 963710 h 963710"/>
              <a:gd name="connsiteX5" fmla="*/ 481855 w 2409277"/>
              <a:gd name="connsiteY5" fmla="*/ 481855 h 963710"/>
              <a:gd name="connsiteX6" fmla="*/ 0 w 2409277"/>
              <a:gd name="connsiteY6" fmla="*/ 0 h 9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9277" h="963710">
                <a:moveTo>
                  <a:pt x="0" y="0"/>
                </a:moveTo>
                <a:lnTo>
                  <a:pt x="1927422" y="0"/>
                </a:lnTo>
                <a:lnTo>
                  <a:pt x="2409277" y="481855"/>
                </a:lnTo>
                <a:lnTo>
                  <a:pt x="1927422" y="963710"/>
                </a:lnTo>
                <a:lnTo>
                  <a:pt x="0" y="963710"/>
                </a:lnTo>
                <a:lnTo>
                  <a:pt x="481855" y="481855"/>
                </a:lnTo>
                <a:lnTo>
                  <a:pt x="0" y="0"/>
                </a:lnTo>
                <a:close/>
              </a:path>
            </a:pathLst>
          </a:custGeom>
          <a:solidFill>
            <a:srgbClr val="751609"/>
          </a:solidFill>
          <a:ln>
            <a:noFill/>
          </a:ln>
          <a:effectLst/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5195" tIns="26670" rIns="481855" bIns="26670" numCol="1" spcCol="1270" anchor="ctr" anchorCtr="0">
            <a:noAutofit/>
          </a:bodyPr>
          <a:lstStyle/>
          <a:p>
            <a:pPr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00" dirty="0"/>
          </a:p>
        </p:txBody>
      </p:sp>
      <p:sp>
        <p:nvSpPr>
          <p:cNvPr id="27" name="Freeform 26"/>
          <p:cNvSpPr/>
          <p:nvPr/>
        </p:nvSpPr>
        <p:spPr>
          <a:xfrm>
            <a:off x="3958123" y="2347134"/>
            <a:ext cx="3022234" cy="963710"/>
          </a:xfrm>
          <a:custGeom>
            <a:avLst/>
            <a:gdLst>
              <a:gd name="connsiteX0" fmla="*/ 0 w 2409277"/>
              <a:gd name="connsiteY0" fmla="*/ 0 h 963710"/>
              <a:gd name="connsiteX1" fmla="*/ 1927422 w 2409277"/>
              <a:gd name="connsiteY1" fmla="*/ 0 h 963710"/>
              <a:gd name="connsiteX2" fmla="*/ 2409277 w 2409277"/>
              <a:gd name="connsiteY2" fmla="*/ 481855 h 963710"/>
              <a:gd name="connsiteX3" fmla="*/ 1927422 w 2409277"/>
              <a:gd name="connsiteY3" fmla="*/ 963710 h 963710"/>
              <a:gd name="connsiteX4" fmla="*/ 0 w 2409277"/>
              <a:gd name="connsiteY4" fmla="*/ 963710 h 963710"/>
              <a:gd name="connsiteX5" fmla="*/ 481855 w 2409277"/>
              <a:gd name="connsiteY5" fmla="*/ 481855 h 963710"/>
              <a:gd name="connsiteX6" fmla="*/ 0 w 2409277"/>
              <a:gd name="connsiteY6" fmla="*/ 0 h 9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9277" h="963710">
                <a:moveTo>
                  <a:pt x="0" y="0"/>
                </a:moveTo>
                <a:lnTo>
                  <a:pt x="1927422" y="0"/>
                </a:lnTo>
                <a:lnTo>
                  <a:pt x="2409277" y="481855"/>
                </a:lnTo>
                <a:lnTo>
                  <a:pt x="1927422" y="963710"/>
                </a:lnTo>
                <a:lnTo>
                  <a:pt x="0" y="963710"/>
                </a:lnTo>
                <a:lnTo>
                  <a:pt x="481855" y="481855"/>
                </a:lnTo>
                <a:lnTo>
                  <a:pt x="0" y="0"/>
                </a:lnTo>
                <a:close/>
              </a:path>
            </a:pathLst>
          </a:custGeom>
          <a:solidFill>
            <a:srgbClr val="78370A"/>
          </a:solidFill>
          <a:ln>
            <a:noFill/>
          </a:ln>
          <a:effectLst/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5195" tIns="26670" rIns="481855" bIns="26670" numCol="1" spcCol="1270" anchor="ctr" anchorCtr="0">
            <a:noAutofit/>
          </a:bodyPr>
          <a:lstStyle/>
          <a:p>
            <a:pPr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00" dirty="0"/>
          </a:p>
        </p:txBody>
      </p:sp>
      <p:sp>
        <p:nvSpPr>
          <p:cNvPr id="29" name="Freeform 28"/>
          <p:cNvSpPr/>
          <p:nvPr/>
        </p:nvSpPr>
        <p:spPr>
          <a:xfrm>
            <a:off x="1294496" y="2320008"/>
            <a:ext cx="3022234" cy="963710"/>
          </a:xfrm>
          <a:custGeom>
            <a:avLst/>
            <a:gdLst>
              <a:gd name="connsiteX0" fmla="*/ 0 w 2409277"/>
              <a:gd name="connsiteY0" fmla="*/ 0 h 963710"/>
              <a:gd name="connsiteX1" fmla="*/ 1927422 w 2409277"/>
              <a:gd name="connsiteY1" fmla="*/ 0 h 963710"/>
              <a:gd name="connsiteX2" fmla="*/ 2409277 w 2409277"/>
              <a:gd name="connsiteY2" fmla="*/ 481855 h 963710"/>
              <a:gd name="connsiteX3" fmla="*/ 1927422 w 2409277"/>
              <a:gd name="connsiteY3" fmla="*/ 963710 h 963710"/>
              <a:gd name="connsiteX4" fmla="*/ 0 w 2409277"/>
              <a:gd name="connsiteY4" fmla="*/ 963710 h 963710"/>
              <a:gd name="connsiteX5" fmla="*/ 481855 w 2409277"/>
              <a:gd name="connsiteY5" fmla="*/ 481855 h 963710"/>
              <a:gd name="connsiteX6" fmla="*/ 0 w 2409277"/>
              <a:gd name="connsiteY6" fmla="*/ 0 h 9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9277" h="963710">
                <a:moveTo>
                  <a:pt x="0" y="0"/>
                </a:moveTo>
                <a:lnTo>
                  <a:pt x="1927422" y="0"/>
                </a:lnTo>
                <a:lnTo>
                  <a:pt x="2409277" y="481855"/>
                </a:lnTo>
                <a:lnTo>
                  <a:pt x="1927422" y="963710"/>
                </a:lnTo>
                <a:lnTo>
                  <a:pt x="0" y="963710"/>
                </a:lnTo>
                <a:lnTo>
                  <a:pt x="481855" y="48185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5195" tIns="26670" rIns="481855" bIns="26670" numCol="1" spcCol="1270" anchor="ctr" anchorCtr="0">
            <a:noAutofit/>
          </a:bodyPr>
          <a:lstStyle/>
          <a:p>
            <a:pPr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00" dirty="0"/>
          </a:p>
        </p:txBody>
      </p:sp>
      <p:sp>
        <p:nvSpPr>
          <p:cNvPr id="30" name="Freeform 645"/>
          <p:cNvSpPr>
            <a:spLocks noChangeAspect="1" noEditPoints="1"/>
          </p:cNvSpPr>
          <p:nvPr/>
        </p:nvSpPr>
        <p:spPr bwMode="auto">
          <a:xfrm>
            <a:off x="3143250" y="2681947"/>
            <a:ext cx="365760" cy="338332"/>
          </a:xfrm>
          <a:custGeom>
            <a:avLst/>
            <a:gdLst>
              <a:gd name="T0" fmla="*/ 63 w 64"/>
              <a:gd name="T1" fmla="*/ 14 h 59"/>
              <a:gd name="T2" fmla="*/ 53 w 64"/>
              <a:gd name="T3" fmla="*/ 53 h 59"/>
              <a:gd name="T4" fmla="*/ 46 w 64"/>
              <a:gd name="T5" fmla="*/ 59 h 59"/>
              <a:gd name="T6" fmla="*/ 5 w 64"/>
              <a:gd name="T7" fmla="*/ 57 h 59"/>
              <a:gd name="T8" fmla="*/ 1 w 64"/>
              <a:gd name="T9" fmla="*/ 47 h 59"/>
              <a:gd name="T10" fmla="*/ 1 w 64"/>
              <a:gd name="T11" fmla="*/ 45 h 59"/>
              <a:gd name="T12" fmla="*/ 1 w 64"/>
              <a:gd name="T13" fmla="*/ 43 h 59"/>
              <a:gd name="T14" fmla="*/ 2 w 64"/>
              <a:gd name="T15" fmla="*/ 41 h 59"/>
              <a:gd name="T16" fmla="*/ 4 w 64"/>
              <a:gd name="T17" fmla="*/ 37 h 59"/>
              <a:gd name="T18" fmla="*/ 5 w 64"/>
              <a:gd name="T19" fmla="*/ 32 h 59"/>
              <a:gd name="T20" fmla="*/ 6 w 64"/>
              <a:gd name="T21" fmla="*/ 30 h 59"/>
              <a:gd name="T22" fmla="*/ 8 w 64"/>
              <a:gd name="T23" fmla="*/ 26 h 59"/>
              <a:gd name="T24" fmla="*/ 9 w 64"/>
              <a:gd name="T25" fmla="*/ 21 h 59"/>
              <a:gd name="T26" fmla="*/ 10 w 64"/>
              <a:gd name="T27" fmla="*/ 19 h 59"/>
              <a:gd name="T28" fmla="*/ 12 w 64"/>
              <a:gd name="T29" fmla="*/ 15 h 59"/>
              <a:gd name="T30" fmla="*/ 13 w 64"/>
              <a:gd name="T31" fmla="*/ 10 h 59"/>
              <a:gd name="T32" fmla="*/ 13 w 64"/>
              <a:gd name="T33" fmla="*/ 8 h 59"/>
              <a:gd name="T34" fmla="*/ 15 w 64"/>
              <a:gd name="T35" fmla="*/ 7 h 59"/>
              <a:gd name="T36" fmla="*/ 16 w 64"/>
              <a:gd name="T37" fmla="*/ 4 h 59"/>
              <a:gd name="T38" fmla="*/ 17 w 64"/>
              <a:gd name="T39" fmla="*/ 2 h 59"/>
              <a:gd name="T40" fmla="*/ 20 w 64"/>
              <a:gd name="T41" fmla="*/ 0 h 59"/>
              <a:gd name="T42" fmla="*/ 22 w 64"/>
              <a:gd name="T43" fmla="*/ 1 h 59"/>
              <a:gd name="T44" fmla="*/ 53 w 64"/>
              <a:gd name="T45" fmla="*/ 0 h 59"/>
              <a:gd name="T46" fmla="*/ 58 w 64"/>
              <a:gd name="T47" fmla="*/ 7 h 59"/>
              <a:gd name="T48" fmla="*/ 44 w 64"/>
              <a:gd name="T49" fmla="*/ 48 h 59"/>
              <a:gd name="T50" fmla="*/ 6 w 64"/>
              <a:gd name="T51" fmla="*/ 49 h 59"/>
              <a:gd name="T52" fmla="*/ 5 w 64"/>
              <a:gd name="T53" fmla="*/ 51 h 59"/>
              <a:gd name="T54" fmla="*/ 46 w 64"/>
              <a:gd name="T55" fmla="*/ 54 h 59"/>
              <a:gd name="T56" fmla="*/ 49 w 64"/>
              <a:gd name="T57" fmla="*/ 52 h 59"/>
              <a:gd name="T58" fmla="*/ 61 w 64"/>
              <a:gd name="T59" fmla="*/ 12 h 59"/>
              <a:gd name="T60" fmla="*/ 19 w 64"/>
              <a:gd name="T61" fmla="*/ 24 h 59"/>
              <a:gd name="T62" fmla="*/ 43 w 64"/>
              <a:gd name="T63" fmla="*/ 25 h 59"/>
              <a:gd name="T64" fmla="*/ 45 w 64"/>
              <a:gd name="T65" fmla="*/ 24 h 59"/>
              <a:gd name="T66" fmla="*/ 46 w 64"/>
              <a:gd name="T67" fmla="*/ 20 h 59"/>
              <a:gd name="T68" fmla="*/ 22 w 64"/>
              <a:gd name="T69" fmla="*/ 20 h 59"/>
              <a:gd name="T70" fmla="*/ 20 w 64"/>
              <a:gd name="T71" fmla="*/ 21 h 59"/>
              <a:gd name="T72" fmla="*/ 22 w 64"/>
              <a:gd name="T73" fmla="*/ 14 h 59"/>
              <a:gd name="T74" fmla="*/ 23 w 64"/>
              <a:gd name="T75" fmla="*/ 15 h 59"/>
              <a:gd name="T76" fmla="*/ 47 w 64"/>
              <a:gd name="T77" fmla="*/ 15 h 59"/>
              <a:gd name="T78" fmla="*/ 49 w 64"/>
              <a:gd name="T79" fmla="*/ 11 h 59"/>
              <a:gd name="T80" fmla="*/ 48 w 64"/>
              <a:gd name="T81" fmla="*/ 10 h 59"/>
              <a:gd name="T82" fmla="*/ 24 w 64"/>
              <a:gd name="T83" fmla="*/ 10 h 59"/>
              <a:gd name="T84" fmla="*/ 22 w 64"/>
              <a:gd name="T85" fmla="*/ 1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59">
                <a:moveTo>
                  <a:pt x="61" y="12"/>
                </a:moveTo>
                <a:cubicBezTo>
                  <a:pt x="62" y="12"/>
                  <a:pt x="63" y="13"/>
                  <a:pt x="63" y="14"/>
                </a:cubicBezTo>
                <a:cubicBezTo>
                  <a:pt x="64" y="15"/>
                  <a:pt x="64" y="17"/>
                  <a:pt x="64" y="19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5"/>
                  <a:pt x="52" y="56"/>
                  <a:pt x="50" y="57"/>
                </a:cubicBezTo>
                <a:cubicBezTo>
                  <a:pt x="49" y="58"/>
                  <a:pt x="47" y="59"/>
                  <a:pt x="46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59"/>
                  <a:pt x="6" y="58"/>
                  <a:pt x="5" y="57"/>
                </a:cubicBezTo>
                <a:cubicBezTo>
                  <a:pt x="3" y="56"/>
                  <a:pt x="1" y="54"/>
                  <a:pt x="1" y="52"/>
                </a:cubicBezTo>
                <a:cubicBezTo>
                  <a:pt x="0" y="50"/>
                  <a:pt x="0" y="49"/>
                  <a:pt x="1" y="47"/>
                </a:cubicBezTo>
                <a:cubicBezTo>
                  <a:pt x="1" y="47"/>
                  <a:pt x="1" y="47"/>
                  <a:pt x="1" y="46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2"/>
                </a:cubicBezTo>
                <a:cubicBezTo>
                  <a:pt x="1" y="42"/>
                  <a:pt x="1" y="42"/>
                  <a:pt x="2" y="41"/>
                </a:cubicBezTo>
                <a:cubicBezTo>
                  <a:pt x="2" y="41"/>
                  <a:pt x="2" y="41"/>
                  <a:pt x="2" y="40"/>
                </a:cubicBezTo>
                <a:cubicBezTo>
                  <a:pt x="3" y="40"/>
                  <a:pt x="3" y="38"/>
                  <a:pt x="4" y="37"/>
                </a:cubicBezTo>
                <a:cubicBezTo>
                  <a:pt x="5" y="36"/>
                  <a:pt x="5" y="34"/>
                  <a:pt x="5" y="33"/>
                </a:cubicBezTo>
                <a:cubicBezTo>
                  <a:pt x="5" y="33"/>
                  <a:pt x="5" y="33"/>
                  <a:pt x="5" y="32"/>
                </a:cubicBezTo>
                <a:cubicBezTo>
                  <a:pt x="5" y="32"/>
                  <a:pt x="5" y="31"/>
                  <a:pt x="5" y="31"/>
                </a:cubicBezTo>
                <a:cubicBezTo>
                  <a:pt x="5" y="31"/>
                  <a:pt x="5" y="31"/>
                  <a:pt x="6" y="30"/>
                </a:cubicBezTo>
                <a:cubicBezTo>
                  <a:pt x="6" y="30"/>
                  <a:pt x="6" y="29"/>
                  <a:pt x="6" y="29"/>
                </a:cubicBezTo>
                <a:cubicBezTo>
                  <a:pt x="7" y="28"/>
                  <a:pt x="8" y="27"/>
                  <a:pt x="8" y="26"/>
                </a:cubicBezTo>
                <a:cubicBezTo>
                  <a:pt x="9" y="24"/>
                  <a:pt x="9" y="23"/>
                  <a:pt x="9" y="22"/>
                </a:cubicBezTo>
                <a:cubicBezTo>
                  <a:pt x="9" y="22"/>
                  <a:pt x="9" y="22"/>
                  <a:pt x="9" y="21"/>
                </a:cubicBezTo>
                <a:cubicBezTo>
                  <a:pt x="9" y="21"/>
                  <a:pt x="9" y="20"/>
                  <a:pt x="9" y="20"/>
                </a:cubicBezTo>
                <a:cubicBezTo>
                  <a:pt x="9" y="20"/>
                  <a:pt x="9" y="19"/>
                  <a:pt x="10" y="19"/>
                </a:cubicBezTo>
                <a:cubicBezTo>
                  <a:pt x="10" y="18"/>
                  <a:pt x="11" y="18"/>
                  <a:pt x="11" y="18"/>
                </a:cubicBezTo>
                <a:cubicBezTo>
                  <a:pt x="11" y="17"/>
                  <a:pt x="12" y="16"/>
                  <a:pt x="12" y="15"/>
                </a:cubicBezTo>
                <a:cubicBezTo>
                  <a:pt x="13" y="13"/>
                  <a:pt x="13" y="12"/>
                  <a:pt x="13" y="11"/>
                </a:cubicBezTo>
                <a:cubicBezTo>
                  <a:pt x="13" y="11"/>
                  <a:pt x="13" y="11"/>
                  <a:pt x="13" y="10"/>
                </a:cubicBezTo>
                <a:cubicBezTo>
                  <a:pt x="13" y="10"/>
                  <a:pt x="13" y="9"/>
                  <a:pt x="13" y="9"/>
                </a:cubicBezTo>
                <a:cubicBezTo>
                  <a:pt x="13" y="9"/>
                  <a:pt x="13" y="9"/>
                  <a:pt x="13" y="8"/>
                </a:cubicBezTo>
                <a:cubicBezTo>
                  <a:pt x="14" y="8"/>
                  <a:pt x="14" y="8"/>
                  <a:pt x="14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3"/>
                  <a:pt x="17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1" y="0"/>
                  <a:pt x="22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5" y="0"/>
                  <a:pt x="56" y="1"/>
                  <a:pt x="57" y="2"/>
                </a:cubicBezTo>
                <a:cubicBezTo>
                  <a:pt x="58" y="4"/>
                  <a:pt x="58" y="5"/>
                  <a:pt x="58" y="7"/>
                </a:cubicBezTo>
                <a:cubicBezTo>
                  <a:pt x="47" y="42"/>
                  <a:pt x="47" y="42"/>
                  <a:pt x="47" y="42"/>
                </a:cubicBezTo>
                <a:cubicBezTo>
                  <a:pt x="46" y="45"/>
                  <a:pt x="45" y="47"/>
                  <a:pt x="44" y="48"/>
                </a:cubicBezTo>
                <a:cubicBezTo>
                  <a:pt x="44" y="49"/>
                  <a:pt x="42" y="49"/>
                  <a:pt x="40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9"/>
                  <a:pt x="5" y="49"/>
                  <a:pt x="5" y="50"/>
                </a:cubicBezTo>
                <a:cubicBezTo>
                  <a:pt x="5" y="50"/>
                  <a:pt x="5" y="51"/>
                  <a:pt x="5" y="51"/>
                </a:cubicBezTo>
                <a:cubicBezTo>
                  <a:pt x="5" y="53"/>
                  <a:pt x="7" y="54"/>
                  <a:pt x="10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8" y="54"/>
                </a:cubicBezTo>
                <a:cubicBezTo>
                  <a:pt x="48" y="53"/>
                  <a:pt x="49" y="53"/>
                  <a:pt x="49" y="5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3"/>
                  <a:pt x="61" y="12"/>
                </a:cubicBezTo>
                <a:close/>
                <a:moveTo>
                  <a:pt x="19" y="24"/>
                </a:move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20" y="25"/>
                  <a:pt x="2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4" y="25"/>
                  <a:pt x="44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0"/>
                  <a:pt x="46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0"/>
                  <a:pt x="20" y="21"/>
                  <a:pt x="20" y="21"/>
                </a:cubicBezTo>
                <a:lnTo>
                  <a:pt x="19" y="24"/>
                </a:lnTo>
                <a:close/>
                <a:moveTo>
                  <a:pt x="22" y="14"/>
                </a:moveTo>
                <a:cubicBezTo>
                  <a:pt x="22" y="14"/>
                  <a:pt x="22" y="14"/>
                  <a:pt x="22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0"/>
                </a:cubicBezTo>
                <a:cubicBezTo>
                  <a:pt x="49" y="10"/>
                  <a:pt x="48" y="10"/>
                  <a:pt x="48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3" y="11"/>
                  <a:pt x="23" y="11"/>
                  <a:pt x="23" y="11"/>
                </a:cubicBezTo>
                <a:lnTo>
                  <a:pt x="2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" name="Freeform 849"/>
          <p:cNvSpPr>
            <a:spLocks noChangeAspect="1" noEditPoints="1"/>
          </p:cNvSpPr>
          <p:nvPr/>
        </p:nvSpPr>
        <p:spPr bwMode="auto">
          <a:xfrm>
            <a:off x="5800505" y="2691829"/>
            <a:ext cx="419097" cy="274320"/>
          </a:xfrm>
          <a:custGeom>
            <a:avLst/>
            <a:gdLst>
              <a:gd name="T0" fmla="*/ 86 w 87"/>
              <a:gd name="T1" fmla="*/ 15 h 58"/>
              <a:gd name="T2" fmla="*/ 44 w 87"/>
              <a:gd name="T3" fmla="*/ 29 h 58"/>
              <a:gd name="T4" fmla="*/ 44 w 87"/>
              <a:gd name="T5" fmla="*/ 29 h 58"/>
              <a:gd name="T6" fmla="*/ 43 w 87"/>
              <a:gd name="T7" fmla="*/ 29 h 58"/>
              <a:gd name="T8" fmla="*/ 18 w 87"/>
              <a:gd name="T9" fmla="*/ 21 h 58"/>
              <a:gd name="T10" fmla="*/ 14 w 87"/>
              <a:gd name="T11" fmla="*/ 32 h 58"/>
              <a:gd name="T12" fmla="*/ 17 w 87"/>
              <a:gd name="T13" fmla="*/ 36 h 58"/>
              <a:gd name="T14" fmla="*/ 15 w 87"/>
              <a:gd name="T15" fmla="*/ 40 h 58"/>
              <a:gd name="T16" fmla="*/ 17 w 87"/>
              <a:gd name="T17" fmla="*/ 57 h 58"/>
              <a:gd name="T18" fmla="*/ 16 w 87"/>
              <a:gd name="T19" fmla="*/ 58 h 58"/>
              <a:gd name="T20" fmla="*/ 16 w 87"/>
              <a:gd name="T21" fmla="*/ 58 h 58"/>
              <a:gd name="T22" fmla="*/ 8 w 87"/>
              <a:gd name="T23" fmla="*/ 58 h 58"/>
              <a:gd name="T24" fmla="*/ 7 w 87"/>
              <a:gd name="T25" fmla="*/ 58 h 58"/>
              <a:gd name="T26" fmla="*/ 7 w 87"/>
              <a:gd name="T27" fmla="*/ 57 h 58"/>
              <a:gd name="T28" fmla="*/ 9 w 87"/>
              <a:gd name="T29" fmla="*/ 40 h 58"/>
              <a:gd name="T30" fmla="*/ 7 w 87"/>
              <a:gd name="T31" fmla="*/ 36 h 58"/>
              <a:gd name="T32" fmla="*/ 10 w 87"/>
              <a:gd name="T33" fmla="*/ 32 h 58"/>
              <a:gd name="T34" fmla="*/ 13 w 87"/>
              <a:gd name="T35" fmla="*/ 19 h 58"/>
              <a:gd name="T36" fmla="*/ 1 w 87"/>
              <a:gd name="T37" fmla="*/ 15 h 58"/>
              <a:gd name="T38" fmla="*/ 0 w 87"/>
              <a:gd name="T39" fmla="*/ 14 h 58"/>
              <a:gd name="T40" fmla="*/ 1 w 87"/>
              <a:gd name="T41" fmla="*/ 13 h 58"/>
              <a:gd name="T42" fmla="*/ 43 w 87"/>
              <a:gd name="T43" fmla="*/ 0 h 58"/>
              <a:gd name="T44" fmla="*/ 44 w 87"/>
              <a:gd name="T45" fmla="*/ 0 h 58"/>
              <a:gd name="T46" fmla="*/ 44 w 87"/>
              <a:gd name="T47" fmla="*/ 0 h 58"/>
              <a:gd name="T48" fmla="*/ 86 w 87"/>
              <a:gd name="T49" fmla="*/ 13 h 58"/>
              <a:gd name="T50" fmla="*/ 87 w 87"/>
              <a:gd name="T51" fmla="*/ 14 h 58"/>
              <a:gd name="T52" fmla="*/ 86 w 87"/>
              <a:gd name="T53" fmla="*/ 15 h 58"/>
              <a:gd name="T54" fmla="*/ 68 w 87"/>
              <a:gd name="T55" fmla="*/ 39 h 58"/>
              <a:gd name="T56" fmla="*/ 44 w 87"/>
              <a:gd name="T57" fmla="*/ 48 h 58"/>
              <a:gd name="T58" fmla="*/ 19 w 87"/>
              <a:gd name="T59" fmla="*/ 39 h 58"/>
              <a:gd name="T60" fmla="*/ 20 w 87"/>
              <a:gd name="T61" fmla="*/ 27 h 58"/>
              <a:gd name="T62" fmla="*/ 42 w 87"/>
              <a:gd name="T63" fmla="*/ 33 h 58"/>
              <a:gd name="T64" fmla="*/ 44 w 87"/>
              <a:gd name="T65" fmla="*/ 34 h 58"/>
              <a:gd name="T66" fmla="*/ 45 w 87"/>
              <a:gd name="T67" fmla="*/ 33 h 58"/>
              <a:gd name="T68" fmla="*/ 67 w 87"/>
              <a:gd name="T69" fmla="*/ 27 h 58"/>
              <a:gd name="T70" fmla="*/ 68 w 87"/>
              <a:gd name="T71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7" y="57"/>
                  <a:pt x="16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7"/>
                  <a:pt x="7" y="57"/>
                  <a:pt x="7" y="57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9"/>
                </a:moveTo>
                <a:cubicBezTo>
                  <a:pt x="68" y="44"/>
                  <a:pt x="57" y="48"/>
                  <a:pt x="44" y="48"/>
                </a:cubicBezTo>
                <a:cubicBezTo>
                  <a:pt x="30" y="48"/>
                  <a:pt x="19" y="44"/>
                  <a:pt x="19" y="39"/>
                </a:cubicBezTo>
                <a:cubicBezTo>
                  <a:pt x="20" y="27"/>
                  <a:pt x="20" y="27"/>
                  <a:pt x="20" y="27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4"/>
                  <a:pt x="43" y="34"/>
                  <a:pt x="44" y="34"/>
                </a:cubicBezTo>
                <a:cubicBezTo>
                  <a:pt x="44" y="34"/>
                  <a:pt x="45" y="34"/>
                  <a:pt x="45" y="33"/>
                </a:cubicBezTo>
                <a:cubicBezTo>
                  <a:pt x="67" y="27"/>
                  <a:pt x="67" y="27"/>
                  <a:pt x="67" y="27"/>
                </a:cubicBezTo>
                <a:lnTo>
                  <a:pt x="68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 958"/>
          <p:cNvSpPr>
            <a:spLocks noChangeAspect="1" noEditPoints="1"/>
          </p:cNvSpPr>
          <p:nvPr/>
        </p:nvSpPr>
        <p:spPr bwMode="auto">
          <a:xfrm>
            <a:off x="8423252" y="2712877"/>
            <a:ext cx="329184" cy="329184"/>
          </a:xfrm>
          <a:custGeom>
            <a:avLst/>
            <a:gdLst>
              <a:gd name="T0" fmla="*/ 68 w 68"/>
              <a:gd name="T1" fmla="*/ 38 h 68"/>
              <a:gd name="T2" fmla="*/ 68 w 68"/>
              <a:gd name="T3" fmla="*/ 64 h 68"/>
              <a:gd name="T4" fmla="*/ 67 w 68"/>
              <a:gd name="T5" fmla="*/ 67 h 68"/>
              <a:gd name="T6" fmla="*/ 65 w 68"/>
              <a:gd name="T7" fmla="*/ 68 h 68"/>
              <a:gd name="T8" fmla="*/ 28 w 68"/>
              <a:gd name="T9" fmla="*/ 68 h 68"/>
              <a:gd name="T10" fmla="*/ 26 w 68"/>
              <a:gd name="T11" fmla="*/ 67 h 68"/>
              <a:gd name="T12" fmla="*/ 25 w 68"/>
              <a:gd name="T13" fmla="*/ 64 h 68"/>
              <a:gd name="T14" fmla="*/ 25 w 68"/>
              <a:gd name="T15" fmla="*/ 58 h 68"/>
              <a:gd name="T16" fmla="*/ 4 w 68"/>
              <a:gd name="T17" fmla="*/ 58 h 68"/>
              <a:gd name="T18" fmla="*/ 1 w 68"/>
              <a:gd name="T19" fmla="*/ 57 h 68"/>
              <a:gd name="T20" fmla="*/ 0 w 68"/>
              <a:gd name="T21" fmla="*/ 54 h 68"/>
              <a:gd name="T22" fmla="*/ 0 w 68"/>
              <a:gd name="T23" fmla="*/ 3 h 68"/>
              <a:gd name="T24" fmla="*/ 1 w 68"/>
              <a:gd name="T25" fmla="*/ 1 h 68"/>
              <a:gd name="T26" fmla="*/ 4 w 68"/>
              <a:gd name="T27" fmla="*/ 0 h 68"/>
              <a:gd name="T28" fmla="*/ 45 w 68"/>
              <a:gd name="T29" fmla="*/ 0 h 68"/>
              <a:gd name="T30" fmla="*/ 48 w 68"/>
              <a:gd name="T31" fmla="*/ 1 h 68"/>
              <a:gd name="T32" fmla="*/ 49 w 68"/>
              <a:gd name="T33" fmla="*/ 3 h 68"/>
              <a:gd name="T34" fmla="*/ 49 w 68"/>
              <a:gd name="T35" fmla="*/ 16 h 68"/>
              <a:gd name="T36" fmla="*/ 50 w 68"/>
              <a:gd name="T37" fmla="*/ 17 h 68"/>
              <a:gd name="T38" fmla="*/ 66 w 68"/>
              <a:gd name="T39" fmla="*/ 32 h 68"/>
              <a:gd name="T40" fmla="*/ 67 w 68"/>
              <a:gd name="T41" fmla="*/ 35 h 68"/>
              <a:gd name="T42" fmla="*/ 68 w 68"/>
              <a:gd name="T43" fmla="*/ 38 h 68"/>
              <a:gd name="T44" fmla="*/ 39 w 68"/>
              <a:gd name="T45" fmla="*/ 8 h 68"/>
              <a:gd name="T46" fmla="*/ 39 w 68"/>
              <a:gd name="T47" fmla="*/ 6 h 68"/>
              <a:gd name="T48" fmla="*/ 39 w 68"/>
              <a:gd name="T49" fmla="*/ 5 h 68"/>
              <a:gd name="T50" fmla="*/ 38 w 68"/>
              <a:gd name="T51" fmla="*/ 5 h 68"/>
              <a:gd name="T52" fmla="*/ 11 w 68"/>
              <a:gd name="T53" fmla="*/ 5 h 68"/>
              <a:gd name="T54" fmla="*/ 10 w 68"/>
              <a:gd name="T55" fmla="*/ 5 h 68"/>
              <a:gd name="T56" fmla="*/ 10 w 68"/>
              <a:gd name="T57" fmla="*/ 6 h 68"/>
              <a:gd name="T58" fmla="*/ 10 w 68"/>
              <a:gd name="T59" fmla="*/ 8 h 68"/>
              <a:gd name="T60" fmla="*/ 10 w 68"/>
              <a:gd name="T61" fmla="*/ 9 h 68"/>
              <a:gd name="T62" fmla="*/ 11 w 68"/>
              <a:gd name="T63" fmla="*/ 9 h 68"/>
              <a:gd name="T64" fmla="*/ 38 w 68"/>
              <a:gd name="T65" fmla="*/ 9 h 68"/>
              <a:gd name="T66" fmla="*/ 39 w 68"/>
              <a:gd name="T67" fmla="*/ 9 h 68"/>
              <a:gd name="T68" fmla="*/ 39 w 68"/>
              <a:gd name="T69" fmla="*/ 8 h 68"/>
              <a:gd name="T70" fmla="*/ 29 w 68"/>
              <a:gd name="T71" fmla="*/ 63 h 68"/>
              <a:gd name="T72" fmla="*/ 63 w 68"/>
              <a:gd name="T73" fmla="*/ 63 h 68"/>
              <a:gd name="T74" fmla="*/ 63 w 68"/>
              <a:gd name="T75" fmla="*/ 38 h 68"/>
              <a:gd name="T76" fmla="*/ 48 w 68"/>
              <a:gd name="T77" fmla="*/ 38 h 68"/>
              <a:gd name="T78" fmla="*/ 45 w 68"/>
              <a:gd name="T79" fmla="*/ 37 h 68"/>
              <a:gd name="T80" fmla="*/ 44 w 68"/>
              <a:gd name="T81" fmla="*/ 35 h 68"/>
              <a:gd name="T82" fmla="*/ 44 w 68"/>
              <a:gd name="T83" fmla="*/ 19 h 68"/>
              <a:gd name="T84" fmla="*/ 29 w 68"/>
              <a:gd name="T85" fmla="*/ 19 h 68"/>
              <a:gd name="T86" fmla="*/ 29 w 68"/>
              <a:gd name="T87" fmla="*/ 63 h 68"/>
              <a:gd name="T88" fmla="*/ 49 w 68"/>
              <a:gd name="T89" fmla="*/ 34 h 68"/>
              <a:gd name="T90" fmla="*/ 60 w 68"/>
              <a:gd name="T91" fmla="*/ 34 h 68"/>
              <a:gd name="T92" fmla="*/ 49 w 68"/>
              <a:gd name="T93" fmla="*/ 22 h 68"/>
              <a:gd name="T94" fmla="*/ 49 w 68"/>
              <a:gd name="T95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" h="68">
                <a:moveTo>
                  <a:pt x="68" y="38"/>
                </a:moveTo>
                <a:cubicBezTo>
                  <a:pt x="68" y="64"/>
                  <a:pt x="68" y="64"/>
                  <a:pt x="68" y="64"/>
                </a:cubicBezTo>
                <a:cubicBezTo>
                  <a:pt x="68" y="65"/>
                  <a:pt x="68" y="66"/>
                  <a:pt x="67" y="67"/>
                </a:cubicBezTo>
                <a:cubicBezTo>
                  <a:pt x="66" y="67"/>
                  <a:pt x="66" y="68"/>
                  <a:pt x="65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7" y="68"/>
                  <a:pt x="26" y="67"/>
                  <a:pt x="26" y="67"/>
                </a:cubicBezTo>
                <a:cubicBezTo>
                  <a:pt x="25" y="66"/>
                  <a:pt x="25" y="65"/>
                  <a:pt x="25" y="64"/>
                </a:cubicBezTo>
                <a:cubicBezTo>
                  <a:pt x="25" y="58"/>
                  <a:pt x="25" y="58"/>
                  <a:pt x="25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8"/>
                  <a:pt x="1" y="57"/>
                </a:cubicBezTo>
                <a:cubicBezTo>
                  <a:pt x="1" y="56"/>
                  <a:pt x="0" y="55"/>
                  <a:pt x="0" y="5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0"/>
                  <a:pt x="3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48" y="1"/>
                  <a:pt x="49" y="2"/>
                  <a:pt x="49" y="3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50" y="16"/>
                  <a:pt x="50" y="17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7" y="34"/>
                  <a:pt x="67" y="35"/>
                </a:cubicBezTo>
                <a:cubicBezTo>
                  <a:pt x="68" y="36"/>
                  <a:pt x="68" y="37"/>
                  <a:pt x="68" y="38"/>
                </a:cubicBezTo>
                <a:close/>
                <a:moveTo>
                  <a:pt x="39" y="8"/>
                </a:move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0" y="5"/>
                </a:cubicBezTo>
                <a:cubicBezTo>
                  <a:pt x="10" y="5"/>
                  <a:pt x="10" y="5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9" y="9"/>
                </a:cubicBezTo>
                <a:cubicBezTo>
                  <a:pt x="39" y="9"/>
                  <a:pt x="39" y="9"/>
                  <a:pt x="39" y="8"/>
                </a:cubicBezTo>
                <a:close/>
                <a:moveTo>
                  <a:pt x="29" y="63"/>
                </a:moveTo>
                <a:cubicBezTo>
                  <a:pt x="63" y="63"/>
                  <a:pt x="63" y="63"/>
                  <a:pt x="63" y="63"/>
                </a:cubicBezTo>
                <a:cubicBezTo>
                  <a:pt x="63" y="38"/>
                  <a:pt x="63" y="38"/>
                  <a:pt x="63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7" y="38"/>
                  <a:pt x="46" y="38"/>
                  <a:pt x="45" y="37"/>
                </a:cubicBezTo>
                <a:cubicBezTo>
                  <a:pt x="44" y="37"/>
                  <a:pt x="44" y="36"/>
                  <a:pt x="44" y="35"/>
                </a:cubicBezTo>
                <a:cubicBezTo>
                  <a:pt x="44" y="19"/>
                  <a:pt x="44" y="19"/>
                  <a:pt x="44" y="19"/>
                </a:cubicBezTo>
                <a:cubicBezTo>
                  <a:pt x="29" y="19"/>
                  <a:pt x="29" y="19"/>
                  <a:pt x="29" y="19"/>
                </a:cubicBezTo>
                <a:lnTo>
                  <a:pt x="29" y="63"/>
                </a:lnTo>
                <a:close/>
                <a:moveTo>
                  <a:pt x="49" y="34"/>
                </a:moveTo>
                <a:cubicBezTo>
                  <a:pt x="60" y="34"/>
                  <a:pt x="60" y="34"/>
                  <a:pt x="60" y="34"/>
                </a:cubicBezTo>
                <a:cubicBezTo>
                  <a:pt x="49" y="22"/>
                  <a:pt x="49" y="22"/>
                  <a:pt x="49" y="22"/>
                </a:cubicBezTo>
                <a:lnTo>
                  <a:pt x="4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230938" y="2636451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51905" y="2637107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419975" y="2636451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37263" y="3542747"/>
            <a:ext cx="2328972" cy="1528111"/>
          </a:xfrm>
          <a:prstGeom prst="rect">
            <a:avLst/>
          </a:prstGeom>
          <a:noFill/>
        </p:spPr>
        <p:txBody>
          <a:bodyPr wrap="square" numCol="1" spcCol="640080" rtlCol="0">
            <a:spAutoFit/>
          </a:bodyPr>
          <a:lstStyle/>
          <a:p>
            <a:pPr lvl="0" algn="ctr">
              <a:lnSpc>
                <a:spcPct val="133333"/>
              </a:lnSpc>
            </a:pPr>
            <a:r>
              <a:rPr lang="en-US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Questionnaires &amp; Thematic Scoping</a:t>
            </a:r>
            <a:b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lang="en-US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Curriculum Structure Design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05275" y="3547156"/>
            <a:ext cx="2058371" cy="1159676"/>
          </a:xfrm>
          <a:prstGeom prst="rect">
            <a:avLst/>
          </a:prstGeom>
          <a:noFill/>
        </p:spPr>
        <p:txBody>
          <a:bodyPr wrap="square" numCol="1" spcCol="640080" rtlCol="0">
            <a:spAutoFit/>
          </a:bodyPr>
          <a:lstStyle/>
          <a:p>
            <a:pPr lvl="0" algn="ctr">
              <a:lnSpc>
                <a:spcPct val="133333"/>
              </a:lnSpc>
            </a:pPr>
            <a:r>
              <a:rPr lang="en-US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Tool Development</a:t>
            </a:r>
            <a:b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lang="en-US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Workshops at 24th WGEA Assembly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763585" y="3547156"/>
            <a:ext cx="2504239" cy="1159676"/>
          </a:xfrm>
          <a:prstGeom prst="rect">
            <a:avLst/>
          </a:prstGeom>
          <a:noFill/>
        </p:spPr>
        <p:txBody>
          <a:bodyPr wrap="square" numCol="1" spcCol="640080" rtlCol="0">
            <a:spAutoFit/>
          </a:bodyPr>
          <a:lstStyle/>
          <a:p>
            <a:pPr lvl="0" algn="ctr">
              <a:lnSpc>
                <a:spcPct val="133333"/>
              </a:lnSpc>
            </a:pPr>
            <a:r>
              <a:rPr lang="en-US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Case Study Refinement</a:t>
            </a:r>
            <a:b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lang="en-US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Results at 25th WGEA Assembly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31448" y="582618"/>
            <a:ext cx="4740602" cy="646331"/>
          </a:xfrm>
          <a:prstGeom prst="rect">
            <a:avLst/>
          </a:prstGeom>
          <a:noFill/>
        </p:spPr>
        <p:txBody>
          <a:bodyPr wrap="square" numCol="1" spcCol="274320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Predictive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364951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5" grpId="0" animBg="1"/>
      <p:bldP spid="36" grpId="0" animBg="1"/>
      <p:bldP spid="38" grpId="0"/>
      <p:bldP spid="46" grpId="0"/>
      <p:bldP spid="47" grpId="0"/>
      <p:bldP spid="49" grpId="0" build="allAtOnce"/>
      <p:bldP spid="50" grpId="0" build="allAtOnce"/>
      <p:bldP spid="51" grpId="0" build="allAtOnce"/>
      <p:bldP spid="5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25F9463-011F-EAC4-CAF1-B48C51ABC95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61" name="Google Shape;161;p18"/>
          <p:cNvGraphicFramePr/>
          <p:nvPr>
            <p:extLst>
              <p:ext uri="{D42A27DB-BD31-4B8C-83A1-F6EECF244321}">
                <p14:modId xmlns:p14="http://schemas.microsoft.com/office/powerpoint/2010/main" val="2955977612"/>
              </p:ext>
            </p:extLst>
          </p:nvPr>
        </p:nvGraphicFramePr>
        <p:xfrm>
          <a:off x="571500" y="2486025"/>
          <a:ext cx="11049000" cy="30098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1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Module</a:t>
                      </a:r>
                      <a:endParaRPr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Thematic Focus</a:t>
                      </a:r>
                      <a:endParaRPr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Core Reference</a:t>
                      </a:r>
                      <a:endParaRPr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I. Foundations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Global Context, Paris Agreement, SAI Strategic Mandates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ISSAI 150</a:t>
                      </a:r>
                      <a:endParaRPr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II. Planning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Stakeholder Mapping, Risk Inventory, Audit Design Matrix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ISSAI 300 / ISAM</a:t>
                      </a:r>
                      <a:endParaRPr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III. Execution</a:t>
                      </a:r>
                      <a:endParaRPr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Energy Data Analytics, GIS, Technical Fieldwork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ISSAI 3000</a:t>
                      </a:r>
                      <a:endParaRPr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IV. Reporting</a:t>
                      </a:r>
                      <a:endParaRPr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Maturity Scoring (0-3), Dashboarding, Follow-up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0" i="0" u="none" strike="noStrike" cap="none" dirty="0">
                          <a:solidFill>
                            <a:srgbClr val="751609"/>
                          </a:solidFill>
                          <a:latin typeface="Times New Roman" panose="02020603050405020304" pitchFamily="18" charset="0"/>
                          <a:ea typeface="Inter"/>
                          <a:cs typeface="Times New Roman" panose="02020603050405020304" pitchFamily="18" charset="0"/>
                          <a:sym typeface="Inter"/>
                        </a:rPr>
                        <a:t>WGEI Maturity Scale</a:t>
                      </a:r>
                      <a:endParaRPr dirty="0">
                        <a:solidFill>
                          <a:srgbClr val="75160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2" name="Google Shape;162;p18"/>
          <p:cNvSpPr/>
          <p:nvPr/>
        </p:nvSpPr>
        <p:spPr>
          <a:xfrm>
            <a:off x="571500" y="3105150"/>
            <a:ext cx="1981200" cy="1905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18"/>
          <p:cNvSpPr/>
          <p:nvPr/>
        </p:nvSpPr>
        <p:spPr>
          <a:xfrm>
            <a:off x="2552700" y="3105150"/>
            <a:ext cx="6466433" cy="1905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8"/>
          <p:cNvSpPr/>
          <p:nvPr/>
        </p:nvSpPr>
        <p:spPr>
          <a:xfrm>
            <a:off x="9019133" y="3105150"/>
            <a:ext cx="2601366" cy="1905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8"/>
          <p:cNvSpPr/>
          <p:nvPr/>
        </p:nvSpPr>
        <p:spPr>
          <a:xfrm>
            <a:off x="571500" y="3709987"/>
            <a:ext cx="1981200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8"/>
          <p:cNvSpPr/>
          <p:nvPr/>
        </p:nvSpPr>
        <p:spPr>
          <a:xfrm>
            <a:off x="2552700" y="3709987"/>
            <a:ext cx="6466433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8"/>
          <p:cNvSpPr/>
          <p:nvPr/>
        </p:nvSpPr>
        <p:spPr>
          <a:xfrm>
            <a:off x="9019133" y="3709987"/>
            <a:ext cx="2601366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8"/>
          <p:cNvSpPr/>
          <p:nvPr/>
        </p:nvSpPr>
        <p:spPr>
          <a:xfrm>
            <a:off x="571500" y="4300537"/>
            <a:ext cx="1981200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8"/>
          <p:cNvSpPr/>
          <p:nvPr/>
        </p:nvSpPr>
        <p:spPr>
          <a:xfrm>
            <a:off x="2552700" y="4300537"/>
            <a:ext cx="6466433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8"/>
          <p:cNvSpPr/>
          <p:nvPr/>
        </p:nvSpPr>
        <p:spPr>
          <a:xfrm>
            <a:off x="9019133" y="4300537"/>
            <a:ext cx="2601366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8"/>
          <p:cNvSpPr/>
          <p:nvPr/>
        </p:nvSpPr>
        <p:spPr>
          <a:xfrm>
            <a:off x="571500" y="4891087"/>
            <a:ext cx="1981200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8"/>
          <p:cNvSpPr/>
          <p:nvPr/>
        </p:nvSpPr>
        <p:spPr>
          <a:xfrm>
            <a:off x="2552700" y="4891087"/>
            <a:ext cx="6466433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8"/>
          <p:cNvSpPr/>
          <p:nvPr/>
        </p:nvSpPr>
        <p:spPr>
          <a:xfrm>
            <a:off x="9019133" y="4891087"/>
            <a:ext cx="2601366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18"/>
          <p:cNvSpPr/>
          <p:nvPr/>
        </p:nvSpPr>
        <p:spPr>
          <a:xfrm>
            <a:off x="571500" y="5481637"/>
            <a:ext cx="1981200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18"/>
          <p:cNvSpPr/>
          <p:nvPr/>
        </p:nvSpPr>
        <p:spPr>
          <a:xfrm>
            <a:off x="2552700" y="5481637"/>
            <a:ext cx="6466433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8"/>
          <p:cNvSpPr/>
          <p:nvPr/>
        </p:nvSpPr>
        <p:spPr>
          <a:xfrm>
            <a:off x="9019133" y="5481637"/>
            <a:ext cx="2601366" cy="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8"/>
          <p:cNvSpPr txBox="1"/>
          <p:nvPr/>
        </p:nvSpPr>
        <p:spPr>
          <a:xfrm>
            <a:off x="571500" y="571500"/>
            <a:ext cx="116014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5F5F5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The</a:t>
            </a:r>
            <a:r>
              <a:rPr lang="en-US" sz="3600" b="1" i="0" u="none" strike="noStrike" cap="none" dirty="0">
                <a:solidFill>
                  <a:srgbClr val="F5F5F5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36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Curriculum Architecture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7AD2DB4-1640-08B0-CBE7-B30ED5600B1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83" name="Google Shape;183;p19"/>
          <p:cNvSpPr txBox="1"/>
          <p:nvPr/>
        </p:nvSpPr>
        <p:spPr>
          <a:xfrm>
            <a:off x="571500" y="762000"/>
            <a:ext cx="52006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Urbanist"/>
                <a:cs typeface="Times New Roman" panose="02020603050405020304" pitchFamily="18" charset="0"/>
                <a:sym typeface="Urbanist"/>
              </a:rPr>
              <a:t>Evidence &amp; Analytics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Google Shape;184;p19"/>
          <p:cNvSpPr txBox="1"/>
          <p:nvPr/>
        </p:nvSpPr>
        <p:spPr>
          <a:xfrm>
            <a:off x="571500" y="1695450"/>
            <a:ext cx="4953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Execution goes beyond policy review to </a:t>
            </a:r>
            <a:r>
              <a:rPr lang="en-US" sz="1500" b="1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hard evidence</a:t>
            </a: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: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" name="Google Shape;186;p19"/>
          <p:cNvSpPr txBox="1"/>
          <p:nvPr/>
        </p:nvSpPr>
        <p:spPr>
          <a:xfrm>
            <a:off x="571500" y="2495550"/>
            <a:ext cx="4953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4325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GIS Audit:</a:t>
            </a:r>
            <a:r>
              <a:rPr lang="en-US" sz="1500" b="0" i="0" u="none" strike="noStrike" cap="none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Verifying infrastructure spatial planning.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7" name="Google Shape;187;p19"/>
          <p:cNvSpPr txBox="1"/>
          <p:nvPr/>
        </p:nvSpPr>
        <p:spPr>
          <a:xfrm>
            <a:off x="571500" y="3088530"/>
            <a:ext cx="4953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575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Data Analytics:</a:t>
            </a:r>
            <a:r>
              <a:rPr lang="en-US" sz="1500" b="0" i="0" u="none" strike="noStrike" cap="none" dirty="0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GWh trends vs. CO2 registries.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" name="Google Shape;188;p19"/>
          <p:cNvSpPr txBox="1"/>
          <p:nvPr/>
        </p:nvSpPr>
        <p:spPr>
          <a:xfrm>
            <a:off x="571500" y="3695700"/>
            <a:ext cx="4953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4325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Finance Nexus:</a:t>
            </a:r>
            <a:r>
              <a:rPr lang="en-US" sz="1500" b="0" i="0" u="none" strike="noStrike" cap="none"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 Auditing Green Bonds and PPPs.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9" name="Google Shape;189;p19" descr="image.png"/>
          <p:cNvPicPr preferRelativeResize="0"/>
          <p:nvPr/>
        </p:nvPicPr>
        <p:blipFill rotWithShape="1">
          <a:blip r:embed="rId4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71500" y="2547937"/>
            <a:ext cx="219075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9" descr="image.png"/>
          <p:cNvPicPr preferRelativeResize="0"/>
          <p:nvPr/>
        </p:nvPicPr>
        <p:blipFill rotWithShape="1">
          <a:blip r:embed="rId6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71500" y="3140917"/>
            <a:ext cx="19050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9" descr="image.png"/>
          <p:cNvPicPr preferRelativeResize="0"/>
          <p:nvPr/>
        </p:nvPicPr>
        <p:blipFill rotWithShape="1">
          <a:blip r:embed="rId8">
            <a:alphaModFix/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571500" y="3748087"/>
            <a:ext cx="219075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FD671CF-7C68-0492-628A-A0FD886F18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50" y="103908"/>
            <a:ext cx="6419850" cy="6754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186" grpId="0"/>
      <p:bldP spid="187" grpId="0"/>
      <p:bldP spid="1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6EA90963-12E7-51E0-2453-FCEAF5055F6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2" name="Google Shape;232;p22"/>
          <p:cNvSpPr txBox="1"/>
          <p:nvPr/>
        </p:nvSpPr>
        <p:spPr>
          <a:xfrm>
            <a:off x="2730574" y="2560512"/>
            <a:ext cx="6305550" cy="1378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99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C00000"/>
                </a:solidFill>
                <a:latin typeface="Times New Roman" panose="02020603050405020304" pitchFamily="18" charset="0"/>
                <a:ea typeface="Inter"/>
                <a:cs typeface="Times New Roman" panose="02020603050405020304" pitchFamily="18" charset="0"/>
                <a:sym typeface="Inter"/>
              </a:rPr>
              <a:t>Thank you for your attention on behalf of the project team</a:t>
            </a:r>
            <a:endParaRPr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8B947492-B6F6-4A9D-BC67-A6B898E6206F}"/>
</file>

<file path=customXml/itemProps2.xml><?xml version="1.0" encoding="utf-8"?>
<ds:datastoreItem xmlns:ds="http://schemas.openxmlformats.org/officeDocument/2006/customXml" ds:itemID="{01B9BE66-BFD5-4DD8-BEBA-D2B67AA01E6E}"/>
</file>

<file path=customXml/itemProps3.xml><?xml version="1.0" encoding="utf-8"?>
<ds:datastoreItem xmlns:ds="http://schemas.openxmlformats.org/officeDocument/2006/customXml" ds:itemID="{B70A76DB-2C58-4312-BAE4-B4392B7C0086}"/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363</Words>
  <Application>Microsoft Office PowerPoint</Application>
  <PresentationFormat>Grand écran</PresentationFormat>
  <Paragraphs>60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Inter</vt:lpstr>
      <vt:lpstr>Times New Roman</vt:lpstr>
      <vt:lpstr>Urbanist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BARHDADI OUMAYMA</dc:creator>
  <cp:lastModifiedBy>BARHDADI OUMAYMA</cp:lastModifiedBy>
  <cp:revision>23</cp:revision>
  <dcterms:created xsi:type="dcterms:W3CDTF">2026-05-21T11:20:20Z</dcterms:created>
  <dcterms:modified xsi:type="dcterms:W3CDTF">2026-06-16T15:29:51Z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