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</p:sldMasterIdLst>
  <p:notesMasterIdLst>
    <p:notesMasterId r:id="rId28"/>
  </p:notesMasterIdLst>
  <p:sldIdLst>
    <p:sldId id="439" r:id="rId6"/>
    <p:sldId id="290" r:id="rId7"/>
    <p:sldId id="282" r:id="rId8"/>
    <p:sldId id="285" r:id="rId9"/>
    <p:sldId id="291" r:id="rId10"/>
    <p:sldId id="390" r:id="rId11"/>
    <p:sldId id="392" r:id="rId12"/>
    <p:sldId id="416" r:id="rId13"/>
    <p:sldId id="395" r:id="rId14"/>
    <p:sldId id="397" r:id="rId15"/>
    <p:sldId id="417" r:id="rId16"/>
    <p:sldId id="432" r:id="rId17"/>
    <p:sldId id="419" r:id="rId18"/>
    <p:sldId id="404" r:id="rId19"/>
    <p:sldId id="433" r:id="rId20"/>
    <p:sldId id="428" r:id="rId21"/>
    <p:sldId id="436" r:id="rId22"/>
    <p:sldId id="411" r:id="rId23"/>
    <p:sldId id="423" r:id="rId24"/>
    <p:sldId id="424" r:id="rId25"/>
    <p:sldId id="425" r:id="rId26"/>
    <p:sldId id="438" r:id="rId27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54BA46-EB19-8142-9E74-39412FD987D8}" v="1" dt="2026-06-17T07:36:46.5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4"/>
    <p:restoredTop sz="94678"/>
  </p:normalViewPr>
  <p:slideViewPr>
    <p:cSldViewPr snapToGrid="0">
      <p:cViewPr varScale="1">
        <p:scale>
          <a:sx n="60" d="100"/>
          <a:sy n="60" d="100"/>
        </p:scale>
        <p:origin x="7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751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20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z="1200" b="0" i="0" u="none" cap="none" spc="0" dirty="0">
              <a:ln>
                <a:noFill/>
              </a:ln>
              <a:solidFill>
                <a:prstClr val="black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B5111-E0A5-4994-BB4F-8FADC3821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buNone/>
              <a:defRPr sz="6000">
                <a:latin typeface="Karla"/>
                <a:ea typeface="Karla"/>
                <a:cs typeface="Karla"/>
              </a:defRPr>
            </a:lvl1pPr>
          </a:lstStyle>
          <a:p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97107-4C75-45E7-8EE4-122B323133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" y="4868241"/>
            <a:ext cx="3857897" cy="643572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  <a:ea typeface="Karla"/>
                <a:cs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BF34853-AB88-4408-8A28-B67CC3CADA4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1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622499B-2C63-4753-800E-90D4F5FB1D0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4B36AA3-AB42-4D67-A7EF-371FFD491E5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D36D7D1C-4399-42A1-AB10-21CA75C8EED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557554" y="125103"/>
            <a:ext cx="5634445" cy="62588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82C82F84-6D61-4E0A-8AF0-4B6176A3442E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54ED0D4D-E06B-46F3-9923-49CE660D43B1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1F7A966E-9ACD-4552-8843-EE65D571115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2364FFD-0A53-4AE3-ADCD-6F8719E1698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52438" y="1265647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4C4C4C"/>
                </a:solidFill>
              </a:defRPr>
            </a:lvl1pPr>
          </a:lstStyle>
          <a:p>
            <a:endParaRPr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40A78BB-139E-41E5-A0DE-490FC7B228E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677414" y="1265091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46AD3D85-EC4C-48AB-B95D-1ADF99F36648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561723" y="2405512"/>
            <a:ext cx="3491827" cy="187039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rgbClr val="4C4C4C"/>
                </a:solidFill>
              </a:defRPr>
            </a:lvl1pPr>
          </a:lstStyle>
          <a:p>
            <a:endParaRPr/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C77D58E8-85B0-4D47-B247-9B62256C333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561722" y="4752271"/>
            <a:ext cx="3491827" cy="878054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rgbClr val="4C4C4C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8">
            <a:extLst>
              <a:ext uri="{FF2B5EF4-FFF2-40B4-BE49-F238E27FC236}">
                <a16:creationId xmlns:a16="http://schemas.microsoft.com/office/drawing/2014/main" id="{06CA5F6B-E73F-42A0-816A-289353F219F0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B54ED7A-A3A9-4875-BB32-18C1BF6AEDC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4" name="Picture Placeholder 18">
            <a:extLst>
              <a:ext uri="{FF2B5EF4-FFF2-40B4-BE49-F238E27FC236}">
                <a16:creationId xmlns:a16="http://schemas.microsoft.com/office/drawing/2014/main" id="{4D8D1750-8C80-413B-9E5F-96C65B6CD51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2F2B4034-12F4-47EB-81DF-B6E606377C4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78D94EA-2321-43E3-84B1-9E29ED25B045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BDA6FB98-5FC5-42B2-A7B9-63977212F061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A2A60-7454-4092-BAA8-3CE7ED792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CC360-968E-418C-A71E-8D8192E83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CA8EF8-3259-459A-9E71-BD87AD935565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21EA5D-6A3A-4542-A809-8BA038034E75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251414-A8F9-4AE6-B9A4-5A1B9302B318}"/>
              </a:ext>
            </a:extLst>
          </p:cNvPr>
          <p:cNvSpPr>
            <a:spLocks noGrp="1"/>
          </p:cNvSpPr>
          <p:nvPr>
            <p:ph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endParaRPr/>
          </a:p>
        </p:txBody>
      </p:sp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AEED59EA-D1AD-4058-820F-5F93B5380E6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166EEB5C-8FC6-4345-B8A5-D33DB5E36639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F0381525-D57E-4877-AFEF-B0473D4CF3A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8730D-7146-43F8-9972-21819E465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buNone/>
              <a:defRPr sz="3200"/>
            </a:lvl1pPr>
          </a:lstStyle>
          <a:p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C29F9-D7E7-4A30-8A07-F9792177D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buNone/>
              <a:defRPr sz="3200"/>
            </a:lvl1pPr>
            <a:lvl2pPr>
              <a:buNone/>
              <a:defRPr sz="2800"/>
            </a:lvl2pPr>
            <a:lvl3pPr>
              <a:buNone/>
              <a:defRPr sz="2400"/>
            </a:lvl3pPr>
            <a:lvl4pPr>
              <a:buNone/>
              <a:defRPr sz="2000"/>
            </a:lvl4pPr>
            <a:lvl5pPr>
              <a:buNone/>
              <a:defRPr sz="2000"/>
            </a:lvl5pPr>
            <a:lvl6pPr>
              <a:buNone/>
              <a:defRPr sz="2000"/>
            </a:lvl6pPr>
            <a:lvl7pPr>
              <a:buNone/>
              <a:defRPr sz="2000"/>
            </a:lvl7pPr>
            <a:lvl8pPr>
              <a:buNone/>
              <a:defRPr sz="2000"/>
            </a:lvl8pPr>
            <a:lvl9pPr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67B0B3-3912-48DF-ADFC-7532E054BD8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endParaRPr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D56A6F1A-D503-4799-9D7F-974700EFC69E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45636C68-B204-4D4A-9756-6FB1FAC9493A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6A3B7B95-09C1-459A-A64A-C0A40E409CCE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ata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FEA033E7-4E7A-4107-9D45-85CCCF3C7C8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19CBCA3C-F5D5-44F3-9228-2F251A0DF83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13F1A25D-B710-49E9-867F-359185DC50C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FEC064AE-852D-44D5-B36A-B61572F9E131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8094734" y="1459328"/>
            <a:ext cx="3774195" cy="1223191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bg1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F498FBBE-EBDC-4C44-AA98-EB1C55AFC9CE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8094735" y="847918"/>
            <a:ext cx="3774195" cy="449660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bg1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EEF1446-33AE-465B-8551-8BB82AFD37DD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453175" y="936262"/>
            <a:ext cx="3411550" cy="722631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B8F23EE6-77C3-4BD0-8D4E-A8DA49D98251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453175" y="1820643"/>
            <a:ext cx="6409179" cy="495837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2ABAD-6905-40C0-85E9-96FBDF531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2F4A8-2BF9-432C-A0F5-65F3CDE2E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9536F-0341-4CD4-A52A-A1C351A86437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840DC7F2-535A-43FB-9E25-C20DD8B9465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958C2713-3488-4109-97D0-306CF7733F4E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146F1A4D-DDC3-4B61-B4F6-706BDA8BAF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09B37B-FD30-44FE-8203-4C6BA30A7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0D6B7F-07B6-4DC6-AE21-6EA678F8E8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9E3E743E-A2FD-46F2-92A3-978B0B617F0F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6B5DF331-55CB-4FE8-A953-36DE75E3A44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0DD62F41-198C-4F1A-8AB5-655A5187194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6">
            <a:extLst>
              <a:ext uri="{FF2B5EF4-FFF2-40B4-BE49-F238E27FC236}">
                <a16:creationId xmlns:a16="http://schemas.microsoft.com/office/drawing/2014/main" id="{9EF89D78-2845-4D29-82CE-A12C4F5DC89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639BB5C4-4C1F-4714-8FAE-98893DB02C2C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11AC884A-E1B7-43A1-B222-494B545F52E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9BD5705D-A0AA-4A9C-BA9C-441AB6DB324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75B47AEC-29B7-49F2-A966-DA761656730A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82C121C-4ACB-4E40-AB27-6803CAF4564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CC8FE-4E81-455F-99D7-F6DC92B56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3ADC0A-FBA5-4926-9C05-06CA7E57B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95AD3279-1FA0-4AAD-919D-FB88960E923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197599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87FADA3F-185C-4575-8E5F-74A8D3CAB143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DCEA5661-C53B-40FE-84F2-71FA04B254A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6">
            <a:extLst>
              <a:ext uri="{FF2B5EF4-FFF2-40B4-BE49-F238E27FC236}">
                <a16:creationId xmlns:a16="http://schemas.microsoft.com/office/drawing/2014/main" id="{9AC22539-29C9-4142-8998-B1B8C9CE736D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467791A6-6887-40C2-8136-64C123834D8B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5B4F6813-6025-44B0-AB91-A3E2B6838330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A5E9129-86C1-4BDE-9FC6-C8A83F1F2C9D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1D08C64-7691-462E-8485-DD861DAC76FA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F7C2BFE9-A328-4958-9CB5-39925E11592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4CD3F20C-401D-4F7D-AA66-D115A9FE0EBF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A39EBAF5-99C8-4E1B-A491-5E03BDE56C9B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369B5DEC-66EC-419E-A945-EFD541BB97BC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sz="1800" b="1" i="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2D892A18-493F-4D7D-ABC3-9EA358AF5E2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225F3565-D6EA-4362-B131-49F5C0327DFA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0B062534-F102-4B68-A9FA-29D08D0E7B4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D03C3CA0-9611-4BC9-A11F-3B0869877E2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4183464" y="723828"/>
            <a:ext cx="1538067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B5D6ACE2-1198-428C-AF7B-794B8490072D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5886399" y="723828"/>
            <a:ext cx="2674127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79258-6DA1-4CF4-AB4A-8E3F33031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b="0" i="0"/>
            </a:lvl1pPr>
          </a:lstStyle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9471D7F7-16CA-476E-9285-F3DE8BF3E0A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8851B9FF-865A-41D4-8AFE-52621AEC0BC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565F95E5-027B-48D1-8F88-42287F5FAED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600E534-DBA6-4521-84AF-D8080C915A0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269DD6BF-4F13-469B-A7BA-ABF2FBF44202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F6BA3BBB-5B5F-45A4-9BA3-4D102F4B0932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90A67490-C82A-4A33-9D62-CC198C6A941A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AD800753-5232-4173-9188-FF992D157A1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EB2CB5E6-350E-4176-AEBB-46795BA3510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0B0A7BA9-FF97-4C59-84EE-EC8661AE7B65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D26AC3FE-7B01-4AA3-917A-AEBA24227A7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CAD3A2E1-47C9-4D53-B9F2-C6E20EBC267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5A1AF3F5-B857-467A-A5C8-103FB7EB87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endParaRPr/>
          </a:p>
        </p:txBody>
      </p:sp>
      <p:sp>
        <p:nvSpPr>
          <p:cNvPr id="11" name="Picture Placeholder 16">
            <a:extLst>
              <a:ext uri="{FF2B5EF4-FFF2-40B4-BE49-F238E27FC236}">
                <a16:creationId xmlns:a16="http://schemas.microsoft.com/office/drawing/2014/main" id="{2E688177-8BFF-4CA2-AAE0-B2A7152912D2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C3F10C29-722E-45EC-B3B1-8C2A01D389C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0678A503-45DD-4695-A146-70FEC9F18F6F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CB929B53-8734-4825-AC4B-04E074DE51D2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4C4C4C"/>
                </a:solidFill>
              </a:defRPr>
            </a:lvl1pPr>
          </a:lstStyle>
          <a:p>
            <a:endParaRPr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43E5D21C-2DA7-4E22-BCCA-53896ACECB8F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284EE6BE-F289-41E0-9B2F-7C3FE02CBBA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53176" y="1136037"/>
            <a:ext cx="4885178" cy="502194"/>
          </a:xfrm>
          <a:prstGeom prst="rect">
            <a:avLst/>
          </a:prstGeo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12F71E70-E66C-4DF9-9D81-49F45AB8808C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6589003" y="1136037"/>
            <a:ext cx="5045647" cy="502194"/>
          </a:xfrm>
          <a:prstGeom prst="rect">
            <a:avLst/>
          </a:prstGeo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6">
            <a:extLst>
              <a:ext uri="{FF2B5EF4-FFF2-40B4-BE49-F238E27FC236}">
                <a16:creationId xmlns:a16="http://schemas.microsoft.com/office/drawing/2014/main" id="{1F055A6D-DA35-44C2-B50C-00C2F7CF2B33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95C38DD0-89FC-4A8A-9142-501AB41A9548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B80F83DA-D2C5-4032-BDC1-46ACC839D847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FE5C6F06-818B-4BE4-82B0-DE0127A75E4B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022440" y="251161"/>
            <a:ext cx="449454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D620383-D6AB-4797-8163-76F3B5A8D918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4022440" y="1059606"/>
            <a:ext cx="4056760" cy="64726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87E68C43-781C-4DD0-B69F-F1B6EB30949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04033826-8732-4AE3-BBF8-5702B334076D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91171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in th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>
            <a:extLst>
              <a:ext uri="{FF2B5EF4-FFF2-40B4-BE49-F238E27FC236}">
                <a16:creationId xmlns:a16="http://schemas.microsoft.com/office/drawing/2014/main" id="{A4DE732E-FB55-4C42-B799-7F871B24B31C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247017" y="587298"/>
            <a:ext cx="4099727" cy="53420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193FEBCF-8FD7-40EF-968C-1B0AEE2819F2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DEF077DF-13AE-4036-9584-CB31846BD64E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4DF3F153-04B3-4F45-90A2-0C34619288D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2FE2495D-AE79-4AD2-BA04-FDCEDA84EF14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453176" y="1376971"/>
            <a:ext cx="2674127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465AEE68-1BA0-4056-A7DA-73C1963324BA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53176" y="2068057"/>
            <a:ext cx="2674127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17/06/2026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chemeClr val="bg1"/>
                </a:solidFill>
                <a:latin typeface="+mn-lt"/>
              </a:rPr>
              <a:t>To promote the audit of extractive industries</a:t>
            </a:r>
            <a:endParaRPr lang="en-GB" sz="1400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34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2070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641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4946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738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303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496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39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4956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3324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E013-82F4-435D-8C15-FE5DCAF6C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buNone/>
              <a:defRPr sz="6000"/>
            </a:lvl1pPr>
          </a:lstStyle>
          <a:p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DE624-2BCF-4700-A4EC-C72D4403D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7014F13F-EAB1-4987-AF37-B9939DAC7E99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0B4F99A5-8C88-4C8E-904D-FAE979905711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E7CF35B9-60DE-4533-AC23-8219CC2369D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538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3566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3994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89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6431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6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 smtClean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 smtClean="0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34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8">
            <a:extLst>
              <a:ext uri="{FF2B5EF4-FFF2-40B4-BE49-F238E27FC236}">
                <a16:creationId xmlns:a16="http://schemas.microsoft.com/office/drawing/2014/main" id="{C947C18D-8D4C-4879-B64A-9CBA6A5F6DF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445457" y="554350"/>
            <a:ext cx="3575714" cy="262492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" name="Рисунок 8">
            <a:extLst>
              <a:ext uri="{FF2B5EF4-FFF2-40B4-BE49-F238E27FC236}">
                <a16:creationId xmlns:a16="http://schemas.microsoft.com/office/drawing/2014/main" id="{DF98BD54-DD62-4CAB-B123-8887D8768C9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9230736" y="554350"/>
            <a:ext cx="2194502" cy="142391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AC1F58AB-8E60-487E-96B3-0EECAC66E1F6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9230736" y="2194356"/>
            <a:ext cx="2194502" cy="299113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" name="Рисунок 8">
            <a:extLst>
              <a:ext uri="{FF2B5EF4-FFF2-40B4-BE49-F238E27FC236}">
                <a16:creationId xmlns:a16="http://schemas.microsoft.com/office/drawing/2014/main" id="{780C8EF5-0C71-47B6-A505-BA669C92300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445457" y="3368063"/>
            <a:ext cx="1703395" cy="181742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9EE5A281-125A-4B05-9296-8C1B45AE868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58417" y="3368063"/>
            <a:ext cx="1653955" cy="181742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16084CEC-1424-41E0-92F2-BB3DEB9703CE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7FBBB202-25F3-4F07-9A67-13439BD80C3D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4" name="Picture Placeholder 22">
            <a:extLst>
              <a:ext uri="{FF2B5EF4-FFF2-40B4-BE49-F238E27FC236}">
                <a16:creationId xmlns:a16="http://schemas.microsoft.com/office/drawing/2014/main" id="{336C0C48-B3EC-482C-8185-9673445977B4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3DE17D4B-9A18-4D34-9FC6-B8F1DBAAEE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51926" y="1476073"/>
            <a:ext cx="3144714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78F2C143-1CDC-40CB-B934-6B0946A996DF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462989" y="2194356"/>
            <a:ext cx="183606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182259EB-C58B-4C29-AA37-8FA81B35F4BE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33" name="Picture Placeholder 18">
            <a:extLst>
              <a:ext uri="{FF2B5EF4-FFF2-40B4-BE49-F238E27FC236}">
                <a16:creationId xmlns:a16="http://schemas.microsoft.com/office/drawing/2014/main" id="{B1C02BFE-C2F3-4C01-8708-CFD0FEFCAA71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34" name="Picture Placeholder 22">
            <a:extLst>
              <a:ext uri="{FF2B5EF4-FFF2-40B4-BE49-F238E27FC236}">
                <a16:creationId xmlns:a16="http://schemas.microsoft.com/office/drawing/2014/main" id="{8D1010A7-0784-4CBD-B95B-2C12B1B4556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0C4C43D5-C2F0-4AA4-A4A8-F687F1F397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2" name="Text Placeholder 40">
            <a:extLst>
              <a:ext uri="{FF2B5EF4-FFF2-40B4-BE49-F238E27FC236}">
                <a16:creationId xmlns:a16="http://schemas.microsoft.com/office/drawing/2014/main" id="{159D1578-E0C5-4F9C-A2AA-6E814E003C91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5" name="Text Placeholder 40">
            <a:extLst>
              <a:ext uri="{FF2B5EF4-FFF2-40B4-BE49-F238E27FC236}">
                <a16:creationId xmlns:a16="http://schemas.microsoft.com/office/drawing/2014/main" id="{01D5AB32-1658-44A5-819F-FB741D8ACD84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6" name="Text Placeholder 40">
            <a:extLst>
              <a:ext uri="{FF2B5EF4-FFF2-40B4-BE49-F238E27FC236}">
                <a16:creationId xmlns:a16="http://schemas.microsoft.com/office/drawing/2014/main" id="{74CE8F5B-6442-4C0A-9229-5184D3DD395D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7" name="Text Placeholder 40">
            <a:extLst>
              <a:ext uri="{FF2B5EF4-FFF2-40B4-BE49-F238E27FC236}">
                <a16:creationId xmlns:a16="http://schemas.microsoft.com/office/drawing/2014/main" id="{CB32DF21-9EFB-4F15-8CF1-325081BBBDC6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8" name="Text Placeholder 40">
            <a:extLst>
              <a:ext uri="{FF2B5EF4-FFF2-40B4-BE49-F238E27FC236}">
                <a16:creationId xmlns:a16="http://schemas.microsoft.com/office/drawing/2014/main" id="{2C3FE5BB-1CBF-4475-B984-A49AE23C863A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49" name="Text Placeholder 40">
            <a:extLst>
              <a:ext uri="{FF2B5EF4-FFF2-40B4-BE49-F238E27FC236}">
                <a16:creationId xmlns:a16="http://schemas.microsoft.com/office/drawing/2014/main" id="{10E7145E-0F0F-402E-80C8-EF6685E55C86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  <p:sp>
        <p:nvSpPr>
          <p:cNvPr id="50" name="Text Placeholder 40">
            <a:extLst>
              <a:ext uri="{FF2B5EF4-FFF2-40B4-BE49-F238E27FC236}">
                <a16:creationId xmlns:a16="http://schemas.microsoft.com/office/drawing/2014/main" id="{13D8F08C-BB82-4544-B091-FD52D74E68C9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C7C3B-2423-4646-8AE3-782A1DBA5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buNone/>
              <a:defRPr sz="3200"/>
            </a:lvl1pPr>
          </a:lstStyle>
          <a:p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FCEBBD-CB51-4F5F-A8F3-3315D1E9F7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9DCF5-8E44-43DE-AA48-22BFB88022B2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endParaRPr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A76D2DA-A503-4C13-94A4-DC8AC0EDA7C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2B6B0508-0BB9-44A0-9EC8-05E8C7DBA7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B102C371-8DE8-442A-9967-71CF5EA283E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12">
            <a:extLst>
              <a:ext uri="{FF2B5EF4-FFF2-40B4-BE49-F238E27FC236}">
                <a16:creationId xmlns:a16="http://schemas.microsoft.com/office/drawing/2014/main" id="{4EB77C4C-6188-4224-9F4E-F3A419E03CD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388001" y="2538749"/>
            <a:ext cx="1989470" cy="24784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Рисунок 12">
            <a:extLst>
              <a:ext uri="{FF2B5EF4-FFF2-40B4-BE49-F238E27FC236}">
                <a16:creationId xmlns:a16="http://schemas.microsoft.com/office/drawing/2014/main" id="{B0C0D4A4-957A-4051-B2FC-BF3BA48A2769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866507" y="2538749"/>
            <a:ext cx="1989470" cy="24784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Рисунок 12">
            <a:extLst>
              <a:ext uri="{FF2B5EF4-FFF2-40B4-BE49-F238E27FC236}">
                <a16:creationId xmlns:a16="http://schemas.microsoft.com/office/drawing/2014/main" id="{496E5DC4-7D75-4E15-A0C6-A4913B76B168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345013" y="2538749"/>
            <a:ext cx="1989470" cy="24784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Рисунок 12">
            <a:extLst>
              <a:ext uri="{FF2B5EF4-FFF2-40B4-BE49-F238E27FC236}">
                <a16:creationId xmlns:a16="http://schemas.microsoft.com/office/drawing/2014/main" id="{7A534F3F-D890-4EAF-A849-98F28BCA3BA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823519" y="2538749"/>
            <a:ext cx="1989470" cy="24784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D1B6C728-12CA-41AB-B423-C8B6D58E9581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DC1E1D11-AF0A-491B-96FB-EDF55D0DE84F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7AD054D4-1B5B-488A-A345-32A78BFC594F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C76F1C6-D079-466A-8470-4F327391EE7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4484915" y="904732"/>
            <a:ext cx="1611085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56FF7831-9679-4CBA-83B5-1480FFA17BD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176775" y="906950"/>
            <a:ext cx="1565145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endParaRPr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F69ADE-A09F-439A-8BC9-D16ABDF2C993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2044584" y="1609577"/>
            <a:ext cx="8600857" cy="65465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rgbClr val="4C4C4C"/>
                </a:solidFill>
              </a:defRPr>
            </a:lvl1pPr>
          </a:lstStyle>
          <a:p>
            <a:endParaRPr/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EF5AC6A8-2ABE-40BF-A9F3-029AD1D9DE0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388001" y="5162538"/>
            <a:ext cx="1989470" cy="60856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rgbClr val="4C4C4C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C3811F4D-E23D-45E4-8308-4BF03DDC98E7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3866507" y="5158022"/>
            <a:ext cx="1989470" cy="60856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rgbClr val="4C4C4C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2A2F22AC-4D01-4CAA-A2C0-52D24D5D2C1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345013" y="5153085"/>
            <a:ext cx="1989470" cy="60856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rgbClr val="4C4C4C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D7A9E8BA-7A6B-4F42-A29B-214F980D6261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8823519" y="5148148"/>
            <a:ext cx="1989470" cy="60856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rgbClr val="4C4C4C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978090E8-82B2-48A8-A4F2-C76685D26DD1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7049039" y="6208888"/>
            <a:ext cx="1368766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DAE9E8B3-7C52-4A84-9900-6FFAA82644A6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759395" y="6208888"/>
            <a:ext cx="136568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4390A58A-44BD-4CA8-B8A4-DD18A16F3BE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75913" y="6208888"/>
            <a:ext cx="1365250" cy="649112"/>
          </a:xfrm>
          <a:prstGeom prst="rect">
            <a:avLst/>
          </a:prstGeom>
          <a:solidFill>
            <a:srgbClr val="F2F2F2">
              <a:alpha val="18824"/>
            </a:srgbClr>
          </a:solidFill>
        </p:spPr>
        <p:txBody>
          <a:bodyPr/>
          <a:lstStyle>
            <a:lvl1pPr>
              <a:buNone/>
              <a:defRPr/>
            </a:lvl1pPr>
          </a:lstStyle>
          <a:p>
            <a:endParaRPr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CBAB4DB-FB3F-4100-A838-97157EAC709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39788E14-E2B2-46EF-A619-AFCE1E548E1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DBE1B4-5F63-4AB3-A341-EDE3E9A52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A8B01-A80B-4DAB-8334-EE1172245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94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gei-elearning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96949" y="1838739"/>
            <a:ext cx="6044213" cy="1408554"/>
          </a:xfrm>
        </p:spPr>
        <p:txBody>
          <a:bodyPr>
            <a:normAutofit fontScale="90000"/>
          </a:bodyPr>
          <a:lstStyle/>
          <a:p>
            <a:pPr algn="l"/>
            <a:r>
              <a:rPr lang="en-GB" sz="4000" b="1" dirty="0" smtClean="0"/>
              <a:t>Activity 2 : </a:t>
            </a:r>
            <a:r>
              <a:rPr lang="en-GB" sz="4000" b="1" i="1" dirty="0" smtClean="0"/>
              <a:t>Learning Undertakings</a:t>
            </a:r>
            <a:br>
              <a:rPr lang="en-GB" sz="4000" b="1" i="1" dirty="0" smtClean="0"/>
            </a:br>
            <a:r>
              <a:rPr lang="en-GB" sz="3100" dirty="0" smtClean="0"/>
              <a:t>Performance Report (2023 – 2025)</a:t>
            </a:r>
            <a:endParaRPr lang="en-GB" sz="31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22515" y="4204251"/>
            <a:ext cx="5580110" cy="1351721"/>
          </a:xfrm>
        </p:spPr>
        <p:txBody>
          <a:bodyPr>
            <a:noAutofit/>
          </a:bodyPr>
          <a:lstStyle/>
          <a:p>
            <a:pPr marL="38100" marR="30480" algn="l">
              <a:lnSpc>
                <a:spcPct val="100000"/>
              </a:lnSpc>
              <a:spcBef>
                <a:spcPts val="100"/>
              </a:spcBef>
            </a:pPr>
            <a:r>
              <a:rPr lang="en-US" sz="2000" dirty="0" smtClean="0">
                <a:latin typeface="Arial"/>
                <a:cs typeface="Arial"/>
              </a:rPr>
              <a:t>Presented by SAIs Ghana, India and Uganda</a:t>
            </a:r>
          </a:p>
          <a:p>
            <a:pPr marL="38100" marR="30480" algn="l">
              <a:lnSpc>
                <a:spcPct val="100000"/>
              </a:lnSpc>
              <a:spcBef>
                <a:spcPts val="100"/>
              </a:spcBef>
            </a:pPr>
            <a:r>
              <a:rPr lang="en-US" sz="2000" dirty="0" smtClean="0">
                <a:latin typeface="Arial"/>
                <a:cs typeface="Arial"/>
              </a:rPr>
              <a:t>At WGEI</a:t>
            </a:r>
            <a:r>
              <a:rPr lang="en-US" sz="2000" spc="-50" dirty="0" smtClean="0">
                <a:latin typeface="Arial"/>
                <a:cs typeface="Arial"/>
              </a:rPr>
              <a:t> All Members’ </a:t>
            </a:r>
            <a:r>
              <a:rPr lang="en-US" sz="2000" spc="-10" dirty="0" smtClean="0">
                <a:latin typeface="Arial"/>
                <a:cs typeface="Arial"/>
              </a:rPr>
              <a:t>Meeting</a:t>
            </a:r>
          </a:p>
          <a:p>
            <a:pPr marL="38100" marR="30480" algn="l">
              <a:lnSpc>
                <a:spcPct val="100000"/>
              </a:lnSpc>
              <a:spcBef>
                <a:spcPts val="100"/>
              </a:spcBef>
            </a:pPr>
            <a:endParaRPr lang="en-US" sz="20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285"/>
              </a:spcBef>
            </a:pPr>
            <a:r>
              <a:rPr lang="en-US" sz="2000" i="1" dirty="0" smtClean="0">
                <a:latin typeface="Arial"/>
                <a:cs typeface="Arial"/>
              </a:rPr>
              <a:t>16</a:t>
            </a:r>
            <a:r>
              <a:rPr lang="en-US" sz="2000" i="1" baseline="25641" dirty="0" smtClean="0">
                <a:latin typeface="Arial"/>
                <a:cs typeface="Arial"/>
              </a:rPr>
              <a:t>th</a:t>
            </a:r>
            <a:r>
              <a:rPr lang="en-US" sz="2000" i="1" spc="262" baseline="25641" dirty="0" smtClean="0">
                <a:latin typeface="Arial"/>
                <a:cs typeface="Arial"/>
              </a:rPr>
              <a:t> </a:t>
            </a:r>
            <a:r>
              <a:rPr lang="en-US" sz="2000" i="1" dirty="0">
                <a:latin typeface="Arial"/>
                <a:cs typeface="Arial"/>
              </a:rPr>
              <a:t>-</a:t>
            </a:r>
            <a:r>
              <a:rPr lang="en-US" sz="2000" i="1" spc="-20" dirty="0">
                <a:latin typeface="Arial"/>
                <a:cs typeface="Arial"/>
              </a:rPr>
              <a:t> </a:t>
            </a:r>
            <a:r>
              <a:rPr lang="en-US" sz="2000" i="1" spc="-20" dirty="0" smtClean="0">
                <a:latin typeface="Arial"/>
                <a:cs typeface="Arial"/>
              </a:rPr>
              <a:t>19</a:t>
            </a:r>
            <a:r>
              <a:rPr lang="en-US" sz="2000" i="1" baseline="25641" dirty="0" smtClean="0">
                <a:latin typeface="Arial"/>
                <a:cs typeface="Arial"/>
              </a:rPr>
              <a:t>th</a:t>
            </a:r>
            <a:r>
              <a:rPr lang="en-US" sz="2000" i="1" spc="262" baseline="25641" dirty="0" smtClean="0">
                <a:latin typeface="Arial"/>
                <a:cs typeface="Arial"/>
              </a:rPr>
              <a:t> </a:t>
            </a:r>
            <a:r>
              <a:rPr lang="en-US" sz="2000" i="1" spc="-20" dirty="0" smtClean="0">
                <a:latin typeface="Arial"/>
                <a:cs typeface="Arial"/>
              </a:rPr>
              <a:t>June,</a:t>
            </a:r>
            <a:r>
              <a:rPr lang="en-US" sz="2000" i="1" spc="-30" dirty="0" smtClean="0">
                <a:latin typeface="Arial"/>
                <a:cs typeface="Arial"/>
              </a:rPr>
              <a:t> </a:t>
            </a:r>
            <a:r>
              <a:rPr lang="en-US" sz="2000" i="1" dirty="0" smtClean="0">
                <a:latin typeface="Arial"/>
                <a:cs typeface="Arial"/>
              </a:rPr>
              <a:t>2026</a:t>
            </a:r>
            <a:r>
              <a:rPr lang="en-US" sz="2000" i="1" spc="-20" dirty="0" smtClean="0">
                <a:latin typeface="Arial"/>
                <a:cs typeface="Arial"/>
              </a:rPr>
              <a:t> Brasilia, Brazil</a:t>
            </a:r>
          </a:p>
          <a:p>
            <a:pPr algn="l">
              <a:lnSpc>
                <a:spcPct val="100000"/>
              </a:lnSpc>
              <a:spcBef>
                <a:spcPts val="285"/>
              </a:spcBef>
            </a:pPr>
            <a:endParaRPr lang="en-US" sz="2000" spc="-20" dirty="0" smtClean="0">
              <a:latin typeface="Arial"/>
              <a:cs typeface="Arial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rla"/>
                <a:ea typeface="+mn-ea"/>
                <a:cs typeface="+mn-cs"/>
              </a:rPr>
              <a:t>17/06/2026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rla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1537" y="6169936"/>
            <a:ext cx="1365622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276" y="6169936"/>
            <a:ext cx="1365622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755" y="6130308"/>
            <a:ext cx="140220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52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A3ACC43D-0FC9-4239-B402-0A96AD6CB2A2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3rd ITP 2023: onsite foundation, digital exposure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E8CAEE-161B-4BFD-9324-F990CD69DA95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C65B14-DF08-4DA4-A65D-AB30DCCFA087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iCED Jaipur | 27 Feb - 11 Mar 2023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26BA00-0C7F-4894-9D80-48A8BD8FD4FC}"/>
              </a:ext>
            </a:extLst>
          </p:cNvPr>
          <p:cNvSpPr>
            <a:spLocks noGrp="1"/>
          </p:cNvSpPr>
          <p:nvPr/>
        </p:nvSpPr>
        <p:spPr>
          <a:xfrm>
            <a:off x="819150" y="2343150"/>
            <a:ext cx="2095500" cy="1524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88A0C8-FA7E-4161-81E7-2DB43E490E4B}"/>
              </a:ext>
            </a:extLst>
          </p:cNvPr>
          <p:cNvSpPr>
            <a:spLocks noGrp="1"/>
          </p:cNvSpPr>
          <p:nvPr/>
        </p:nvSpPr>
        <p:spPr>
          <a:xfrm>
            <a:off x="819150" y="2343150"/>
            <a:ext cx="66675" cy="15240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CD8932-2F60-4B6F-8C6A-F3C4AE71148F}"/>
              </a:ext>
            </a:extLst>
          </p:cNvPr>
          <p:cNvSpPr>
            <a:spLocks noGrp="1"/>
          </p:cNvSpPr>
          <p:nvPr/>
        </p:nvSpPr>
        <p:spPr>
          <a:xfrm>
            <a:off x="1009650" y="2486025"/>
            <a:ext cx="17716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14+8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D662AF-9F8C-4086-927C-DEB337ADDC2D}"/>
              </a:ext>
            </a:extLst>
          </p:cNvPr>
          <p:cNvSpPr>
            <a:spLocks noGrp="1"/>
          </p:cNvSpPr>
          <p:nvPr/>
        </p:nvSpPr>
        <p:spPr>
          <a:xfrm>
            <a:off x="1009650" y="2933700"/>
            <a:ext cx="1771650" cy="1066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498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onsite + virtual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7B4C2A-0231-4005-AA1B-E18C31072F15}"/>
              </a:ext>
            </a:extLst>
          </p:cNvPr>
          <p:cNvSpPr>
            <a:spLocks noGrp="1"/>
          </p:cNvSpPr>
          <p:nvPr/>
        </p:nvSpPr>
        <p:spPr>
          <a:xfrm>
            <a:off x="3181350" y="2343150"/>
            <a:ext cx="2095500" cy="1524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C2F1D7-EABF-4195-A4AA-6B05F7D3C362}"/>
              </a:ext>
            </a:extLst>
          </p:cNvPr>
          <p:cNvSpPr>
            <a:spLocks noGrp="1"/>
          </p:cNvSpPr>
          <p:nvPr/>
        </p:nvSpPr>
        <p:spPr>
          <a:xfrm>
            <a:off x="3181350" y="2343150"/>
            <a:ext cx="66675" cy="15240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D2771D-80EC-4787-8A68-A5A3C7A178EE}"/>
              </a:ext>
            </a:extLst>
          </p:cNvPr>
          <p:cNvSpPr>
            <a:spLocks noGrp="1"/>
          </p:cNvSpPr>
          <p:nvPr/>
        </p:nvSpPr>
        <p:spPr>
          <a:xfrm>
            <a:off x="3371850" y="2486025"/>
            <a:ext cx="17716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5A7D79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5A7D79"/>
                </a:solidFill>
                <a:latin typeface="Arial"/>
                <a:ea typeface="Arial"/>
                <a:cs typeface="Arial"/>
              </a:rPr>
              <a:t>13 days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F03442-99F1-4D6F-852B-26C581208716}"/>
              </a:ext>
            </a:extLst>
          </p:cNvPr>
          <p:cNvSpPr>
            <a:spLocks noGrp="1"/>
          </p:cNvSpPr>
          <p:nvPr/>
        </p:nvSpPr>
        <p:spPr>
          <a:xfrm>
            <a:off x="3371850" y="2867025"/>
            <a:ext cx="1771650" cy="1066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hybrid delivery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71D6D6-A09A-4058-84A8-DE3490E65902}"/>
              </a:ext>
            </a:extLst>
          </p:cNvPr>
          <p:cNvSpPr>
            <a:spLocks noGrp="1"/>
          </p:cNvSpPr>
          <p:nvPr/>
        </p:nvSpPr>
        <p:spPr>
          <a:xfrm>
            <a:off x="5543550" y="2343150"/>
            <a:ext cx="2095500" cy="1524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C89F09-EFCE-4FFB-B6AB-6F24450160E1}"/>
              </a:ext>
            </a:extLst>
          </p:cNvPr>
          <p:cNvSpPr>
            <a:spLocks noGrp="1"/>
          </p:cNvSpPr>
          <p:nvPr/>
        </p:nvSpPr>
        <p:spPr>
          <a:xfrm>
            <a:off x="5543550" y="2343150"/>
            <a:ext cx="66675" cy="15240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04FC3A-3103-4865-AA7E-C45D3A4CAB91}"/>
              </a:ext>
            </a:extLst>
          </p:cNvPr>
          <p:cNvSpPr>
            <a:spLocks noGrp="1"/>
          </p:cNvSpPr>
          <p:nvPr/>
        </p:nvSpPr>
        <p:spPr>
          <a:xfrm>
            <a:off x="5734050" y="2486025"/>
            <a:ext cx="17716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F69C93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69C93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474ED3-4370-4FF6-AA44-C9D72BFEDC77}"/>
              </a:ext>
            </a:extLst>
          </p:cNvPr>
          <p:cNvSpPr>
            <a:spLocks noGrp="1"/>
          </p:cNvSpPr>
          <p:nvPr/>
        </p:nvSpPr>
        <p:spPr>
          <a:xfrm>
            <a:off x="5734050" y="2933700"/>
            <a:ext cx="1771650" cy="1066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experts, 3 SAIs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051BA3-3FEC-4889-BA41-38E635063C49}"/>
              </a:ext>
            </a:extLst>
          </p:cNvPr>
          <p:cNvSpPr>
            <a:spLocks noGrp="1"/>
          </p:cNvSpPr>
          <p:nvPr/>
        </p:nvSpPr>
        <p:spPr>
          <a:xfrm>
            <a:off x="7905750" y="2343150"/>
            <a:ext cx="2095500" cy="1524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4E110EE-6771-4372-8C14-80B2D984E50D}"/>
              </a:ext>
            </a:extLst>
          </p:cNvPr>
          <p:cNvSpPr>
            <a:spLocks noGrp="1"/>
          </p:cNvSpPr>
          <p:nvPr/>
        </p:nvSpPr>
        <p:spPr>
          <a:xfrm>
            <a:off x="7905750" y="2343150"/>
            <a:ext cx="66675" cy="1524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CAAA88-96C9-43C2-8FA5-B4E8C5E79242}"/>
              </a:ext>
            </a:extLst>
          </p:cNvPr>
          <p:cNvSpPr>
            <a:spLocks noGrp="1"/>
          </p:cNvSpPr>
          <p:nvPr/>
        </p:nvSpPr>
        <p:spPr>
          <a:xfrm>
            <a:off x="8096250" y="2486025"/>
            <a:ext cx="17716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4211591-4297-4562-96B3-916CFC523A4E}"/>
              </a:ext>
            </a:extLst>
          </p:cNvPr>
          <p:cNvSpPr>
            <a:spLocks noGrp="1"/>
          </p:cNvSpPr>
          <p:nvPr/>
        </p:nvSpPr>
        <p:spPr>
          <a:xfrm>
            <a:off x="8096250" y="2933700"/>
            <a:ext cx="1771650" cy="1066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modules 1, 8, 9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0A73AB-D802-4CAE-B60E-8C0A7C5C5A0C}"/>
              </a:ext>
            </a:extLst>
          </p:cNvPr>
          <p:cNvSpPr>
            <a:spLocks noGrp="1"/>
          </p:cNvSpPr>
          <p:nvPr/>
        </p:nvSpPr>
        <p:spPr>
          <a:xfrm>
            <a:off x="857250" y="4000500"/>
            <a:ext cx="2095500" cy="3619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2FDCFC-1264-46DB-9B1A-D4368EAC579F}"/>
              </a:ext>
            </a:extLst>
          </p:cNvPr>
          <p:cNvSpPr>
            <a:spLocks noGrp="1"/>
          </p:cNvSpPr>
          <p:nvPr/>
        </p:nvSpPr>
        <p:spPr>
          <a:xfrm>
            <a:off x="933450" y="4025695"/>
            <a:ext cx="20193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Coverage area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A6D83E5-7B97-4950-B538-0F1E8989637A}"/>
              </a:ext>
            </a:extLst>
          </p:cNvPr>
          <p:cNvSpPr>
            <a:spLocks noGrp="1"/>
          </p:cNvSpPr>
          <p:nvPr/>
        </p:nvSpPr>
        <p:spPr>
          <a:xfrm>
            <a:off x="2952750" y="4038600"/>
            <a:ext cx="7429500" cy="3619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7F7F23-51D5-4DA5-8CFC-3E36099A25B0}"/>
              </a:ext>
            </a:extLst>
          </p:cNvPr>
          <p:cNvSpPr>
            <a:spLocks noGrp="1"/>
          </p:cNvSpPr>
          <p:nvPr/>
        </p:nvSpPr>
        <p:spPr>
          <a:xfrm>
            <a:off x="3028950" y="4038600"/>
            <a:ext cx="73533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Selected detail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2D2AE0D-5F52-4C45-9B65-9EEDE250AF73}"/>
              </a:ext>
            </a:extLst>
          </p:cNvPr>
          <p:cNvSpPr>
            <a:spLocks noGrp="1"/>
          </p:cNvSpPr>
          <p:nvPr/>
        </p:nvSpPr>
        <p:spPr>
          <a:xfrm>
            <a:off x="857250" y="4362450"/>
            <a:ext cx="2095500" cy="4000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0FC26A-8974-4CB6-AD75-6C06EEECC6D6}"/>
              </a:ext>
            </a:extLst>
          </p:cNvPr>
          <p:cNvSpPr>
            <a:spLocks noGrp="1"/>
          </p:cNvSpPr>
          <p:nvPr/>
        </p:nvSpPr>
        <p:spPr>
          <a:xfrm>
            <a:off x="933450" y="4448175"/>
            <a:ext cx="1943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Module 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2B81BC8-D628-456D-A831-3CF9D8C69845}"/>
              </a:ext>
            </a:extLst>
          </p:cNvPr>
          <p:cNvSpPr>
            <a:spLocks noGrp="1"/>
          </p:cNvSpPr>
          <p:nvPr/>
        </p:nvSpPr>
        <p:spPr>
          <a:xfrm>
            <a:off x="2952750" y="4362450"/>
            <a:ext cx="7429500" cy="4000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EEFE95C-43F1-46DA-977A-7EEB1BE16A4C}"/>
              </a:ext>
            </a:extLst>
          </p:cNvPr>
          <p:cNvSpPr>
            <a:spLocks noGrp="1"/>
          </p:cNvSpPr>
          <p:nvPr/>
        </p:nvSpPr>
        <p:spPr>
          <a:xfrm>
            <a:off x="3028950" y="4448175"/>
            <a:ext cx="7277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EI overview, value chain, SAI role, players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DDC58E-4A83-4C12-8B93-CA6D7A875F45}"/>
              </a:ext>
            </a:extLst>
          </p:cNvPr>
          <p:cNvSpPr>
            <a:spLocks noGrp="1"/>
          </p:cNvSpPr>
          <p:nvPr/>
        </p:nvSpPr>
        <p:spPr>
          <a:xfrm>
            <a:off x="857250" y="4762500"/>
            <a:ext cx="2095500" cy="40005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E8A5EA8-F694-427D-8FF7-830843163809}"/>
              </a:ext>
            </a:extLst>
          </p:cNvPr>
          <p:cNvSpPr>
            <a:spLocks noGrp="1"/>
          </p:cNvSpPr>
          <p:nvPr/>
        </p:nvSpPr>
        <p:spPr>
          <a:xfrm>
            <a:off x="933450" y="4848225"/>
            <a:ext cx="1943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Module 8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0A56F3-7BE6-4D5D-88B4-EEB945D3CCE2}"/>
              </a:ext>
            </a:extLst>
          </p:cNvPr>
          <p:cNvSpPr>
            <a:spLocks noGrp="1"/>
          </p:cNvSpPr>
          <p:nvPr/>
        </p:nvSpPr>
        <p:spPr>
          <a:xfrm>
            <a:off x="2952750" y="4762500"/>
            <a:ext cx="7429500" cy="40005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2663073-A456-4B60-8458-8130F331CAB4}"/>
              </a:ext>
            </a:extLst>
          </p:cNvPr>
          <p:cNvSpPr>
            <a:spLocks noGrp="1"/>
          </p:cNvSpPr>
          <p:nvPr/>
        </p:nvSpPr>
        <p:spPr>
          <a:xfrm>
            <a:off x="3028950" y="4848225"/>
            <a:ext cx="7277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Environment, EIA, SDGs, sustainability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3A77DCE-15F0-43EC-8B88-D7D942806969}"/>
              </a:ext>
            </a:extLst>
          </p:cNvPr>
          <p:cNvSpPr>
            <a:spLocks noGrp="1"/>
          </p:cNvSpPr>
          <p:nvPr/>
        </p:nvSpPr>
        <p:spPr>
          <a:xfrm>
            <a:off x="857250" y="5162550"/>
            <a:ext cx="2095500" cy="4000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404FAC-75D1-4E73-B16B-46D3CAEEE9C6}"/>
              </a:ext>
            </a:extLst>
          </p:cNvPr>
          <p:cNvSpPr>
            <a:spLocks noGrp="1"/>
          </p:cNvSpPr>
          <p:nvPr/>
        </p:nvSpPr>
        <p:spPr>
          <a:xfrm>
            <a:off x="933450" y="5248275"/>
            <a:ext cx="1943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Module 9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C4332E8-D420-49EE-8BA2-28F44E9AD1B0}"/>
              </a:ext>
            </a:extLst>
          </p:cNvPr>
          <p:cNvSpPr>
            <a:spLocks noGrp="1"/>
          </p:cNvSpPr>
          <p:nvPr/>
        </p:nvSpPr>
        <p:spPr>
          <a:xfrm>
            <a:off x="2952750" y="5162550"/>
            <a:ext cx="7429500" cy="4000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DFAA8E4-955F-4C50-B14A-934427A93CDE}"/>
              </a:ext>
            </a:extLst>
          </p:cNvPr>
          <p:cNvSpPr>
            <a:spLocks noGrp="1"/>
          </p:cNvSpPr>
          <p:nvPr/>
        </p:nvSpPr>
        <p:spPr>
          <a:xfrm>
            <a:off x="3028950" y="5248275"/>
            <a:ext cx="7277100" cy="285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ERP, analytics, GIS/remote sensing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A0B371A-9663-4196-B037-86E4B2B255F8}"/>
              </a:ext>
            </a:extLst>
          </p:cNvPr>
          <p:cNvSpPr>
            <a:spLocks noGrp="1"/>
          </p:cNvSpPr>
          <p:nvPr/>
        </p:nvSpPr>
        <p:spPr>
          <a:xfrm>
            <a:off x="857250" y="5842000"/>
            <a:ext cx="88582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Methods: lectures, case studies, country papers, feedback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AA496C2-C844-41ED-A79A-D4BACC8ABA0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5243BD0-91BD-411E-932D-114F81B6E2EA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A1F21D9B-0D1A-46D5-BC08-A4E62FBCB8C0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D9CDBA7-FDB7-4C8D-945E-1D97C3827766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906D8DF-0843-48F5-B0F5-230B1CA83F24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B0FB62-E0A6-4783-9DCF-DBEADEEB5352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49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FCF62FDA-F176-4153-A1C9-ACE891F3C3AC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4th ITP 2024: revenue, EITI, IFFs, audit design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E5AA18-0A0F-463E-8B5B-B65EA70EE12B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D54405-1829-46B0-8D71-B994A5D7AFB3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Virtual | 2-5 and 8 April 2024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A5911B-1636-47FE-AB2A-7E201EE287A7}"/>
              </a:ext>
            </a:extLst>
          </p:cNvPr>
          <p:cNvSpPr>
            <a:spLocks noGrp="1"/>
          </p:cNvSpPr>
          <p:nvPr/>
        </p:nvSpPr>
        <p:spPr>
          <a:xfrm>
            <a:off x="838200" y="2324100"/>
            <a:ext cx="2000250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DB5015-1E5B-4493-BEEE-82531A56602E}"/>
              </a:ext>
            </a:extLst>
          </p:cNvPr>
          <p:cNvSpPr>
            <a:spLocks noGrp="1"/>
          </p:cNvSpPr>
          <p:nvPr/>
        </p:nvSpPr>
        <p:spPr>
          <a:xfrm>
            <a:off x="838200" y="2324100"/>
            <a:ext cx="66675" cy="10287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E13BA7-ED8E-4A51-BB8E-1EB69B59B844}"/>
              </a:ext>
            </a:extLst>
          </p:cNvPr>
          <p:cNvSpPr>
            <a:spLocks noGrp="1"/>
          </p:cNvSpPr>
          <p:nvPr/>
        </p:nvSpPr>
        <p:spPr>
          <a:xfrm>
            <a:off x="1028700" y="2466975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5A7D79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5A7D79"/>
                </a:solidFill>
                <a:latin typeface="Arial"/>
                <a:ea typeface="Arial"/>
                <a:cs typeface="Arial"/>
              </a:rPr>
              <a:t>73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EE4774-9DB3-45F3-BFE3-8BFCCD6807F6}"/>
              </a:ext>
            </a:extLst>
          </p:cNvPr>
          <p:cNvSpPr>
            <a:spLocks noGrp="1"/>
          </p:cNvSpPr>
          <p:nvPr/>
        </p:nvSpPr>
        <p:spPr>
          <a:xfrm>
            <a:off x="1028700" y="2914650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attendees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E19F38-7C4F-48AA-9C27-0FC94232FB6E}"/>
              </a:ext>
            </a:extLst>
          </p:cNvPr>
          <p:cNvSpPr>
            <a:spLocks noGrp="1"/>
          </p:cNvSpPr>
          <p:nvPr/>
        </p:nvSpPr>
        <p:spPr>
          <a:xfrm>
            <a:off x="3105150" y="2324100"/>
            <a:ext cx="2446232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FEE9D5-86DF-4BFC-9D82-F66B5F0C2206}"/>
              </a:ext>
            </a:extLst>
          </p:cNvPr>
          <p:cNvSpPr>
            <a:spLocks noGrp="1"/>
          </p:cNvSpPr>
          <p:nvPr/>
        </p:nvSpPr>
        <p:spPr>
          <a:xfrm>
            <a:off x="3105150" y="2324100"/>
            <a:ext cx="66675" cy="10287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90077A-158C-4CE1-8FF7-C6D5C6919C9D}"/>
              </a:ext>
            </a:extLst>
          </p:cNvPr>
          <p:cNvSpPr>
            <a:spLocks noGrp="1"/>
          </p:cNvSpPr>
          <p:nvPr/>
        </p:nvSpPr>
        <p:spPr>
          <a:xfrm>
            <a:off x="3295650" y="2466975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113EE-E05B-4030-AE0B-1A2288C5CBB1}"/>
              </a:ext>
            </a:extLst>
          </p:cNvPr>
          <p:cNvSpPr>
            <a:spLocks noGrp="1"/>
          </p:cNvSpPr>
          <p:nvPr/>
        </p:nvSpPr>
        <p:spPr>
          <a:xfrm>
            <a:off x="3178892" y="2914650"/>
            <a:ext cx="3026492" cy="571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SAIs represented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A8DB32-EED3-4555-AD52-580E9514F48B}"/>
              </a:ext>
            </a:extLst>
          </p:cNvPr>
          <p:cNvSpPr>
            <a:spLocks noGrp="1"/>
          </p:cNvSpPr>
          <p:nvPr/>
        </p:nvSpPr>
        <p:spPr>
          <a:xfrm>
            <a:off x="5858486" y="2324100"/>
            <a:ext cx="2000250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9F4F3-10F7-483A-A90D-DFD8F49FCE34}"/>
              </a:ext>
            </a:extLst>
          </p:cNvPr>
          <p:cNvSpPr>
            <a:spLocks noGrp="1"/>
          </p:cNvSpPr>
          <p:nvPr/>
        </p:nvSpPr>
        <p:spPr>
          <a:xfrm>
            <a:off x="5858486" y="2324100"/>
            <a:ext cx="66675" cy="1028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FB3FA8-8C4D-4E49-B957-21CC7E06F819}"/>
              </a:ext>
            </a:extLst>
          </p:cNvPr>
          <p:cNvSpPr>
            <a:spLocks noGrp="1"/>
          </p:cNvSpPr>
          <p:nvPr/>
        </p:nvSpPr>
        <p:spPr>
          <a:xfrm>
            <a:off x="6048986" y="2466975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F69C93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69C93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75BE24-E7B2-4ADF-9E38-FBD9AD6F3C06}"/>
              </a:ext>
            </a:extLst>
          </p:cNvPr>
          <p:cNvSpPr>
            <a:spLocks noGrp="1"/>
          </p:cNvSpPr>
          <p:nvPr/>
        </p:nvSpPr>
        <p:spPr>
          <a:xfrm>
            <a:off x="6048986" y="2914650"/>
            <a:ext cx="18097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training days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CE8F4FC-68F2-45CF-AC96-8291E729B063}"/>
              </a:ext>
            </a:extLst>
          </p:cNvPr>
          <p:cNvSpPr>
            <a:spLocks noGrp="1"/>
          </p:cNvSpPr>
          <p:nvPr/>
        </p:nvSpPr>
        <p:spPr>
          <a:xfrm>
            <a:off x="8199178" y="2357694"/>
            <a:ext cx="2000250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BEB40D-FB00-4057-B30E-46CE71B310B5}"/>
              </a:ext>
            </a:extLst>
          </p:cNvPr>
          <p:cNvSpPr>
            <a:spLocks noGrp="1"/>
          </p:cNvSpPr>
          <p:nvPr/>
        </p:nvSpPr>
        <p:spPr>
          <a:xfrm>
            <a:off x="8165840" y="2324100"/>
            <a:ext cx="66675" cy="10287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3B1E0B-B8CC-4ACA-A035-85C8EDE4DF73}"/>
              </a:ext>
            </a:extLst>
          </p:cNvPr>
          <p:cNvSpPr>
            <a:spLocks noGrp="1"/>
          </p:cNvSpPr>
          <p:nvPr/>
        </p:nvSpPr>
        <p:spPr>
          <a:xfrm>
            <a:off x="8315936" y="2466975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AA2C4D-E1C6-4FF4-9AC1-53E129DE2AA1}"/>
              </a:ext>
            </a:extLst>
          </p:cNvPr>
          <p:cNvSpPr>
            <a:spLocks noGrp="1"/>
          </p:cNvSpPr>
          <p:nvPr/>
        </p:nvSpPr>
        <p:spPr>
          <a:xfrm>
            <a:off x="8315936" y="2914650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sessions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5C7062-4416-4176-A7BB-29CDE74DDB10}"/>
              </a:ext>
            </a:extLst>
          </p:cNvPr>
          <p:cNvSpPr>
            <a:spLocks noGrp="1"/>
          </p:cNvSpPr>
          <p:nvPr/>
        </p:nvSpPr>
        <p:spPr>
          <a:xfrm>
            <a:off x="838200" y="3632200"/>
            <a:ext cx="1428750" cy="4318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828046-7111-4506-AE3E-48C9909B9EFF}"/>
              </a:ext>
            </a:extLst>
          </p:cNvPr>
          <p:cNvSpPr>
            <a:spLocks noGrp="1"/>
          </p:cNvSpPr>
          <p:nvPr/>
        </p:nvSpPr>
        <p:spPr>
          <a:xfrm>
            <a:off x="914400" y="36957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Day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CCB513-6810-4C71-B50E-D2611A8553CB}"/>
              </a:ext>
            </a:extLst>
          </p:cNvPr>
          <p:cNvSpPr>
            <a:spLocks noGrp="1"/>
          </p:cNvSpPr>
          <p:nvPr/>
        </p:nvSpPr>
        <p:spPr>
          <a:xfrm>
            <a:off x="2266950" y="3632200"/>
            <a:ext cx="7953375" cy="4318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EE05A1-C9AC-43A5-84A7-FE42CF493C3B}"/>
              </a:ext>
            </a:extLst>
          </p:cNvPr>
          <p:cNvSpPr>
            <a:spLocks noGrp="1"/>
          </p:cNvSpPr>
          <p:nvPr/>
        </p:nvSpPr>
        <p:spPr>
          <a:xfrm>
            <a:off x="2343150" y="36957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Coverage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6AD8C8-0F41-4CCE-ACCE-C885F91999BA}"/>
              </a:ext>
            </a:extLst>
          </p:cNvPr>
          <p:cNvSpPr>
            <a:spLocks noGrp="1"/>
          </p:cNvSpPr>
          <p:nvPr/>
        </p:nvSpPr>
        <p:spPr>
          <a:xfrm>
            <a:off x="838200" y="4076700"/>
            <a:ext cx="1428750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D839DA0-F969-4D36-B46B-BFC2B01D3D7F}"/>
              </a:ext>
            </a:extLst>
          </p:cNvPr>
          <p:cNvSpPr>
            <a:spLocks noGrp="1"/>
          </p:cNvSpPr>
          <p:nvPr/>
        </p:nvSpPr>
        <p:spPr>
          <a:xfrm>
            <a:off x="914400" y="41402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Day 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2D5C75-0161-449C-BD71-221B8C3E3CD6}"/>
              </a:ext>
            </a:extLst>
          </p:cNvPr>
          <p:cNvSpPr>
            <a:spLocks noGrp="1"/>
          </p:cNvSpPr>
          <p:nvPr/>
        </p:nvSpPr>
        <p:spPr>
          <a:xfrm>
            <a:off x="2266950" y="4076700"/>
            <a:ext cx="795337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8E8E75E-C976-44D1-B523-125B96A10465}"/>
              </a:ext>
            </a:extLst>
          </p:cNvPr>
          <p:cNvSpPr>
            <a:spLocks noGrp="1"/>
          </p:cNvSpPr>
          <p:nvPr/>
        </p:nvSpPr>
        <p:spPr>
          <a:xfrm>
            <a:off x="2343150" y="41402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EI intro: players, policy, governance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429F3DF-49C3-41BC-A399-4315EF9991D5}"/>
              </a:ext>
            </a:extLst>
          </p:cNvPr>
          <p:cNvSpPr>
            <a:spLocks noGrp="1"/>
          </p:cNvSpPr>
          <p:nvPr/>
        </p:nvSpPr>
        <p:spPr>
          <a:xfrm>
            <a:off x="838200" y="4521200"/>
            <a:ext cx="1428750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0FC904-4A92-4637-8EAE-C2AFC1BB584D}"/>
              </a:ext>
            </a:extLst>
          </p:cNvPr>
          <p:cNvSpPr>
            <a:spLocks noGrp="1"/>
          </p:cNvSpPr>
          <p:nvPr/>
        </p:nvSpPr>
        <p:spPr>
          <a:xfrm>
            <a:off x="914400" y="45847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Day 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6C5414-6BB7-413D-B249-D7A6D4870B7F}"/>
              </a:ext>
            </a:extLst>
          </p:cNvPr>
          <p:cNvSpPr>
            <a:spLocks noGrp="1"/>
          </p:cNvSpPr>
          <p:nvPr/>
        </p:nvSpPr>
        <p:spPr>
          <a:xfrm>
            <a:off x="2266950" y="4521200"/>
            <a:ext cx="7953375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2003BFF-B14F-4F45-A484-8554B1498EA5}"/>
              </a:ext>
            </a:extLst>
          </p:cNvPr>
          <p:cNvSpPr>
            <a:spLocks noGrp="1"/>
          </p:cNvSpPr>
          <p:nvPr/>
        </p:nvSpPr>
        <p:spPr>
          <a:xfrm>
            <a:off x="2343150" y="45847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Revenue assessment, costs, forecasting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BF2D1BC-DF13-4115-936D-4FF1E74AA995}"/>
              </a:ext>
            </a:extLst>
          </p:cNvPr>
          <p:cNvSpPr>
            <a:spLocks noGrp="1"/>
          </p:cNvSpPr>
          <p:nvPr/>
        </p:nvSpPr>
        <p:spPr>
          <a:xfrm>
            <a:off x="838200" y="4965700"/>
            <a:ext cx="1428750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9E93065-3E57-4B93-A975-8FCA9BE8A594}"/>
              </a:ext>
            </a:extLst>
          </p:cNvPr>
          <p:cNvSpPr>
            <a:spLocks noGrp="1"/>
          </p:cNvSpPr>
          <p:nvPr/>
        </p:nvSpPr>
        <p:spPr>
          <a:xfrm>
            <a:off x="914400" y="50292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Day 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E664205-3A02-46AB-AD89-69CC08479A08}"/>
              </a:ext>
            </a:extLst>
          </p:cNvPr>
          <p:cNvSpPr>
            <a:spLocks noGrp="1"/>
          </p:cNvSpPr>
          <p:nvPr/>
        </p:nvSpPr>
        <p:spPr>
          <a:xfrm>
            <a:off x="2266950" y="4965700"/>
            <a:ext cx="795337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2F22E57-94F2-45D0-BD5B-D2C5A99FA031}"/>
              </a:ext>
            </a:extLst>
          </p:cNvPr>
          <p:cNvSpPr>
            <a:spLocks noGrp="1"/>
          </p:cNvSpPr>
          <p:nvPr/>
        </p:nvSpPr>
        <p:spPr>
          <a:xfrm>
            <a:off x="2343150" y="50292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Cost/revenue reporting; EITI reconciliation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2C7EB5-FC14-4C0F-9968-E134062FA41F}"/>
              </a:ext>
            </a:extLst>
          </p:cNvPr>
          <p:cNvSpPr>
            <a:spLocks noGrp="1"/>
          </p:cNvSpPr>
          <p:nvPr/>
        </p:nvSpPr>
        <p:spPr>
          <a:xfrm>
            <a:off x="838200" y="5410200"/>
            <a:ext cx="1428750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47E68FD-3B8E-4FC3-B667-A61FDC793241}"/>
              </a:ext>
            </a:extLst>
          </p:cNvPr>
          <p:cNvSpPr>
            <a:spLocks noGrp="1"/>
          </p:cNvSpPr>
          <p:nvPr/>
        </p:nvSpPr>
        <p:spPr>
          <a:xfrm>
            <a:off x="914400" y="54737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Day 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855B852-3F2F-4200-9B9E-28B1235534BD}"/>
              </a:ext>
            </a:extLst>
          </p:cNvPr>
          <p:cNvSpPr>
            <a:spLocks noGrp="1"/>
          </p:cNvSpPr>
          <p:nvPr/>
        </p:nvSpPr>
        <p:spPr>
          <a:xfrm>
            <a:off x="2266950" y="5410200"/>
            <a:ext cx="7953375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08C350-982F-434A-9C17-1F19C39F2ED0}"/>
              </a:ext>
            </a:extLst>
          </p:cNvPr>
          <p:cNvSpPr>
            <a:spLocks noGrp="1"/>
          </p:cNvSpPr>
          <p:nvPr/>
        </p:nvSpPr>
        <p:spPr>
          <a:xfrm>
            <a:off x="2343150" y="54737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Revenue investment; transfer pricing, IFFs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3CD1DB7-BD10-4A32-A83E-817952BB321E}"/>
              </a:ext>
            </a:extLst>
          </p:cNvPr>
          <p:cNvSpPr>
            <a:spLocks noGrp="1"/>
          </p:cNvSpPr>
          <p:nvPr/>
        </p:nvSpPr>
        <p:spPr>
          <a:xfrm>
            <a:off x="838200" y="5854700"/>
            <a:ext cx="1428750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2FD8D9B-30AE-47CA-AF23-1ECCCFC7FEFD}"/>
              </a:ext>
            </a:extLst>
          </p:cNvPr>
          <p:cNvSpPr>
            <a:spLocks noGrp="1"/>
          </p:cNvSpPr>
          <p:nvPr/>
        </p:nvSpPr>
        <p:spPr>
          <a:xfrm>
            <a:off x="914400" y="5918200"/>
            <a:ext cx="12763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Day 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DA9A058-5741-45B7-970C-3EE5DC04F7C5}"/>
              </a:ext>
            </a:extLst>
          </p:cNvPr>
          <p:cNvSpPr>
            <a:spLocks noGrp="1"/>
          </p:cNvSpPr>
          <p:nvPr/>
        </p:nvSpPr>
        <p:spPr>
          <a:xfrm>
            <a:off x="2266950" y="5854700"/>
            <a:ext cx="7953375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9B9797-509C-4A32-880B-D6EDA6E02A25}"/>
              </a:ext>
            </a:extLst>
          </p:cNvPr>
          <p:cNvSpPr>
            <a:spLocks noGrp="1"/>
          </p:cNvSpPr>
          <p:nvPr/>
        </p:nvSpPr>
        <p:spPr>
          <a:xfrm>
            <a:off x="2343150" y="5918200"/>
            <a:ext cx="7800975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Risk, audit design, India experience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8CCAAAE-46FF-46CC-99A6-47273DD324A0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61958E2-1E7A-4CB2-8B1B-C566F8800D79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6D3D79E5-DBDC-4C06-AD55-55E6DB347F62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F13DF1-A5E1-4C43-B96A-906BC4B4C644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34B211C-EC72-4DAF-982A-EFA7D8DD5197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471BFA3-FD28-40B4-BC13-C9DE393DD27F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07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A0462BA1-28AB-4E98-B4E2-EB4D7374EA5E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652000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5th ITP 2025: blended foundation + applied learning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95204B-32AB-4422-9E36-BC05B15CB7BB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AE11CD-00F9-40C6-9752-E28144808592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Online foundations + iCED campus-based applied part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B1BD80-F43D-4BC9-AA90-6DDB7EDDEBF7}"/>
              </a:ext>
            </a:extLst>
          </p:cNvPr>
          <p:cNvSpPr>
            <a:spLocks noGrp="1"/>
          </p:cNvSpPr>
          <p:nvPr/>
        </p:nvSpPr>
        <p:spPr>
          <a:xfrm>
            <a:off x="819150" y="2324100"/>
            <a:ext cx="2952750" cy="2032000"/>
          </a:xfrm>
          <a:prstGeom prst="rect">
            <a:avLst/>
          </a:prstGeom>
          <a:solidFill>
            <a:srgbClr val="F6F7F5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14314A-89F4-4379-B3B0-634064246CEE}"/>
              </a:ext>
            </a:extLst>
          </p:cNvPr>
          <p:cNvSpPr>
            <a:spLocks noGrp="1"/>
          </p:cNvSpPr>
          <p:nvPr/>
        </p:nvSpPr>
        <p:spPr>
          <a:xfrm>
            <a:off x="819150" y="2324100"/>
            <a:ext cx="2952750" cy="571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45FC7F-AC44-4027-B035-EF6E1E69054A}"/>
              </a:ext>
            </a:extLst>
          </p:cNvPr>
          <p:cNvSpPr>
            <a:spLocks noGrp="1"/>
          </p:cNvSpPr>
          <p:nvPr/>
        </p:nvSpPr>
        <p:spPr>
          <a:xfrm>
            <a:off x="971550" y="2495550"/>
            <a:ext cx="26479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Part I | Online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DDF909-3E7C-4310-9CF7-A1951D957273}"/>
              </a:ext>
            </a:extLst>
          </p:cNvPr>
          <p:cNvSpPr>
            <a:spLocks noGrp="1"/>
          </p:cNvSpPr>
          <p:nvPr/>
        </p:nvSpPr>
        <p:spPr>
          <a:xfrm>
            <a:off x="971550" y="2933700"/>
            <a:ext cx="2647950" cy="1371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6-10 Jan | 104 learners, 26 SAIs | Modules 1-2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A0A9F1-791C-4835-924B-AD248BC7D3BB}"/>
              </a:ext>
            </a:extLst>
          </p:cNvPr>
          <p:cNvSpPr>
            <a:spLocks noGrp="1"/>
          </p:cNvSpPr>
          <p:nvPr/>
        </p:nvSpPr>
        <p:spPr>
          <a:xfrm>
            <a:off x="4210050" y="2324100"/>
            <a:ext cx="2952750" cy="2032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66D8F6-3666-4BE2-8155-1767320C1621}"/>
              </a:ext>
            </a:extLst>
          </p:cNvPr>
          <p:cNvSpPr>
            <a:spLocks noGrp="1"/>
          </p:cNvSpPr>
          <p:nvPr/>
        </p:nvSpPr>
        <p:spPr>
          <a:xfrm>
            <a:off x="4210050" y="2324100"/>
            <a:ext cx="2952750" cy="5715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BEDB24-9A35-457E-B5BB-AC7EA5F45975}"/>
              </a:ext>
            </a:extLst>
          </p:cNvPr>
          <p:cNvSpPr>
            <a:spLocks noGrp="1"/>
          </p:cNvSpPr>
          <p:nvPr/>
        </p:nvSpPr>
        <p:spPr>
          <a:xfrm>
            <a:off x="4362450" y="2495550"/>
            <a:ext cx="26479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Part II | Onsite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93E5C1-B04B-49CA-809E-42F1D5716D33}"/>
              </a:ext>
            </a:extLst>
          </p:cNvPr>
          <p:cNvSpPr>
            <a:spLocks noGrp="1"/>
          </p:cNvSpPr>
          <p:nvPr/>
        </p:nvSpPr>
        <p:spPr>
          <a:xfrm>
            <a:off x="4362450" y="2933700"/>
            <a:ext cx="2647950" cy="1371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98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3-7 Mar, iCED | 20 learners, 11 SAIs | Modules 4, 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08A5A3-32B6-498E-8A7F-ADAFB837CADD}"/>
              </a:ext>
            </a:extLst>
          </p:cNvPr>
          <p:cNvSpPr>
            <a:spLocks noGrp="1"/>
          </p:cNvSpPr>
          <p:nvPr/>
        </p:nvSpPr>
        <p:spPr>
          <a:xfrm>
            <a:off x="7600950" y="2324100"/>
            <a:ext cx="2952750" cy="2032000"/>
          </a:xfrm>
          <a:prstGeom prst="rect">
            <a:avLst/>
          </a:prstGeom>
          <a:solidFill>
            <a:srgbClr val="F9EFE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C76190-B2BA-4402-9E7E-B0AE7C4C6D8F}"/>
              </a:ext>
            </a:extLst>
          </p:cNvPr>
          <p:cNvSpPr>
            <a:spLocks noGrp="1"/>
          </p:cNvSpPr>
          <p:nvPr/>
        </p:nvSpPr>
        <p:spPr>
          <a:xfrm>
            <a:off x="7600950" y="2324100"/>
            <a:ext cx="2952750" cy="571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44038F-0530-4EB9-87F6-2C3F468D84D8}"/>
              </a:ext>
            </a:extLst>
          </p:cNvPr>
          <p:cNvSpPr>
            <a:spLocks noGrp="1"/>
          </p:cNvSpPr>
          <p:nvPr/>
        </p:nvSpPr>
        <p:spPr>
          <a:xfrm>
            <a:off x="7753350" y="2495550"/>
            <a:ext cx="264795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Pedagogy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49681E-251A-4653-8BC2-A5B153D131C6}"/>
              </a:ext>
            </a:extLst>
          </p:cNvPr>
          <p:cNvSpPr>
            <a:spLocks noGrp="1"/>
          </p:cNvSpPr>
          <p:nvPr/>
        </p:nvSpPr>
        <p:spPr>
          <a:xfrm>
            <a:off x="7753350" y="2933700"/>
            <a:ext cx="2647950" cy="1371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98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Case studies, GIS; SAI Uganda + India experts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4F6C22-57DD-47F9-A1B1-93C8AF55C2B3}"/>
              </a:ext>
            </a:extLst>
          </p:cNvPr>
          <p:cNvSpPr>
            <a:spLocks noGrp="1"/>
          </p:cNvSpPr>
          <p:nvPr/>
        </p:nvSpPr>
        <p:spPr>
          <a:xfrm>
            <a:off x="838200" y="4368800"/>
            <a:ext cx="3175000" cy="3810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B1E57B-8846-4E8A-8A64-6B1D580344AF}"/>
              </a:ext>
            </a:extLst>
          </p:cNvPr>
          <p:cNvSpPr>
            <a:spLocks noGrp="1"/>
          </p:cNvSpPr>
          <p:nvPr/>
        </p:nvSpPr>
        <p:spPr>
          <a:xfrm>
            <a:off x="914400" y="4419600"/>
            <a:ext cx="30226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Applied topic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92C4F9-6B53-4FAB-99E3-E10803203858}"/>
              </a:ext>
            </a:extLst>
          </p:cNvPr>
          <p:cNvSpPr>
            <a:spLocks noGrp="1"/>
          </p:cNvSpPr>
          <p:nvPr/>
        </p:nvSpPr>
        <p:spPr>
          <a:xfrm>
            <a:off x="4013200" y="4368800"/>
            <a:ext cx="6286500" cy="3810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FF8C55-AB58-4C25-9551-DBD431C6452C}"/>
              </a:ext>
            </a:extLst>
          </p:cNvPr>
          <p:cNvSpPr>
            <a:spLocks noGrp="1"/>
          </p:cNvSpPr>
          <p:nvPr/>
        </p:nvSpPr>
        <p:spPr>
          <a:xfrm>
            <a:off x="4089400" y="4419600"/>
            <a:ext cx="60960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Onsite Part II sessions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A9F573-D444-4EAB-9533-2DFEE281B5F9}"/>
              </a:ext>
            </a:extLst>
          </p:cNvPr>
          <p:cNvSpPr>
            <a:spLocks noGrp="1"/>
          </p:cNvSpPr>
          <p:nvPr/>
        </p:nvSpPr>
        <p:spPr>
          <a:xfrm>
            <a:off x="838200" y="4749800"/>
            <a:ext cx="31750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F16507-1E4C-4A17-A98F-56D4034AF52B}"/>
              </a:ext>
            </a:extLst>
          </p:cNvPr>
          <p:cNvSpPr>
            <a:spLocks noGrp="1"/>
          </p:cNvSpPr>
          <p:nvPr/>
        </p:nvSpPr>
        <p:spPr>
          <a:xfrm>
            <a:off x="914400" y="4800600"/>
            <a:ext cx="30226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Contracts/licences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6CD8FB-86DA-4247-8C9C-0EF80AC44D15}"/>
              </a:ext>
            </a:extLst>
          </p:cNvPr>
          <p:cNvSpPr>
            <a:spLocks noGrp="1"/>
          </p:cNvSpPr>
          <p:nvPr/>
        </p:nvSpPr>
        <p:spPr>
          <a:xfrm>
            <a:off x="4013200" y="4749800"/>
            <a:ext cx="62865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230129-049F-40AC-9EB0-7A04E3A0DDA7}"/>
              </a:ext>
            </a:extLst>
          </p:cNvPr>
          <p:cNvSpPr>
            <a:spLocks noGrp="1"/>
          </p:cNvSpPr>
          <p:nvPr/>
        </p:nvSpPr>
        <p:spPr>
          <a:xfrm>
            <a:off x="4089400" y="4800600"/>
            <a:ext cx="60960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Terms, allocation, compliance, transparency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E5094F1-06FB-46B5-B09F-8285D0C83535}"/>
              </a:ext>
            </a:extLst>
          </p:cNvPr>
          <p:cNvSpPr>
            <a:spLocks noGrp="1"/>
          </p:cNvSpPr>
          <p:nvPr/>
        </p:nvSpPr>
        <p:spPr>
          <a:xfrm>
            <a:off x="838200" y="5130800"/>
            <a:ext cx="3175000" cy="3810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1BE81F-8541-40A9-BFE6-BB723DA2D552}"/>
              </a:ext>
            </a:extLst>
          </p:cNvPr>
          <p:cNvSpPr>
            <a:spLocks noGrp="1"/>
          </p:cNvSpPr>
          <p:nvPr/>
        </p:nvSpPr>
        <p:spPr>
          <a:xfrm>
            <a:off x="914400" y="5181600"/>
            <a:ext cx="30226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Environment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E2B45D-B21E-42F7-8DDD-2D572BF2D756}"/>
              </a:ext>
            </a:extLst>
          </p:cNvPr>
          <p:cNvSpPr>
            <a:spLocks noGrp="1"/>
          </p:cNvSpPr>
          <p:nvPr/>
        </p:nvSpPr>
        <p:spPr>
          <a:xfrm>
            <a:off x="4013200" y="5130800"/>
            <a:ext cx="6286500" cy="3810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9E87C1B-1972-4511-A29F-94703D8923F1}"/>
              </a:ext>
            </a:extLst>
          </p:cNvPr>
          <p:cNvSpPr>
            <a:spLocks noGrp="1"/>
          </p:cNvSpPr>
          <p:nvPr/>
        </p:nvSpPr>
        <p:spPr>
          <a:xfrm>
            <a:off x="4089400" y="5181600"/>
            <a:ext cx="60960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Air quality, ESG management, sustainability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D83E07C-E0B5-45ED-AB47-66279C38EAA8}"/>
              </a:ext>
            </a:extLst>
          </p:cNvPr>
          <p:cNvSpPr>
            <a:spLocks noGrp="1"/>
          </p:cNvSpPr>
          <p:nvPr/>
        </p:nvSpPr>
        <p:spPr>
          <a:xfrm>
            <a:off x="838200" y="5511800"/>
            <a:ext cx="31750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69FB3F-E2B3-4969-AD50-E67DF7496B7B}"/>
              </a:ext>
            </a:extLst>
          </p:cNvPr>
          <p:cNvSpPr>
            <a:spLocks noGrp="1"/>
          </p:cNvSpPr>
          <p:nvPr/>
        </p:nvSpPr>
        <p:spPr>
          <a:xfrm>
            <a:off x="914400" y="5562600"/>
            <a:ext cx="30226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Technology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3B7E7F-55AD-4AFE-8028-C1BEC274EADC}"/>
              </a:ext>
            </a:extLst>
          </p:cNvPr>
          <p:cNvSpPr>
            <a:spLocks noGrp="1"/>
          </p:cNvSpPr>
          <p:nvPr/>
        </p:nvSpPr>
        <p:spPr>
          <a:xfrm>
            <a:off x="4013200" y="5511800"/>
            <a:ext cx="62865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65FB88-355C-45FD-80DE-FFA35DC91AC8}"/>
              </a:ext>
            </a:extLst>
          </p:cNvPr>
          <p:cNvSpPr>
            <a:spLocks noGrp="1"/>
          </p:cNvSpPr>
          <p:nvPr/>
        </p:nvSpPr>
        <p:spPr>
          <a:xfrm>
            <a:off x="4089400" y="5562600"/>
            <a:ext cx="6096000" cy="292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Remote sensing and GIS for mining audit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19B7F5B-7808-454F-8A66-5671F5CE1222}"/>
              </a:ext>
            </a:extLst>
          </p:cNvPr>
          <p:cNvSpPr>
            <a:spLocks noGrp="1"/>
          </p:cNvSpPr>
          <p:nvPr/>
        </p:nvSpPr>
        <p:spPr>
          <a:xfrm>
            <a:off x="838200" y="5892800"/>
            <a:ext cx="3175000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B48DF9-CBE9-40AB-9EF7-09E07E51C8DA}"/>
              </a:ext>
            </a:extLst>
          </p:cNvPr>
          <p:cNvSpPr>
            <a:spLocks noGrp="1"/>
          </p:cNvSpPr>
          <p:nvPr/>
        </p:nvSpPr>
        <p:spPr>
          <a:xfrm>
            <a:off x="914400" y="5943600"/>
            <a:ext cx="30226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Emerging minerals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FD90BE-EDBC-44D3-BA21-5F5C78030D35}"/>
              </a:ext>
            </a:extLst>
          </p:cNvPr>
          <p:cNvSpPr>
            <a:spLocks noGrp="1"/>
          </p:cNvSpPr>
          <p:nvPr/>
        </p:nvSpPr>
        <p:spPr>
          <a:xfrm>
            <a:off x="4013200" y="5892800"/>
            <a:ext cx="6286500" cy="431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45C7FDC-F73D-4ED9-9253-92DD2120268E}"/>
              </a:ext>
            </a:extLst>
          </p:cNvPr>
          <p:cNvSpPr>
            <a:spLocks noGrp="1"/>
          </p:cNvSpPr>
          <p:nvPr/>
        </p:nvSpPr>
        <p:spPr>
          <a:xfrm>
            <a:off x="4089400" y="5943600"/>
            <a:ext cx="60960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High seas treaties, deep-sea mining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0010C5B-06BD-4F17-9F17-23F3E3A95C2F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27C299-FA37-4F14-8B84-1F71618CF2A2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1430000" y="6756400"/>
            <a:ext cx="12700" cy="1270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FCA71C4-3BE5-4B39-A79D-20EAA6E4AB0B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5FBBE2F-9480-4174-A205-BB4F08F1E23F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699225D-3DC5-4F26-A612-83D3E0EAE6D8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 dirty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A0C86FE-278D-46B6-B693-8D0B01FF0C7E}"/>
              </a:ext>
            </a:extLst>
          </p:cNvPr>
          <p:cNvSpPr>
            <a:spLocks noGrp="1"/>
          </p:cNvSpPr>
          <p:nvPr/>
        </p:nvSpPr>
        <p:spPr>
          <a:xfrm>
            <a:off x="11430000" y="6756400"/>
            <a:ext cx="12700" cy="12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43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8C86824-4936-4B25-B0B7-D8517FFC8A6F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Late-2025 scale-up: webinars and 6th ITP Part I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C7B705-B2DC-4FAB-85D6-D92370CF1FCA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F97F63-948D-4209-BDE4-36103A1B81AC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Short thematic sessions added alongside ITP series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38C4E0-16F5-448C-8211-4DBD419B2663}"/>
              </a:ext>
            </a:extLst>
          </p:cNvPr>
          <p:cNvSpPr>
            <a:spLocks noGrp="1"/>
          </p:cNvSpPr>
          <p:nvPr/>
        </p:nvSpPr>
        <p:spPr>
          <a:xfrm>
            <a:off x="723900" y="2305050"/>
            <a:ext cx="1123950" cy="381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C51AD6-CF9F-4FF4-8DDD-C20F35CFDD92}"/>
              </a:ext>
            </a:extLst>
          </p:cNvPr>
          <p:cNvSpPr>
            <a:spLocks noGrp="1"/>
          </p:cNvSpPr>
          <p:nvPr/>
        </p:nvSpPr>
        <p:spPr>
          <a:xfrm>
            <a:off x="800100" y="2368550"/>
            <a:ext cx="971550" cy="279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FE9992-167C-4869-92B4-216B9852A72A}"/>
              </a:ext>
            </a:extLst>
          </p:cNvPr>
          <p:cNvSpPr>
            <a:spLocks noGrp="1"/>
          </p:cNvSpPr>
          <p:nvPr/>
        </p:nvSpPr>
        <p:spPr>
          <a:xfrm>
            <a:off x="1847850" y="2305050"/>
            <a:ext cx="4191000" cy="381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362CED-84D5-4B83-9D3A-7DC8DCFF3C04}"/>
              </a:ext>
            </a:extLst>
          </p:cNvPr>
          <p:cNvSpPr>
            <a:spLocks noGrp="1"/>
          </p:cNvSpPr>
          <p:nvPr/>
        </p:nvSpPr>
        <p:spPr>
          <a:xfrm>
            <a:off x="2095500" y="2305050"/>
            <a:ext cx="4038600" cy="279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Programme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0EE1A3-CFE9-430F-91E3-B5D827DA3D66}"/>
              </a:ext>
            </a:extLst>
          </p:cNvPr>
          <p:cNvSpPr>
            <a:spLocks noGrp="1"/>
          </p:cNvSpPr>
          <p:nvPr/>
        </p:nvSpPr>
        <p:spPr>
          <a:xfrm>
            <a:off x="6038850" y="2305050"/>
            <a:ext cx="1460500" cy="381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BB53D3-3CAC-4348-A711-E9C4E969290D}"/>
              </a:ext>
            </a:extLst>
          </p:cNvPr>
          <p:cNvSpPr>
            <a:spLocks noGrp="1"/>
          </p:cNvSpPr>
          <p:nvPr/>
        </p:nvSpPr>
        <p:spPr>
          <a:xfrm>
            <a:off x="6115050" y="2368550"/>
            <a:ext cx="1308100" cy="279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7A0D43-811D-4343-B7C6-421871AA91DD}"/>
              </a:ext>
            </a:extLst>
          </p:cNvPr>
          <p:cNvSpPr>
            <a:spLocks noGrp="1"/>
          </p:cNvSpPr>
          <p:nvPr/>
        </p:nvSpPr>
        <p:spPr>
          <a:xfrm>
            <a:off x="7499350" y="2305050"/>
            <a:ext cx="952500" cy="381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578AC6-11DE-493E-AC0A-EDDDB3B0443F}"/>
              </a:ext>
            </a:extLst>
          </p:cNvPr>
          <p:cNvSpPr>
            <a:spLocks noGrp="1"/>
          </p:cNvSpPr>
          <p:nvPr/>
        </p:nvSpPr>
        <p:spPr>
          <a:xfrm>
            <a:off x="7575550" y="2368550"/>
            <a:ext cx="800100" cy="279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Seats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77407A-3081-41B0-AB06-3F5657921DE6}"/>
              </a:ext>
            </a:extLst>
          </p:cNvPr>
          <p:cNvSpPr>
            <a:spLocks noGrp="1"/>
          </p:cNvSpPr>
          <p:nvPr/>
        </p:nvSpPr>
        <p:spPr>
          <a:xfrm>
            <a:off x="8451850" y="2305050"/>
            <a:ext cx="914400" cy="381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EC2E79-CE6A-43CD-B16D-FED2FEB69747}"/>
              </a:ext>
            </a:extLst>
          </p:cNvPr>
          <p:cNvSpPr>
            <a:spLocks noGrp="1"/>
          </p:cNvSpPr>
          <p:nvPr/>
        </p:nvSpPr>
        <p:spPr>
          <a:xfrm>
            <a:off x="8528050" y="2368550"/>
            <a:ext cx="762000" cy="279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4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SAIs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002370-5693-431E-84D9-FD161EB669D8}"/>
              </a:ext>
            </a:extLst>
          </p:cNvPr>
          <p:cNvSpPr>
            <a:spLocks noGrp="1"/>
          </p:cNvSpPr>
          <p:nvPr/>
        </p:nvSpPr>
        <p:spPr>
          <a:xfrm>
            <a:off x="723900" y="2717800"/>
            <a:ext cx="112395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557D76-A3C7-443F-AF9B-8A0A185FC5DF}"/>
              </a:ext>
            </a:extLst>
          </p:cNvPr>
          <p:cNvSpPr>
            <a:spLocks noGrp="1"/>
          </p:cNvSpPr>
          <p:nvPr/>
        </p:nvSpPr>
        <p:spPr>
          <a:xfrm>
            <a:off x="800100" y="2781300"/>
            <a:ext cx="104775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>
              <a:defRPr sz="1550" b="1">
                <a:solidFill>
                  <a:srgbClr val="1F2528"/>
                </a:solidFill>
                <a:latin typeface="Aptos"/>
                <a:ea typeface="Aptos"/>
                <a:cs typeface="Aptos"/>
              </a:defRPr>
            </a:pPr>
            <a:r>
              <a:rPr lang="en-IN" sz="2200" b="1" dirty="0">
                <a:solidFill>
                  <a:srgbClr val="1F2528"/>
                </a:solidFill>
                <a:latin typeface="Aptos"/>
                <a:ea typeface="Aptos"/>
                <a:cs typeface="Aptos"/>
              </a:rPr>
              <a:t>8.10. 25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83CE20-008D-4E58-9A55-3B26B689094A}"/>
              </a:ext>
            </a:extLst>
          </p:cNvPr>
          <p:cNvSpPr>
            <a:spLocks noGrp="1"/>
          </p:cNvSpPr>
          <p:nvPr/>
        </p:nvSpPr>
        <p:spPr>
          <a:xfrm>
            <a:off x="1847850" y="2717800"/>
            <a:ext cx="41910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B43FD8-C4E3-49DB-BA74-C10F5394CDF3}"/>
              </a:ext>
            </a:extLst>
          </p:cNvPr>
          <p:cNvSpPr>
            <a:spLocks noGrp="1"/>
          </p:cNvSpPr>
          <p:nvPr/>
        </p:nvSpPr>
        <p:spPr>
          <a:xfrm>
            <a:off x="2095500" y="2781300"/>
            <a:ext cx="40386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Environmental impacts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CA024DF-E711-4E1D-AA7B-B2AEEC5EC59A}"/>
              </a:ext>
            </a:extLst>
          </p:cNvPr>
          <p:cNvSpPr>
            <a:spLocks noGrp="1"/>
          </p:cNvSpPr>
          <p:nvPr/>
        </p:nvSpPr>
        <p:spPr>
          <a:xfrm>
            <a:off x="6038850" y="2717800"/>
            <a:ext cx="1460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FF9F39-0118-436C-822C-CB9F305D783F}"/>
              </a:ext>
            </a:extLst>
          </p:cNvPr>
          <p:cNvSpPr>
            <a:spLocks noGrp="1"/>
          </p:cNvSpPr>
          <p:nvPr/>
        </p:nvSpPr>
        <p:spPr>
          <a:xfrm>
            <a:off x="6115050" y="2781300"/>
            <a:ext cx="1308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Virtual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1963A5-50D6-4F9F-B66E-25F0A303A24B}"/>
              </a:ext>
            </a:extLst>
          </p:cNvPr>
          <p:cNvSpPr>
            <a:spLocks noGrp="1"/>
          </p:cNvSpPr>
          <p:nvPr/>
        </p:nvSpPr>
        <p:spPr>
          <a:xfrm>
            <a:off x="7499350" y="2717800"/>
            <a:ext cx="952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81565BE-7F3C-4C23-BE63-00A38680C6AD}"/>
              </a:ext>
            </a:extLst>
          </p:cNvPr>
          <p:cNvSpPr>
            <a:spLocks noGrp="1"/>
          </p:cNvSpPr>
          <p:nvPr/>
        </p:nvSpPr>
        <p:spPr>
          <a:xfrm>
            <a:off x="7575550" y="2781300"/>
            <a:ext cx="800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43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23281D-87B3-4367-AB0B-F0484F02767B}"/>
              </a:ext>
            </a:extLst>
          </p:cNvPr>
          <p:cNvSpPr>
            <a:spLocks noGrp="1"/>
          </p:cNvSpPr>
          <p:nvPr/>
        </p:nvSpPr>
        <p:spPr>
          <a:xfrm>
            <a:off x="8451850" y="2717800"/>
            <a:ext cx="9144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60F25C-C755-42BE-9828-582F1AB5E627}"/>
              </a:ext>
            </a:extLst>
          </p:cNvPr>
          <p:cNvSpPr>
            <a:spLocks noGrp="1"/>
          </p:cNvSpPr>
          <p:nvPr/>
        </p:nvSpPr>
        <p:spPr>
          <a:xfrm>
            <a:off x="8528050" y="2781300"/>
            <a:ext cx="762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7ABA68B-7345-4253-8EFF-7576C8875F1D}"/>
              </a:ext>
            </a:extLst>
          </p:cNvPr>
          <p:cNvSpPr>
            <a:spLocks noGrp="1"/>
          </p:cNvSpPr>
          <p:nvPr/>
        </p:nvSpPr>
        <p:spPr>
          <a:xfrm>
            <a:off x="723900" y="3175000"/>
            <a:ext cx="112395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74A0F19-5D56-4F87-B8C3-6260F4A00AEE}"/>
              </a:ext>
            </a:extLst>
          </p:cNvPr>
          <p:cNvSpPr>
            <a:spLocks noGrp="1"/>
          </p:cNvSpPr>
          <p:nvPr/>
        </p:nvSpPr>
        <p:spPr>
          <a:xfrm>
            <a:off x="800100" y="3238500"/>
            <a:ext cx="1047750" cy="393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IN" sz="2200" b="1" dirty="0">
                <a:solidFill>
                  <a:srgbClr val="1F2528"/>
                </a:solidFill>
                <a:latin typeface="Aptos"/>
                <a:ea typeface="Aptos"/>
                <a:cs typeface="Aptos"/>
              </a:rPr>
              <a:t>7.11. 25</a:t>
            </a:r>
          </a:p>
          <a:p>
            <a:pPr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 </a:t>
            </a:r>
            <a:r>
              <a:rPr lang="en-IN" sz="2200" b="1" dirty="0">
                <a:solidFill>
                  <a:srgbClr val="1F2528"/>
                </a:solidFill>
                <a:latin typeface="Aptos"/>
                <a:ea typeface="Aptos"/>
                <a:cs typeface="Aptos"/>
              </a:rPr>
              <a:t>07.11.2025</a:t>
            </a:r>
          </a:p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endParaRPr lang="en-US" sz="2400" b="1" dirty="0">
              <a:solidFill>
                <a:srgbClr val="1F252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E7FBF7-714F-4A1F-A3E3-44030CE1905F}"/>
              </a:ext>
            </a:extLst>
          </p:cNvPr>
          <p:cNvSpPr>
            <a:spLocks noGrp="1"/>
          </p:cNvSpPr>
          <p:nvPr/>
        </p:nvSpPr>
        <p:spPr>
          <a:xfrm>
            <a:off x="1847850" y="3175000"/>
            <a:ext cx="41910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5E5B4A-B81E-46CE-9DE9-50E3D881BE5C}"/>
              </a:ext>
            </a:extLst>
          </p:cNvPr>
          <p:cNvSpPr>
            <a:spLocks noGrp="1"/>
          </p:cNvSpPr>
          <p:nvPr/>
        </p:nvSpPr>
        <p:spPr>
          <a:xfrm>
            <a:off x="2095500" y="3238500"/>
            <a:ext cx="40386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ESG in EI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4AA983-A34D-40FB-8C56-793DF200023E}"/>
              </a:ext>
            </a:extLst>
          </p:cNvPr>
          <p:cNvSpPr>
            <a:spLocks noGrp="1"/>
          </p:cNvSpPr>
          <p:nvPr/>
        </p:nvSpPr>
        <p:spPr>
          <a:xfrm>
            <a:off x="6038850" y="3175000"/>
            <a:ext cx="14605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FAB740F-3FF3-4F22-8CAC-E585CDCC8737}"/>
              </a:ext>
            </a:extLst>
          </p:cNvPr>
          <p:cNvSpPr>
            <a:spLocks noGrp="1"/>
          </p:cNvSpPr>
          <p:nvPr/>
        </p:nvSpPr>
        <p:spPr>
          <a:xfrm>
            <a:off x="6115050" y="3238500"/>
            <a:ext cx="1308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Virtual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70B21A4-F92B-4F07-816B-2798AF0B582D}"/>
              </a:ext>
            </a:extLst>
          </p:cNvPr>
          <p:cNvSpPr>
            <a:spLocks noGrp="1"/>
          </p:cNvSpPr>
          <p:nvPr/>
        </p:nvSpPr>
        <p:spPr>
          <a:xfrm>
            <a:off x="7499350" y="3175000"/>
            <a:ext cx="9525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DFE5E24-CABE-43E8-81AD-3853C3CE29FC}"/>
              </a:ext>
            </a:extLst>
          </p:cNvPr>
          <p:cNvSpPr>
            <a:spLocks noGrp="1"/>
          </p:cNvSpPr>
          <p:nvPr/>
        </p:nvSpPr>
        <p:spPr>
          <a:xfrm>
            <a:off x="7575550" y="3238500"/>
            <a:ext cx="800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107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FE332AA-ABA8-4AD0-9563-7D648A6C2C5F}"/>
              </a:ext>
            </a:extLst>
          </p:cNvPr>
          <p:cNvSpPr>
            <a:spLocks noGrp="1"/>
          </p:cNvSpPr>
          <p:nvPr/>
        </p:nvSpPr>
        <p:spPr>
          <a:xfrm>
            <a:off x="8451850" y="3175000"/>
            <a:ext cx="9144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495D12C-235D-478F-8A09-F9101FFCF3D2}"/>
              </a:ext>
            </a:extLst>
          </p:cNvPr>
          <p:cNvSpPr>
            <a:spLocks noGrp="1"/>
          </p:cNvSpPr>
          <p:nvPr/>
        </p:nvSpPr>
        <p:spPr>
          <a:xfrm>
            <a:off x="8528050" y="3238500"/>
            <a:ext cx="762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26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722773-3AFC-45C5-96F0-852D2B7AC89F}"/>
              </a:ext>
            </a:extLst>
          </p:cNvPr>
          <p:cNvSpPr>
            <a:spLocks noGrp="1"/>
          </p:cNvSpPr>
          <p:nvPr/>
        </p:nvSpPr>
        <p:spPr>
          <a:xfrm>
            <a:off x="723900" y="3632200"/>
            <a:ext cx="112395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184C18-3F7A-4BF5-BA44-82DA64CB8347}"/>
              </a:ext>
            </a:extLst>
          </p:cNvPr>
          <p:cNvSpPr>
            <a:spLocks noGrp="1"/>
          </p:cNvSpPr>
          <p:nvPr/>
        </p:nvSpPr>
        <p:spPr>
          <a:xfrm>
            <a:off x="800100" y="3695700"/>
            <a:ext cx="104775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>
              <a:defRPr sz="1550" b="1">
                <a:solidFill>
                  <a:srgbClr val="1F2528"/>
                </a:solidFill>
                <a:latin typeface="Aptos"/>
                <a:ea typeface="Aptos"/>
                <a:cs typeface="Aptos"/>
              </a:defRPr>
            </a:pPr>
            <a:r>
              <a:rPr lang="en-IN" sz="2200" b="1" dirty="0">
                <a:solidFill>
                  <a:srgbClr val="1F2528"/>
                </a:solidFill>
                <a:latin typeface="Aptos"/>
                <a:ea typeface="Aptos"/>
                <a:cs typeface="Aptos"/>
              </a:rPr>
              <a:t>1.12. 25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1F64E21-8216-4FC3-B1EC-35B099E0B6FF}"/>
              </a:ext>
            </a:extLst>
          </p:cNvPr>
          <p:cNvSpPr>
            <a:spLocks noGrp="1"/>
          </p:cNvSpPr>
          <p:nvPr/>
        </p:nvSpPr>
        <p:spPr>
          <a:xfrm>
            <a:off x="1847850" y="3632200"/>
            <a:ext cx="41910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731C6C-238C-4A0D-84FF-BE33BA95FB78}"/>
              </a:ext>
            </a:extLst>
          </p:cNvPr>
          <p:cNvSpPr>
            <a:spLocks noGrp="1"/>
          </p:cNvSpPr>
          <p:nvPr/>
        </p:nvSpPr>
        <p:spPr>
          <a:xfrm>
            <a:off x="2095500" y="3676245"/>
            <a:ext cx="40386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Circular economy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8850EAE-0498-4434-98E0-7A23AC6C1948}"/>
              </a:ext>
            </a:extLst>
          </p:cNvPr>
          <p:cNvSpPr>
            <a:spLocks noGrp="1"/>
          </p:cNvSpPr>
          <p:nvPr/>
        </p:nvSpPr>
        <p:spPr>
          <a:xfrm>
            <a:off x="6038850" y="3632200"/>
            <a:ext cx="1460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1FB7C6-4703-461E-B227-771E5F355B53}"/>
              </a:ext>
            </a:extLst>
          </p:cNvPr>
          <p:cNvSpPr>
            <a:spLocks noGrp="1"/>
          </p:cNvSpPr>
          <p:nvPr/>
        </p:nvSpPr>
        <p:spPr>
          <a:xfrm>
            <a:off x="6115050" y="3695700"/>
            <a:ext cx="1308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Virtual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970B511-E3DE-4B08-AA06-D78C13B85B0B}"/>
              </a:ext>
            </a:extLst>
          </p:cNvPr>
          <p:cNvSpPr>
            <a:spLocks noGrp="1"/>
          </p:cNvSpPr>
          <p:nvPr/>
        </p:nvSpPr>
        <p:spPr>
          <a:xfrm>
            <a:off x="7499350" y="3632200"/>
            <a:ext cx="952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7DB3961-8D54-4AE9-A70A-D68B7F1E4AF8}"/>
              </a:ext>
            </a:extLst>
          </p:cNvPr>
          <p:cNvSpPr>
            <a:spLocks noGrp="1"/>
          </p:cNvSpPr>
          <p:nvPr/>
        </p:nvSpPr>
        <p:spPr>
          <a:xfrm>
            <a:off x="7575550" y="3695700"/>
            <a:ext cx="800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99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1C96373-0708-4509-BCCA-DD7BA9B19AE8}"/>
              </a:ext>
            </a:extLst>
          </p:cNvPr>
          <p:cNvSpPr>
            <a:spLocks noGrp="1"/>
          </p:cNvSpPr>
          <p:nvPr/>
        </p:nvSpPr>
        <p:spPr>
          <a:xfrm>
            <a:off x="8451850" y="3632200"/>
            <a:ext cx="9144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E1F8DB8-49AD-4935-A09D-9806F0C1748A}"/>
              </a:ext>
            </a:extLst>
          </p:cNvPr>
          <p:cNvSpPr>
            <a:spLocks noGrp="1"/>
          </p:cNvSpPr>
          <p:nvPr/>
        </p:nvSpPr>
        <p:spPr>
          <a:xfrm>
            <a:off x="8528050" y="3695700"/>
            <a:ext cx="762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27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A4999DA-CCAE-48F7-8439-EDB423CED769}"/>
              </a:ext>
            </a:extLst>
          </p:cNvPr>
          <p:cNvSpPr>
            <a:spLocks noGrp="1"/>
          </p:cNvSpPr>
          <p:nvPr/>
        </p:nvSpPr>
        <p:spPr>
          <a:xfrm>
            <a:off x="723900" y="4089400"/>
            <a:ext cx="112395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87B2BEF-0BE4-4F7A-9C19-7918CD2C1680}"/>
              </a:ext>
            </a:extLst>
          </p:cNvPr>
          <p:cNvSpPr>
            <a:spLocks noGrp="1"/>
          </p:cNvSpPr>
          <p:nvPr/>
        </p:nvSpPr>
        <p:spPr>
          <a:xfrm>
            <a:off x="800100" y="4152900"/>
            <a:ext cx="1028700" cy="349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IN" sz="2200" b="1" dirty="0">
                <a:solidFill>
                  <a:srgbClr val="1F2528"/>
                </a:solidFill>
                <a:latin typeface="Aptos"/>
                <a:ea typeface="Aptos"/>
                <a:cs typeface="Aptos"/>
              </a:rPr>
              <a:t>8.12. 25</a:t>
            </a:r>
            <a:endParaRPr lang="en-US" sz="2200" b="1" dirty="0">
              <a:solidFill>
                <a:srgbClr val="1F252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0AD026D-D6B5-46C9-84C7-5BFE66B2C2ED}"/>
              </a:ext>
            </a:extLst>
          </p:cNvPr>
          <p:cNvSpPr>
            <a:spLocks noGrp="1"/>
          </p:cNvSpPr>
          <p:nvPr/>
        </p:nvSpPr>
        <p:spPr>
          <a:xfrm>
            <a:off x="1847850" y="4089400"/>
            <a:ext cx="41910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53E19F-2106-444B-8D2A-8A1C99E946A2}"/>
              </a:ext>
            </a:extLst>
          </p:cNvPr>
          <p:cNvSpPr>
            <a:spLocks noGrp="1"/>
          </p:cNvSpPr>
          <p:nvPr/>
        </p:nvSpPr>
        <p:spPr>
          <a:xfrm>
            <a:off x="2133195" y="4175328"/>
            <a:ext cx="40386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6th ITP I - Module 5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80D4E2-A505-469F-83BE-B6C0E3A5ED85}"/>
              </a:ext>
            </a:extLst>
          </p:cNvPr>
          <p:cNvSpPr>
            <a:spLocks noGrp="1"/>
          </p:cNvSpPr>
          <p:nvPr/>
        </p:nvSpPr>
        <p:spPr>
          <a:xfrm>
            <a:off x="6038850" y="4089400"/>
            <a:ext cx="14605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FD6D677-F1EB-4407-8B49-D05FF12A2221}"/>
              </a:ext>
            </a:extLst>
          </p:cNvPr>
          <p:cNvSpPr>
            <a:spLocks noGrp="1"/>
          </p:cNvSpPr>
          <p:nvPr/>
        </p:nvSpPr>
        <p:spPr>
          <a:xfrm>
            <a:off x="6115050" y="4152900"/>
            <a:ext cx="1308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Online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67007B1-18FF-4D0E-9DD5-CD29C96EAE0E}"/>
              </a:ext>
            </a:extLst>
          </p:cNvPr>
          <p:cNvSpPr>
            <a:spLocks noGrp="1"/>
          </p:cNvSpPr>
          <p:nvPr/>
        </p:nvSpPr>
        <p:spPr>
          <a:xfrm>
            <a:off x="7499350" y="4089400"/>
            <a:ext cx="9525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EDCC570-C17C-4607-ABA7-1E0899B01810}"/>
              </a:ext>
            </a:extLst>
          </p:cNvPr>
          <p:cNvSpPr>
            <a:spLocks noGrp="1"/>
          </p:cNvSpPr>
          <p:nvPr/>
        </p:nvSpPr>
        <p:spPr>
          <a:xfrm>
            <a:off x="7575550" y="4152900"/>
            <a:ext cx="8001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57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0027F86-F6F7-4BA0-A3D0-C86E871EEB33}"/>
              </a:ext>
            </a:extLst>
          </p:cNvPr>
          <p:cNvSpPr>
            <a:spLocks noGrp="1"/>
          </p:cNvSpPr>
          <p:nvPr/>
        </p:nvSpPr>
        <p:spPr>
          <a:xfrm>
            <a:off x="8451850" y="4089400"/>
            <a:ext cx="914400" cy="457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0E00B43-FA57-4540-A747-F0090214165B}"/>
              </a:ext>
            </a:extLst>
          </p:cNvPr>
          <p:cNvSpPr>
            <a:spLocks noGrp="1"/>
          </p:cNvSpPr>
          <p:nvPr/>
        </p:nvSpPr>
        <p:spPr>
          <a:xfrm>
            <a:off x="8528050" y="4152900"/>
            <a:ext cx="762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25F608F-4F8B-4335-B2AA-1FE9D9023F4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0E09A66-D85B-4038-8A30-0BD9E7BCB4C8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412537C7-2840-430C-8618-A4A72F597338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9604A28-6848-460E-BB3E-E5C3AEA2A11E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5D52F84-DABA-4453-8432-2E62664CCF72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79F2AE2-38F3-413E-8B0E-FAEAB51BA73A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6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2E9FFE89-45BA-49D9-9DFD-B22D5F5D7920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Training reach analytics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EEE9F0-1483-4DBB-9E7A-E6CF4D0ED9B9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5F8FAB-B84B-4E9D-A910-FB7719AFEBF7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Seats show depth through ITPs, breadth through webinars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B039EB-E471-4D23-8463-4FA38E731BDE}"/>
              </a:ext>
            </a:extLst>
          </p:cNvPr>
          <p:cNvSpPr>
            <a:spLocks noGrp="1"/>
          </p:cNvSpPr>
          <p:nvPr/>
        </p:nvSpPr>
        <p:spPr>
          <a:xfrm>
            <a:off x="857250" y="2647950"/>
            <a:ext cx="17526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3rd ITP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3AFACB-6EB0-4FBD-975A-3AC179BF3CA8}"/>
              </a:ext>
            </a:extLst>
          </p:cNvPr>
          <p:cNvSpPr>
            <a:spLocks noGrp="1"/>
          </p:cNvSpPr>
          <p:nvPr/>
        </p:nvSpPr>
        <p:spPr>
          <a:xfrm>
            <a:off x="2724150" y="2676525"/>
            <a:ext cx="4476750" cy="133350"/>
          </a:xfrm>
          <a:prstGeom prst="rect">
            <a:avLst/>
          </a:prstGeom>
          <a:solidFill>
            <a:srgbClr val="E7ECE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C5F8E4-746B-4EDC-BF42-1D9242EAEE39}"/>
              </a:ext>
            </a:extLst>
          </p:cNvPr>
          <p:cNvSpPr>
            <a:spLocks noGrp="1"/>
          </p:cNvSpPr>
          <p:nvPr/>
        </p:nvSpPr>
        <p:spPr>
          <a:xfrm>
            <a:off x="2724150" y="2676525"/>
            <a:ext cx="400050" cy="1333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D098C8-5F68-451C-AAAE-A8AC9906254A}"/>
              </a:ext>
            </a:extLst>
          </p:cNvPr>
          <p:cNvSpPr>
            <a:spLocks noGrp="1"/>
          </p:cNvSpPr>
          <p:nvPr/>
        </p:nvSpPr>
        <p:spPr>
          <a:xfrm>
            <a:off x="7296150" y="2647950"/>
            <a:ext cx="571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69C93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69C93"/>
                </a:solidFill>
                <a:latin typeface="Arial"/>
                <a:ea typeface="Arial"/>
                <a:cs typeface="Arial"/>
              </a:rPr>
              <a:t>22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9DFC74-1FA4-4C83-9147-0DFF6C3B53CA}"/>
              </a:ext>
            </a:extLst>
          </p:cNvPr>
          <p:cNvSpPr>
            <a:spLocks noGrp="1"/>
          </p:cNvSpPr>
          <p:nvPr/>
        </p:nvSpPr>
        <p:spPr>
          <a:xfrm>
            <a:off x="857250" y="3105150"/>
            <a:ext cx="17526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4th ITP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764F43-BA47-437F-B263-400C474A05BF}"/>
              </a:ext>
            </a:extLst>
          </p:cNvPr>
          <p:cNvSpPr>
            <a:spLocks noGrp="1"/>
          </p:cNvSpPr>
          <p:nvPr/>
        </p:nvSpPr>
        <p:spPr>
          <a:xfrm>
            <a:off x="2724150" y="3133725"/>
            <a:ext cx="4476750" cy="133350"/>
          </a:xfrm>
          <a:prstGeom prst="rect">
            <a:avLst/>
          </a:prstGeom>
          <a:solidFill>
            <a:srgbClr val="E7ECE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3CC3F9-A449-44C6-A8B8-79EFF6E1D96B}"/>
              </a:ext>
            </a:extLst>
          </p:cNvPr>
          <p:cNvSpPr>
            <a:spLocks noGrp="1"/>
          </p:cNvSpPr>
          <p:nvPr/>
        </p:nvSpPr>
        <p:spPr>
          <a:xfrm>
            <a:off x="2724150" y="3133725"/>
            <a:ext cx="1314450" cy="1333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111F28-62C1-4897-9A87-866A3AEB3E05}"/>
              </a:ext>
            </a:extLst>
          </p:cNvPr>
          <p:cNvSpPr>
            <a:spLocks noGrp="1"/>
          </p:cNvSpPr>
          <p:nvPr/>
        </p:nvSpPr>
        <p:spPr>
          <a:xfrm>
            <a:off x="7296150" y="3105150"/>
            <a:ext cx="571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5A7D79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5A7D79"/>
                </a:solidFill>
                <a:latin typeface="Arial"/>
                <a:ea typeface="Arial"/>
                <a:cs typeface="Arial"/>
              </a:rPr>
              <a:t>73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E16046-5BCD-4445-ACC5-B36A024E940F}"/>
              </a:ext>
            </a:extLst>
          </p:cNvPr>
          <p:cNvSpPr>
            <a:spLocks noGrp="1"/>
          </p:cNvSpPr>
          <p:nvPr/>
        </p:nvSpPr>
        <p:spPr>
          <a:xfrm>
            <a:off x="857250" y="3562350"/>
            <a:ext cx="17526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5th ITP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978F3D-A419-4FDD-9EA3-B98BED24CA1E}"/>
              </a:ext>
            </a:extLst>
          </p:cNvPr>
          <p:cNvSpPr>
            <a:spLocks noGrp="1"/>
          </p:cNvSpPr>
          <p:nvPr/>
        </p:nvSpPr>
        <p:spPr>
          <a:xfrm>
            <a:off x="2724150" y="3590925"/>
            <a:ext cx="4476750" cy="133350"/>
          </a:xfrm>
          <a:prstGeom prst="rect">
            <a:avLst/>
          </a:prstGeom>
          <a:solidFill>
            <a:srgbClr val="E7ECE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5C2248-2034-43C7-AFCD-06558307D3C7}"/>
              </a:ext>
            </a:extLst>
          </p:cNvPr>
          <p:cNvSpPr>
            <a:spLocks noGrp="1"/>
          </p:cNvSpPr>
          <p:nvPr/>
        </p:nvSpPr>
        <p:spPr>
          <a:xfrm>
            <a:off x="2724150" y="3590925"/>
            <a:ext cx="2228850" cy="13335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1DF186-C5ED-4AA0-BDC8-51D563CA24E3}"/>
              </a:ext>
            </a:extLst>
          </p:cNvPr>
          <p:cNvSpPr>
            <a:spLocks noGrp="1"/>
          </p:cNvSpPr>
          <p:nvPr/>
        </p:nvSpPr>
        <p:spPr>
          <a:xfrm>
            <a:off x="7296150" y="3562350"/>
            <a:ext cx="571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124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77F4B0-32D9-49BD-8C88-BB4D30D740EA}"/>
              </a:ext>
            </a:extLst>
          </p:cNvPr>
          <p:cNvSpPr>
            <a:spLocks noGrp="1"/>
          </p:cNvSpPr>
          <p:nvPr/>
        </p:nvSpPr>
        <p:spPr>
          <a:xfrm>
            <a:off x="857250" y="4019550"/>
            <a:ext cx="17526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6th ITP 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0A1D90-EBB8-4C61-A82A-399776DD0D19}"/>
              </a:ext>
            </a:extLst>
          </p:cNvPr>
          <p:cNvSpPr>
            <a:spLocks noGrp="1"/>
          </p:cNvSpPr>
          <p:nvPr/>
        </p:nvSpPr>
        <p:spPr>
          <a:xfrm>
            <a:off x="2724150" y="4048125"/>
            <a:ext cx="4476750" cy="133350"/>
          </a:xfrm>
          <a:prstGeom prst="rect">
            <a:avLst/>
          </a:prstGeom>
          <a:solidFill>
            <a:srgbClr val="E7ECE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8EF50D-6E4F-48CD-A974-174BDF2F014C}"/>
              </a:ext>
            </a:extLst>
          </p:cNvPr>
          <p:cNvSpPr>
            <a:spLocks noGrp="1"/>
          </p:cNvSpPr>
          <p:nvPr/>
        </p:nvSpPr>
        <p:spPr>
          <a:xfrm>
            <a:off x="2724150" y="4048125"/>
            <a:ext cx="1028700" cy="13335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4E54D5-9AFC-4E22-B3D1-B2B107224FC0}"/>
              </a:ext>
            </a:extLst>
          </p:cNvPr>
          <p:cNvSpPr>
            <a:spLocks noGrp="1"/>
          </p:cNvSpPr>
          <p:nvPr/>
        </p:nvSpPr>
        <p:spPr>
          <a:xfrm>
            <a:off x="7296150" y="4019550"/>
            <a:ext cx="571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57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62F8F7-93C5-4A89-8D09-53F0B9AA53E1}"/>
              </a:ext>
            </a:extLst>
          </p:cNvPr>
          <p:cNvSpPr>
            <a:spLocks noGrp="1"/>
          </p:cNvSpPr>
          <p:nvPr/>
        </p:nvSpPr>
        <p:spPr>
          <a:xfrm>
            <a:off x="857250" y="4476750"/>
            <a:ext cx="17526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Webinars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B447E6-7BE9-484D-93D9-4CDC1C31D5D7}"/>
              </a:ext>
            </a:extLst>
          </p:cNvPr>
          <p:cNvSpPr>
            <a:spLocks noGrp="1"/>
          </p:cNvSpPr>
          <p:nvPr/>
        </p:nvSpPr>
        <p:spPr>
          <a:xfrm>
            <a:off x="2724150" y="4505325"/>
            <a:ext cx="4476750" cy="133350"/>
          </a:xfrm>
          <a:prstGeom prst="rect">
            <a:avLst/>
          </a:prstGeom>
          <a:solidFill>
            <a:srgbClr val="E7ECEA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068DC3-42B6-4C42-9E06-B607B722860D}"/>
              </a:ext>
            </a:extLst>
          </p:cNvPr>
          <p:cNvSpPr>
            <a:spLocks noGrp="1"/>
          </p:cNvSpPr>
          <p:nvPr/>
        </p:nvSpPr>
        <p:spPr>
          <a:xfrm>
            <a:off x="2724150" y="4505325"/>
            <a:ext cx="4476750" cy="133350"/>
          </a:xfrm>
          <a:prstGeom prst="rect">
            <a:avLst/>
          </a:prstGeom>
          <a:solidFill>
            <a:srgbClr val="7B6A64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8F0B562-7E8F-4171-BB8D-A1540386FE7E}"/>
              </a:ext>
            </a:extLst>
          </p:cNvPr>
          <p:cNvSpPr>
            <a:spLocks noGrp="1"/>
          </p:cNvSpPr>
          <p:nvPr/>
        </p:nvSpPr>
        <p:spPr>
          <a:xfrm>
            <a:off x="7296150" y="4476750"/>
            <a:ext cx="571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7B6A64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7B6A64"/>
                </a:solidFill>
                <a:latin typeface="Arial"/>
                <a:ea typeface="Arial"/>
                <a:cs typeface="Arial"/>
              </a:rPr>
              <a:t>249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B68004C-FC59-4751-A1FA-69322B221BEB}"/>
              </a:ext>
            </a:extLst>
          </p:cNvPr>
          <p:cNvSpPr>
            <a:spLocks noGrp="1"/>
          </p:cNvSpPr>
          <p:nvPr/>
        </p:nvSpPr>
        <p:spPr>
          <a:xfrm>
            <a:off x="7962899" y="2073815"/>
            <a:ext cx="3394143" cy="3860800"/>
          </a:xfrm>
          <a:prstGeom prst="rect">
            <a:avLst/>
          </a:prstGeom>
          <a:solidFill>
            <a:srgbClr val="4C4C4C">
              <a:alpha val="90196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A29CFCC-7736-4F29-A3C3-2BBA0C8E4CDF}"/>
              </a:ext>
            </a:extLst>
          </p:cNvPr>
          <p:cNvSpPr>
            <a:spLocks noGrp="1"/>
          </p:cNvSpPr>
          <p:nvPr/>
        </p:nvSpPr>
        <p:spPr>
          <a:xfrm>
            <a:off x="8115300" y="2133600"/>
            <a:ext cx="30988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Interpretation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8F5185E-D7E7-4442-9227-7C5EFFF41A82}"/>
              </a:ext>
            </a:extLst>
          </p:cNvPr>
          <p:cNvSpPr>
            <a:spLocks noGrp="1"/>
          </p:cNvSpPr>
          <p:nvPr/>
        </p:nvSpPr>
        <p:spPr>
          <a:xfrm>
            <a:off x="8140700" y="2717800"/>
            <a:ext cx="177800" cy="12065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B0A10B-D9DA-4C7C-A752-77C971B82137}"/>
              </a:ext>
            </a:extLst>
          </p:cNvPr>
          <p:cNvSpPr>
            <a:spLocks noGrp="1"/>
          </p:cNvSpPr>
          <p:nvPr/>
        </p:nvSpPr>
        <p:spPr>
          <a:xfrm>
            <a:off x="8318500" y="2616200"/>
            <a:ext cx="29210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ITPs: deeper, module-based learning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53238DA-E46F-48BA-9D86-23F3D418E841}"/>
              </a:ext>
            </a:extLst>
          </p:cNvPr>
          <p:cNvSpPr>
            <a:spLocks noGrp="1"/>
          </p:cNvSpPr>
          <p:nvPr/>
        </p:nvSpPr>
        <p:spPr>
          <a:xfrm flipH="1">
            <a:off x="8115300" y="4086224"/>
            <a:ext cx="203200" cy="123826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098CD78-DEA7-4684-83F7-A3096AE66AB2}"/>
              </a:ext>
            </a:extLst>
          </p:cNvPr>
          <p:cNvSpPr>
            <a:spLocks noGrp="1"/>
          </p:cNvSpPr>
          <p:nvPr/>
        </p:nvSpPr>
        <p:spPr>
          <a:xfrm>
            <a:off x="8293100" y="4021577"/>
            <a:ext cx="29210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Webinars: broader thematic reach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A30B48-8386-4DB7-A115-16037EF92C2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A489D9A-C2B0-4B9C-BA66-C42FBD9B17E3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B63E680-4398-4A7E-9D23-1FBE86494ADF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C29F8F5-C4E3-4D8F-A9D7-F0F74986E552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4CD7A21-6D13-4353-A8DB-BB7253B8D089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FC7682C-ED62-43BC-A6F1-255616431AF1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65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E64E655C-5EFB-4365-B136-B63FBDDAD8BF}"/>
              </a:ext>
            </a:extLst>
          </p:cNvPr>
          <p:cNvSpPr>
            <a:spLocks noGrp="1"/>
          </p:cNvSpPr>
          <p:nvPr/>
        </p:nvSpPr>
        <p:spPr>
          <a:xfrm>
            <a:off x="2095500" y="704850"/>
            <a:ext cx="20955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Curriculum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4B69CA-273F-494B-BF13-2D7D64063F7E}"/>
              </a:ext>
            </a:extLst>
          </p:cNvPr>
          <p:cNvSpPr>
            <a:spLocks noGrp="1"/>
          </p:cNvSpPr>
          <p:nvPr/>
        </p:nvSpPr>
        <p:spPr>
          <a:xfrm>
            <a:off x="4140200" y="704850"/>
            <a:ext cx="33020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Module Coverage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A5D549-A25F-4965-9A71-D23F4937867D}"/>
              </a:ext>
            </a:extLst>
          </p:cNvPr>
          <p:cNvSpPr>
            <a:spLocks noGrp="1"/>
          </p:cNvSpPr>
          <p:nvPr/>
        </p:nvSpPr>
        <p:spPr>
          <a:xfrm>
            <a:off x="6756400" y="1803400"/>
            <a:ext cx="38100" cy="38354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13AAE8-A6BD-4764-8933-E42C5784643A}"/>
              </a:ext>
            </a:extLst>
          </p:cNvPr>
          <p:cNvSpPr>
            <a:spLocks noGrp="1"/>
          </p:cNvSpPr>
          <p:nvPr/>
        </p:nvSpPr>
        <p:spPr>
          <a:xfrm>
            <a:off x="6651625" y="1717919"/>
            <a:ext cx="247650" cy="2476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801393-8FE8-45EF-870B-50ABAAAF3BA1}"/>
              </a:ext>
            </a:extLst>
          </p:cNvPr>
          <p:cNvSpPr>
            <a:spLocks noGrp="1"/>
          </p:cNvSpPr>
          <p:nvPr/>
        </p:nvSpPr>
        <p:spPr>
          <a:xfrm>
            <a:off x="6651625" y="5397500"/>
            <a:ext cx="247650" cy="2476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7DFBBA-7F2D-4ECD-9E05-335FBF872B91}"/>
              </a:ext>
            </a:extLst>
          </p:cNvPr>
          <p:cNvSpPr>
            <a:spLocks noGrp="1"/>
          </p:cNvSpPr>
          <p:nvPr/>
        </p:nvSpPr>
        <p:spPr>
          <a:xfrm>
            <a:off x="889000" y="1422400"/>
            <a:ext cx="54610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0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Modules used in 2023-2025 delivery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182435-BD31-4592-B11B-6832A0ABA61C}"/>
              </a:ext>
            </a:extLst>
          </p:cNvPr>
          <p:cNvSpPr>
            <a:spLocks noGrp="1"/>
          </p:cNvSpPr>
          <p:nvPr/>
        </p:nvSpPr>
        <p:spPr>
          <a:xfrm>
            <a:off x="889000" y="1854200"/>
            <a:ext cx="2603500" cy="939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84F2B3-A501-4C52-A46F-B6EB25A39561}"/>
              </a:ext>
            </a:extLst>
          </p:cNvPr>
          <p:cNvSpPr>
            <a:spLocks noGrp="1"/>
          </p:cNvSpPr>
          <p:nvPr/>
        </p:nvSpPr>
        <p:spPr>
          <a:xfrm>
            <a:off x="1022350" y="1955800"/>
            <a:ext cx="304800" cy="304800"/>
          </a:xfrm>
          <a:prstGeom prst="ellipse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FD2EC4-2D60-4C7D-868E-7C5E2FCB36D6}"/>
              </a:ext>
            </a:extLst>
          </p:cNvPr>
          <p:cNvSpPr>
            <a:spLocks noGrp="1"/>
          </p:cNvSpPr>
          <p:nvPr/>
        </p:nvSpPr>
        <p:spPr>
          <a:xfrm>
            <a:off x="946150" y="19177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5CE137-8A18-4412-AE7F-5182844EECDA}"/>
              </a:ext>
            </a:extLst>
          </p:cNvPr>
          <p:cNvSpPr>
            <a:spLocks noGrp="1"/>
          </p:cNvSpPr>
          <p:nvPr/>
        </p:nvSpPr>
        <p:spPr>
          <a:xfrm>
            <a:off x="1498600" y="1981200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Overview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A9F6E8-6970-4C73-BBE9-DCA9F66D4FCF}"/>
              </a:ext>
            </a:extLst>
          </p:cNvPr>
          <p:cNvSpPr>
            <a:spLocks noGrp="1"/>
          </p:cNvSpPr>
          <p:nvPr/>
        </p:nvSpPr>
        <p:spPr>
          <a:xfrm>
            <a:off x="1498600" y="2392869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2023, 2025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D32B9C-5F01-483D-BD63-ECFFA98A7510}"/>
              </a:ext>
            </a:extLst>
          </p:cNvPr>
          <p:cNvSpPr>
            <a:spLocks noGrp="1"/>
          </p:cNvSpPr>
          <p:nvPr/>
        </p:nvSpPr>
        <p:spPr>
          <a:xfrm>
            <a:off x="4000500" y="1854200"/>
            <a:ext cx="2603500" cy="939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0E94670-A272-4A86-B455-17F39C860B05}"/>
              </a:ext>
            </a:extLst>
          </p:cNvPr>
          <p:cNvSpPr>
            <a:spLocks noGrp="1"/>
          </p:cNvSpPr>
          <p:nvPr/>
        </p:nvSpPr>
        <p:spPr>
          <a:xfrm>
            <a:off x="4133850" y="1955800"/>
            <a:ext cx="304800" cy="304800"/>
          </a:xfrm>
          <a:prstGeom prst="ellipse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313EAF-8CF2-439A-9077-8E98A8BEA238}"/>
              </a:ext>
            </a:extLst>
          </p:cNvPr>
          <p:cNvSpPr>
            <a:spLocks noGrp="1"/>
          </p:cNvSpPr>
          <p:nvPr/>
        </p:nvSpPr>
        <p:spPr>
          <a:xfrm>
            <a:off x="4057650" y="19177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4BB514-FA13-4B5A-A453-F16791AFBAB7}"/>
              </a:ext>
            </a:extLst>
          </p:cNvPr>
          <p:cNvSpPr>
            <a:spLocks noGrp="1"/>
          </p:cNvSpPr>
          <p:nvPr/>
        </p:nvSpPr>
        <p:spPr>
          <a:xfrm>
            <a:off x="4610100" y="1981200"/>
            <a:ext cx="19939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Policy and law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FECE81-83A3-447B-8E59-CFA079513AF5}"/>
              </a:ext>
            </a:extLst>
          </p:cNvPr>
          <p:cNvSpPr>
            <a:spLocks noGrp="1"/>
          </p:cNvSpPr>
          <p:nvPr/>
        </p:nvSpPr>
        <p:spPr>
          <a:xfrm>
            <a:off x="4641850" y="2392464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81E6E3-F30C-472D-8DE1-DD5EE2A0F17C}"/>
              </a:ext>
            </a:extLst>
          </p:cNvPr>
          <p:cNvSpPr>
            <a:spLocks noGrp="1"/>
          </p:cNvSpPr>
          <p:nvPr/>
        </p:nvSpPr>
        <p:spPr>
          <a:xfrm>
            <a:off x="889000" y="2895600"/>
            <a:ext cx="2603500" cy="939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AA682B9-C12D-4C9B-AADD-E024B57AC4BB}"/>
              </a:ext>
            </a:extLst>
          </p:cNvPr>
          <p:cNvSpPr>
            <a:spLocks noGrp="1"/>
          </p:cNvSpPr>
          <p:nvPr/>
        </p:nvSpPr>
        <p:spPr>
          <a:xfrm>
            <a:off x="1022350" y="2997200"/>
            <a:ext cx="304800" cy="304800"/>
          </a:xfrm>
          <a:prstGeom prst="ellipse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2431D9-51F4-403F-972F-74F1CC755CB3}"/>
              </a:ext>
            </a:extLst>
          </p:cNvPr>
          <p:cNvSpPr>
            <a:spLocks noGrp="1"/>
          </p:cNvSpPr>
          <p:nvPr/>
        </p:nvSpPr>
        <p:spPr>
          <a:xfrm>
            <a:off x="946150" y="29591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1756E0B-FAE8-4DA7-B0AA-CAEBBDF9DDDF}"/>
              </a:ext>
            </a:extLst>
          </p:cNvPr>
          <p:cNvSpPr>
            <a:spLocks noGrp="1"/>
          </p:cNvSpPr>
          <p:nvPr/>
        </p:nvSpPr>
        <p:spPr>
          <a:xfrm>
            <a:off x="1479550" y="2906138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Contracts, licences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2DF109-BD04-448F-A6E7-E8A78DDB6AE5}"/>
              </a:ext>
            </a:extLst>
          </p:cNvPr>
          <p:cNvSpPr>
            <a:spLocks noGrp="1"/>
          </p:cNvSpPr>
          <p:nvPr/>
        </p:nvSpPr>
        <p:spPr>
          <a:xfrm>
            <a:off x="1479550" y="3509388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C575FA-06C7-4B74-976F-5A197E0A7AD1}"/>
              </a:ext>
            </a:extLst>
          </p:cNvPr>
          <p:cNvSpPr>
            <a:spLocks noGrp="1"/>
          </p:cNvSpPr>
          <p:nvPr/>
        </p:nvSpPr>
        <p:spPr>
          <a:xfrm>
            <a:off x="4000500" y="2895600"/>
            <a:ext cx="2603500" cy="939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9C3291A-2506-4303-870A-05AD8E4E5466}"/>
              </a:ext>
            </a:extLst>
          </p:cNvPr>
          <p:cNvSpPr>
            <a:spLocks noGrp="1"/>
          </p:cNvSpPr>
          <p:nvPr/>
        </p:nvSpPr>
        <p:spPr>
          <a:xfrm>
            <a:off x="4133850" y="2997200"/>
            <a:ext cx="304800" cy="304800"/>
          </a:xfrm>
          <a:prstGeom prst="ellipse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1F42E9E-822F-4204-8AA1-4BB245B338BD}"/>
              </a:ext>
            </a:extLst>
          </p:cNvPr>
          <p:cNvSpPr>
            <a:spLocks noGrp="1"/>
          </p:cNvSpPr>
          <p:nvPr/>
        </p:nvSpPr>
        <p:spPr>
          <a:xfrm>
            <a:off x="4057650" y="29591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FAD213-C8FF-46F7-9BB9-029B069EE909}"/>
              </a:ext>
            </a:extLst>
          </p:cNvPr>
          <p:cNvSpPr>
            <a:spLocks noGrp="1"/>
          </p:cNvSpPr>
          <p:nvPr/>
        </p:nvSpPr>
        <p:spPr>
          <a:xfrm>
            <a:off x="4610100" y="3022600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M&amp;E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C47A5E9-FEE4-4A86-97B3-381F16CE6D61}"/>
              </a:ext>
            </a:extLst>
          </p:cNvPr>
          <p:cNvSpPr>
            <a:spLocks noGrp="1"/>
          </p:cNvSpPr>
          <p:nvPr/>
        </p:nvSpPr>
        <p:spPr>
          <a:xfrm>
            <a:off x="4610100" y="3530600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4A67DB-43DB-4BA8-A661-C927391C796F}"/>
              </a:ext>
            </a:extLst>
          </p:cNvPr>
          <p:cNvSpPr>
            <a:spLocks noGrp="1"/>
          </p:cNvSpPr>
          <p:nvPr/>
        </p:nvSpPr>
        <p:spPr>
          <a:xfrm>
            <a:off x="889000" y="3937000"/>
            <a:ext cx="2603500" cy="939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51FEFF7-51E8-4387-BF78-F051AA79E9BE}"/>
              </a:ext>
            </a:extLst>
          </p:cNvPr>
          <p:cNvSpPr>
            <a:spLocks noGrp="1"/>
          </p:cNvSpPr>
          <p:nvPr/>
        </p:nvSpPr>
        <p:spPr>
          <a:xfrm>
            <a:off x="1022350" y="4038600"/>
            <a:ext cx="304800" cy="304800"/>
          </a:xfrm>
          <a:prstGeom prst="ellipse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3127F9-9EDE-4CF1-AC6D-4FF461C417EF}"/>
              </a:ext>
            </a:extLst>
          </p:cNvPr>
          <p:cNvSpPr>
            <a:spLocks noGrp="1"/>
          </p:cNvSpPr>
          <p:nvPr/>
        </p:nvSpPr>
        <p:spPr>
          <a:xfrm>
            <a:off x="946150" y="40005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M6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E55C7FD-382D-4642-B6D4-56B78DB95EA5}"/>
              </a:ext>
            </a:extLst>
          </p:cNvPr>
          <p:cNvSpPr>
            <a:spLocks noGrp="1"/>
          </p:cNvSpPr>
          <p:nvPr/>
        </p:nvSpPr>
        <p:spPr>
          <a:xfrm>
            <a:off x="1498600" y="3947538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Revenue assessment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2154AC6-225E-4F71-8975-CB9375DCD68E}"/>
              </a:ext>
            </a:extLst>
          </p:cNvPr>
          <p:cNvSpPr>
            <a:spLocks noGrp="1"/>
          </p:cNvSpPr>
          <p:nvPr/>
        </p:nvSpPr>
        <p:spPr>
          <a:xfrm>
            <a:off x="1498600" y="4531738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9943C6A-3D38-4A8C-8E40-D3ABA3EEE8E1}"/>
              </a:ext>
            </a:extLst>
          </p:cNvPr>
          <p:cNvSpPr>
            <a:spLocks noGrp="1"/>
          </p:cNvSpPr>
          <p:nvPr/>
        </p:nvSpPr>
        <p:spPr>
          <a:xfrm>
            <a:off x="4000500" y="3937000"/>
            <a:ext cx="2603500" cy="939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935C5ED-1602-4C11-92A0-B0760095F878}"/>
              </a:ext>
            </a:extLst>
          </p:cNvPr>
          <p:cNvSpPr>
            <a:spLocks noGrp="1"/>
          </p:cNvSpPr>
          <p:nvPr/>
        </p:nvSpPr>
        <p:spPr>
          <a:xfrm>
            <a:off x="4133850" y="4038600"/>
            <a:ext cx="304800" cy="304800"/>
          </a:xfrm>
          <a:prstGeom prst="ellipse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0ACA420-F713-43BC-BA69-E12D050CB535}"/>
              </a:ext>
            </a:extLst>
          </p:cNvPr>
          <p:cNvSpPr>
            <a:spLocks noGrp="1"/>
          </p:cNvSpPr>
          <p:nvPr/>
        </p:nvSpPr>
        <p:spPr>
          <a:xfrm>
            <a:off x="4057650" y="40005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M7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E03E073-7939-411B-8FD9-9A64E3B60624}"/>
              </a:ext>
            </a:extLst>
          </p:cNvPr>
          <p:cNvSpPr>
            <a:spLocks noGrp="1"/>
          </p:cNvSpPr>
          <p:nvPr/>
        </p:nvSpPr>
        <p:spPr>
          <a:xfrm>
            <a:off x="4591050" y="3947538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Revenue management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7EA015-75B0-40E3-A966-47F2E0DE8A12}"/>
              </a:ext>
            </a:extLst>
          </p:cNvPr>
          <p:cNvSpPr>
            <a:spLocks noGrp="1"/>
          </p:cNvSpPr>
          <p:nvPr/>
        </p:nvSpPr>
        <p:spPr>
          <a:xfrm>
            <a:off x="4591050" y="4550788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A4A543-C428-484A-BB1D-17A7CF75F244}"/>
              </a:ext>
            </a:extLst>
          </p:cNvPr>
          <p:cNvSpPr>
            <a:spLocks noGrp="1"/>
          </p:cNvSpPr>
          <p:nvPr/>
        </p:nvSpPr>
        <p:spPr>
          <a:xfrm>
            <a:off x="889000" y="4978400"/>
            <a:ext cx="2603500" cy="939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589B4D7-17E4-4FF3-AF0C-C281E4165250}"/>
              </a:ext>
            </a:extLst>
          </p:cNvPr>
          <p:cNvSpPr>
            <a:spLocks noGrp="1"/>
          </p:cNvSpPr>
          <p:nvPr/>
        </p:nvSpPr>
        <p:spPr>
          <a:xfrm>
            <a:off x="1022350" y="5080000"/>
            <a:ext cx="304800" cy="304800"/>
          </a:xfrm>
          <a:prstGeom prst="ellipse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AB3EE7-7802-446B-B222-2D5D1C9F9208}"/>
              </a:ext>
            </a:extLst>
          </p:cNvPr>
          <p:cNvSpPr>
            <a:spLocks noGrp="1"/>
          </p:cNvSpPr>
          <p:nvPr/>
        </p:nvSpPr>
        <p:spPr>
          <a:xfrm>
            <a:off x="946150" y="50419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M8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66C1D9-C752-4B7B-8D2C-5999DED99500}"/>
              </a:ext>
            </a:extLst>
          </p:cNvPr>
          <p:cNvSpPr>
            <a:spLocks noGrp="1"/>
          </p:cNvSpPr>
          <p:nvPr/>
        </p:nvSpPr>
        <p:spPr>
          <a:xfrm>
            <a:off x="1498600" y="5105400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Environment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AAED4AB-C976-4896-897C-DC90205E82E7}"/>
              </a:ext>
            </a:extLst>
          </p:cNvPr>
          <p:cNvSpPr>
            <a:spLocks noGrp="1"/>
          </p:cNvSpPr>
          <p:nvPr/>
        </p:nvSpPr>
        <p:spPr>
          <a:xfrm>
            <a:off x="1479550" y="5568425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2023, 2025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4E5173-7FC9-45FC-BD4B-EB4D35D3D45C}"/>
              </a:ext>
            </a:extLst>
          </p:cNvPr>
          <p:cNvSpPr>
            <a:spLocks noGrp="1"/>
          </p:cNvSpPr>
          <p:nvPr/>
        </p:nvSpPr>
        <p:spPr>
          <a:xfrm>
            <a:off x="4000500" y="4978400"/>
            <a:ext cx="2603500" cy="9398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7D4E044-F480-48F5-B48D-95B3D5DA4CA2}"/>
              </a:ext>
            </a:extLst>
          </p:cNvPr>
          <p:cNvSpPr>
            <a:spLocks noGrp="1"/>
          </p:cNvSpPr>
          <p:nvPr/>
        </p:nvSpPr>
        <p:spPr>
          <a:xfrm>
            <a:off x="4133850" y="5080000"/>
            <a:ext cx="304800" cy="304800"/>
          </a:xfrm>
          <a:prstGeom prst="ellipse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16F3882-158E-4594-922C-F99FC35DC0E4}"/>
              </a:ext>
            </a:extLst>
          </p:cNvPr>
          <p:cNvSpPr>
            <a:spLocks noGrp="1"/>
          </p:cNvSpPr>
          <p:nvPr/>
        </p:nvSpPr>
        <p:spPr>
          <a:xfrm>
            <a:off x="4057650" y="5041900"/>
            <a:ext cx="457200" cy="381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M9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D551003-B784-4551-8168-3BDCCE24CA44}"/>
              </a:ext>
            </a:extLst>
          </p:cNvPr>
          <p:cNvSpPr>
            <a:spLocks noGrp="1"/>
          </p:cNvSpPr>
          <p:nvPr/>
        </p:nvSpPr>
        <p:spPr>
          <a:xfrm>
            <a:off x="4610100" y="5105400"/>
            <a:ext cx="1905000" cy="482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2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Digital audit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19799A0-5D9B-43A8-A928-6528B216D339}"/>
              </a:ext>
            </a:extLst>
          </p:cNvPr>
          <p:cNvSpPr>
            <a:spLocks noGrp="1"/>
          </p:cNvSpPr>
          <p:nvPr/>
        </p:nvSpPr>
        <p:spPr>
          <a:xfrm>
            <a:off x="4562475" y="5571532"/>
            <a:ext cx="1841500" cy="2159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12700" rIns="0" bIns="12700" anchor="t"/>
          <a:lstStyle/>
          <a:p>
            <a:pPr algn="l">
              <a:defRPr sz="170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2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771F569-AE71-4739-B482-4C994332355F}"/>
              </a:ext>
            </a:extLst>
          </p:cNvPr>
          <p:cNvSpPr>
            <a:spLocks noGrp="1"/>
          </p:cNvSpPr>
          <p:nvPr/>
        </p:nvSpPr>
        <p:spPr>
          <a:xfrm>
            <a:off x="7086600" y="1422400"/>
            <a:ext cx="38100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0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What this means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84AAF21-4715-4760-80BC-2C6D2EB233B3}"/>
              </a:ext>
            </a:extLst>
          </p:cNvPr>
          <p:cNvSpPr>
            <a:spLocks noGrp="1"/>
          </p:cNvSpPr>
          <p:nvPr/>
        </p:nvSpPr>
        <p:spPr>
          <a:xfrm>
            <a:off x="6959600" y="20447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984B1C-64A0-4D76-91A9-A6835C335850}"/>
              </a:ext>
            </a:extLst>
          </p:cNvPr>
          <p:cNvSpPr>
            <a:spLocks noGrp="1"/>
          </p:cNvSpPr>
          <p:nvPr/>
        </p:nvSpPr>
        <p:spPr>
          <a:xfrm>
            <a:off x="7188200" y="1917700"/>
            <a:ext cx="3810000" cy="736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0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Foundation, legal, revenue, environment, digital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CD8D738-8C35-4658-9B84-A73FE2372390}"/>
              </a:ext>
            </a:extLst>
          </p:cNvPr>
          <p:cNvSpPr>
            <a:spLocks noGrp="1"/>
          </p:cNvSpPr>
          <p:nvPr/>
        </p:nvSpPr>
        <p:spPr>
          <a:xfrm>
            <a:off x="6959600" y="30226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34372B9-15F7-4C72-8626-4562BFB1FA05}"/>
              </a:ext>
            </a:extLst>
          </p:cNvPr>
          <p:cNvSpPr>
            <a:spLocks noGrp="1"/>
          </p:cNvSpPr>
          <p:nvPr/>
        </p:nvSpPr>
        <p:spPr>
          <a:xfrm>
            <a:off x="7188200" y="2844800"/>
            <a:ext cx="38100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0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M9 bridged to GIS, remote sensing, analytics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4572DA5-3C0D-4A5E-A07F-91BC5A017A7B}"/>
              </a:ext>
            </a:extLst>
          </p:cNvPr>
          <p:cNvSpPr>
            <a:spLocks noGrp="1"/>
          </p:cNvSpPr>
          <p:nvPr/>
        </p:nvSpPr>
        <p:spPr>
          <a:xfrm>
            <a:off x="6959600" y="40386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AC76008-A64D-4BE6-99B7-C0C211C44A1B}"/>
              </a:ext>
            </a:extLst>
          </p:cNvPr>
          <p:cNvSpPr>
            <a:spLocks noGrp="1"/>
          </p:cNvSpPr>
          <p:nvPr/>
        </p:nvSpPr>
        <p:spPr>
          <a:xfrm>
            <a:off x="7188200" y="3860800"/>
            <a:ext cx="3810000" cy="736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0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M8: sustainability, community safeguards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C0E6DA6-B6D8-44F4-8D41-E0A9335AA6EB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3DA7186-83DC-4C1C-8738-C98CBDCA0981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3EC84E36-1ECE-48C5-9035-FF070D50E081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5BD32C6-D9E9-458D-BF67-F46FB99574D6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87F3875-E3EA-4BA3-BCF7-A209B8DB75CC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 dirty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D3AB8A1-FE8F-4EE4-B577-56BB04B6F5E2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85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F71F8F6-A222-4E20-81BA-AEE510768FC2}"/>
              </a:ext>
            </a:extLst>
          </p:cNvPr>
          <p:cNvSpPr>
            <a:spLocks noGrp="1"/>
          </p:cNvSpPr>
          <p:nvPr/>
        </p:nvSpPr>
        <p:spPr>
          <a:xfrm>
            <a:off x="2076450" y="704850"/>
            <a:ext cx="36385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Training Framework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E2E0E-661F-41A5-B7FD-F86B412FACC5}"/>
              </a:ext>
            </a:extLst>
          </p:cNvPr>
          <p:cNvSpPr>
            <a:spLocks noGrp="1"/>
          </p:cNvSpPr>
          <p:nvPr/>
        </p:nvSpPr>
        <p:spPr>
          <a:xfrm>
            <a:off x="5708650" y="742950"/>
            <a:ext cx="24066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India Inputs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DECC65-FC89-42ED-9BCE-C6AE7B49187B}"/>
              </a:ext>
            </a:extLst>
          </p:cNvPr>
          <p:cNvSpPr>
            <a:spLocks noGrp="1"/>
          </p:cNvSpPr>
          <p:nvPr/>
        </p:nvSpPr>
        <p:spPr>
          <a:xfrm>
            <a:off x="6191250" y="1905000"/>
            <a:ext cx="38100" cy="36576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B7261E-0524-415B-88D5-2A4B6BAA6D99}"/>
              </a:ext>
            </a:extLst>
          </p:cNvPr>
          <p:cNvSpPr>
            <a:spLocks noGrp="1"/>
          </p:cNvSpPr>
          <p:nvPr/>
        </p:nvSpPr>
        <p:spPr>
          <a:xfrm>
            <a:off x="6086475" y="1905000"/>
            <a:ext cx="247650" cy="2476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56968F-B205-4C36-A434-190B9780BE42}"/>
              </a:ext>
            </a:extLst>
          </p:cNvPr>
          <p:cNvSpPr>
            <a:spLocks noGrp="1"/>
          </p:cNvSpPr>
          <p:nvPr/>
        </p:nvSpPr>
        <p:spPr>
          <a:xfrm>
            <a:off x="6086475" y="5438775"/>
            <a:ext cx="247650" cy="2476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EC1B39-FDF9-4DD9-AF9E-5D91B70586F7}"/>
              </a:ext>
            </a:extLst>
          </p:cNvPr>
          <p:cNvSpPr>
            <a:spLocks noGrp="1"/>
          </p:cNvSpPr>
          <p:nvPr/>
        </p:nvSpPr>
        <p:spPr>
          <a:xfrm>
            <a:off x="876300" y="1409700"/>
            <a:ext cx="40957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Problem statements raised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F93ECC-6E6D-46F8-84B3-F507111E7D47}"/>
              </a:ext>
            </a:extLst>
          </p:cNvPr>
          <p:cNvSpPr>
            <a:spLocks noGrp="1"/>
          </p:cNvSpPr>
          <p:nvPr/>
        </p:nvSpPr>
        <p:spPr>
          <a:xfrm>
            <a:off x="876300" y="19812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E93988-0E66-4CA8-BC1C-A59327646E31}"/>
              </a:ext>
            </a:extLst>
          </p:cNvPr>
          <p:cNvSpPr>
            <a:spLocks noGrp="1"/>
          </p:cNvSpPr>
          <p:nvPr/>
        </p:nvSpPr>
        <p:spPr>
          <a:xfrm>
            <a:off x="1047750" y="1905000"/>
            <a:ext cx="4305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Complex modules needed simpler, generic concepts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362455-A054-437F-A31B-11A2666B40AB}"/>
              </a:ext>
            </a:extLst>
          </p:cNvPr>
          <p:cNvSpPr>
            <a:spLocks noGrp="1"/>
          </p:cNvSpPr>
          <p:nvPr/>
        </p:nvSpPr>
        <p:spPr>
          <a:xfrm>
            <a:off x="876300" y="28702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4782F3-B7A4-455A-97B9-01A9F498710B}"/>
              </a:ext>
            </a:extLst>
          </p:cNvPr>
          <p:cNvSpPr>
            <a:spLocks noGrp="1"/>
          </p:cNvSpPr>
          <p:nvPr/>
        </p:nvSpPr>
        <p:spPr>
          <a:xfrm>
            <a:off x="1047750" y="2794000"/>
            <a:ext cx="4305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Feedback: difficulty in revenue, accounting modules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60EF16-E43A-4E2D-96C0-B7E57639DA93}"/>
              </a:ext>
            </a:extLst>
          </p:cNvPr>
          <p:cNvSpPr>
            <a:spLocks noGrp="1"/>
          </p:cNvSpPr>
          <p:nvPr/>
        </p:nvSpPr>
        <p:spPr>
          <a:xfrm>
            <a:off x="876300" y="37592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40B3E3-FDEC-4065-A828-70807DCFF9C9}"/>
              </a:ext>
            </a:extLst>
          </p:cNvPr>
          <p:cNvSpPr>
            <a:spLocks noGrp="1"/>
          </p:cNvSpPr>
          <p:nvPr/>
        </p:nvSpPr>
        <p:spPr>
          <a:xfrm>
            <a:off x="1047750" y="3683000"/>
            <a:ext cx="4305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Digital tools increasingly central to EI audit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16DB97-D9EA-4D0A-91B2-4351D0C9CAF9}"/>
              </a:ext>
            </a:extLst>
          </p:cNvPr>
          <p:cNvSpPr>
            <a:spLocks noGrp="1"/>
          </p:cNvSpPr>
          <p:nvPr/>
        </p:nvSpPr>
        <p:spPr>
          <a:xfrm>
            <a:off x="876300" y="46482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A8A5E6-7342-40E3-9C3D-CF51A105A98B}"/>
              </a:ext>
            </a:extLst>
          </p:cNvPr>
          <p:cNvSpPr>
            <a:spLocks noGrp="1"/>
          </p:cNvSpPr>
          <p:nvPr/>
        </p:nvSpPr>
        <p:spPr>
          <a:xfrm>
            <a:off x="1047750" y="4572000"/>
            <a:ext cx="4305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Energy transition, critical minerals needed clarity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9924B3-3425-4A2A-BACE-BAF08388C0FC}"/>
              </a:ext>
            </a:extLst>
          </p:cNvPr>
          <p:cNvSpPr>
            <a:spLocks noGrp="1"/>
          </p:cNvSpPr>
          <p:nvPr/>
        </p:nvSpPr>
        <p:spPr>
          <a:xfrm>
            <a:off x="6896100" y="1409700"/>
            <a:ext cx="4095750" cy="635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Specific additions proposed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3864864-0C95-4C8F-A1F2-9A75CB17E3CE}"/>
              </a:ext>
            </a:extLst>
          </p:cNvPr>
          <p:cNvSpPr>
            <a:spLocks noGrp="1"/>
          </p:cNvSpPr>
          <p:nvPr/>
        </p:nvSpPr>
        <p:spPr>
          <a:xfrm>
            <a:off x="6896100" y="22606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758B4ED-A081-44A7-9695-87BA736FD6CA}"/>
              </a:ext>
            </a:extLst>
          </p:cNvPr>
          <p:cNvSpPr>
            <a:spLocks noGrp="1"/>
          </p:cNvSpPr>
          <p:nvPr/>
        </p:nvSpPr>
        <p:spPr>
          <a:xfrm>
            <a:off x="7067550" y="2184400"/>
            <a:ext cx="3924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Clean energy, rare earths, renewables in mining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B449C1-FD11-4240-8104-E7086B72C05A}"/>
              </a:ext>
            </a:extLst>
          </p:cNvPr>
          <p:cNvSpPr>
            <a:spLocks noGrp="1"/>
          </p:cNvSpPr>
          <p:nvPr/>
        </p:nvSpPr>
        <p:spPr>
          <a:xfrm>
            <a:off x="6896100" y="32512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9EB90A-E005-44B2-998D-05183720FCB7}"/>
              </a:ext>
            </a:extLst>
          </p:cNvPr>
          <p:cNvSpPr>
            <a:spLocks noGrp="1"/>
          </p:cNvSpPr>
          <p:nvPr/>
        </p:nvSpPr>
        <p:spPr>
          <a:xfrm>
            <a:off x="7067550" y="3175000"/>
            <a:ext cx="3924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Real-time monitoring data; e-bidding risks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B7A524-0774-4739-9B02-DFF44677E66E}"/>
              </a:ext>
            </a:extLst>
          </p:cNvPr>
          <p:cNvSpPr>
            <a:spLocks noGrp="1"/>
          </p:cNvSpPr>
          <p:nvPr/>
        </p:nvSpPr>
        <p:spPr>
          <a:xfrm>
            <a:off x="6896100" y="42418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0BB23B-44B1-4881-ABF5-ACFC139405DC}"/>
              </a:ext>
            </a:extLst>
          </p:cNvPr>
          <p:cNvSpPr>
            <a:spLocks noGrp="1"/>
          </p:cNvSpPr>
          <p:nvPr/>
        </p:nvSpPr>
        <p:spPr>
          <a:xfrm>
            <a:off x="7067550" y="4165600"/>
            <a:ext cx="3924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EITI disclosures, asset accounting, SEEA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4E1258-10B7-45F1-BCBC-519DBC42D4D8}"/>
              </a:ext>
            </a:extLst>
          </p:cNvPr>
          <p:cNvSpPr>
            <a:spLocks noGrp="1"/>
          </p:cNvSpPr>
          <p:nvPr/>
        </p:nvSpPr>
        <p:spPr>
          <a:xfrm>
            <a:off x="6896100" y="52324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5BCEF1-020F-4431-B710-0C1B75BA1A39}"/>
              </a:ext>
            </a:extLst>
          </p:cNvPr>
          <p:cNvSpPr>
            <a:spLocks noGrp="1"/>
          </p:cNvSpPr>
          <p:nvPr/>
        </p:nvSpPr>
        <p:spPr>
          <a:xfrm>
            <a:off x="7067550" y="5156200"/>
            <a:ext cx="392430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Remote sensing, GIS, ERP, data analytics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584BAD-2E8F-4D43-AACD-55E7B058956B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935F8E-C509-4122-9C69-99E0795A3527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10EBAF00-4B65-42A4-8DAA-E75D5137AE3B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7B8B6CA-FEDD-4F4F-B716-00E16554B1DD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EC40E9-31AA-4550-8B38-AAA5BAB105B2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6750A1-92C8-4EEB-870A-83236862F650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14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t="11640" b="11640"/>
          <a:stretch>
            <a:fillRect/>
          </a:stretch>
        </p:blipFill>
        <p:spPr>
          <a:xfrm>
            <a:off x="0" y="123825"/>
            <a:ext cx="12192000" cy="62388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89CDEF7-F6C7-40E1-9C5F-A814227970E3}"/>
              </a:ext>
            </a:extLst>
          </p:cNvPr>
          <p:cNvSpPr>
            <a:spLocks noGrp="1"/>
          </p:cNvSpPr>
          <p:nvPr/>
        </p:nvSpPr>
        <p:spPr>
          <a:xfrm>
            <a:off x="0" y="123825"/>
            <a:ext cx="12192000" cy="6238875"/>
          </a:xfrm>
          <a:prstGeom prst="rect">
            <a:avLst/>
          </a:prstGeom>
          <a:solidFill>
            <a:srgbClr val="FFFFFF">
              <a:alpha val="62353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8A19E5-C4D4-4D6B-A401-6B76A4B3E6D6}"/>
              </a:ext>
            </a:extLst>
          </p:cNvPr>
          <p:cNvSpPr>
            <a:spLocks noGrp="1"/>
          </p:cNvSpPr>
          <p:nvPr/>
        </p:nvSpPr>
        <p:spPr>
          <a:xfrm>
            <a:off x="552450" y="800099"/>
            <a:ext cx="8733064" cy="5066437"/>
          </a:xfrm>
          <a:prstGeom prst="rect">
            <a:avLst/>
          </a:prstGeom>
          <a:solidFill>
            <a:srgbClr val="FFFFFF">
              <a:alpha val="92549"/>
            </a:srgbClr>
          </a:solidFill>
          <a:ln w="9525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B40626-EEC9-46BD-9B99-69033DF43CA7}"/>
              </a:ext>
            </a:extLst>
          </p:cNvPr>
          <p:cNvSpPr>
            <a:spLocks noGrp="1"/>
          </p:cNvSpPr>
          <p:nvPr/>
        </p:nvSpPr>
        <p:spPr>
          <a:xfrm>
            <a:off x="552450" y="800100"/>
            <a:ext cx="76200" cy="46482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E0C095-9B24-44CD-906F-748DB998F12D}"/>
              </a:ext>
            </a:extLst>
          </p:cNvPr>
          <p:cNvSpPr>
            <a:spLocks noGrp="1"/>
          </p:cNvSpPr>
          <p:nvPr/>
        </p:nvSpPr>
        <p:spPr>
          <a:xfrm>
            <a:off x="876300" y="1162050"/>
            <a:ext cx="614707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Energy Transition workstream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FB3027-1711-4FDF-86AE-566025A5B00A}"/>
              </a:ext>
            </a:extLst>
          </p:cNvPr>
          <p:cNvSpPr>
            <a:spLocks noGrp="1"/>
          </p:cNvSpPr>
          <p:nvPr/>
        </p:nvSpPr>
        <p:spPr>
          <a:xfrm>
            <a:off x="876300" y="2032000"/>
            <a:ext cx="7571014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latin typeface="Arial"/>
                <a:ea typeface="Arial"/>
                <a:cs typeface="Arial"/>
              </a:rPr>
              <a:t>Contribution: survey, feedback, refinement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2433CA-8347-4A1B-929E-B47A3C73B5B0}"/>
              </a:ext>
            </a:extLst>
          </p:cNvPr>
          <p:cNvSpPr>
            <a:spLocks noGrp="1"/>
          </p:cNvSpPr>
          <p:nvPr/>
        </p:nvSpPr>
        <p:spPr>
          <a:xfrm>
            <a:off x="876300" y="3098800"/>
            <a:ext cx="7571013" cy="571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ctr"/>
          <a:lstStyle/>
          <a:p>
            <a:pPr algn="l">
              <a:defRPr sz="14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Mandate, audit types, capacity, methodology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42CAC7-542D-43C4-808D-557789D4F1D0}"/>
              </a:ext>
            </a:extLst>
          </p:cNvPr>
          <p:cNvSpPr>
            <a:spLocks noGrp="1"/>
          </p:cNvSpPr>
          <p:nvPr/>
        </p:nvSpPr>
        <p:spPr>
          <a:xfrm>
            <a:off x="876300" y="4114800"/>
            <a:ext cx="6896100" cy="571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ctr"/>
          <a:lstStyle/>
          <a:p>
            <a:pPr algn="l">
              <a:defRPr sz="14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Comments on practical guide use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8150EF-A43D-404B-9288-2C9CC4FC097A}"/>
              </a:ext>
            </a:extLst>
          </p:cNvPr>
          <p:cNvSpPr>
            <a:spLocks noGrp="1"/>
          </p:cNvSpPr>
          <p:nvPr/>
        </p:nvSpPr>
        <p:spPr>
          <a:xfrm>
            <a:off x="876300" y="5130800"/>
            <a:ext cx="7941129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ctr"/>
          <a:lstStyle/>
          <a:p>
            <a:pPr algn="l">
              <a:defRPr sz="14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National-context advice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76E75F-065F-49ED-A861-16F681E2C3D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B2C9453-E2AB-4B7E-A633-A974C3D002BA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FB4BF95-170B-4251-AF76-E50595147798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43079A-8414-4365-837F-A1899AD68267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AC65E8-04D8-4DB5-AD6A-AFC8B0F4D729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7797D2-7DC1-42F0-95B0-58C0C1CC45E5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425062-CF29-4080-A8B4-85922FC171C9}"/>
              </a:ext>
            </a:extLst>
          </p:cNvPr>
          <p:cNvSpPr>
            <a:spLocks noGrp="1"/>
          </p:cNvSpPr>
          <p:nvPr/>
        </p:nvSpPr>
        <p:spPr>
          <a:xfrm>
            <a:off x="876300" y="2717800"/>
            <a:ext cx="1676400" cy="292100"/>
          </a:xfrm>
          <a:prstGeom prst="rect">
            <a:avLst/>
          </a:prstGeom>
          <a:solidFill>
            <a:srgbClr val="5B8584"/>
          </a:solidFill>
          <a:ln w="0">
            <a:noFill/>
            <a:prstDash val="solid"/>
          </a:ln>
        </p:spPr>
        <p:txBody>
          <a:bodyPr lIns="25400" tIns="12700" rIns="25400" bIns="12700" anchor="ctr"/>
          <a:lstStyle/>
          <a:p>
            <a:pPr algn="ctr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2023 Survey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1D76AD-747A-4975-8774-4CF655565418}"/>
              </a:ext>
            </a:extLst>
          </p:cNvPr>
          <p:cNvSpPr>
            <a:spLocks noGrp="1"/>
          </p:cNvSpPr>
          <p:nvPr/>
        </p:nvSpPr>
        <p:spPr>
          <a:xfrm>
            <a:off x="876300" y="3733800"/>
            <a:ext cx="1676400" cy="292100"/>
          </a:xfrm>
          <a:prstGeom prst="rect">
            <a:avLst/>
          </a:prstGeom>
          <a:solidFill>
            <a:srgbClr val="F47721"/>
          </a:solidFill>
          <a:ln w="0">
            <a:noFill/>
            <a:prstDash val="solid"/>
          </a:ln>
        </p:spPr>
        <p:txBody>
          <a:bodyPr lIns="25400" tIns="12700" rIns="25400" bIns="12700" anchor="ctr"/>
          <a:lstStyle/>
          <a:p>
            <a:pPr algn="ctr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2024 Guide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1C1C44-9127-4507-A29E-9CCE742169E0}"/>
              </a:ext>
            </a:extLst>
          </p:cNvPr>
          <p:cNvSpPr>
            <a:spLocks noGrp="1"/>
          </p:cNvSpPr>
          <p:nvPr/>
        </p:nvSpPr>
        <p:spPr>
          <a:xfrm>
            <a:off x="876300" y="4749800"/>
            <a:ext cx="1676400" cy="292100"/>
          </a:xfrm>
          <a:prstGeom prst="rect">
            <a:avLst/>
          </a:prstGeom>
          <a:solidFill>
            <a:srgbClr val="F59BA0"/>
          </a:solidFill>
          <a:ln w="0">
            <a:noFill/>
            <a:prstDash val="solid"/>
          </a:ln>
        </p:spPr>
        <p:txBody>
          <a:bodyPr lIns="25400" tIns="12700" rIns="25400" bIns="12700" anchor="ctr"/>
          <a:lstStyle/>
          <a:p>
            <a:pPr algn="ctr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2025 Inputs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80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5BFAA18B-985E-432A-82F6-D1710A627256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Energy Transition: India inputs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D7B408-2584-4FF6-9B1B-621DEECF57AD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546C67-88ED-4A54-BFE1-068DCB088590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Practical audit-design points, not policy statements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A1A569-47F3-4076-92D9-32D5C0FC0C9F}"/>
              </a:ext>
            </a:extLst>
          </p:cNvPr>
          <p:cNvSpPr>
            <a:spLocks noGrp="1"/>
          </p:cNvSpPr>
          <p:nvPr/>
        </p:nvSpPr>
        <p:spPr>
          <a:xfrm>
            <a:off x="781050" y="2247900"/>
            <a:ext cx="1905000" cy="4064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86C8D6-2742-401D-A594-2EA8BAB55809}"/>
              </a:ext>
            </a:extLst>
          </p:cNvPr>
          <p:cNvSpPr>
            <a:spLocks noGrp="1"/>
          </p:cNvSpPr>
          <p:nvPr/>
        </p:nvSpPr>
        <p:spPr>
          <a:xfrm>
            <a:off x="876300" y="2263775"/>
            <a:ext cx="175260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Input area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8121FF-15C3-4016-88EE-568A9B1B3CFC}"/>
              </a:ext>
            </a:extLst>
          </p:cNvPr>
          <p:cNvSpPr>
            <a:spLocks noGrp="1"/>
          </p:cNvSpPr>
          <p:nvPr/>
        </p:nvSpPr>
        <p:spPr>
          <a:xfrm>
            <a:off x="2686050" y="2247900"/>
            <a:ext cx="7572375" cy="4064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07B632-16B5-410E-8AB7-BF7E7B7F5491}"/>
              </a:ext>
            </a:extLst>
          </p:cNvPr>
          <p:cNvSpPr>
            <a:spLocks noGrp="1"/>
          </p:cNvSpPr>
          <p:nvPr/>
        </p:nvSpPr>
        <p:spPr>
          <a:xfrm>
            <a:off x="2838450" y="2263775"/>
            <a:ext cx="7419975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India detail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0649A1-D61A-4B33-BE78-4D983C9DF85F}"/>
              </a:ext>
            </a:extLst>
          </p:cNvPr>
          <p:cNvSpPr>
            <a:spLocks noGrp="1"/>
          </p:cNvSpPr>
          <p:nvPr/>
        </p:nvSpPr>
        <p:spPr>
          <a:xfrm>
            <a:off x="781050" y="2692400"/>
            <a:ext cx="1905000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E0DA2B-B5A5-43FE-A5A8-9742447A6E92}"/>
              </a:ext>
            </a:extLst>
          </p:cNvPr>
          <p:cNvSpPr>
            <a:spLocks noGrp="1"/>
          </p:cNvSpPr>
          <p:nvPr/>
        </p:nvSpPr>
        <p:spPr>
          <a:xfrm>
            <a:off x="857250" y="2768600"/>
            <a:ext cx="17526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Mandate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3C11EA-7D9C-4506-87F0-8341D35585AD}"/>
              </a:ext>
            </a:extLst>
          </p:cNvPr>
          <p:cNvSpPr>
            <a:spLocks noGrp="1"/>
          </p:cNvSpPr>
          <p:nvPr/>
        </p:nvSpPr>
        <p:spPr>
          <a:xfrm>
            <a:off x="2686050" y="2692400"/>
            <a:ext cx="757237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9BE929-8072-4B68-A41C-41725C2013E0}"/>
              </a:ext>
            </a:extLst>
          </p:cNvPr>
          <p:cNvSpPr>
            <a:spLocks noGrp="1"/>
          </p:cNvSpPr>
          <p:nvPr/>
        </p:nvSpPr>
        <p:spPr>
          <a:xfrm>
            <a:off x="2762250" y="2768600"/>
            <a:ext cx="74199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Full mandate; energy office; iCED capacity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05B728-0E38-44DE-A8DE-AA8E3B7B81C4}"/>
              </a:ext>
            </a:extLst>
          </p:cNvPr>
          <p:cNvSpPr>
            <a:spLocks noGrp="1"/>
          </p:cNvSpPr>
          <p:nvPr/>
        </p:nvSpPr>
        <p:spPr>
          <a:xfrm>
            <a:off x="781050" y="3302000"/>
            <a:ext cx="1905000" cy="584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AF4C8F-5F67-45B5-9192-AD3D05EEB521}"/>
              </a:ext>
            </a:extLst>
          </p:cNvPr>
          <p:cNvSpPr>
            <a:spLocks noGrp="1"/>
          </p:cNvSpPr>
          <p:nvPr/>
        </p:nvSpPr>
        <p:spPr>
          <a:xfrm>
            <a:off x="857250" y="3378200"/>
            <a:ext cx="17526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Experience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8C99F4-DE1C-4CA4-AD2D-792D9E4E1467}"/>
              </a:ext>
            </a:extLst>
          </p:cNvPr>
          <p:cNvSpPr>
            <a:spLocks noGrp="1"/>
          </p:cNvSpPr>
          <p:nvPr/>
        </p:nvSpPr>
        <p:spPr>
          <a:xfrm>
            <a:off x="2686050" y="3302000"/>
            <a:ext cx="7572375" cy="584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E01A74-3ABB-462F-84C5-F02BB6B0C996}"/>
              </a:ext>
            </a:extLst>
          </p:cNvPr>
          <p:cNvSpPr>
            <a:spLocks noGrp="1"/>
          </p:cNvSpPr>
          <p:nvPr/>
        </p:nvSpPr>
        <p:spPr>
          <a:xfrm>
            <a:off x="2762250" y="3378200"/>
            <a:ext cx="74199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Energy efficiency, renewables, hydro, solar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31FA63-EF5E-4611-9E09-93B657A24A8A}"/>
              </a:ext>
            </a:extLst>
          </p:cNvPr>
          <p:cNvSpPr>
            <a:spLocks noGrp="1"/>
          </p:cNvSpPr>
          <p:nvPr/>
        </p:nvSpPr>
        <p:spPr>
          <a:xfrm>
            <a:off x="781050" y="3911600"/>
            <a:ext cx="1905000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BCDE67-DCE4-489C-A8E8-B210EF5829A5}"/>
              </a:ext>
            </a:extLst>
          </p:cNvPr>
          <p:cNvSpPr>
            <a:spLocks noGrp="1"/>
          </p:cNvSpPr>
          <p:nvPr/>
        </p:nvSpPr>
        <p:spPr>
          <a:xfrm>
            <a:off x="857250" y="3987800"/>
            <a:ext cx="18288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Guide scope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68F3360-18CD-45BE-805C-4E597A9D6620}"/>
              </a:ext>
            </a:extLst>
          </p:cNvPr>
          <p:cNvSpPr>
            <a:spLocks noGrp="1"/>
          </p:cNvSpPr>
          <p:nvPr/>
        </p:nvSpPr>
        <p:spPr>
          <a:xfrm>
            <a:off x="2686050" y="3911600"/>
            <a:ext cx="757237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57D5B5-02D9-46E7-973C-71653772CF35}"/>
              </a:ext>
            </a:extLst>
          </p:cNvPr>
          <p:cNvSpPr>
            <a:spLocks noGrp="1"/>
          </p:cNvSpPr>
          <p:nvPr/>
        </p:nvSpPr>
        <p:spPr>
          <a:xfrm>
            <a:off x="2762250" y="3987800"/>
            <a:ext cx="74199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SWOT, risk inventory, scoping, audit questions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B40824-3BB8-441C-8F7F-1C62163A0F01}"/>
              </a:ext>
            </a:extLst>
          </p:cNvPr>
          <p:cNvSpPr>
            <a:spLocks noGrp="1"/>
          </p:cNvSpPr>
          <p:nvPr/>
        </p:nvSpPr>
        <p:spPr>
          <a:xfrm>
            <a:off x="781050" y="4521200"/>
            <a:ext cx="1905000" cy="584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1FAC03-DC42-41AC-9AD0-469B89586F11}"/>
              </a:ext>
            </a:extLst>
          </p:cNvPr>
          <p:cNvSpPr>
            <a:spLocks noGrp="1"/>
          </p:cNvSpPr>
          <p:nvPr/>
        </p:nvSpPr>
        <p:spPr>
          <a:xfrm>
            <a:off x="857250" y="4597400"/>
            <a:ext cx="17526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Gaps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833ED91-2EA3-45D0-A446-AA9B332F5878}"/>
              </a:ext>
            </a:extLst>
          </p:cNvPr>
          <p:cNvSpPr>
            <a:spLocks noGrp="1"/>
          </p:cNvSpPr>
          <p:nvPr/>
        </p:nvSpPr>
        <p:spPr>
          <a:xfrm>
            <a:off x="2686050" y="4521200"/>
            <a:ext cx="7572375" cy="5842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CF510B8-C72E-4433-AC6B-DD8DA753CAB8}"/>
              </a:ext>
            </a:extLst>
          </p:cNvPr>
          <p:cNvSpPr>
            <a:spLocks noGrp="1"/>
          </p:cNvSpPr>
          <p:nvPr/>
        </p:nvSpPr>
        <p:spPr>
          <a:xfrm>
            <a:off x="2762250" y="4597400"/>
            <a:ext cx="74199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PSUs, smart grids, resilience, Mission LiFE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661BC6-7A3B-4867-8E06-E4A5E8E2AD59}"/>
              </a:ext>
            </a:extLst>
          </p:cNvPr>
          <p:cNvSpPr>
            <a:spLocks noGrp="1"/>
          </p:cNvSpPr>
          <p:nvPr/>
        </p:nvSpPr>
        <p:spPr>
          <a:xfrm>
            <a:off x="781050" y="5130800"/>
            <a:ext cx="1905000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48F633-98CD-46F6-8118-785CD1D82853}"/>
              </a:ext>
            </a:extLst>
          </p:cNvPr>
          <p:cNvSpPr>
            <a:spLocks noGrp="1"/>
          </p:cNvSpPr>
          <p:nvPr/>
        </p:nvSpPr>
        <p:spPr>
          <a:xfrm>
            <a:off x="857250" y="5207000"/>
            <a:ext cx="17526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Federal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42871D-041E-4187-AD42-DAEE9B777BA2}"/>
              </a:ext>
            </a:extLst>
          </p:cNvPr>
          <p:cNvSpPr>
            <a:spLocks noGrp="1"/>
          </p:cNvSpPr>
          <p:nvPr/>
        </p:nvSpPr>
        <p:spPr>
          <a:xfrm>
            <a:off x="2686050" y="5130800"/>
            <a:ext cx="757237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BFE0D65-6599-49E9-BA50-AA04F7EC57D8}"/>
              </a:ext>
            </a:extLst>
          </p:cNvPr>
          <p:cNvSpPr>
            <a:spLocks noGrp="1"/>
          </p:cNvSpPr>
          <p:nvPr/>
        </p:nvSpPr>
        <p:spPr>
          <a:xfrm>
            <a:off x="2762250" y="5207000"/>
            <a:ext cx="74199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State-level audits, decentralised delivery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FC339B-42DD-4E96-A7B2-85C9D5D71571}"/>
              </a:ext>
            </a:extLst>
          </p:cNvPr>
          <p:cNvSpPr>
            <a:spLocks noGrp="1"/>
          </p:cNvSpPr>
          <p:nvPr/>
        </p:nvSpPr>
        <p:spPr>
          <a:xfrm>
            <a:off x="876300" y="5842000"/>
            <a:ext cx="876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56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India inputs aid federal, public-sector-led transitions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49E3EA8-2BC1-46D0-94BE-48D1C3BB6A8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01CAAD-321C-4AB5-8F24-55C41C412FAD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DAF7AC5C-5A95-44B9-9B8B-067AE9143626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4C5856-6B99-4B3E-87FD-A4422CC988F8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A0BDF8E-8192-4D6A-B05F-4EB26F9AD421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969AB28-E0C0-42C5-9097-021E0BEA0CB1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34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1F2F221-E5CB-4E5C-9740-C42BDE6CCD19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EI Auditor Toolkit: India themes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699E5F-8B05-4003-B397-3A3F94AB8376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78465E7-75A9-4627-AEA7-2725578F1BEA}"/>
              </a:ext>
            </a:extLst>
          </p:cNvPr>
          <p:cNvSpPr>
            <a:spLocks noGrp="1"/>
          </p:cNvSpPr>
          <p:nvPr/>
        </p:nvSpPr>
        <p:spPr>
          <a:xfrm>
            <a:off x="762000" y="1752600"/>
            <a:ext cx="91440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2025 comments: DGCA Mumbai, iCED and ESD views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66668C-9B8B-462B-8858-067C15A346CE}"/>
              </a:ext>
            </a:extLst>
          </p:cNvPr>
          <p:cNvSpPr>
            <a:spLocks noGrp="1"/>
          </p:cNvSpPr>
          <p:nvPr/>
        </p:nvSpPr>
        <p:spPr>
          <a:xfrm>
            <a:off x="800100" y="2362200"/>
            <a:ext cx="2952750" cy="3175000"/>
          </a:xfrm>
          <a:prstGeom prst="rect">
            <a:avLst/>
          </a:prstGeom>
          <a:solidFill>
            <a:srgbClr val="F6F7F5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1EF64A-BA5D-4262-82CD-CB76147016A6}"/>
              </a:ext>
            </a:extLst>
          </p:cNvPr>
          <p:cNvSpPr>
            <a:spLocks noGrp="1"/>
          </p:cNvSpPr>
          <p:nvPr/>
        </p:nvSpPr>
        <p:spPr>
          <a:xfrm>
            <a:off x="800100" y="2362200"/>
            <a:ext cx="2952750" cy="571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8515BB-5620-4546-A71B-B5B9431B0EE0}"/>
              </a:ext>
            </a:extLst>
          </p:cNvPr>
          <p:cNvSpPr>
            <a:spLocks noGrp="1"/>
          </p:cNvSpPr>
          <p:nvPr/>
        </p:nvSpPr>
        <p:spPr>
          <a:xfrm>
            <a:off x="952500" y="2514600"/>
            <a:ext cx="2647950" cy="635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Governance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7779A1-5A0A-4639-A794-193BAC364709}"/>
              </a:ext>
            </a:extLst>
          </p:cNvPr>
          <p:cNvSpPr>
            <a:spLocks noGrp="1"/>
          </p:cNvSpPr>
          <p:nvPr/>
        </p:nvSpPr>
        <p:spPr>
          <a:xfrm>
            <a:off x="952500" y="3200400"/>
            <a:ext cx="2647950" cy="2286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7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Contract safeguards; clear revenue sharing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6F7C48-BB83-4359-82A0-A2E001494A3B}"/>
              </a:ext>
            </a:extLst>
          </p:cNvPr>
          <p:cNvSpPr>
            <a:spLocks noGrp="1"/>
          </p:cNvSpPr>
          <p:nvPr/>
        </p:nvSpPr>
        <p:spPr>
          <a:xfrm>
            <a:off x="4210050" y="2362200"/>
            <a:ext cx="2952750" cy="31750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D14D29-7245-4889-8CEE-B8DA98269330}"/>
              </a:ext>
            </a:extLst>
          </p:cNvPr>
          <p:cNvSpPr>
            <a:spLocks noGrp="1"/>
          </p:cNvSpPr>
          <p:nvPr/>
        </p:nvSpPr>
        <p:spPr>
          <a:xfrm>
            <a:off x="4210050" y="2362200"/>
            <a:ext cx="2952750" cy="5715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E8F614-BA8A-4AFE-B47E-23F5CB7F8A7E}"/>
              </a:ext>
            </a:extLst>
          </p:cNvPr>
          <p:cNvSpPr>
            <a:spLocks noGrp="1"/>
          </p:cNvSpPr>
          <p:nvPr/>
        </p:nvSpPr>
        <p:spPr>
          <a:xfrm>
            <a:off x="4362450" y="2514600"/>
            <a:ext cx="2647950" cy="635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Revenue assurance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74952D-9691-4035-B66D-F0B84E1E1D9B}"/>
              </a:ext>
            </a:extLst>
          </p:cNvPr>
          <p:cNvSpPr>
            <a:spLocks noGrp="1"/>
          </p:cNvSpPr>
          <p:nvPr/>
        </p:nvSpPr>
        <p:spPr>
          <a:xfrm>
            <a:off x="4362450" y="3200400"/>
            <a:ext cx="2647950" cy="2286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7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Smart volume measurement; royalty guidance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29B9C7-FA59-4C98-B5CB-BD6B8B1133D3}"/>
              </a:ext>
            </a:extLst>
          </p:cNvPr>
          <p:cNvSpPr>
            <a:spLocks noGrp="1"/>
          </p:cNvSpPr>
          <p:nvPr/>
        </p:nvSpPr>
        <p:spPr>
          <a:xfrm>
            <a:off x="7620000" y="2362200"/>
            <a:ext cx="2952750" cy="3175000"/>
          </a:xfrm>
          <a:prstGeom prst="rect">
            <a:avLst/>
          </a:prstGeom>
          <a:solidFill>
            <a:srgbClr val="F9EFE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211E4A-4B69-4167-86BD-4A1EAA29C4E3}"/>
              </a:ext>
            </a:extLst>
          </p:cNvPr>
          <p:cNvSpPr>
            <a:spLocks noGrp="1"/>
          </p:cNvSpPr>
          <p:nvPr/>
        </p:nvSpPr>
        <p:spPr>
          <a:xfrm>
            <a:off x="7620000" y="2362200"/>
            <a:ext cx="2952750" cy="571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52A830-A335-4EDA-8746-34E165BAAC9D}"/>
              </a:ext>
            </a:extLst>
          </p:cNvPr>
          <p:cNvSpPr>
            <a:spLocks noGrp="1"/>
          </p:cNvSpPr>
          <p:nvPr/>
        </p:nvSpPr>
        <p:spPr>
          <a:xfrm>
            <a:off x="7772400" y="2514600"/>
            <a:ext cx="2647950" cy="635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8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ESG and cyber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82B0CA-8A73-4C5C-9D40-FA7D342E2770}"/>
              </a:ext>
            </a:extLst>
          </p:cNvPr>
          <p:cNvSpPr>
            <a:spLocks noGrp="1"/>
          </p:cNvSpPr>
          <p:nvPr/>
        </p:nvSpPr>
        <p:spPr>
          <a:xfrm>
            <a:off x="7772400" y="3200400"/>
            <a:ext cx="2647950" cy="2286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7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BRSR, ISSB/GRI standards; cyber risks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03886A-45D3-46C8-B40C-975E1B546F54}"/>
              </a:ext>
            </a:extLst>
          </p:cNvPr>
          <p:cNvSpPr>
            <a:spLocks noGrp="1"/>
          </p:cNvSpPr>
          <p:nvPr/>
        </p:nvSpPr>
        <p:spPr>
          <a:xfrm>
            <a:off x="800100" y="5588000"/>
            <a:ext cx="9772650" cy="635000"/>
          </a:xfrm>
          <a:prstGeom prst="rect">
            <a:avLst/>
          </a:prstGeom>
          <a:solidFill>
            <a:srgbClr val="F6F7F5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7BF88-BF4D-482F-BC8E-B713374EE3BD}"/>
              </a:ext>
            </a:extLst>
          </p:cNvPr>
          <p:cNvSpPr>
            <a:spLocks noGrp="1"/>
          </p:cNvSpPr>
          <p:nvPr/>
        </p:nvSpPr>
        <p:spPr>
          <a:xfrm>
            <a:off x="1181100" y="5715000"/>
            <a:ext cx="1778000" cy="406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0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Example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C3A351-A64E-488F-BDB1-C378961F8C4F}"/>
              </a:ext>
            </a:extLst>
          </p:cNvPr>
          <p:cNvSpPr>
            <a:spLocks noGrp="1"/>
          </p:cNvSpPr>
          <p:nvPr/>
        </p:nvSpPr>
        <p:spPr>
          <a:xfrm>
            <a:off x="2971800" y="5715000"/>
            <a:ext cx="6667500" cy="444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70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Mineral Foundation funds aid communities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4D7E7D4-40B9-4E45-8C6B-163ACE64B80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2520035-96B1-470F-A7E0-E3CF445AC3C5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45EE675-745A-4EA6-BA07-8A5A134F9C84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D990AD-AEAC-4F2F-9F28-8BD6E6993C9F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922B50D-766A-45B7-9493-932A86EAABC7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F57C67-0ED2-423F-8BA4-04C7BE0DCED1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49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69098" y="945902"/>
            <a:ext cx="504983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Background</a:t>
            </a:r>
            <a:endParaRPr lang="en-US" altLang="en-US" sz="36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  <a:p>
            <a:pPr eaLnBrk="1" hangingPunct="1"/>
            <a:endParaRPr lang="en-US" altLang="en-US" sz="1600" dirty="0">
              <a:latin typeface="Raleway ExtraBold" panose="020B09030301010600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8983" y="1838454"/>
            <a:ext cx="9322904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400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Goal of activity: </a:t>
            </a:r>
            <a:r>
              <a:rPr lang="en-US" sz="24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capacity building in Audit of EI </a:t>
            </a: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400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Activity leads: </a:t>
            </a:r>
            <a:r>
              <a:rPr lang="en-US" sz="24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SAIs Ghana, India and Uganda</a:t>
            </a:r>
          </a:p>
          <a:p>
            <a:pPr marL="342900" indent="-34290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400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Implemented by: </a:t>
            </a:r>
            <a:r>
              <a:rPr lang="en-US" sz="24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Learning Task Force comprised of SAIs Ecuador, Ghana, India, Indonesia, Iraq, Kenya, Norway, Uganda, United States, Vietnam, Zambia, Zimbabwe and AFROSAI-E</a:t>
            </a:r>
          </a:p>
          <a:p>
            <a:pPr>
              <a:lnSpc>
                <a:spcPct val="150000"/>
              </a:lnSpc>
              <a:defRPr/>
            </a:pPr>
            <a:endParaRPr lang="en-US" sz="9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913" y="6129633"/>
            <a:ext cx="1365622" cy="6462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8666" y="6129633"/>
            <a:ext cx="1365622" cy="646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840" y="6129633"/>
            <a:ext cx="140220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96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100463D-9D1D-4190-BE71-1944990E3BD1}"/>
              </a:ext>
            </a:extLst>
          </p:cNvPr>
          <p:cNvSpPr>
            <a:spLocks noGrp="1"/>
          </p:cNvSpPr>
          <p:nvPr/>
        </p:nvSpPr>
        <p:spPr>
          <a:xfrm>
            <a:off x="2076450" y="704850"/>
            <a:ext cx="27622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Toolkit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F992ED-57AA-4892-A279-D63B2C07EDEA}"/>
              </a:ext>
            </a:extLst>
          </p:cNvPr>
          <p:cNvSpPr>
            <a:spLocks noGrp="1"/>
          </p:cNvSpPr>
          <p:nvPr/>
        </p:nvSpPr>
        <p:spPr>
          <a:xfrm>
            <a:off x="6629400" y="687021"/>
            <a:ext cx="409575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Safeguard Additions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E734CE-83A4-4AE1-89C7-770B431F9650}"/>
              </a:ext>
            </a:extLst>
          </p:cNvPr>
          <p:cNvSpPr>
            <a:spLocks noGrp="1"/>
          </p:cNvSpPr>
          <p:nvPr/>
        </p:nvSpPr>
        <p:spPr>
          <a:xfrm>
            <a:off x="6191250" y="1905000"/>
            <a:ext cx="38100" cy="38100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D2EBDF-95C0-4D4D-82C3-5C8252CA660F}"/>
              </a:ext>
            </a:extLst>
          </p:cNvPr>
          <p:cNvSpPr>
            <a:spLocks noGrp="1"/>
          </p:cNvSpPr>
          <p:nvPr/>
        </p:nvSpPr>
        <p:spPr>
          <a:xfrm>
            <a:off x="6086475" y="1905000"/>
            <a:ext cx="247650" cy="2476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DE37FD-2085-434F-84C3-A429C57B76A3}"/>
              </a:ext>
            </a:extLst>
          </p:cNvPr>
          <p:cNvSpPr>
            <a:spLocks noGrp="1"/>
          </p:cNvSpPr>
          <p:nvPr/>
        </p:nvSpPr>
        <p:spPr>
          <a:xfrm>
            <a:off x="6086475" y="5562600"/>
            <a:ext cx="247650" cy="2476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907D72-CB91-4D02-B8CE-6D66A0201B0B}"/>
              </a:ext>
            </a:extLst>
          </p:cNvPr>
          <p:cNvSpPr>
            <a:spLocks noGrp="1"/>
          </p:cNvSpPr>
          <p:nvPr/>
        </p:nvSpPr>
        <p:spPr>
          <a:xfrm>
            <a:off x="876300" y="1409700"/>
            <a:ext cx="4095750" cy="247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Legal framework, licensing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184989-F875-4F41-BBF1-15EDF09938B3}"/>
              </a:ext>
            </a:extLst>
          </p:cNvPr>
          <p:cNvSpPr>
            <a:spLocks noGrp="1"/>
          </p:cNvSpPr>
          <p:nvPr/>
        </p:nvSpPr>
        <p:spPr>
          <a:xfrm>
            <a:off x="876300" y="2234118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BE1201-C9C5-4190-A2B3-4669ADA2D096}"/>
              </a:ext>
            </a:extLst>
          </p:cNvPr>
          <p:cNvSpPr>
            <a:spLocks noGrp="1"/>
          </p:cNvSpPr>
          <p:nvPr/>
        </p:nvSpPr>
        <p:spPr>
          <a:xfrm>
            <a:off x="1047750" y="2152650"/>
            <a:ext cx="4305300" cy="9207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EIAs before licensing; public disclosure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7B866D-C067-4B74-872F-5996C86DF6B2}"/>
              </a:ext>
            </a:extLst>
          </p:cNvPr>
          <p:cNvSpPr>
            <a:spLocks noGrp="1"/>
          </p:cNvSpPr>
          <p:nvPr/>
        </p:nvSpPr>
        <p:spPr>
          <a:xfrm>
            <a:off x="876300" y="3548976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4D1ED1-1F30-49A3-8107-1A5D44CAA55C}"/>
              </a:ext>
            </a:extLst>
          </p:cNvPr>
          <p:cNvSpPr>
            <a:spLocks noGrp="1"/>
          </p:cNvSpPr>
          <p:nvPr/>
        </p:nvSpPr>
        <p:spPr>
          <a:xfrm>
            <a:off x="1047750" y="3429000"/>
            <a:ext cx="4305300" cy="939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Accountability, penalties, remedies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0DDB2E-10A9-4455-B61C-454BA496DAE0}"/>
              </a:ext>
            </a:extLst>
          </p:cNvPr>
          <p:cNvSpPr>
            <a:spLocks noGrp="1"/>
          </p:cNvSpPr>
          <p:nvPr/>
        </p:nvSpPr>
        <p:spPr>
          <a:xfrm>
            <a:off x="876300" y="4941648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CD38F1-6F33-439C-9B09-EEBAA59A2F9C}"/>
              </a:ext>
            </a:extLst>
          </p:cNvPr>
          <p:cNvSpPr>
            <a:spLocks noGrp="1"/>
          </p:cNvSpPr>
          <p:nvPr/>
        </p:nvSpPr>
        <p:spPr>
          <a:xfrm>
            <a:off x="1047750" y="4851400"/>
            <a:ext cx="4305300" cy="812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Bidder ESG record before contract award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F73AAC-3D68-4A5D-99E9-AE6CBCE11D50}"/>
              </a:ext>
            </a:extLst>
          </p:cNvPr>
          <p:cNvSpPr>
            <a:spLocks noGrp="1"/>
          </p:cNvSpPr>
          <p:nvPr/>
        </p:nvSpPr>
        <p:spPr>
          <a:xfrm>
            <a:off x="6896100" y="1409700"/>
            <a:ext cx="4648200" cy="736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Monitoring, closure, resilience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FF0EDB-4794-4CB3-A941-3D48903C4920}"/>
              </a:ext>
            </a:extLst>
          </p:cNvPr>
          <p:cNvSpPr>
            <a:spLocks noGrp="1"/>
          </p:cNvSpPr>
          <p:nvPr/>
        </p:nvSpPr>
        <p:spPr>
          <a:xfrm>
            <a:off x="6896100" y="22987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1AB97C-0A17-49B2-BD48-A4A006E566F6}"/>
              </a:ext>
            </a:extLst>
          </p:cNvPr>
          <p:cNvSpPr>
            <a:spLocks noGrp="1"/>
          </p:cNvSpPr>
          <p:nvPr/>
        </p:nvSpPr>
        <p:spPr>
          <a:xfrm>
            <a:off x="7067550" y="2209800"/>
            <a:ext cx="3924300" cy="914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GHG, effluent, deforestation monitoring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E09FEC-758F-4517-936B-2D84F8627D54}"/>
              </a:ext>
            </a:extLst>
          </p:cNvPr>
          <p:cNvSpPr>
            <a:spLocks noGrp="1"/>
          </p:cNvSpPr>
          <p:nvPr/>
        </p:nvSpPr>
        <p:spPr>
          <a:xfrm>
            <a:off x="6896100" y="35306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C29215-9829-4BF7-B4D3-EED52B1156D2}"/>
              </a:ext>
            </a:extLst>
          </p:cNvPr>
          <p:cNvSpPr>
            <a:spLocks noGrp="1"/>
          </p:cNvSpPr>
          <p:nvPr/>
        </p:nvSpPr>
        <p:spPr>
          <a:xfrm>
            <a:off x="7067550" y="3429000"/>
            <a:ext cx="3924300" cy="914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Staff, labs, GIS tools for regulators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4084CF-6C2E-45C3-A185-B3952F928FC2}"/>
              </a:ext>
            </a:extLst>
          </p:cNvPr>
          <p:cNvSpPr>
            <a:spLocks noGrp="1"/>
          </p:cNvSpPr>
          <p:nvPr/>
        </p:nvSpPr>
        <p:spPr>
          <a:xfrm>
            <a:off x="6896100" y="49530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6FEBC3-378D-4947-BA82-D7E4DB2FB0E4}"/>
              </a:ext>
            </a:extLst>
          </p:cNvPr>
          <p:cNvSpPr>
            <a:spLocks noGrp="1"/>
          </p:cNvSpPr>
          <p:nvPr/>
        </p:nvSpPr>
        <p:spPr>
          <a:xfrm>
            <a:off x="7067550" y="4851400"/>
            <a:ext cx="3924300" cy="914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Closure plans with bonds or escrow funds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34D997-F90A-48DE-ADAE-7C0F173A40F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BF0E62-066F-4ED0-9FC8-39FE6B797FB4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DA827EC-1DA3-4D43-BAB4-9D0182D20BCF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379F11-7730-4F90-ABA3-7CCC7ED2141A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B4D89D-D9A6-4AE8-B307-A0D5A15B0E09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A9F6D9-ADBF-422D-940E-A63B21DA7C93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82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rcRect t="20562" b="20562"/>
          <a:stretch>
            <a:fillRect/>
          </a:stretch>
        </p:blipFill>
        <p:spPr>
          <a:xfrm>
            <a:off x="0" y="1257300"/>
            <a:ext cx="12192000" cy="31908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70C90D-0AB1-4A1F-851D-4F0C9C3ED890}"/>
              </a:ext>
            </a:extLst>
          </p:cNvPr>
          <p:cNvSpPr>
            <a:spLocks noGrp="1"/>
          </p:cNvSpPr>
          <p:nvPr/>
        </p:nvSpPr>
        <p:spPr>
          <a:xfrm>
            <a:off x="400050" y="2076450"/>
            <a:ext cx="10763250" cy="2076450"/>
          </a:xfrm>
          <a:prstGeom prst="rect">
            <a:avLst/>
          </a:prstGeom>
          <a:solidFill>
            <a:srgbClr val="4C4C4C">
              <a:alpha val="81569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79ACB73-0A66-4968-90C5-79ECC47C7123}"/>
              </a:ext>
            </a:extLst>
          </p:cNvPr>
          <p:cNvSpPr>
            <a:spLocks noGrp="1"/>
          </p:cNvSpPr>
          <p:nvPr/>
        </p:nvSpPr>
        <p:spPr>
          <a:xfrm>
            <a:off x="787400" y="2235200"/>
            <a:ext cx="9144000" cy="889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 anchorCtr="0"/>
          <a:lstStyle/>
          <a:p>
            <a:pPr algn="l">
              <a:defRPr sz="23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Steering Committee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32A3BE-A201-4291-B24F-F0AE313ED4EB}"/>
              </a:ext>
            </a:extLst>
          </p:cNvPr>
          <p:cNvSpPr>
            <a:spLocks noGrp="1"/>
          </p:cNvSpPr>
          <p:nvPr/>
        </p:nvSpPr>
        <p:spPr>
          <a:xfrm>
            <a:off x="762000" y="4445000"/>
            <a:ext cx="3302000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9E8779-A421-418D-8870-F7D778E3FD83}"/>
              </a:ext>
            </a:extLst>
          </p:cNvPr>
          <p:cNvSpPr>
            <a:spLocks noGrp="1"/>
          </p:cNvSpPr>
          <p:nvPr/>
        </p:nvSpPr>
        <p:spPr>
          <a:xfrm>
            <a:off x="762000" y="4445000"/>
            <a:ext cx="3302000" cy="5715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C529D2-7CBF-4AAE-A35E-EAE6424E2375}"/>
              </a:ext>
            </a:extLst>
          </p:cNvPr>
          <p:cNvSpPr>
            <a:spLocks noGrp="1"/>
          </p:cNvSpPr>
          <p:nvPr/>
        </p:nvSpPr>
        <p:spPr>
          <a:xfrm>
            <a:off x="914400" y="4572000"/>
            <a:ext cx="29972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Kigali 2024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99F0DD-541B-45D7-86B5-C1E2AD84CB7F}"/>
              </a:ext>
            </a:extLst>
          </p:cNvPr>
          <p:cNvSpPr>
            <a:spLocks noGrp="1"/>
          </p:cNvSpPr>
          <p:nvPr/>
        </p:nvSpPr>
        <p:spPr>
          <a:xfrm>
            <a:off x="914400" y="5054600"/>
            <a:ext cx="2997200" cy="1117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Activity 2 results presented; EI Framework approved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5509ED-DC75-4AC2-AF97-E316A513156D}"/>
              </a:ext>
            </a:extLst>
          </p:cNvPr>
          <p:cNvSpPr>
            <a:spLocks noGrp="1"/>
          </p:cNvSpPr>
          <p:nvPr/>
        </p:nvSpPr>
        <p:spPr>
          <a:xfrm>
            <a:off x="4445000" y="4445000"/>
            <a:ext cx="3302000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FDD020-9C71-40AB-9310-01452C9D4B00}"/>
              </a:ext>
            </a:extLst>
          </p:cNvPr>
          <p:cNvSpPr>
            <a:spLocks noGrp="1"/>
          </p:cNvSpPr>
          <p:nvPr/>
        </p:nvSpPr>
        <p:spPr>
          <a:xfrm>
            <a:off x="4445000" y="4445000"/>
            <a:ext cx="3302000" cy="571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D2B35B-6C93-4DAA-97AE-2B99E5391D3C}"/>
              </a:ext>
            </a:extLst>
          </p:cNvPr>
          <p:cNvSpPr>
            <a:spLocks noGrp="1"/>
          </p:cNvSpPr>
          <p:nvPr/>
        </p:nvSpPr>
        <p:spPr>
          <a:xfrm>
            <a:off x="4597400" y="4572000"/>
            <a:ext cx="29972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Livingstone 2025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D3E859-7586-4455-84FC-60EBBDB88A95}"/>
              </a:ext>
            </a:extLst>
          </p:cNvPr>
          <p:cNvSpPr>
            <a:spLocks noGrp="1"/>
          </p:cNvSpPr>
          <p:nvPr/>
        </p:nvSpPr>
        <p:spPr>
          <a:xfrm>
            <a:off x="4597400" y="5054600"/>
            <a:ext cx="2997200" cy="1117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5th ITP delivery and e-learning completion noted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D3E10B-A615-40AE-B1FD-F9655AB1CBD9}"/>
              </a:ext>
            </a:extLst>
          </p:cNvPr>
          <p:cNvSpPr>
            <a:spLocks noGrp="1"/>
          </p:cNvSpPr>
          <p:nvPr/>
        </p:nvSpPr>
        <p:spPr>
          <a:xfrm>
            <a:off x="8128000" y="4445000"/>
            <a:ext cx="3302000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A0276-8BA1-4ECD-9563-9F59E37C9C91}"/>
              </a:ext>
            </a:extLst>
          </p:cNvPr>
          <p:cNvSpPr>
            <a:spLocks noGrp="1"/>
          </p:cNvSpPr>
          <p:nvPr/>
        </p:nvSpPr>
        <p:spPr>
          <a:xfrm>
            <a:off x="8128000" y="4445000"/>
            <a:ext cx="3302000" cy="571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2B237B-178F-4F19-909C-DC74D359E8B9}"/>
              </a:ext>
            </a:extLst>
          </p:cNvPr>
          <p:cNvSpPr>
            <a:spLocks noGrp="1"/>
          </p:cNvSpPr>
          <p:nvPr/>
        </p:nvSpPr>
        <p:spPr>
          <a:xfrm>
            <a:off x="8280400" y="4572000"/>
            <a:ext cx="299720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WGEI workstreams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F5CF5E-1A4D-4371-A854-1DB6C4FC431C}"/>
              </a:ext>
            </a:extLst>
          </p:cNvPr>
          <p:cNvSpPr>
            <a:spLocks noGrp="1"/>
          </p:cNvSpPr>
          <p:nvPr/>
        </p:nvSpPr>
        <p:spPr>
          <a:xfrm>
            <a:off x="8280400" y="5054600"/>
            <a:ext cx="2997200" cy="1117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Energy Transition task force; 2026-28 workplan inputs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C79247B-79CD-4306-BC9F-E1EB7536381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8A6099-DD85-4223-80F4-BE77728132D9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51AFA6B-61B1-4680-870A-E2EE7E97F016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18FAF8D-5BB3-4492-9BD1-941A31BE7978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C6DD5D0-5BF3-40FE-A0A4-5CB7A742D078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196D729-2E21-4C94-8D64-B306B295A1DC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448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rcRect t="11477" b="11477"/>
          <a:stretch>
            <a:fillRect/>
          </a:stretch>
        </p:blipFill>
        <p:spPr>
          <a:xfrm>
            <a:off x="0" y="123825"/>
            <a:ext cx="12192000" cy="62388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092432-4527-436B-A088-DDC50AB1C981}"/>
              </a:ext>
            </a:extLst>
          </p:cNvPr>
          <p:cNvSpPr>
            <a:spLocks noGrp="1"/>
          </p:cNvSpPr>
          <p:nvPr/>
        </p:nvSpPr>
        <p:spPr>
          <a:xfrm>
            <a:off x="0" y="123825"/>
            <a:ext cx="12192000" cy="6238875"/>
          </a:xfrm>
          <a:prstGeom prst="rect">
            <a:avLst/>
          </a:prstGeom>
          <a:solidFill>
            <a:srgbClr val="000000">
              <a:alpha val="28235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C03C4B-53CD-41A5-93AB-8CF8340DD3D8}"/>
              </a:ext>
            </a:extLst>
          </p:cNvPr>
          <p:cNvSpPr>
            <a:spLocks noGrp="1"/>
          </p:cNvSpPr>
          <p:nvPr/>
        </p:nvSpPr>
        <p:spPr>
          <a:xfrm>
            <a:off x="1252997" y="844550"/>
            <a:ext cx="9486900" cy="3200400"/>
          </a:xfrm>
          <a:prstGeom prst="rect">
            <a:avLst/>
          </a:prstGeom>
          <a:solidFill>
            <a:srgbClr val="4C4C4C">
              <a:alpha val="86667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BD1A83-CA2A-48DD-986D-3F8D0D34947B}"/>
              </a:ext>
            </a:extLst>
          </p:cNvPr>
          <p:cNvSpPr>
            <a:spLocks noGrp="1"/>
          </p:cNvSpPr>
          <p:nvPr/>
        </p:nvSpPr>
        <p:spPr>
          <a:xfrm>
            <a:off x="1352550" y="1676400"/>
            <a:ext cx="76200" cy="32004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85FE12-4485-45CE-8814-41FF78F7730D}"/>
              </a:ext>
            </a:extLst>
          </p:cNvPr>
          <p:cNvSpPr>
            <a:spLocks noGrp="1"/>
          </p:cNvSpPr>
          <p:nvPr/>
        </p:nvSpPr>
        <p:spPr>
          <a:xfrm>
            <a:off x="2108200" y="1023937"/>
            <a:ext cx="8378217" cy="509587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3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8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SAI India: delivery, technical input and continuity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9A3CA8-1A38-4002-8334-132EBA6470F4}"/>
              </a:ext>
            </a:extLst>
          </p:cNvPr>
          <p:cNvSpPr>
            <a:spLocks noGrp="1"/>
          </p:cNvSpPr>
          <p:nvPr/>
        </p:nvSpPr>
        <p:spPr>
          <a:xfrm>
            <a:off x="1904998" y="2155824"/>
            <a:ext cx="8182897" cy="108902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just">
              <a:defRPr sz="1498" b="0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lang="en-US" sz="2400" b="0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400" b="0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India delivered WGEI learning activities through </a:t>
            </a:r>
            <a:r>
              <a:rPr sz="2400" b="0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iCED</a:t>
            </a:r>
            <a:r>
              <a:rPr sz="2400" b="0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, strengthened core training and product materials, and contributed country-specific audit perspectives to emerging WGEI workstreams.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0EBE81-0D49-4F5B-AF60-EF833332CEB3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C4B156E-39A3-4BF2-A9BC-64F1F47121B8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727A4A-BE62-4A66-AEA8-07FBB06EDCD4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ptos"/>
                <a:ea typeface="Aptos"/>
                <a:cs typeface="Aptos"/>
              </a:defRPr>
            </a:pPr>
            <a:r>
              <a:rPr sz="1400" b="0">
                <a:solidFill>
                  <a:srgbClr val="E8E8E8"/>
                </a:solidFill>
                <a:latin typeface="Aptos"/>
                <a:ea typeface="Aptos"/>
                <a:cs typeface="Aptos"/>
              </a:rPr>
              <a:t>Prepared for WGEI All Members' Meeting | 17 June 2026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9E838C-A31D-4B2B-BFB8-264237CB3B85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ptos"/>
                <a:ea typeface="Aptos"/>
                <a:cs typeface="Aptos"/>
              </a:defRPr>
            </a:pPr>
            <a:r>
              <a:rPr sz="1400" b="1">
                <a:solidFill>
                  <a:srgbClr val="E8E8E8"/>
                </a:solidFill>
                <a:latin typeface="Aptos"/>
                <a:ea typeface="Aptos"/>
                <a:cs typeface="Aptos"/>
              </a:rPr>
              <a:t>20</a:t>
            </a:r>
          </a:p>
        </p:txBody>
      </p:sp>
      <p:sp>
        <p:nvSpPr>
          <p:cNvPr id="7" name="Elegant contact panel">
            <a:extLst>
              <a:ext uri="{FF2B5EF4-FFF2-40B4-BE49-F238E27FC236}">
                <a16:creationId xmlns:a16="http://schemas.microsoft.com/office/drawing/2014/main" id="{81515F06-C6CE-481A-B033-48B30281C30B}"/>
              </a:ext>
            </a:extLst>
          </p:cNvPr>
          <p:cNvSpPr/>
          <p:nvPr/>
        </p:nvSpPr>
        <p:spPr>
          <a:xfrm>
            <a:off x="1428750" y="3851275"/>
            <a:ext cx="9311147" cy="1905000"/>
          </a:xfrm>
          <a:prstGeom prst="rect">
            <a:avLst/>
          </a:prstGeom>
          <a:solidFill>
            <a:srgbClr val="2F2F2F">
              <a:alpha val="100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N" sz="2200" dirty="0"/>
          </a:p>
        </p:txBody>
      </p:sp>
      <p:sp>
        <p:nvSpPr>
          <p:cNvPr id="8" name="Elegant contact accent">
            <a:extLst>
              <a:ext uri="{FF2B5EF4-FFF2-40B4-BE49-F238E27FC236}">
                <a16:creationId xmlns:a16="http://schemas.microsoft.com/office/drawing/2014/main" id="{52F1000B-90BE-4560-9B16-2E611EB0500A}"/>
              </a:ext>
            </a:extLst>
          </p:cNvPr>
          <p:cNvSpPr/>
          <p:nvPr/>
        </p:nvSpPr>
        <p:spPr>
          <a:xfrm>
            <a:off x="1803400" y="3810000"/>
            <a:ext cx="76200" cy="1905000"/>
          </a:xfrm>
          <a:prstGeom prst="rect">
            <a:avLst/>
          </a:prstGeom>
          <a:solidFill>
            <a:srgbClr val="FF7A1A">
              <a:alpha val="100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N"/>
          </a:p>
        </p:txBody>
      </p:sp>
      <p:sp>
        <p:nvSpPr>
          <p:cNvPr id="9" name="Elegant contact heading">
            <a:extLst>
              <a:ext uri="{FF2B5EF4-FFF2-40B4-BE49-F238E27FC236}">
                <a16:creationId xmlns:a16="http://schemas.microsoft.com/office/drawing/2014/main" id="{262125CA-EB1D-4B63-A989-EC7C037F4E02}"/>
              </a:ext>
            </a:extLst>
          </p:cNvPr>
          <p:cNvSpPr txBox="1"/>
          <p:nvPr/>
        </p:nvSpPr>
        <p:spPr>
          <a:xfrm>
            <a:off x="1835150" y="3813141"/>
            <a:ext cx="22860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b="1" dirty="0">
                <a:solidFill>
                  <a:srgbClr val="FFFFFF"/>
                </a:solidFill>
                <a:latin typeface="Aptos"/>
              </a:rPr>
              <a:t>Key contacts</a:t>
            </a:r>
          </a:p>
        </p:txBody>
      </p:sp>
      <p:sp>
        <p:nvSpPr>
          <p:cNvPr id="11" name="Elegant divider 1">
            <a:extLst>
              <a:ext uri="{FF2B5EF4-FFF2-40B4-BE49-F238E27FC236}">
                <a16:creationId xmlns:a16="http://schemas.microsoft.com/office/drawing/2014/main" id="{633FAD17-5567-46D5-830B-279B9E56855A}"/>
              </a:ext>
            </a:extLst>
          </p:cNvPr>
          <p:cNvSpPr/>
          <p:nvPr/>
        </p:nvSpPr>
        <p:spPr>
          <a:xfrm>
            <a:off x="4686300" y="4343400"/>
            <a:ext cx="12700" cy="914400"/>
          </a:xfrm>
          <a:prstGeom prst="rect">
            <a:avLst/>
          </a:prstGeom>
          <a:solidFill>
            <a:srgbClr val="707070">
              <a:alpha val="100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N"/>
          </a:p>
        </p:txBody>
      </p:sp>
      <p:sp>
        <p:nvSpPr>
          <p:cNvPr id="12" name="Elegant divider 2">
            <a:extLst>
              <a:ext uri="{FF2B5EF4-FFF2-40B4-BE49-F238E27FC236}">
                <a16:creationId xmlns:a16="http://schemas.microsoft.com/office/drawing/2014/main" id="{2A147715-7B36-4F10-97D4-A1CBACD86234}"/>
              </a:ext>
            </a:extLst>
          </p:cNvPr>
          <p:cNvSpPr/>
          <p:nvPr/>
        </p:nvSpPr>
        <p:spPr>
          <a:xfrm>
            <a:off x="7505700" y="4343400"/>
            <a:ext cx="12700" cy="914400"/>
          </a:xfrm>
          <a:prstGeom prst="rect">
            <a:avLst/>
          </a:prstGeom>
          <a:solidFill>
            <a:srgbClr val="707070">
              <a:alpha val="100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N"/>
          </a:p>
        </p:txBody>
      </p:sp>
      <p:sp>
        <p:nvSpPr>
          <p:cNvPr id="13" name="Elegant CAG label">
            <a:extLst>
              <a:ext uri="{FF2B5EF4-FFF2-40B4-BE49-F238E27FC236}">
                <a16:creationId xmlns:a16="http://schemas.microsoft.com/office/drawing/2014/main" id="{73DE173E-0AD8-49F7-AD98-5F4498F1B976}"/>
              </a:ext>
            </a:extLst>
          </p:cNvPr>
          <p:cNvSpPr txBox="1"/>
          <p:nvPr/>
        </p:nvSpPr>
        <p:spPr>
          <a:xfrm>
            <a:off x="1835150" y="4276826"/>
            <a:ext cx="2349500" cy="2286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b="1" dirty="0">
                <a:solidFill>
                  <a:srgbClr val="FFFFFF"/>
                </a:solidFill>
                <a:latin typeface="Aptos"/>
              </a:rPr>
              <a:t>CAG of India</a:t>
            </a:r>
          </a:p>
        </p:txBody>
      </p:sp>
      <p:sp>
        <p:nvSpPr>
          <p:cNvPr id="14" name="Elegant CAG body">
            <a:extLst>
              <a:ext uri="{FF2B5EF4-FFF2-40B4-BE49-F238E27FC236}">
                <a16:creationId xmlns:a16="http://schemas.microsoft.com/office/drawing/2014/main" id="{8A7219D8-986A-4088-A903-73C6707808FE}"/>
              </a:ext>
            </a:extLst>
          </p:cNvPr>
          <p:cNvSpPr txBox="1"/>
          <p:nvPr/>
        </p:nvSpPr>
        <p:spPr>
          <a:xfrm>
            <a:off x="1828799" y="4619625"/>
            <a:ext cx="2907895" cy="1174784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dirty="0">
                <a:solidFill>
                  <a:srgbClr val="F4F4F4"/>
                </a:solidFill>
                <a:latin typeface="Aptos"/>
              </a:rPr>
              <a:t>Pocket-9, DDU Marg
New Delhi - 110124
23509600 / 23607100</a:t>
            </a:r>
          </a:p>
        </p:txBody>
      </p:sp>
      <p:sp>
        <p:nvSpPr>
          <p:cNvPr id="15" name="Elegant Geetali label">
            <a:extLst>
              <a:ext uri="{FF2B5EF4-FFF2-40B4-BE49-F238E27FC236}">
                <a16:creationId xmlns:a16="http://schemas.microsoft.com/office/drawing/2014/main" id="{CACCC0CA-DC63-4704-B922-71F44AB3AEE6}"/>
              </a:ext>
            </a:extLst>
          </p:cNvPr>
          <p:cNvSpPr txBox="1"/>
          <p:nvPr/>
        </p:nvSpPr>
        <p:spPr>
          <a:xfrm>
            <a:off x="5105400" y="4241800"/>
            <a:ext cx="2159000" cy="2286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b="1" dirty="0" err="1">
                <a:solidFill>
                  <a:srgbClr val="FFFFFF"/>
                </a:solidFill>
                <a:latin typeface="Aptos"/>
              </a:rPr>
              <a:t>Geetali</a:t>
            </a:r>
            <a:r>
              <a:rPr lang="en-IN" sz="2200" b="1" dirty="0">
                <a:solidFill>
                  <a:srgbClr val="FFFFFF"/>
                </a:solidFill>
                <a:latin typeface="Aptos"/>
              </a:rPr>
              <a:t> Tare</a:t>
            </a:r>
          </a:p>
        </p:txBody>
      </p:sp>
      <p:sp>
        <p:nvSpPr>
          <p:cNvPr id="38" name="Elegant Geetali body">
            <a:extLst>
              <a:ext uri="{FF2B5EF4-FFF2-40B4-BE49-F238E27FC236}">
                <a16:creationId xmlns:a16="http://schemas.microsoft.com/office/drawing/2014/main" id="{A15001EE-D4E7-4819-8D6A-C2E0ACF3630F}"/>
              </a:ext>
            </a:extLst>
          </p:cNvPr>
          <p:cNvSpPr txBox="1"/>
          <p:nvPr/>
        </p:nvSpPr>
        <p:spPr>
          <a:xfrm>
            <a:off x="5155660" y="4654481"/>
            <a:ext cx="2781705" cy="5842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dirty="0">
                <a:solidFill>
                  <a:srgbClr val="F4F4F4"/>
                </a:solidFill>
                <a:latin typeface="Aptos"/>
              </a:rPr>
              <a:t>Dy. CAG, 
tareg@cag.gov.in
011-23222516</a:t>
            </a:r>
          </a:p>
        </p:txBody>
      </p:sp>
      <p:sp>
        <p:nvSpPr>
          <p:cNvPr id="39" name="Elegant Rahul label">
            <a:extLst>
              <a:ext uri="{FF2B5EF4-FFF2-40B4-BE49-F238E27FC236}">
                <a16:creationId xmlns:a16="http://schemas.microsoft.com/office/drawing/2014/main" id="{71AD75C6-313C-4979-B950-4D0D969D5BAB}"/>
              </a:ext>
            </a:extLst>
          </p:cNvPr>
          <p:cNvSpPr txBox="1"/>
          <p:nvPr/>
        </p:nvSpPr>
        <p:spPr>
          <a:xfrm>
            <a:off x="7642583" y="4270341"/>
            <a:ext cx="2159000" cy="2286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b="1" dirty="0">
                <a:solidFill>
                  <a:srgbClr val="FFFFFF"/>
                </a:solidFill>
                <a:latin typeface="Aptos"/>
              </a:rPr>
              <a:t>Rahul Kumar</a:t>
            </a:r>
          </a:p>
        </p:txBody>
      </p:sp>
      <p:sp>
        <p:nvSpPr>
          <p:cNvPr id="40" name="Elegant Rahul body">
            <a:extLst>
              <a:ext uri="{FF2B5EF4-FFF2-40B4-BE49-F238E27FC236}">
                <a16:creationId xmlns:a16="http://schemas.microsoft.com/office/drawing/2014/main" id="{8BDA44AD-072D-4991-A199-D6C2E8368FBA}"/>
              </a:ext>
            </a:extLst>
          </p:cNvPr>
          <p:cNvSpPr txBox="1"/>
          <p:nvPr/>
        </p:nvSpPr>
        <p:spPr>
          <a:xfrm>
            <a:off x="7615106" y="4724332"/>
            <a:ext cx="3221497" cy="5842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IN" sz="2200" dirty="0">
                <a:solidFill>
                  <a:srgbClr val="F4F4F4"/>
                </a:solidFill>
                <a:latin typeface="Aptos"/>
              </a:rPr>
              <a:t>Director, 
kumarrahul@cag.gov.in
23231613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895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4826" y="1308353"/>
            <a:ext cx="10734261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800" spc="-10" dirty="0"/>
              <a:t>Developed and published E-learning course on </a:t>
            </a:r>
            <a:r>
              <a:rPr lang="en-GB" sz="2800" spc="-10" dirty="0"/>
              <a:t>Exploration and Data Management (</a:t>
            </a:r>
            <a:r>
              <a:rPr lang="en-GB" sz="2800" i="1" spc="-10" dirty="0"/>
              <a:t>focused on minerals</a:t>
            </a:r>
            <a:r>
              <a:rPr lang="en-GB" sz="2800" spc="-10" dirty="0"/>
              <a:t>)</a:t>
            </a:r>
            <a:r>
              <a:rPr lang="en-US" sz="2800" spc="-10" dirty="0"/>
              <a:t> </a:t>
            </a:r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800" spc="-10" dirty="0"/>
              <a:t>Based on EI Training Framework: Module 3 – </a:t>
            </a:r>
            <a:r>
              <a:rPr lang="en-US" sz="2800" i="1" spc="-10" dirty="0"/>
              <a:t>Exploration and Data Management</a:t>
            </a:r>
            <a:r>
              <a:rPr lang="en-US" sz="2800" spc="-10" dirty="0"/>
              <a:t> </a:t>
            </a:r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800" spc="-10" dirty="0"/>
              <a:t>Course link - </a:t>
            </a:r>
            <a:r>
              <a:rPr lang="en-US" sz="2800" spc="-10" dirty="0">
                <a:hlinkClick r:id="rId3"/>
              </a:rPr>
              <a:t>https://wgei-elearning.org/</a:t>
            </a:r>
            <a:r>
              <a:rPr lang="en-US" sz="2800" spc="-10" dirty="0"/>
              <a:t> </a:t>
            </a:r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800" spc="-10" dirty="0"/>
              <a:t>Members encouraged to enroll</a:t>
            </a:r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GB" sz="2500" spc="-10" dirty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/>
          </a:p>
        </p:txBody>
      </p:sp>
      <p:sp>
        <p:nvSpPr>
          <p:cNvPr id="7" name="Rectangle 6"/>
          <p:cNvSpPr/>
          <p:nvPr/>
        </p:nvSpPr>
        <p:spPr>
          <a:xfrm>
            <a:off x="1937857" y="622693"/>
            <a:ext cx="8313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4C4C4C"/>
                </a:solidFill>
                <a:latin typeface="Karla"/>
              </a:rPr>
              <a:t>E-Learning Course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989" y="6137319"/>
            <a:ext cx="1365622" cy="646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1154" y="6137319"/>
            <a:ext cx="1365622" cy="64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846" y="6132513"/>
            <a:ext cx="140220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2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37857" y="1576800"/>
            <a:ext cx="86870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/>
              <a:t>Held in-person in May 2025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/>
              <a:t>Covered Module 10 - Accounting Standards in the Extractive Industries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/>
              <a:t>36 Participants from 9 SAIs and Stakeholders in Extractive Industries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/>
              <a:t>Training material available on website</a:t>
            </a:r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/>
          </a:p>
        </p:txBody>
      </p:sp>
      <p:sp>
        <p:nvSpPr>
          <p:cNvPr id="7" name="Rectangle 6"/>
          <p:cNvSpPr/>
          <p:nvPr/>
        </p:nvSpPr>
        <p:spPr>
          <a:xfrm>
            <a:off x="1937857" y="622693"/>
            <a:ext cx="83134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4C4C4C"/>
                </a:solidFill>
                <a:latin typeface="Karla"/>
              </a:rPr>
              <a:t>International Training workshop, Kampala Uganda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807" y="6097691"/>
            <a:ext cx="1365622" cy="646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1032" y="6105331"/>
            <a:ext cx="1365622" cy="64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553" y="6097691"/>
            <a:ext cx="140220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91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63487" y="601698"/>
            <a:ext cx="4446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4C4C4C"/>
                </a:solidFill>
                <a:latin typeface="Karla"/>
              </a:rPr>
              <a:t>Collaborative Initiatives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3549" y="1096969"/>
            <a:ext cx="1025718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b="1" dirty="0">
              <a:solidFill>
                <a:srgbClr val="4C4C4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4C4C4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Supported AFROSAI-E EI development workshop in June 2024. To develop SAI EI Capacity Building Plan and Capacity-building Collaboration Plan with institutional stakeholders.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4C4C4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Reviewed and updated the </a:t>
            </a:r>
            <a:r>
              <a:rPr lang="en-GB" sz="2400" b="1" i="1" dirty="0">
                <a:solidFill>
                  <a:srgbClr val="4C4C4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Extractive Industries Training Framework </a:t>
            </a:r>
            <a:r>
              <a:rPr lang="en-GB" sz="2400" dirty="0">
                <a:solidFill>
                  <a:srgbClr val="4C4C4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Pretoria,  South Africa in July 2024. Supported by experts from SAIs India, Indonesia, Kenya, Norway, Uganda, United States, Zambia, Zimbabwe, and AFROSAI-E and the Canadian Audit and Accountability Foundation (CAAF). Workshop hosted by AFROSAI-E.</a:t>
            </a:r>
          </a:p>
          <a:p>
            <a:endParaRPr lang="en-GB" b="1" dirty="0">
              <a:solidFill>
                <a:srgbClr val="4C4C4C"/>
              </a:solidFill>
              <a:latin typeface="Karla"/>
            </a:endParaRPr>
          </a:p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xfrm>
            <a:off x="10132108" y="6071863"/>
            <a:ext cx="1365250" cy="6491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280" y="6071863"/>
            <a:ext cx="1365622" cy="646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7450" y="6089747"/>
            <a:ext cx="140220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78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154A3C0-5527-457A-914E-291D76111451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Executive Summary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5A06E4-6003-45A5-8883-8CD12C4D700F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2A6AA0-FA9F-43CB-8DB8-F49CC548AD1D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2000250" cy="1320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39CEA3-2456-4E79-927E-E23DA1BC4C69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66675" cy="13208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E7D13F-8F17-4AAC-B7A1-00B3ED6481A6}"/>
              </a:ext>
            </a:extLst>
          </p:cNvPr>
          <p:cNvSpPr>
            <a:spLocks noGrp="1"/>
          </p:cNvSpPr>
          <p:nvPr/>
        </p:nvSpPr>
        <p:spPr>
          <a:xfrm>
            <a:off x="933450" y="2486025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5A7D79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5A7D79"/>
                </a:solidFill>
                <a:latin typeface="Arial"/>
                <a:ea typeface="Arial"/>
                <a:cs typeface="Arial"/>
              </a:rPr>
              <a:t>276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F2A5FE-28C1-4462-A7E4-C8537E42141F}"/>
              </a:ext>
            </a:extLst>
          </p:cNvPr>
          <p:cNvSpPr>
            <a:spLocks noGrp="1"/>
          </p:cNvSpPr>
          <p:nvPr/>
        </p:nvSpPr>
        <p:spPr>
          <a:xfrm>
            <a:off x="933450" y="2933700"/>
            <a:ext cx="1905000" cy="1168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/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ITP seats, 2023-2025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86A4EF-B1EF-4136-BEDF-03A273E117BE}"/>
              </a:ext>
            </a:extLst>
          </p:cNvPr>
          <p:cNvSpPr>
            <a:spLocks noGrp="1"/>
          </p:cNvSpPr>
          <p:nvPr/>
        </p:nvSpPr>
        <p:spPr>
          <a:xfrm>
            <a:off x="3028950" y="2343150"/>
            <a:ext cx="2000250" cy="1320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F8E6F1-B681-45D8-AEE1-37B13176B59E}"/>
              </a:ext>
            </a:extLst>
          </p:cNvPr>
          <p:cNvSpPr>
            <a:spLocks noGrp="1"/>
          </p:cNvSpPr>
          <p:nvPr/>
        </p:nvSpPr>
        <p:spPr>
          <a:xfrm>
            <a:off x="3028950" y="2343150"/>
            <a:ext cx="66675" cy="13208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D675BC-0A70-4C18-B740-ED8F6BB8B53C}"/>
              </a:ext>
            </a:extLst>
          </p:cNvPr>
          <p:cNvSpPr>
            <a:spLocks noGrp="1"/>
          </p:cNvSpPr>
          <p:nvPr/>
        </p:nvSpPr>
        <p:spPr>
          <a:xfrm>
            <a:off x="3219450" y="2486025"/>
            <a:ext cx="1676400" cy="361950"/>
          </a:xfrm>
          <a:prstGeom prst="rect">
            <a:avLst/>
          </a:prstGeom>
          <a:solidFill>
            <a:srgbClr val="C55A11">
              <a:alpha val="0"/>
            </a:srgbClr>
          </a:solidFill>
          <a:ln w="0">
            <a:solidFill>
              <a:srgbClr val="C55A11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C55A11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C55A11"/>
                </a:solidFill>
                <a:latin typeface="Arial"/>
                <a:ea typeface="Arial"/>
                <a:cs typeface="Arial"/>
              </a:rPr>
              <a:t>249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ED27C7-BAE4-4184-A25B-E16B443A5825}"/>
              </a:ext>
            </a:extLst>
          </p:cNvPr>
          <p:cNvSpPr>
            <a:spLocks noGrp="1"/>
          </p:cNvSpPr>
          <p:nvPr/>
        </p:nvSpPr>
        <p:spPr>
          <a:xfrm>
            <a:off x="3219450" y="2933700"/>
            <a:ext cx="1905000" cy="1168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/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webinar reach 2025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50D040-0AAE-4F06-ABE9-83E0AA4A24C0}"/>
              </a:ext>
            </a:extLst>
          </p:cNvPr>
          <p:cNvSpPr>
            <a:spLocks noGrp="1"/>
          </p:cNvSpPr>
          <p:nvPr/>
        </p:nvSpPr>
        <p:spPr>
          <a:xfrm>
            <a:off x="5448300" y="2352676"/>
            <a:ext cx="2000250" cy="13208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75F2EC-AC12-435B-BE58-EC114D35BC70}"/>
              </a:ext>
            </a:extLst>
          </p:cNvPr>
          <p:cNvSpPr>
            <a:spLocks noGrp="1"/>
          </p:cNvSpPr>
          <p:nvPr/>
        </p:nvSpPr>
        <p:spPr>
          <a:xfrm>
            <a:off x="5381625" y="2343150"/>
            <a:ext cx="66675" cy="13208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702516-44A3-4444-BB9E-D5A887FAEB84}"/>
              </a:ext>
            </a:extLst>
          </p:cNvPr>
          <p:cNvSpPr>
            <a:spLocks noGrp="1"/>
          </p:cNvSpPr>
          <p:nvPr/>
        </p:nvSpPr>
        <p:spPr>
          <a:xfrm>
            <a:off x="5514975" y="2440581"/>
            <a:ext cx="16764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30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725FAF-B0CE-496D-84A4-97292E591015}"/>
              </a:ext>
            </a:extLst>
          </p:cNvPr>
          <p:cNvSpPr>
            <a:spLocks noGrp="1"/>
          </p:cNvSpPr>
          <p:nvPr/>
        </p:nvSpPr>
        <p:spPr>
          <a:xfrm>
            <a:off x="5572124" y="2933700"/>
            <a:ext cx="1905000" cy="1168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/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workstream input areas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4BBB81-7782-4ED3-8B82-C7E273264CC1}"/>
              </a:ext>
            </a:extLst>
          </p:cNvPr>
          <p:cNvSpPr>
            <a:spLocks noGrp="1"/>
          </p:cNvSpPr>
          <p:nvPr/>
        </p:nvSpPr>
        <p:spPr>
          <a:xfrm>
            <a:off x="933448" y="4267201"/>
            <a:ext cx="9708612" cy="1320799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marL="342900" indent="-342900" algn="l">
              <a:buFont typeface="Arial" panose="020B0604020202020204" pitchFamily="34" charset="0"/>
              <a:buChar char="•"/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iCED as WGEI Global Training Facility - Activity 2 delivery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Technical inputs to EI Training Framework refresh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Indian experience in energy transition and EI Toolkit work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FB6D6C3-1775-4B3C-8CE7-E4DF9471886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A6E361-4102-43F1-AEA8-0C3AE0A80F78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8B3C718-5CD2-48F8-B1DE-A94E6FE6A36C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17A3E45-202D-42A4-911F-4AB5141CAE19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D66225C-97DF-4E76-B2C1-A06F2AEC6646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09E4BE-BA46-462B-A75D-E8FD84AEE48A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47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B3F3FC9-0E89-474D-9D83-FCE54D21DA93}"/>
              </a:ext>
            </a:extLst>
          </p:cNvPr>
          <p:cNvSpPr>
            <a:spLocks noGrp="1"/>
          </p:cNvSpPr>
          <p:nvPr/>
        </p:nvSpPr>
        <p:spPr>
          <a:xfrm>
            <a:off x="2076450" y="704850"/>
            <a:ext cx="391287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4C4C4C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4C4C4C"/>
                </a:solidFill>
                <a:latin typeface="Arial"/>
                <a:ea typeface="Arial"/>
                <a:cs typeface="Arial"/>
              </a:rPr>
              <a:t>Workplan 2023-2025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BF287A-EF97-4B46-98AD-97111348F525}"/>
              </a:ext>
            </a:extLst>
          </p:cNvPr>
          <p:cNvSpPr>
            <a:spLocks noGrp="1"/>
          </p:cNvSpPr>
          <p:nvPr/>
        </p:nvSpPr>
        <p:spPr>
          <a:xfrm>
            <a:off x="6518148" y="723900"/>
            <a:ext cx="2857500" cy="304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2106" b="1">
                <a:solidFill>
                  <a:srgbClr val="F47920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47920"/>
                </a:solidFill>
                <a:latin typeface="Arial"/>
                <a:ea typeface="Arial"/>
                <a:cs typeface="Arial"/>
              </a:rPr>
              <a:t>SAI India Role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AC4D21-6A46-40B8-8DFD-2C4DA55E40AD}"/>
              </a:ext>
            </a:extLst>
          </p:cNvPr>
          <p:cNvSpPr>
            <a:spLocks noGrp="1"/>
          </p:cNvSpPr>
          <p:nvPr/>
        </p:nvSpPr>
        <p:spPr>
          <a:xfrm>
            <a:off x="6191250" y="1905000"/>
            <a:ext cx="38100" cy="36576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586D69-D3D8-43A8-9669-1BE5098E4308}"/>
              </a:ext>
            </a:extLst>
          </p:cNvPr>
          <p:cNvSpPr>
            <a:spLocks noGrp="1"/>
          </p:cNvSpPr>
          <p:nvPr/>
        </p:nvSpPr>
        <p:spPr>
          <a:xfrm>
            <a:off x="6086475" y="1905000"/>
            <a:ext cx="247650" cy="24765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AEBA17-DC9C-46AE-8AB3-B80FAE8F59F9}"/>
              </a:ext>
            </a:extLst>
          </p:cNvPr>
          <p:cNvSpPr>
            <a:spLocks noGrp="1"/>
          </p:cNvSpPr>
          <p:nvPr/>
        </p:nvSpPr>
        <p:spPr>
          <a:xfrm>
            <a:off x="6086475" y="5283200"/>
            <a:ext cx="247650" cy="2476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35F768-ACD9-4F74-9B5E-025E160F87E6}"/>
              </a:ext>
            </a:extLst>
          </p:cNvPr>
          <p:cNvSpPr>
            <a:spLocks noGrp="1"/>
          </p:cNvSpPr>
          <p:nvPr/>
        </p:nvSpPr>
        <p:spPr>
          <a:xfrm>
            <a:off x="895350" y="1428750"/>
            <a:ext cx="4000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WGEI Activity 2 mandate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9BA6C-6FB5-40D0-99FA-ADF81A9479A4}"/>
              </a:ext>
            </a:extLst>
          </p:cNvPr>
          <p:cNvSpPr>
            <a:spLocks noGrp="1"/>
          </p:cNvSpPr>
          <p:nvPr/>
        </p:nvSpPr>
        <p:spPr>
          <a:xfrm>
            <a:off x="895350" y="19812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96C437-1F2B-476E-B089-CAF3F1655B00}"/>
              </a:ext>
            </a:extLst>
          </p:cNvPr>
          <p:cNvSpPr>
            <a:spLocks noGrp="1"/>
          </p:cNvSpPr>
          <p:nvPr/>
        </p:nvSpPr>
        <p:spPr>
          <a:xfrm>
            <a:off x="1066800" y="1905000"/>
            <a:ext cx="432435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Face-to-face, web and hybrid training per SAI needs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0F0E5C-6D0F-4B9F-BC37-FF08B81B7436}"/>
              </a:ext>
            </a:extLst>
          </p:cNvPr>
          <p:cNvSpPr>
            <a:spLocks noGrp="1"/>
          </p:cNvSpPr>
          <p:nvPr/>
        </p:nvSpPr>
        <p:spPr>
          <a:xfrm>
            <a:off x="895350" y="28448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3CC917-262B-4D61-9744-209DEC2C6A55}"/>
              </a:ext>
            </a:extLst>
          </p:cNvPr>
          <p:cNvSpPr>
            <a:spLocks noGrp="1"/>
          </p:cNvSpPr>
          <p:nvPr/>
        </p:nvSpPr>
        <p:spPr>
          <a:xfrm>
            <a:off x="1066800" y="2768600"/>
            <a:ext cx="432435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Design, run and update e-learning per EI Framework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785C0-9A28-4DB5-B955-973B1B630BF8}"/>
              </a:ext>
            </a:extLst>
          </p:cNvPr>
          <p:cNvSpPr>
            <a:spLocks noGrp="1"/>
          </p:cNvSpPr>
          <p:nvPr/>
        </p:nvSpPr>
        <p:spPr>
          <a:xfrm>
            <a:off x="895350" y="37084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486CD4-F7D9-4290-9E27-0FE69E731BEA}"/>
              </a:ext>
            </a:extLst>
          </p:cNvPr>
          <p:cNvSpPr>
            <a:spLocks noGrp="1"/>
          </p:cNvSpPr>
          <p:nvPr/>
        </p:nvSpPr>
        <p:spPr>
          <a:xfrm>
            <a:off x="1066800" y="3632200"/>
            <a:ext cx="432435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Revise EI Training Framework in three-year workplan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96E6F8-FA96-454F-A097-3DE567B3680F}"/>
              </a:ext>
            </a:extLst>
          </p:cNvPr>
          <p:cNvSpPr>
            <a:spLocks noGrp="1"/>
          </p:cNvSpPr>
          <p:nvPr/>
        </p:nvSpPr>
        <p:spPr>
          <a:xfrm>
            <a:off x="895350" y="4572000"/>
            <a:ext cx="66675" cy="66675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54455F-20A2-472B-AAF3-EA79D06EAC4C}"/>
              </a:ext>
            </a:extLst>
          </p:cNvPr>
          <p:cNvSpPr>
            <a:spLocks noGrp="1"/>
          </p:cNvSpPr>
          <p:nvPr/>
        </p:nvSpPr>
        <p:spPr>
          <a:xfrm>
            <a:off x="1066800" y="4495800"/>
            <a:ext cx="4324350" cy="7620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Quarterly progress reports to Steering Committee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445B9A-EF5D-4259-9BCD-1A900442A597}"/>
              </a:ext>
            </a:extLst>
          </p:cNvPr>
          <p:cNvSpPr>
            <a:spLocks noGrp="1"/>
          </p:cNvSpPr>
          <p:nvPr/>
        </p:nvSpPr>
        <p:spPr>
          <a:xfrm>
            <a:off x="6896100" y="1428750"/>
            <a:ext cx="409575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India's role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F45ECE-0530-44F4-AA98-F8585221E7B0}"/>
              </a:ext>
            </a:extLst>
          </p:cNvPr>
          <p:cNvSpPr>
            <a:spLocks noGrp="1"/>
          </p:cNvSpPr>
          <p:nvPr/>
        </p:nvSpPr>
        <p:spPr>
          <a:xfrm>
            <a:off x="6896100" y="19812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85E995-27B6-482E-851D-B79271A4D59B}"/>
              </a:ext>
            </a:extLst>
          </p:cNvPr>
          <p:cNvSpPr>
            <a:spLocks noGrp="1"/>
          </p:cNvSpPr>
          <p:nvPr/>
        </p:nvSpPr>
        <p:spPr>
          <a:xfrm>
            <a:off x="7067550" y="1905000"/>
            <a:ext cx="3924300" cy="838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 err="1">
                <a:solidFill>
                  <a:srgbClr val="1F2528"/>
                </a:solidFill>
                <a:latin typeface="Arial"/>
                <a:ea typeface="Arial"/>
                <a:cs typeface="Arial"/>
              </a:rPr>
              <a:t>iCED as Global Training Facility for WGEI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75627B-1334-4DCE-916C-EF39E8035C6B}"/>
              </a:ext>
            </a:extLst>
          </p:cNvPr>
          <p:cNvSpPr>
            <a:spLocks noGrp="1"/>
          </p:cNvSpPr>
          <p:nvPr/>
        </p:nvSpPr>
        <p:spPr>
          <a:xfrm>
            <a:off x="6896100" y="27686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A6ECD0-8965-41B3-BB3F-7FE39DB20977}"/>
              </a:ext>
            </a:extLst>
          </p:cNvPr>
          <p:cNvSpPr>
            <a:spLocks noGrp="1"/>
          </p:cNvSpPr>
          <p:nvPr/>
        </p:nvSpPr>
        <p:spPr>
          <a:xfrm>
            <a:off x="7067550" y="2692400"/>
            <a:ext cx="3924300" cy="838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Training records: 3rd-6th ITP (Part I)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5385F9-BC8B-45D2-B35C-A6C30F8CED76}"/>
              </a:ext>
            </a:extLst>
          </p:cNvPr>
          <p:cNvSpPr>
            <a:spLocks noGrp="1"/>
          </p:cNvSpPr>
          <p:nvPr/>
        </p:nvSpPr>
        <p:spPr>
          <a:xfrm>
            <a:off x="6896100" y="3733800"/>
            <a:ext cx="66675" cy="6667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C6AC71-229D-45FB-B4BA-5D1F150E4F18}"/>
              </a:ext>
            </a:extLst>
          </p:cNvPr>
          <p:cNvSpPr>
            <a:spLocks noGrp="1"/>
          </p:cNvSpPr>
          <p:nvPr/>
        </p:nvSpPr>
        <p:spPr>
          <a:xfrm>
            <a:off x="7067550" y="3492500"/>
            <a:ext cx="3981450" cy="1035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675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Comments: GIS, analytics, SEEA, energy transition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78F7CE8-B67C-4359-B713-FBB604B6D9A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365B05-AAA3-4C71-80E0-BC8971D20EC1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B2791EC8-0947-497A-B99F-618BE8D3A2DF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6085C6-B85D-4310-AB75-7EAFC44E9761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7DE1B-C99F-47E3-8F48-9FB2AACB33B4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86B89C-0D28-43D6-B9CE-1EA75790D4EE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3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3E0C1167-28EC-49CA-B65B-B1E1D59D1567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 panose="02020404030301010803" pitchFamily="18" charset="0"/>
                <a:ea typeface="Arial"/>
                <a:cs typeface="Arial"/>
              </a:rPr>
              <a:t>Performance scorecard against Activity 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1F1B9F-26E9-454D-98AA-33014DD17671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1C14297-A60B-4E36-BD9B-77CDEC3E84E2}"/>
              </a:ext>
            </a:extLst>
          </p:cNvPr>
          <p:cNvSpPr>
            <a:spLocks noGrp="1"/>
          </p:cNvSpPr>
          <p:nvPr/>
        </p:nvSpPr>
        <p:spPr>
          <a:xfrm>
            <a:off x="761999" y="1752600"/>
            <a:ext cx="10074613" cy="660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Continuous delivery; shift from course delivery to product strengthening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2BB16A-0E87-4A84-8628-FD564D0406AE}"/>
              </a:ext>
            </a:extLst>
          </p:cNvPr>
          <p:cNvSpPr>
            <a:spLocks noGrp="1"/>
          </p:cNvSpPr>
          <p:nvPr/>
        </p:nvSpPr>
        <p:spPr>
          <a:xfrm>
            <a:off x="838200" y="2514600"/>
            <a:ext cx="9620250" cy="8636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4C9BC6-FC18-4E4A-B548-AF75D8B7CB79}"/>
              </a:ext>
            </a:extLst>
          </p:cNvPr>
          <p:cNvSpPr>
            <a:spLocks noGrp="1"/>
          </p:cNvSpPr>
          <p:nvPr/>
        </p:nvSpPr>
        <p:spPr>
          <a:xfrm>
            <a:off x="838200" y="2514600"/>
            <a:ext cx="85725" cy="8636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0C232E-2E02-416D-AB30-97738786B38A}"/>
              </a:ext>
            </a:extLst>
          </p:cNvPr>
          <p:cNvSpPr>
            <a:spLocks noGrp="1"/>
          </p:cNvSpPr>
          <p:nvPr/>
        </p:nvSpPr>
        <p:spPr>
          <a:xfrm>
            <a:off x="1123950" y="2641600"/>
            <a:ext cx="18796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Training delivery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52E0D8-D3BF-446F-9E3B-CC1FEF4F20C3}"/>
              </a:ext>
            </a:extLst>
          </p:cNvPr>
          <p:cNvSpPr>
            <a:spLocks noGrp="1"/>
          </p:cNvSpPr>
          <p:nvPr/>
        </p:nvSpPr>
        <p:spPr>
          <a:xfrm>
            <a:off x="3403600" y="2794000"/>
            <a:ext cx="1524000" cy="25400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E804B9-D97E-415D-98FD-73775D0AD956}"/>
              </a:ext>
            </a:extLst>
          </p:cNvPr>
          <p:cNvSpPr>
            <a:spLocks noGrp="1"/>
          </p:cNvSpPr>
          <p:nvPr/>
        </p:nvSpPr>
        <p:spPr>
          <a:xfrm>
            <a:off x="3403600" y="2743200"/>
            <a:ext cx="1524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DELIVERED</a:t>
            </a:r>
            <a:endParaRPr lang="en-US" sz="24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78092C-9718-4253-95CF-D6A60ACDE891}"/>
              </a:ext>
            </a:extLst>
          </p:cNvPr>
          <p:cNvSpPr>
            <a:spLocks noGrp="1"/>
          </p:cNvSpPr>
          <p:nvPr/>
        </p:nvSpPr>
        <p:spPr>
          <a:xfrm>
            <a:off x="5397500" y="2628900"/>
            <a:ext cx="49530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3rd ITP 2023 | 4th ITP 2024 | 5th ITP I/II 2025 | 6th ITP I 2025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0C183B-0DEA-4163-A30D-A4F2306FABEE}"/>
              </a:ext>
            </a:extLst>
          </p:cNvPr>
          <p:cNvSpPr>
            <a:spLocks noGrp="1"/>
          </p:cNvSpPr>
          <p:nvPr/>
        </p:nvSpPr>
        <p:spPr>
          <a:xfrm>
            <a:off x="838200" y="3429000"/>
            <a:ext cx="9620250" cy="8636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09956B-09DA-4914-AB23-9E3DFACF6213}"/>
              </a:ext>
            </a:extLst>
          </p:cNvPr>
          <p:cNvSpPr>
            <a:spLocks noGrp="1"/>
          </p:cNvSpPr>
          <p:nvPr/>
        </p:nvSpPr>
        <p:spPr>
          <a:xfrm>
            <a:off x="838200" y="3429000"/>
            <a:ext cx="85725" cy="8636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A43650-245C-469B-8F9F-16FF534FE224}"/>
              </a:ext>
            </a:extLst>
          </p:cNvPr>
          <p:cNvSpPr>
            <a:spLocks noGrp="1"/>
          </p:cNvSpPr>
          <p:nvPr/>
        </p:nvSpPr>
        <p:spPr>
          <a:xfrm>
            <a:off x="1123950" y="3556000"/>
            <a:ext cx="18796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Delivery modes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CCAE10-6207-4E72-925F-13CAC0A17ECB}"/>
              </a:ext>
            </a:extLst>
          </p:cNvPr>
          <p:cNvSpPr>
            <a:spLocks noGrp="1"/>
          </p:cNvSpPr>
          <p:nvPr/>
        </p:nvSpPr>
        <p:spPr>
          <a:xfrm>
            <a:off x="3403600" y="3708400"/>
            <a:ext cx="1524000" cy="2540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CC7CB0B-3B92-46BE-B8E1-B9BE8A53CC40}"/>
              </a:ext>
            </a:extLst>
          </p:cNvPr>
          <p:cNvSpPr>
            <a:spLocks noGrp="1"/>
          </p:cNvSpPr>
          <p:nvPr/>
        </p:nvSpPr>
        <p:spPr>
          <a:xfrm>
            <a:off x="3403600" y="3657600"/>
            <a:ext cx="1524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COVERED</a:t>
            </a:r>
            <a:endParaRPr lang="en-US" sz="24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7ECB69-3177-41B4-9C1C-8F0BBEFBBEC8}"/>
              </a:ext>
            </a:extLst>
          </p:cNvPr>
          <p:cNvSpPr>
            <a:spLocks noGrp="1"/>
          </p:cNvSpPr>
          <p:nvPr/>
        </p:nvSpPr>
        <p:spPr>
          <a:xfrm>
            <a:off x="5397500" y="3543300"/>
            <a:ext cx="49530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Onsite, online, hybrid; webinars; applied campus learning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346B02-7191-4BAD-85F4-BB41E962BAE1}"/>
              </a:ext>
            </a:extLst>
          </p:cNvPr>
          <p:cNvSpPr>
            <a:spLocks noGrp="1"/>
          </p:cNvSpPr>
          <p:nvPr/>
        </p:nvSpPr>
        <p:spPr>
          <a:xfrm>
            <a:off x="838200" y="4343400"/>
            <a:ext cx="9620250" cy="8636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9F8778F-0029-4EF9-95C4-73F8145D48DA}"/>
              </a:ext>
            </a:extLst>
          </p:cNvPr>
          <p:cNvSpPr>
            <a:spLocks noGrp="1"/>
          </p:cNvSpPr>
          <p:nvPr/>
        </p:nvSpPr>
        <p:spPr>
          <a:xfrm>
            <a:off x="838200" y="4343400"/>
            <a:ext cx="85725" cy="8636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0ADE70B-57B1-49C7-88E6-4769C166685F}"/>
              </a:ext>
            </a:extLst>
          </p:cNvPr>
          <p:cNvSpPr>
            <a:spLocks noGrp="1"/>
          </p:cNvSpPr>
          <p:nvPr/>
        </p:nvSpPr>
        <p:spPr>
          <a:xfrm>
            <a:off x="1123950" y="4470400"/>
            <a:ext cx="18796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Framework update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37A222-AD5B-4AC8-815A-B58A0EE01D39}"/>
              </a:ext>
            </a:extLst>
          </p:cNvPr>
          <p:cNvSpPr>
            <a:spLocks noGrp="1"/>
          </p:cNvSpPr>
          <p:nvPr/>
        </p:nvSpPr>
        <p:spPr>
          <a:xfrm>
            <a:off x="3403600" y="4622800"/>
            <a:ext cx="1778000" cy="2540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AA689FF-9C8D-42B5-BC3D-3A04B1A14E84}"/>
              </a:ext>
            </a:extLst>
          </p:cNvPr>
          <p:cNvSpPr>
            <a:spLocks noGrp="1"/>
          </p:cNvSpPr>
          <p:nvPr/>
        </p:nvSpPr>
        <p:spPr>
          <a:xfrm>
            <a:off x="3403600" y="4572000"/>
            <a:ext cx="1778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CONTRIBUTED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F3AB4B6-9BA2-4759-816F-61E6B2E581DC}"/>
              </a:ext>
            </a:extLst>
          </p:cNvPr>
          <p:cNvSpPr>
            <a:spLocks noGrp="1"/>
          </p:cNvSpPr>
          <p:nvPr/>
        </p:nvSpPr>
        <p:spPr>
          <a:xfrm>
            <a:off x="5397500" y="4457700"/>
            <a:ext cx="49530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Comments: clean energy, e-bidding, GIS, analytics, SEEA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123C04E-41ED-4AF0-BF7C-B75FA664D043}"/>
              </a:ext>
            </a:extLst>
          </p:cNvPr>
          <p:cNvSpPr>
            <a:spLocks noGrp="1"/>
          </p:cNvSpPr>
          <p:nvPr/>
        </p:nvSpPr>
        <p:spPr>
          <a:xfrm>
            <a:off x="838200" y="5257800"/>
            <a:ext cx="9620250" cy="863600"/>
          </a:xfrm>
          <a:prstGeom prst="rect">
            <a:avLst/>
          </a:prstGeom>
          <a:solidFill>
            <a:srgbClr val="FAFBFA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E8A864D-7D2F-4DB6-918A-91B1FFAB2BB5}"/>
              </a:ext>
            </a:extLst>
          </p:cNvPr>
          <p:cNvSpPr>
            <a:spLocks noGrp="1"/>
          </p:cNvSpPr>
          <p:nvPr/>
        </p:nvSpPr>
        <p:spPr>
          <a:xfrm>
            <a:off x="838200" y="5257800"/>
            <a:ext cx="85725" cy="8636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C529D5-B710-4152-B2BF-EE1519E7A785}"/>
              </a:ext>
            </a:extLst>
          </p:cNvPr>
          <p:cNvSpPr>
            <a:spLocks noGrp="1"/>
          </p:cNvSpPr>
          <p:nvPr/>
        </p:nvSpPr>
        <p:spPr>
          <a:xfrm>
            <a:off x="1123950" y="5384800"/>
            <a:ext cx="18796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1">
                <a:solidFill>
                  <a:srgbClr val="355F5A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355F5A"/>
                </a:solidFill>
                <a:latin typeface="Arial"/>
                <a:ea typeface="Arial"/>
                <a:cs typeface="Arial"/>
              </a:rPr>
              <a:t>Knowledge products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910B10C-C2D3-4C5B-B99F-29949B8A5D25}"/>
              </a:ext>
            </a:extLst>
          </p:cNvPr>
          <p:cNvSpPr>
            <a:spLocks noGrp="1"/>
          </p:cNvSpPr>
          <p:nvPr/>
        </p:nvSpPr>
        <p:spPr>
          <a:xfrm>
            <a:off x="3403600" y="5537200"/>
            <a:ext cx="1778000" cy="2540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3F3DD0-0244-40DC-8C36-C303A73821D4}"/>
              </a:ext>
            </a:extLst>
          </p:cNvPr>
          <p:cNvSpPr>
            <a:spLocks noGrp="1"/>
          </p:cNvSpPr>
          <p:nvPr/>
        </p:nvSpPr>
        <p:spPr>
          <a:xfrm>
            <a:off x="3403600" y="5486400"/>
            <a:ext cx="1778000" cy="355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wrap="none" lIns="0" tIns="0" rIns="0" bIns="0" anchor="ctr"/>
          <a:lstStyle/>
          <a:p>
            <a:pPr algn="ctr"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CONTRIBUTED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435245E-7DCD-47A3-824D-5E1356C7D353}"/>
              </a:ext>
            </a:extLst>
          </p:cNvPr>
          <p:cNvSpPr>
            <a:spLocks noGrp="1"/>
          </p:cNvSpPr>
          <p:nvPr/>
        </p:nvSpPr>
        <p:spPr>
          <a:xfrm>
            <a:off x="5397500" y="5372100"/>
            <a:ext cx="4953000" cy="6858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5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Inputs: Energy Transition Guide, 2025 EI Toolkit review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F185CA7-3E43-4E1F-ACC8-4214FDB0282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0ACE240-8873-42DA-97F5-9C8FA4EB8C46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E68E1764-1B8F-485F-9D70-FDCECBFF39C9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0E8032C-30EA-439C-B56A-CFE7DF9BB080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08D5B3F-7A72-4E64-A895-D88EC652CAF0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7DE8564-1908-46F2-BE0D-D5580B1603D7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28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995C5014-B04E-4534-BDE9-D0E3C0DA55D5}"/>
              </a:ext>
            </a:extLst>
          </p:cNvPr>
          <p:cNvSpPr>
            <a:spLocks noGrp="1"/>
          </p:cNvSpPr>
          <p:nvPr/>
        </p:nvSpPr>
        <p:spPr>
          <a:xfrm>
            <a:off x="742950" y="1009650"/>
            <a:ext cx="9191625" cy="438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04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Delivery timeline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0420AD-A643-4CF5-99A9-E3415B9B23A8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819150" cy="47625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31324DA-E8F0-4C7C-B405-9F6531B3B40B}"/>
              </a:ext>
            </a:extLst>
          </p:cNvPr>
          <p:cNvSpPr>
            <a:spLocks noGrp="1"/>
          </p:cNvSpPr>
          <p:nvPr/>
        </p:nvSpPr>
        <p:spPr>
          <a:xfrm>
            <a:off x="904875" y="2933700"/>
            <a:ext cx="990600" cy="990600"/>
          </a:xfrm>
          <a:prstGeom prst="ellipse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704994-0FEC-498E-9973-60488EFE2961}"/>
              </a:ext>
            </a:extLst>
          </p:cNvPr>
          <p:cNvSpPr>
            <a:spLocks noGrp="1"/>
          </p:cNvSpPr>
          <p:nvPr/>
        </p:nvSpPr>
        <p:spPr>
          <a:xfrm>
            <a:off x="12287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24138B-8165-42C5-8AB2-E3959195D10D}"/>
              </a:ext>
            </a:extLst>
          </p:cNvPr>
          <p:cNvSpPr>
            <a:spLocks noGrp="1"/>
          </p:cNvSpPr>
          <p:nvPr/>
        </p:nvSpPr>
        <p:spPr>
          <a:xfrm>
            <a:off x="13906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54875B-7A5C-4335-A468-17E1FC5DDD70}"/>
              </a:ext>
            </a:extLst>
          </p:cNvPr>
          <p:cNvSpPr>
            <a:spLocks noGrp="1"/>
          </p:cNvSpPr>
          <p:nvPr/>
        </p:nvSpPr>
        <p:spPr>
          <a:xfrm>
            <a:off x="7143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Feb 2023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300827-D842-48B2-AF92-BD035CAB73E4}"/>
              </a:ext>
            </a:extLst>
          </p:cNvPr>
          <p:cNvSpPr>
            <a:spLocks noGrp="1"/>
          </p:cNvSpPr>
          <p:nvPr/>
        </p:nvSpPr>
        <p:spPr>
          <a:xfrm>
            <a:off x="6762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3rd ITP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06216D-338A-4403-A46B-A8DFE02DF048}"/>
              </a:ext>
            </a:extLst>
          </p:cNvPr>
          <p:cNvSpPr>
            <a:spLocks noGrp="1"/>
          </p:cNvSpPr>
          <p:nvPr/>
        </p:nvSpPr>
        <p:spPr>
          <a:xfrm>
            <a:off x="6381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Jaipur onsite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EC6B85B-9DEF-48B6-9EEA-75EE5B4C4ADF}"/>
              </a:ext>
            </a:extLst>
          </p:cNvPr>
          <p:cNvSpPr>
            <a:spLocks noGrp="1"/>
          </p:cNvSpPr>
          <p:nvPr/>
        </p:nvSpPr>
        <p:spPr>
          <a:xfrm>
            <a:off x="2543175" y="2933700"/>
            <a:ext cx="990600" cy="990600"/>
          </a:xfrm>
          <a:prstGeom prst="ellipse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FB70C4-4C85-4983-915B-41644BF24D12}"/>
              </a:ext>
            </a:extLst>
          </p:cNvPr>
          <p:cNvSpPr>
            <a:spLocks noGrp="1"/>
          </p:cNvSpPr>
          <p:nvPr/>
        </p:nvSpPr>
        <p:spPr>
          <a:xfrm>
            <a:off x="28670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D5C8F4-B796-4BDF-B5D4-9D4EF9703B65}"/>
              </a:ext>
            </a:extLst>
          </p:cNvPr>
          <p:cNvSpPr>
            <a:spLocks noGrp="1"/>
          </p:cNvSpPr>
          <p:nvPr/>
        </p:nvSpPr>
        <p:spPr>
          <a:xfrm>
            <a:off x="30289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B9BC0F-1681-44F9-AE7E-2692FA390819}"/>
              </a:ext>
            </a:extLst>
          </p:cNvPr>
          <p:cNvSpPr>
            <a:spLocks noGrp="1"/>
          </p:cNvSpPr>
          <p:nvPr/>
        </p:nvSpPr>
        <p:spPr>
          <a:xfrm>
            <a:off x="23526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Apr 2024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395FD3-2369-4C0E-B802-C63A06535D7B}"/>
              </a:ext>
            </a:extLst>
          </p:cNvPr>
          <p:cNvSpPr>
            <a:spLocks noGrp="1"/>
          </p:cNvSpPr>
          <p:nvPr/>
        </p:nvSpPr>
        <p:spPr>
          <a:xfrm>
            <a:off x="23145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4th ITP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A5FB07-26F2-43F9-84BB-15312F2102EE}"/>
              </a:ext>
            </a:extLst>
          </p:cNvPr>
          <p:cNvSpPr>
            <a:spLocks noGrp="1"/>
          </p:cNvSpPr>
          <p:nvPr/>
        </p:nvSpPr>
        <p:spPr>
          <a:xfrm>
            <a:off x="22764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Online, 5 days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42B111E-FF38-4FBD-9497-51B45A51BF94}"/>
              </a:ext>
            </a:extLst>
          </p:cNvPr>
          <p:cNvSpPr>
            <a:spLocks noGrp="1"/>
          </p:cNvSpPr>
          <p:nvPr/>
        </p:nvSpPr>
        <p:spPr>
          <a:xfrm>
            <a:off x="4181475" y="2933700"/>
            <a:ext cx="990600" cy="990600"/>
          </a:xfrm>
          <a:prstGeom prst="ellipse">
            <a:avLst/>
          </a:prstGeom>
          <a:solidFill>
            <a:srgbClr val="83838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A6CA3DB-8613-4E13-812A-0C95C50CFB2A}"/>
              </a:ext>
            </a:extLst>
          </p:cNvPr>
          <p:cNvSpPr>
            <a:spLocks noGrp="1"/>
          </p:cNvSpPr>
          <p:nvPr/>
        </p:nvSpPr>
        <p:spPr>
          <a:xfrm>
            <a:off x="45053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FCCCDB-DC2A-487E-9B20-CD256F75D060}"/>
              </a:ext>
            </a:extLst>
          </p:cNvPr>
          <p:cNvSpPr>
            <a:spLocks noGrp="1"/>
          </p:cNvSpPr>
          <p:nvPr/>
        </p:nvSpPr>
        <p:spPr>
          <a:xfrm>
            <a:off x="46672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BC03AA-A91D-40A3-9389-AFC81EEBDBF5}"/>
              </a:ext>
            </a:extLst>
          </p:cNvPr>
          <p:cNvSpPr>
            <a:spLocks noGrp="1"/>
          </p:cNvSpPr>
          <p:nvPr/>
        </p:nvSpPr>
        <p:spPr>
          <a:xfrm>
            <a:off x="39909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Jan 2025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2E6DA73-B0F3-49A2-AB93-898543A3F943}"/>
              </a:ext>
            </a:extLst>
          </p:cNvPr>
          <p:cNvSpPr>
            <a:spLocks noGrp="1"/>
          </p:cNvSpPr>
          <p:nvPr/>
        </p:nvSpPr>
        <p:spPr>
          <a:xfrm>
            <a:off x="39528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5th ITP I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155D14-1706-4379-9A1F-C29955A5129E}"/>
              </a:ext>
            </a:extLst>
          </p:cNvPr>
          <p:cNvSpPr>
            <a:spLocks noGrp="1"/>
          </p:cNvSpPr>
          <p:nvPr/>
        </p:nvSpPr>
        <p:spPr>
          <a:xfrm>
            <a:off x="39147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Modules 1-2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1F00B38-A074-4185-851A-75B364E9CFAA}"/>
              </a:ext>
            </a:extLst>
          </p:cNvPr>
          <p:cNvSpPr>
            <a:spLocks noGrp="1"/>
          </p:cNvSpPr>
          <p:nvPr/>
        </p:nvSpPr>
        <p:spPr>
          <a:xfrm>
            <a:off x="5819775" y="2933700"/>
            <a:ext cx="990600" cy="990600"/>
          </a:xfrm>
          <a:prstGeom prst="ellipse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86DC26E-2E5F-48E7-8B46-6DCC4901E36D}"/>
              </a:ext>
            </a:extLst>
          </p:cNvPr>
          <p:cNvSpPr>
            <a:spLocks noGrp="1"/>
          </p:cNvSpPr>
          <p:nvPr/>
        </p:nvSpPr>
        <p:spPr>
          <a:xfrm>
            <a:off x="61436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9F7651-C0EC-4CDB-9652-95230C3F42C2}"/>
              </a:ext>
            </a:extLst>
          </p:cNvPr>
          <p:cNvSpPr>
            <a:spLocks noGrp="1"/>
          </p:cNvSpPr>
          <p:nvPr/>
        </p:nvSpPr>
        <p:spPr>
          <a:xfrm>
            <a:off x="63055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ADD185F-BF9B-44BA-9B97-BC16C7C09749}"/>
              </a:ext>
            </a:extLst>
          </p:cNvPr>
          <p:cNvSpPr>
            <a:spLocks noGrp="1"/>
          </p:cNvSpPr>
          <p:nvPr/>
        </p:nvSpPr>
        <p:spPr>
          <a:xfrm>
            <a:off x="56292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Mar 2025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78BBA2-8C2D-4146-B58A-4E24769FF52B}"/>
              </a:ext>
            </a:extLst>
          </p:cNvPr>
          <p:cNvSpPr>
            <a:spLocks noGrp="1"/>
          </p:cNvSpPr>
          <p:nvPr/>
        </p:nvSpPr>
        <p:spPr>
          <a:xfrm>
            <a:off x="55911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5th ITP II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C1CFF3E-EBBD-4497-AEFB-26F5AB09EA4E}"/>
              </a:ext>
            </a:extLst>
          </p:cNvPr>
          <p:cNvSpPr>
            <a:spLocks noGrp="1"/>
          </p:cNvSpPr>
          <p:nvPr/>
        </p:nvSpPr>
        <p:spPr>
          <a:xfrm>
            <a:off x="55530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Onsite, iCED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0853585-42C9-4557-9602-66AC3695B6C2}"/>
              </a:ext>
            </a:extLst>
          </p:cNvPr>
          <p:cNvSpPr>
            <a:spLocks noGrp="1"/>
          </p:cNvSpPr>
          <p:nvPr/>
        </p:nvSpPr>
        <p:spPr>
          <a:xfrm>
            <a:off x="7458075" y="2933700"/>
            <a:ext cx="990600" cy="990600"/>
          </a:xfrm>
          <a:prstGeom prst="ellipse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D4E238E-C6FF-43DA-9CFE-97F6633A889C}"/>
              </a:ext>
            </a:extLst>
          </p:cNvPr>
          <p:cNvSpPr>
            <a:spLocks noGrp="1"/>
          </p:cNvSpPr>
          <p:nvPr/>
        </p:nvSpPr>
        <p:spPr>
          <a:xfrm>
            <a:off x="77819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03D086F-2D19-4CE5-AD5C-62D2E927461B}"/>
              </a:ext>
            </a:extLst>
          </p:cNvPr>
          <p:cNvSpPr>
            <a:spLocks noGrp="1"/>
          </p:cNvSpPr>
          <p:nvPr/>
        </p:nvSpPr>
        <p:spPr>
          <a:xfrm>
            <a:off x="79438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3C01EB-67E5-4CD1-83B6-246CDE2078BF}"/>
              </a:ext>
            </a:extLst>
          </p:cNvPr>
          <p:cNvSpPr>
            <a:spLocks noGrp="1"/>
          </p:cNvSpPr>
          <p:nvPr/>
        </p:nvSpPr>
        <p:spPr>
          <a:xfrm>
            <a:off x="72675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Q4 2025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451007-5F20-4ACC-BDA3-19CC2BA31B4F}"/>
              </a:ext>
            </a:extLst>
          </p:cNvPr>
          <p:cNvSpPr>
            <a:spLocks noGrp="1"/>
          </p:cNvSpPr>
          <p:nvPr/>
        </p:nvSpPr>
        <p:spPr>
          <a:xfrm>
            <a:off x="72294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Webinars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B5016E-6464-417F-8417-CC48118C3E8D}"/>
              </a:ext>
            </a:extLst>
          </p:cNvPr>
          <p:cNvSpPr>
            <a:spLocks noGrp="1"/>
          </p:cNvSpPr>
          <p:nvPr/>
        </p:nvSpPr>
        <p:spPr>
          <a:xfrm>
            <a:off x="71913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3 webinars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684FE9B-E35E-4863-98C1-3AE5AA0F9DBA}"/>
              </a:ext>
            </a:extLst>
          </p:cNvPr>
          <p:cNvSpPr>
            <a:spLocks noGrp="1"/>
          </p:cNvSpPr>
          <p:nvPr/>
        </p:nvSpPr>
        <p:spPr>
          <a:xfrm>
            <a:off x="9096375" y="2933700"/>
            <a:ext cx="990600" cy="990600"/>
          </a:xfrm>
          <a:prstGeom prst="ellipse">
            <a:avLst/>
          </a:prstGeom>
          <a:solidFill>
            <a:srgbClr val="BFBFBF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B9F766C-BC20-44DD-AE00-E619C3280334}"/>
              </a:ext>
            </a:extLst>
          </p:cNvPr>
          <p:cNvSpPr>
            <a:spLocks noGrp="1"/>
          </p:cNvSpPr>
          <p:nvPr/>
        </p:nvSpPr>
        <p:spPr>
          <a:xfrm>
            <a:off x="9420225" y="3209925"/>
            <a:ext cx="342900" cy="361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251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1391786-58C9-45D8-8E67-E7BB74F4C8FD}"/>
              </a:ext>
            </a:extLst>
          </p:cNvPr>
          <p:cNvSpPr>
            <a:spLocks noGrp="1"/>
          </p:cNvSpPr>
          <p:nvPr/>
        </p:nvSpPr>
        <p:spPr>
          <a:xfrm>
            <a:off x="9582150" y="2381250"/>
            <a:ext cx="19050" cy="476250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E848AB1-F868-4521-A59C-1B2274323F5A}"/>
              </a:ext>
            </a:extLst>
          </p:cNvPr>
          <p:cNvSpPr>
            <a:spLocks noGrp="1"/>
          </p:cNvSpPr>
          <p:nvPr/>
        </p:nvSpPr>
        <p:spPr>
          <a:xfrm>
            <a:off x="8905875" y="2076450"/>
            <a:ext cx="13906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Dec 2025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EF702E0-1D44-4E85-8281-38657A0E2CA4}"/>
              </a:ext>
            </a:extLst>
          </p:cNvPr>
          <p:cNvSpPr>
            <a:spLocks noGrp="1"/>
          </p:cNvSpPr>
          <p:nvPr/>
        </p:nvSpPr>
        <p:spPr>
          <a:xfrm>
            <a:off x="8867775" y="4152900"/>
            <a:ext cx="14668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ctr">
              <a:defRPr sz="1550" b="1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1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6th ITP I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161C5D4-8D15-4A3F-992E-125D94307A09}"/>
              </a:ext>
            </a:extLst>
          </p:cNvPr>
          <p:cNvSpPr>
            <a:spLocks noGrp="1"/>
          </p:cNvSpPr>
          <p:nvPr/>
        </p:nvSpPr>
        <p:spPr>
          <a:xfrm>
            <a:off x="8829675" y="4457700"/>
            <a:ext cx="1562100" cy="400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1550" b="0">
                <a:solidFill>
                  <a:srgbClr val="5F6A6D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5F6A6D"/>
                </a:solidFill>
                <a:latin typeface="Arial"/>
                <a:ea typeface="Arial"/>
                <a:cs typeface="Arial"/>
              </a:rPr>
              <a:t>Module 5 online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B697599-E905-49D2-92A5-6ECBCEDAD2CF}"/>
              </a:ext>
            </a:extLst>
          </p:cNvPr>
          <p:cNvSpPr>
            <a:spLocks noGrp="1"/>
          </p:cNvSpPr>
          <p:nvPr/>
        </p:nvSpPr>
        <p:spPr>
          <a:xfrm>
            <a:off x="1123949" y="5219699"/>
            <a:ext cx="9715502" cy="913538"/>
          </a:xfrm>
          <a:prstGeom prst="rect">
            <a:avLst/>
          </a:prstGeom>
          <a:solidFill>
            <a:srgbClr val="F6F7F5"/>
          </a:solidFill>
          <a:ln w="9525">
            <a:solidFill>
              <a:srgbClr val="D6DDD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B8BE997-4308-4AD2-9C1D-BF4CEBAA5A3E}"/>
              </a:ext>
            </a:extLst>
          </p:cNvPr>
          <p:cNvSpPr>
            <a:spLocks noGrp="1"/>
          </p:cNvSpPr>
          <p:nvPr/>
        </p:nvSpPr>
        <p:spPr>
          <a:xfrm>
            <a:off x="1352549" y="5305425"/>
            <a:ext cx="8943975" cy="4762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just">
              <a:defRPr sz="1350" b="0">
                <a:solidFill>
                  <a:srgbClr val="1F2528"/>
                </a:solidFill>
                <a:latin typeface="Arial"/>
                <a:ea typeface="Arial"/>
                <a:cs typeface="Arial"/>
              </a:defRPr>
            </a:pPr>
            <a:r>
              <a:rPr lang="en-US" sz="2400" b="0" dirty="0">
                <a:solidFill>
                  <a:srgbClr val="1F2528"/>
                </a:solidFill>
                <a:latin typeface="Arial"/>
                <a:ea typeface="Arial"/>
                <a:cs typeface="Arial"/>
              </a:rPr>
              <a:t>Pattern: onsite learning to scalable online delivery, plus thematic webinars on emerging issues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55B05D-627C-42D9-88DF-E04363C1C45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23825"/>
          </a:xfrm>
          <a:prstGeom prst="rect">
            <a:avLst/>
          </a:prstGeom>
          <a:solidFill>
            <a:srgbClr val="5A7D79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A483379-880B-4D53-B098-4F7852E0DD56}"/>
              </a:ext>
            </a:extLst>
          </p:cNvPr>
          <p:cNvSpPr>
            <a:spLocks noGrp="1"/>
          </p:cNvSpPr>
          <p:nvPr/>
        </p:nvSpPr>
        <p:spPr>
          <a:xfrm>
            <a:off x="171450" y="571500"/>
            <a:ext cx="114300" cy="647700"/>
          </a:xfrm>
          <a:prstGeom prst="rect">
            <a:avLst/>
          </a:prstGeom>
          <a:solidFill>
            <a:srgbClr val="F69C9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450" y="286613"/>
            <a:ext cx="1162050" cy="703124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CF0D13A4-0609-4376-99FC-0C74CECC43FA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4C4C4C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64D60F9-DA8D-4E08-B4A5-53C961532117}"/>
              </a:ext>
            </a:extLst>
          </p:cNvPr>
          <p:cNvSpPr>
            <a:spLocks noGrp="1"/>
          </p:cNvSpPr>
          <p:nvPr/>
        </p:nvSpPr>
        <p:spPr>
          <a:xfrm>
            <a:off x="457200" y="6362700"/>
            <a:ext cx="1371600" cy="495300"/>
          </a:xfrm>
          <a:prstGeom prst="rect">
            <a:avLst/>
          </a:prstGeom>
          <a:solidFill>
            <a:srgbClr val="F4792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442A082-07F8-4C5F-B502-AB280C67B1F6}"/>
              </a:ext>
            </a:extLst>
          </p:cNvPr>
          <p:cNvSpPr>
            <a:spLocks noGrp="1"/>
          </p:cNvSpPr>
          <p:nvPr/>
        </p:nvSpPr>
        <p:spPr>
          <a:xfrm>
            <a:off x="2095500" y="6496050"/>
            <a:ext cx="65722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l">
              <a:defRPr sz="1400" b="0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0">
                <a:solidFill>
                  <a:srgbClr val="E8E8E8"/>
                </a:solidFill>
                <a:latin typeface="Arial"/>
                <a:ea typeface="Arial"/>
                <a:cs typeface="Arial"/>
              </a:rPr>
              <a:t>SAI India | WGEI Activity Performance Report 2023-2025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7796FFA-A61F-42BB-9E04-6B56DCEEB021}"/>
              </a:ext>
            </a:extLst>
          </p:cNvPr>
          <p:cNvSpPr>
            <a:spLocks noGrp="1"/>
          </p:cNvSpPr>
          <p:nvPr/>
        </p:nvSpPr>
        <p:spPr>
          <a:xfrm>
            <a:off x="11049000" y="6496050"/>
            <a:ext cx="4953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25400" tIns="12700" rIns="25400" bIns="12700" anchor="t"/>
          <a:lstStyle/>
          <a:p>
            <a:pPr algn="r">
              <a:defRPr sz="1400" b="1">
                <a:solidFill>
                  <a:srgbClr val="E8E8E8"/>
                </a:solidFill>
                <a:latin typeface="Arial"/>
                <a:ea typeface="Arial"/>
                <a:cs typeface="Arial"/>
              </a:defRPr>
            </a:pPr>
            <a:r>
              <a:rPr sz="1400" b="1">
                <a:solidFill>
                  <a:srgbClr val="E8E8E8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0BA94920-7CCA-2EB4-7F10-FE24AC26474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778247" y="127000"/>
            <a:ext cx="12740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6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489CFE6F-9D61-0942-857E-69543A23B4C1}">
  <we:reference id="WA200010725" version="1.0.0.1" store="Omex" storeType="OMEX"/>
  <we:alternateReferences>
    <we:reference id="WA200010725" version="1.0.0.1" store="WA200010725" storeType="OMEX"/>
  </we:alternateReferences>
  <we:properties>
    <we:property name="claude.fileId" value="&quot;2ec2583d-7b5b-468e-b899-dc171be4be2d&quot;"/>
  </we:properties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D188542D-DBCA-C846-92FC-D25D51DF9CCC}">
  <we:reference id="WA200010215" version="2.0.0.0" store="Omex" storeType="OMEX"/>
  <we:alternateReferences>
    <we:reference id="WA200010215" version="2.0.0.0" store="WA200010215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3D344A-489C-4319-AE7B-BAEFC564040C}">
  <ds:schemaRefs>
    <ds:schemaRef ds:uri="http://schemas.microsoft.com/office/infopath/2007/PartnerControls"/>
    <ds:schemaRef ds:uri="a02ff29e-08e3-48a8-a54f-71b6d59f39e6"/>
    <ds:schemaRef ds:uri="http://purl.org/dc/elements/1.1/"/>
    <ds:schemaRef ds:uri="http://schemas.microsoft.com/office/2006/metadata/properties"/>
    <ds:schemaRef ds:uri="http://purl.org/dc/terms/"/>
    <ds:schemaRef ds:uri="63628911-6672-4f3e-b991-5abb0a64d090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7EAECB9-74D3-438E-A962-BB9C16954B62}"/>
</file>

<file path=customXml/itemProps3.xml><?xml version="1.0" encoding="utf-8"?>
<ds:datastoreItem xmlns:ds="http://schemas.openxmlformats.org/officeDocument/2006/customXml" ds:itemID="{7BA64B7A-99F4-4598-85A9-DCF0085EF0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1453</Words>
  <Application>Microsoft Office PowerPoint</Application>
  <DocSecurity>0</DocSecurity>
  <PresentationFormat>Widescreen</PresentationFormat>
  <Paragraphs>326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Aptos</vt:lpstr>
      <vt:lpstr>Arial</vt:lpstr>
      <vt:lpstr>Arial  </vt:lpstr>
      <vt:lpstr>Arial Black</vt:lpstr>
      <vt:lpstr>Calibri</vt:lpstr>
      <vt:lpstr>Calibri Light</vt:lpstr>
      <vt:lpstr>Karla</vt:lpstr>
      <vt:lpstr>Pe-icon-7-stroke</vt:lpstr>
      <vt:lpstr>Poppins</vt:lpstr>
      <vt:lpstr>Raleway ExtraBold</vt:lpstr>
      <vt:lpstr>Wingdings</vt:lpstr>
      <vt:lpstr>Office</vt:lpstr>
      <vt:lpstr>Office Theme</vt:lpstr>
      <vt:lpstr>Activity 2 : Learning Undertakings Performance Report (2023 – 2025)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Sheilla Ngira</cp:lastModifiedBy>
  <cp:revision>25</cp:revision>
  <dcterms:created xsi:type="dcterms:W3CDTF">2026-05-23T13:20:20Z</dcterms:created>
  <dcterms:modified xsi:type="dcterms:W3CDTF">2026-06-17T09:12:27Z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