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13"/>
  </p:notesMasterIdLst>
  <p:sldIdLst>
    <p:sldId id="256" r:id="rId3"/>
    <p:sldId id="281" r:id="rId4"/>
    <p:sldId id="277" r:id="rId5"/>
    <p:sldId id="292" r:id="rId6"/>
    <p:sldId id="296" r:id="rId7"/>
    <p:sldId id="293" r:id="rId8"/>
    <p:sldId id="289" r:id="rId9"/>
    <p:sldId id="290" r:id="rId10"/>
    <p:sldId id="295" r:id="rId11"/>
    <p:sldId id="28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C"/>
    <a:srgbClr val="C1CAC5"/>
    <a:srgbClr val="F2F2F2"/>
    <a:srgbClr val="F7E6FE"/>
    <a:srgbClr val="5A7D79"/>
    <a:srgbClr val="F47920"/>
    <a:srgbClr val="F69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8943" autoAdjust="0"/>
  </p:normalViewPr>
  <p:slideViewPr>
    <p:cSldViewPr snapToGrid="0">
      <p:cViewPr varScale="1">
        <p:scale>
          <a:sx n="64" d="100"/>
          <a:sy n="64" d="100"/>
        </p:scale>
        <p:origin x="64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On this slide, give</a:t>
            </a:r>
            <a:r>
              <a:rPr lang="en-GB" b="1" baseline="0" dirty="0"/>
              <a:t> an overview of your presentation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 sample agenda text with the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desired flow of your content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b="1" dirty="0"/>
          </a:p>
          <a:p>
            <a:r>
              <a:rPr lang="en-GB" dirty="0"/>
              <a:t>This slide</a:t>
            </a:r>
            <a:r>
              <a:rPr lang="en-GB" baseline="0" dirty="0"/>
              <a:t> </a:t>
            </a:r>
            <a:r>
              <a:rPr lang="en-GB" dirty="0"/>
              <a:t>Provide</a:t>
            </a:r>
            <a:r>
              <a:rPr lang="en-GB" baseline="0" dirty="0"/>
              <a:t>s your audience with a clear structure of your presentation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8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Use</a:t>
            </a:r>
            <a:r>
              <a:rPr lang="en-GB" b="1" baseline="0" dirty="0"/>
              <a:t> this slide to Present a process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 sample placeholder text with content specific to your Company.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each step of your business workflow or any complex process to help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audience understand the starting point of a cycle.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fewer steps, simply delete a sphere 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more steps, right Click a Sphere and copy and Paste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38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524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742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860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16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WGEI</a:t>
            </a:r>
            <a:r>
              <a:rPr lang="en-GB" b="1" baseline="0" dirty="0"/>
              <a:t> Contact Information</a:t>
            </a:r>
          </a:p>
          <a:p>
            <a:r>
              <a:rPr lang="en-GB" b="0" baseline="0" dirty="0"/>
              <a:t>This Slide carries the Hosts Contact information and must always appear at the end of every presentation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8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3" y="2840014"/>
            <a:ext cx="12296503" cy="3552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6950" y="1122363"/>
            <a:ext cx="487104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950" y="3602038"/>
            <a:ext cx="4871050" cy="1655762"/>
          </a:xfrm>
        </p:spPr>
        <p:txBody>
          <a:bodyPr/>
          <a:lstStyle>
            <a:lvl1pPr marL="0" indent="0" algn="ctr">
              <a:buNone/>
              <a:defRPr sz="2400"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fld id="{C0B5A7D7-DF05-4541-945F-33AAAA6C92CD}" type="datetime1">
              <a:rPr lang="en-GB" smtClean="0"/>
              <a:pPr/>
              <a:t>14/06/2026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2" y="1715781"/>
            <a:ext cx="2712306" cy="1638232"/>
          </a:xfrm>
          <a:prstGeom prst="rect">
            <a:avLst/>
          </a:prstGeom>
        </p:spPr>
      </p:pic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6" y="1387133"/>
            <a:ext cx="3470072" cy="2306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63" y="3419300"/>
            <a:ext cx="3470072" cy="2310168"/>
          </a:xfrm>
          <a:prstGeom prst="rect">
            <a:avLst/>
          </a:prstGeom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80971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65125"/>
            <a:ext cx="92202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690" y="5164888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73" y="3556064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3176" y="3498429"/>
            <a:ext cx="3227404" cy="2088322"/>
          </a:xfrm>
          <a:solidFill>
            <a:srgbClr val="C1CAC5">
              <a:alpha val="50196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99317" y="5164888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99318" y="3520098"/>
            <a:ext cx="283216" cy="4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20212" r="-129" b="13872"/>
          <a:stretch/>
        </p:blipFill>
        <p:spPr>
          <a:xfrm>
            <a:off x="10633" y="106271"/>
            <a:ext cx="12192000" cy="5360275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011238" y="990600"/>
            <a:ext cx="10169525" cy="4286250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9843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969013" y="4471094"/>
            <a:ext cx="6253974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0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3" y="3134035"/>
            <a:ext cx="2050026" cy="1035429"/>
            <a:chOff x="2103303" y="2905431"/>
            <a:chExt cx="2050026" cy="103542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3" y="3540750"/>
              <a:ext cx="20500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3084300"/>
            <a:ext cx="2216821" cy="1077790"/>
            <a:chOff x="4803411" y="2863070"/>
            <a:chExt cx="2216821" cy="107779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21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3151970"/>
            <a:ext cx="2051553" cy="999558"/>
            <a:chOff x="7284176" y="2941302"/>
            <a:chExt cx="2051553" cy="9995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051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0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6" y="5656243"/>
            <a:ext cx="1557068" cy="9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" r="469" b="23200"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>
                <a:solidFill>
                  <a:schemeClr val="bg1"/>
                </a:solidFill>
                <a:latin typeface="+mn-lt"/>
              </a:rPr>
              <a:t>To promote the audit of extractive industries</a:t>
            </a:r>
            <a:endParaRPr lang="en-GB" sz="14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79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36621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9886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 smtClean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ENTER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10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875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3603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07645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746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126189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 smtClean="0"/>
              <a:t>Insert sentence heading.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85364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555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62" y="2225132"/>
            <a:ext cx="3368451" cy="1323778"/>
          </a:xfrm>
        </p:spPr>
        <p:txBody>
          <a:bodyPr/>
          <a:lstStyle>
            <a:lvl1pPr>
              <a:defRPr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838" y="2569354"/>
            <a:ext cx="5643113" cy="19371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460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036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 smtClean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 smtClean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043490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8063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2464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 smtClean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 smtClean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KEY:</a:t>
            </a:r>
            <a:endParaRPr lang="en-US" sz="2000" b="1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 smtClean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602269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10:30 – 11:00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  <a:endParaRPr lang="en-US" sz="1400" dirty="0">
              <a:solidFill>
                <a:schemeClr val="bg1"/>
              </a:solidFill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410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Logo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Physical Address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Email Address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Telephone Number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13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 smtClean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 smtClean="0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29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 smtClean="0"/>
              <a:t>-&gt; </a:t>
            </a:r>
            <a:r>
              <a:rPr lang="en-GB" sz="2000" dirty="0" smtClean="0"/>
              <a:t>To </a:t>
            </a:r>
            <a:r>
              <a:rPr lang="en-GB" sz="2000" dirty="0"/>
              <a:t>add </a:t>
            </a:r>
            <a:r>
              <a:rPr lang="en-GB" sz="2000" dirty="0" smtClean="0"/>
              <a:t>a Logo, </a:t>
            </a:r>
            <a:r>
              <a:rPr lang="en-GB" sz="2000" dirty="0"/>
              <a:t>just click on the </a:t>
            </a:r>
            <a:r>
              <a:rPr lang="en-GB" sz="2000" dirty="0" smtClean="0"/>
              <a:t>Logo </a:t>
            </a:r>
            <a:r>
              <a:rPr lang="en-GB" sz="2000" dirty="0"/>
              <a:t>icon </a:t>
            </a:r>
            <a:r>
              <a:rPr lang="en-GB" sz="2000" dirty="0" smtClean="0"/>
              <a:t>on each Slide and Browse to the folder Containing your Logos.</a:t>
            </a:r>
          </a:p>
          <a:p>
            <a:r>
              <a:rPr lang="en-GB" sz="2000" b="1" i="1" dirty="0" smtClean="0"/>
              <a:t>-&gt;</a:t>
            </a:r>
            <a:r>
              <a:rPr lang="en-GB" sz="2000" b="0" i="1" dirty="0" smtClean="0"/>
              <a:t> If </a:t>
            </a:r>
            <a:r>
              <a:rPr lang="en-GB" sz="2000" b="0" i="1" dirty="0"/>
              <a:t>the </a:t>
            </a:r>
            <a:r>
              <a:rPr lang="en-GB" sz="2000" b="0" i="1" dirty="0" smtClean="0"/>
              <a:t>Logo Icon is accidentally deleted, Right Click on the Slide and Click ‘Reset Slide’ </a:t>
            </a:r>
            <a:br>
              <a:rPr lang="en-GB" sz="2000" b="0" i="1" dirty="0" smtClean="0"/>
            </a:br>
            <a:r>
              <a:rPr lang="en-GB" sz="2000" b="1" i="1" dirty="0" smtClean="0"/>
              <a:t>-&gt;</a:t>
            </a:r>
            <a:r>
              <a:rPr lang="en-GB" sz="2000" b="0" i="1" dirty="0" smtClean="0"/>
              <a:t> Select and Delete extra logo icons.</a:t>
            </a:r>
          </a:p>
          <a:p>
            <a:endParaRPr lang="en-GB" sz="2000" b="1" i="1" dirty="0" smtClean="0"/>
          </a:p>
          <a:p>
            <a:r>
              <a:rPr lang="en-GB" sz="2000" b="1" dirty="0" smtClean="0"/>
              <a:t>SLIDE LAYOUTS</a:t>
            </a:r>
          </a:p>
          <a:p>
            <a:r>
              <a:rPr lang="en-GB" sz="2000" dirty="0" smtClean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 smtClean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 smtClean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 smtClean="0"/>
              <a:t>SLIDE BY SLIDE INSTRUCTIONS</a:t>
            </a:r>
          </a:p>
          <a:p>
            <a:r>
              <a:rPr lang="en-GB" sz="2000" dirty="0" smtClean="0"/>
              <a:t>Find instructions for each slide</a:t>
            </a:r>
            <a:r>
              <a:rPr lang="en-GB" sz="2000" baseline="0" dirty="0" smtClean="0"/>
              <a:t> by</a:t>
            </a:r>
            <a:r>
              <a:rPr lang="en-GB" sz="2000" dirty="0" smtClean="0"/>
              <a:t> clicking on the </a:t>
            </a:r>
            <a:r>
              <a:rPr lang="en-GB" sz="2000" b="1" dirty="0" smtClean="0"/>
              <a:t>‘Notes’ </a:t>
            </a:r>
            <a:r>
              <a:rPr lang="en-GB" sz="2000" dirty="0" smtClean="0"/>
              <a:t>icon at the bottom of your screen.</a:t>
            </a:r>
          </a:p>
          <a:p>
            <a:endParaRPr lang="en-GB" sz="2000" dirty="0" smtClean="0"/>
          </a:p>
          <a:p>
            <a:endParaRPr lang="en-GB" sz="2000" b="1" dirty="0" smtClean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80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</a:t>
            </a:r>
            <a:endParaRPr lang="en-US" sz="2000" b="1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2</a:t>
            </a:r>
            <a:endParaRPr lang="en-US" sz="2000" b="1" dirty="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</a:t>
            </a:r>
            <a:endParaRPr lang="en-US" sz="2000" b="1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Each presentation</a:t>
            </a:r>
            <a:r>
              <a:rPr lang="en-US" sz="2000" b="1" baseline="0" dirty="0" smtClean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Each presentation</a:t>
            </a:r>
            <a:r>
              <a:rPr lang="en-US" sz="2000" b="1" baseline="0" dirty="0" smtClean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2</a:t>
            </a:r>
            <a:r>
              <a:rPr lang="en-US" sz="2000" b="1" baseline="30000" dirty="0" smtClean="0"/>
              <a:t>nd</a:t>
            </a:r>
            <a:r>
              <a:rPr lang="en-US" sz="2000" b="1" dirty="0" smtClean="0"/>
              <a:t> last</a:t>
            </a:r>
            <a:endParaRPr lang="en-US" sz="2000" b="1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last</a:t>
            </a:r>
            <a:endParaRPr lang="en-US" sz="2000" b="1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671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Use all other slides based on your content and presentation flow.</a:t>
            </a:r>
            <a:endParaRPr lang="en-US" sz="2000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Where content does not fit on a slide, simply</a:t>
            </a:r>
          </a:p>
          <a:p>
            <a:r>
              <a:rPr lang="en-US" sz="2000" dirty="0" smtClean="0"/>
              <a:t> -&gt;Select the slide.</a:t>
            </a:r>
          </a:p>
          <a:p>
            <a:r>
              <a:rPr lang="en-US" sz="2000" dirty="0" smtClean="0"/>
              <a:t> -&gt;right click and select duplicate from the drop down menu. </a:t>
            </a:r>
            <a:endParaRPr lang="en-US" sz="2000" dirty="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 smtClean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959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9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73" r:id="rId7"/>
    <p:sldLayoutId id="2147483655" r:id="rId8"/>
    <p:sldLayoutId id="2147483656" r:id="rId9"/>
    <p:sldLayoutId id="2147483657" r:id="rId10"/>
    <p:sldLayoutId id="2147483658" r:id="rId11"/>
    <p:sldLayoutId id="2147483670" r:id="rId12"/>
    <p:sldLayoutId id="2147483659" r:id="rId13"/>
    <p:sldLayoutId id="2147483664" r:id="rId14"/>
    <p:sldLayoutId id="2147483667" r:id="rId15"/>
    <p:sldLayoutId id="2147483671" r:id="rId16"/>
    <p:sldLayoutId id="2147483674" r:id="rId17"/>
    <p:sldLayoutId id="2147483672" r:id="rId1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92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gei.org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796949" y="1808922"/>
            <a:ext cx="6044213" cy="1441174"/>
          </a:xfrm>
        </p:spPr>
        <p:txBody>
          <a:bodyPr>
            <a:normAutofit fontScale="90000"/>
          </a:bodyPr>
          <a:lstStyle/>
          <a:p>
            <a:r>
              <a:rPr lang="en-GB" sz="4000" b="1" dirty="0"/>
              <a:t>Activity 1: Administration of WGEI </a:t>
            </a:r>
            <a:r>
              <a:rPr lang="en-GB" sz="4000" b="1" dirty="0" smtClean="0"/>
              <a:t>Secretariat</a:t>
            </a:r>
            <a:br>
              <a:rPr lang="en-GB" sz="4000" b="1" dirty="0" smtClean="0"/>
            </a:br>
            <a:r>
              <a:rPr lang="en-GB" sz="3100" dirty="0" smtClean="0"/>
              <a:t>Performance Report (2023 – 2025)</a:t>
            </a:r>
            <a:endParaRPr lang="en-GB" sz="31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47870" y="3826565"/>
            <a:ext cx="6530007" cy="1560443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 SAI Uganda</a:t>
            </a:r>
          </a:p>
          <a:p>
            <a:pPr algn="l"/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WGEI All Members’ Meeting</a:t>
            </a:r>
          </a:p>
          <a:p>
            <a:pPr algn="l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16th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19th June 2026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Brasilia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Brazil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600" b="1" dirty="0"/>
          </a:p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17/06/2026</a:t>
            </a:r>
            <a:endParaRPr lang="en-GB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02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8557" y="1881157"/>
            <a:ext cx="4530023" cy="358033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>
                <a:solidFill>
                  <a:schemeClr val="tx1"/>
                </a:solidFill>
                <a:latin typeface="Karla"/>
              </a:rPr>
              <a:t>Background 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Овал 14"/>
          <p:cNvSpPr/>
          <p:nvPr/>
        </p:nvSpPr>
        <p:spPr>
          <a:xfrm>
            <a:off x="778931" y="2897428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вал 19"/>
          <p:cNvSpPr/>
          <p:nvPr/>
        </p:nvSpPr>
        <p:spPr>
          <a:xfrm>
            <a:off x="778931" y="1691103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Овал 28"/>
          <p:cNvSpPr/>
          <p:nvPr/>
        </p:nvSpPr>
        <p:spPr>
          <a:xfrm>
            <a:off x="778931" y="5306904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/>
        </p:nvSpPr>
        <p:spPr>
          <a:xfrm>
            <a:off x="778931" y="4102166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Овал 19"/>
          <p:cNvSpPr/>
          <p:nvPr/>
        </p:nvSpPr>
        <p:spPr>
          <a:xfrm>
            <a:off x="6769187" y="1691103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1588559" y="3024662"/>
            <a:ext cx="5687435" cy="476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-150" dirty="0">
                <a:solidFill>
                  <a:schemeClr val="tx1"/>
                </a:solidFill>
                <a:latin typeface="Arial"/>
                <a:cs typeface="Arial"/>
              </a:rPr>
              <a:t>Activities undertaken during 2023 - 2025</a:t>
            </a:r>
            <a:endParaRPr lang="en-US" b="1" spc="-15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1588558" y="4263267"/>
            <a:ext cx="4530023" cy="3580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-145" dirty="0">
                <a:solidFill>
                  <a:schemeClr val="tx1"/>
                </a:solidFill>
                <a:latin typeface="Arial"/>
                <a:cs typeface="Arial"/>
              </a:rPr>
              <a:t>Communication Platforms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1588557" y="5495676"/>
            <a:ext cx="4530023" cy="3580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 Resources on 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53749" y="589425"/>
            <a:ext cx="66370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 </a:t>
            </a:r>
            <a:r>
              <a:rPr lang="en-US" altLang="en-US" sz="40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7699821" y="1850994"/>
            <a:ext cx="3103474" cy="3834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Decisions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7699820" y="4237891"/>
            <a:ext cx="3103474" cy="822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909240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1</a:t>
            </a: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919824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2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920617" y="4279344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3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920616" y="5489175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4</a:t>
            </a: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6910785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5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6910785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910785" y="429203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</p:spTree>
    <p:extLst>
      <p:ext uri="{BB962C8B-B14F-4D97-AF65-F5344CB8AC3E}">
        <p14:creationId xmlns:p14="http://schemas.microsoft.com/office/powerpoint/2010/main" val="87941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21079" y="318919"/>
            <a:ext cx="97060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latin typeface="Karla" pitchFamily="2" charset="0"/>
                <a:cs typeface="Karla" pitchFamily="2" charset="0"/>
              </a:rPr>
              <a:t>Background </a:t>
            </a:r>
            <a:endParaRPr lang="en-US" altLang="en-US" sz="40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376437" y="2587969"/>
            <a:ext cx="1" cy="50225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6" idx="1"/>
          </p:cNvCxnSpPr>
          <p:nvPr/>
        </p:nvCxnSpPr>
        <p:spPr>
          <a:xfrm>
            <a:off x="7366368" y="2504661"/>
            <a:ext cx="596148" cy="275976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1020604" y="2780636"/>
            <a:ext cx="3186662" cy="2291923"/>
          </a:xfrm>
          <a:custGeom>
            <a:avLst/>
            <a:gdLst>
              <a:gd name="connsiteX0" fmla="*/ 0 w 1636950"/>
              <a:gd name="connsiteY0" fmla="*/ 818475 h 1636950"/>
              <a:gd name="connsiteX1" fmla="*/ 818475 w 1636950"/>
              <a:gd name="connsiteY1" fmla="*/ 0 h 1636950"/>
              <a:gd name="connsiteX2" fmla="*/ 1636950 w 1636950"/>
              <a:gd name="connsiteY2" fmla="*/ 818475 h 1636950"/>
              <a:gd name="connsiteX3" fmla="*/ 818475 w 1636950"/>
              <a:gd name="connsiteY3" fmla="*/ 1636950 h 1636950"/>
              <a:gd name="connsiteX4" fmla="*/ 0 w 1636950"/>
              <a:gd name="connsiteY4" fmla="*/ 818475 h 16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950" h="1636950">
                <a:moveTo>
                  <a:pt x="0" y="818475"/>
                </a:moveTo>
                <a:cubicBezTo>
                  <a:pt x="0" y="366444"/>
                  <a:pt x="366444" y="0"/>
                  <a:pt x="818475" y="0"/>
                </a:cubicBezTo>
                <a:cubicBezTo>
                  <a:pt x="1270506" y="0"/>
                  <a:pt x="1636950" y="366444"/>
                  <a:pt x="1636950" y="818475"/>
                </a:cubicBezTo>
                <a:cubicBezTo>
                  <a:pt x="1636950" y="1270506"/>
                  <a:pt x="1270506" y="1636950"/>
                  <a:pt x="818475" y="1636950"/>
                </a:cubicBezTo>
                <a:cubicBezTo>
                  <a:pt x="366444" y="1636950"/>
                  <a:pt x="0" y="1270506"/>
                  <a:pt x="0" y="818475"/>
                </a:cubicBezTo>
                <a:close/>
              </a:path>
            </a:pathLst>
          </a:custGeom>
          <a:solidFill>
            <a:srgbClr val="C00000">
              <a:alpha val="5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9813" tIns="322276" rIns="329813" bIns="322276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  <p:sp>
        <p:nvSpPr>
          <p:cNvPr id="5" name="Freeform 4"/>
          <p:cNvSpPr/>
          <p:nvPr/>
        </p:nvSpPr>
        <p:spPr>
          <a:xfrm>
            <a:off x="3563442" y="2684303"/>
            <a:ext cx="3134158" cy="2217739"/>
          </a:xfrm>
          <a:custGeom>
            <a:avLst/>
            <a:gdLst>
              <a:gd name="connsiteX0" fmla="*/ 0 w 1636950"/>
              <a:gd name="connsiteY0" fmla="*/ 818475 h 1636950"/>
              <a:gd name="connsiteX1" fmla="*/ 818475 w 1636950"/>
              <a:gd name="connsiteY1" fmla="*/ 0 h 1636950"/>
              <a:gd name="connsiteX2" fmla="*/ 1636950 w 1636950"/>
              <a:gd name="connsiteY2" fmla="*/ 818475 h 1636950"/>
              <a:gd name="connsiteX3" fmla="*/ 818475 w 1636950"/>
              <a:gd name="connsiteY3" fmla="*/ 1636950 h 1636950"/>
              <a:gd name="connsiteX4" fmla="*/ 0 w 1636950"/>
              <a:gd name="connsiteY4" fmla="*/ 818475 h 16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950" h="1636950">
                <a:moveTo>
                  <a:pt x="0" y="818475"/>
                </a:moveTo>
                <a:cubicBezTo>
                  <a:pt x="0" y="366444"/>
                  <a:pt x="366444" y="0"/>
                  <a:pt x="818475" y="0"/>
                </a:cubicBezTo>
                <a:cubicBezTo>
                  <a:pt x="1270506" y="0"/>
                  <a:pt x="1636950" y="366444"/>
                  <a:pt x="1636950" y="818475"/>
                </a:cubicBezTo>
                <a:cubicBezTo>
                  <a:pt x="1636950" y="1270506"/>
                  <a:pt x="1270506" y="1636950"/>
                  <a:pt x="818475" y="1636950"/>
                </a:cubicBezTo>
                <a:cubicBezTo>
                  <a:pt x="366444" y="1636950"/>
                  <a:pt x="0" y="1270506"/>
                  <a:pt x="0" y="818475"/>
                </a:cubicBezTo>
                <a:close/>
              </a:path>
            </a:pathLst>
          </a:custGeom>
          <a:solidFill>
            <a:schemeClr val="bg2">
              <a:lumMod val="10000"/>
              <a:alpha val="73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9813" tIns="322276" rIns="329813" bIns="322276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  <p:sp>
        <p:nvSpPr>
          <p:cNvPr id="6" name="Freeform 5"/>
          <p:cNvSpPr/>
          <p:nvPr/>
        </p:nvSpPr>
        <p:spPr>
          <a:xfrm>
            <a:off x="6095232" y="2780637"/>
            <a:ext cx="3734568" cy="2217738"/>
          </a:xfrm>
          <a:custGeom>
            <a:avLst/>
            <a:gdLst>
              <a:gd name="connsiteX0" fmla="*/ 0 w 1636950"/>
              <a:gd name="connsiteY0" fmla="*/ 818475 h 1636950"/>
              <a:gd name="connsiteX1" fmla="*/ 818475 w 1636950"/>
              <a:gd name="connsiteY1" fmla="*/ 0 h 1636950"/>
              <a:gd name="connsiteX2" fmla="*/ 1636950 w 1636950"/>
              <a:gd name="connsiteY2" fmla="*/ 818475 h 1636950"/>
              <a:gd name="connsiteX3" fmla="*/ 818475 w 1636950"/>
              <a:gd name="connsiteY3" fmla="*/ 1636950 h 1636950"/>
              <a:gd name="connsiteX4" fmla="*/ 0 w 1636950"/>
              <a:gd name="connsiteY4" fmla="*/ 818475 h 16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950" h="1636950">
                <a:moveTo>
                  <a:pt x="0" y="818475"/>
                </a:moveTo>
                <a:cubicBezTo>
                  <a:pt x="0" y="366444"/>
                  <a:pt x="366444" y="0"/>
                  <a:pt x="818475" y="0"/>
                </a:cubicBezTo>
                <a:cubicBezTo>
                  <a:pt x="1270506" y="0"/>
                  <a:pt x="1636950" y="366444"/>
                  <a:pt x="1636950" y="818475"/>
                </a:cubicBezTo>
                <a:cubicBezTo>
                  <a:pt x="1636950" y="1270506"/>
                  <a:pt x="1270506" y="1636950"/>
                  <a:pt x="818475" y="1636950"/>
                </a:cubicBezTo>
                <a:cubicBezTo>
                  <a:pt x="366444" y="1636950"/>
                  <a:pt x="0" y="1270506"/>
                  <a:pt x="0" y="818475"/>
                </a:cubicBezTo>
                <a:close/>
              </a:path>
            </a:pathLst>
          </a:custGeom>
          <a:solidFill>
            <a:schemeClr val="bg2">
              <a:lumMod val="10000"/>
              <a:alpha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9813" tIns="322276" rIns="329813" bIns="322276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206487" y="3254011"/>
            <a:ext cx="1169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 smtClean="0">
                <a:solidFill>
                  <a:schemeClr val="bg1"/>
                </a:solidFill>
                <a:latin typeface="Pe-icon-7-stroke" pitchFamily="2" charset="0"/>
              </a:rPr>
              <a:t>47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696115" y="3270562"/>
            <a:ext cx="910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 smtClean="0">
                <a:solidFill>
                  <a:schemeClr val="bg1"/>
                </a:solidFill>
                <a:latin typeface="Pe-icon-7-stroke" pitchFamily="2" charset="0"/>
              </a:rPr>
              <a:t>11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797372" y="3271426"/>
            <a:ext cx="11372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bg1"/>
                </a:solidFill>
                <a:latin typeface="Pe-icon-7-stroke" pitchFamily="2" charset="0"/>
              </a:rPr>
              <a:t>2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5" name="Текст 11"/>
          <p:cNvSpPr txBox="1">
            <a:spLocks/>
          </p:cNvSpPr>
          <p:nvPr/>
        </p:nvSpPr>
        <p:spPr>
          <a:xfrm>
            <a:off x="1367406" y="1808658"/>
            <a:ext cx="3067491" cy="1571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cs typeface="Poppins SemiBold" panose="02000000000000000000" pitchFamily="2" charset="0"/>
              </a:rPr>
              <a:t>WGEI MEMBERS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696115" y="4657069"/>
            <a:ext cx="1" cy="500885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Текст 11"/>
          <p:cNvSpPr txBox="1">
            <a:spLocks/>
          </p:cNvSpPr>
          <p:nvPr/>
        </p:nvSpPr>
        <p:spPr>
          <a:xfrm>
            <a:off x="3549202" y="4998376"/>
            <a:ext cx="2359025" cy="78163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cs typeface="Poppins SemiBold" panose="02000000000000000000" pitchFamily="2" charset="0"/>
              </a:rPr>
              <a:t>STEERING COMMITTEE MEMBERS</a:t>
            </a:r>
            <a:endParaRPr lang="en-US" sz="2400" b="1" dirty="0">
              <a:solidFill>
                <a:schemeClr val="bg2">
                  <a:lumMod val="25000"/>
                </a:schemeClr>
              </a:solidFill>
              <a:latin typeface="+mj-lt"/>
              <a:cs typeface="Poppins SemiBold" panose="02000000000000000000" pitchFamily="2" charset="0"/>
            </a:endParaRPr>
          </a:p>
        </p:txBody>
      </p:sp>
      <p:sp>
        <p:nvSpPr>
          <p:cNvPr id="25" name="Текст 11"/>
          <p:cNvSpPr txBox="1">
            <a:spLocks/>
          </p:cNvSpPr>
          <p:nvPr/>
        </p:nvSpPr>
        <p:spPr>
          <a:xfrm>
            <a:off x="6866211" y="1808658"/>
            <a:ext cx="2108823" cy="1571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cs typeface="Poppins SemiBold" panose="02000000000000000000" pitchFamily="2" charset="0"/>
              </a:rPr>
              <a:t>OBSERVER MEMBERS</a:t>
            </a:r>
            <a:r>
              <a:rPr lang="en-US" sz="2400" kern="0" dirty="0">
                <a:solidFill>
                  <a:schemeClr val="bg1">
                    <a:lumMod val="65000"/>
                  </a:schemeClr>
                </a:solidFill>
                <a:ea typeface="Karla" pitchFamily="2" charset="0"/>
                <a:cs typeface="Poppins" panose="02000000000000000000" pitchFamily="2" charset="0"/>
              </a:rPr>
              <a:t> </a:t>
            </a:r>
            <a:endParaRPr lang="en-US" sz="2400" b="1" dirty="0">
              <a:solidFill>
                <a:schemeClr val="bg1">
                  <a:lumMod val="65000"/>
                </a:schemeClr>
              </a:solidFill>
              <a:cs typeface="Poppins" panose="02000000000000000000" pitchFamily="2" charset="0"/>
            </a:endParaRPr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9" r="24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62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" b="1268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789044" y="487017"/>
            <a:ext cx="10200898" cy="765313"/>
          </a:xfrm>
        </p:spPr>
        <p:txBody>
          <a:bodyPr/>
          <a:lstStyle/>
          <a:p>
            <a:pPr algn="ctr"/>
            <a:r>
              <a:rPr lang="en-GB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Activities </a:t>
            </a:r>
            <a:r>
              <a:rPr lang="en-GB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undertaken during </a:t>
            </a:r>
            <a:r>
              <a:rPr lang="en-GB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2023 - 2025</a:t>
            </a:r>
            <a:endParaRPr lang="en-US" sz="3600" dirty="0"/>
          </a:p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341783"/>
            <a:ext cx="104659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Coordinated work of all the 4 Activity leaders.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Organised Quarterly &amp; Annual Steering Committee meetings (14)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Supported WGEI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Chair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to participate in 15</a:t>
            </a:r>
            <a:r>
              <a:rPr kumimoji="0" lang="en-GB" sz="24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, 16</a:t>
            </a:r>
            <a:r>
              <a:rPr kumimoji="0" lang="en-GB" sz="24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and 17</a:t>
            </a:r>
            <a:r>
              <a:rPr kumimoji="0" lang="en-GB" sz="24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KSC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Steering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Committee Meetings and present WGEI Annual reports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Supported WGEI Chair to participate in 77</a:t>
            </a:r>
            <a:r>
              <a:rPr kumimoji="0" lang="en-GB" sz="24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78</a:t>
            </a:r>
            <a:r>
              <a:rPr kumimoji="0" lang="en-GB" sz="24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and 79</a:t>
            </a:r>
            <a:r>
              <a:rPr kumimoji="0" lang="en-GB" sz="24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INTOSAI Governing 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Board (GB) </a:t>
            </a:r>
            <a:r>
              <a:rPr lang="en-GB" sz="2400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Meetings. </a:t>
            </a:r>
            <a:endParaRPr lang="en-GB" sz="2400" dirty="0" smtClean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0">
              <a:lnSpc>
                <a:spcPct val="150000"/>
              </a:lnSpc>
            </a:pPr>
            <a:r>
              <a:rPr lang="en-GB" sz="2400" i="1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Updated  </a:t>
            </a:r>
            <a:r>
              <a:rPr lang="en-GB" sz="2400" i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EI Training Framework  and </a:t>
            </a:r>
            <a:r>
              <a:rPr lang="en-GB" sz="2400" i="1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Updated Briefing </a:t>
            </a:r>
            <a:r>
              <a:rPr lang="en-GB" sz="2400" i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Note on the Role of SAIs in the Good Governance of EI adopted as INTOSAI products </a:t>
            </a:r>
            <a:r>
              <a:rPr lang="en-GB" sz="2400" i="1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at 78</a:t>
            </a:r>
            <a:r>
              <a:rPr lang="en-GB" sz="2400" i="1" baseline="300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2400" i="1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GB meeting</a:t>
            </a:r>
            <a:endParaRPr kumimoji="0" lang="en-GB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971550" lvl="1" indent="-514350">
              <a:buFont typeface="+mj-lt"/>
              <a:buAutoNum type="alphaLcParenR"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95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" b="1268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838739" y="506896"/>
            <a:ext cx="10151202" cy="586407"/>
          </a:xfrm>
        </p:spPr>
        <p:txBody>
          <a:bodyPr/>
          <a:lstStyle/>
          <a:p>
            <a:pPr algn="ctr"/>
            <a:r>
              <a:rPr lang="en-GB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Activities undertaken during 2023 </a:t>
            </a:r>
            <a:r>
              <a:rPr lang="en-GB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– 2025 </a:t>
            </a:r>
            <a:r>
              <a:rPr lang="en-GB" sz="2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cont</a:t>
            </a:r>
            <a:r>
              <a:rPr lang="en-GB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…..</a:t>
            </a:r>
            <a:endParaRPr lang="en-GB" sz="2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103244" y="1282147"/>
            <a:ext cx="996894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rPr>
              <a:t>Supported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rPr>
              <a:t>WGEI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rPr>
              <a:t>Chair to participate in XXV INCOSAI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rPr>
              <a:t> - 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in </a:t>
            </a:r>
            <a:r>
              <a:rPr lang="en-GB" sz="2000" dirty="0" err="1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Sharm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El-Sheikh, </a:t>
            </a: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Egypt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rPr>
              <a:t>where: </a:t>
            </a:r>
          </a:p>
          <a:p>
            <a:pPr marL="1147763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 Unicode MS" panose="020B0604020202020204" pitchFamily="34" charset="-128"/>
                <a:cs typeface="Arial Unicode MS" panose="020B0604020202020204" pitchFamily="34" charset="-128"/>
              </a:rPr>
              <a:t>Showcased WGEI products </a:t>
            </a:r>
          </a:p>
          <a:p>
            <a:pPr marL="1147763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Participated in side-event to discuss WGEI contribution to Audit of the Energy transition</a:t>
            </a:r>
          </a:p>
          <a:p>
            <a:pPr marL="1147763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Attended 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KSC </a:t>
            </a: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meeting</a:t>
            </a:r>
          </a:p>
          <a:p>
            <a:pPr marL="1147763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Met 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with INTOSAI regional </a:t>
            </a: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leaders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Represented 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WGEI at the INTOSAI WGEA General Assembly in Finland 2024 and Malta 2025. </a:t>
            </a: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Presented 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WGEI activities in the area of </a:t>
            </a: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environment audit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GB" sz="2000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Represented </a:t>
            </a:r>
            <a:r>
              <a:rPr lang="en-GB" sz="2000" dirty="0">
                <a:solidFill>
                  <a:prstClr val="black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WGEI in SAI 20 Senior Officials meeting in Brazil 2024, contributed to discussion on Energy Transition</a:t>
            </a:r>
          </a:p>
          <a:p>
            <a:pPr marR="0" lvl="1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876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" b="1268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908313" y="576469"/>
            <a:ext cx="10081628" cy="566935"/>
          </a:xfrm>
        </p:spPr>
        <p:txBody>
          <a:bodyPr/>
          <a:lstStyle/>
          <a:p>
            <a:pPr algn="ctr"/>
            <a:r>
              <a:rPr lang="en-GB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Activities undertaken during 2023 – 2025 </a:t>
            </a:r>
            <a:r>
              <a:rPr lang="en-GB" sz="2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cont</a:t>
            </a:r>
            <a:r>
              <a:rPr lang="en-GB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…..</a:t>
            </a: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510748" y="1490869"/>
            <a:ext cx="933284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Administered </a:t>
            </a:r>
            <a:r>
              <a:rPr lang="en-GB" sz="2400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survey 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and published report on </a:t>
            </a:r>
            <a:r>
              <a:rPr lang="en-GB" sz="2400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energy 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transition, which formed basis for </a:t>
            </a:r>
            <a:r>
              <a:rPr lang="en-GB" sz="2400" i="1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Energy Transition Audit Guide 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developed by SAI Brazil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Published 19</a:t>
            </a:r>
            <a:r>
              <a:rPr lang="en-GB" sz="2400" baseline="300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and 20</a:t>
            </a:r>
            <a:r>
              <a:rPr lang="en-GB" sz="2400" baseline="300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issues of WGEI Newsletter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Set up WGEI </a:t>
            </a:r>
            <a:r>
              <a:rPr lang="en-GB" sz="2400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E-Learning Platform on Moodle Learning Management </a:t>
            </a:r>
            <a:r>
              <a:rPr lang="en-GB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System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2400" dirty="0" smtClean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Drafted </a:t>
            </a:r>
            <a:r>
              <a:rPr lang="de-DE" sz="2400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WGEI  workplan (2026 -2028)</a:t>
            </a: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811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04160" y="333355"/>
            <a:ext cx="74748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/>
              <a:t>COMMUNICATION PLATFORMS</a:t>
            </a:r>
          </a:p>
        </p:txBody>
      </p:sp>
      <p:sp>
        <p:nvSpPr>
          <p:cNvPr id="6" name="Rectangle 5"/>
          <p:cNvSpPr/>
          <p:nvPr/>
        </p:nvSpPr>
        <p:spPr>
          <a:xfrm>
            <a:off x="1868557" y="1242829"/>
            <a:ext cx="84104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Maintained </a:t>
            </a:r>
            <a:r>
              <a:rPr lang="en-US" sz="2800" dirty="0"/>
              <a:t>and </a:t>
            </a:r>
            <a:r>
              <a:rPr lang="en-US" sz="2800" dirty="0" smtClean="0"/>
              <a:t>updated </a:t>
            </a:r>
            <a:r>
              <a:rPr lang="en-US" sz="2800" dirty="0"/>
              <a:t>WGEI contact information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Updated WGEI </a:t>
            </a:r>
            <a:r>
              <a:rPr lang="en-US" sz="2800" dirty="0"/>
              <a:t>X </a:t>
            </a:r>
            <a:r>
              <a:rPr lang="en-US" sz="2800" dirty="0" smtClean="0"/>
              <a:t> </a:t>
            </a:r>
            <a:r>
              <a:rPr lang="en-US" sz="2800" dirty="0" smtClean="0"/>
              <a:t>account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           </a:t>
            </a:r>
            <a:r>
              <a:rPr lang="en-US" sz="2800" dirty="0" smtClean="0">
                <a:solidFill>
                  <a:srgbClr val="0070C0"/>
                </a:solidFill>
              </a:rPr>
              <a:t>@</a:t>
            </a:r>
            <a:r>
              <a:rPr lang="en-US" sz="2800" dirty="0" err="1" smtClean="0">
                <a:solidFill>
                  <a:srgbClr val="0070C0"/>
                </a:solidFill>
              </a:rPr>
              <a:t>IntosaiWgei</a:t>
            </a:r>
            <a:endParaRPr lang="en-US" sz="28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Redesigned, launched  and maintained WGEI website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	Access at: </a:t>
            </a:r>
            <a:r>
              <a:rPr lang="en-US" sz="2800" dirty="0" smtClean="0">
                <a:hlinkClick r:id="rId3"/>
              </a:rPr>
              <a:t>https://wgei.org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1554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86856" y="333355"/>
            <a:ext cx="95382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EI Resources on WGEI </a:t>
            </a:r>
            <a:r>
              <a:rPr lang="en-US" sz="4400" b="1" dirty="0" smtClean="0"/>
              <a:t>website</a:t>
            </a:r>
            <a:endParaRPr lang="en-US" sz="4400" b="1" dirty="0"/>
          </a:p>
        </p:txBody>
      </p:sp>
      <p:graphicFrame>
        <p:nvGraphicFramePr>
          <p:cNvPr id="7" name="Picture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3730686"/>
              </p:ext>
            </p:extLst>
          </p:nvPr>
        </p:nvGraphicFramePr>
        <p:xfrm>
          <a:off x="2047461" y="1175069"/>
          <a:ext cx="8338930" cy="4410723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4169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Resource</a:t>
                      </a:r>
                      <a:endParaRPr lang="en-GB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Quantity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6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WGEI </a:t>
                      </a:r>
                      <a:r>
                        <a:rPr lang="en-GB" sz="2000" dirty="0" smtClean="0">
                          <a:effectLst/>
                        </a:rPr>
                        <a:t>Products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Audit </a:t>
                      </a:r>
                      <a:r>
                        <a:rPr lang="en-GB" sz="2000" dirty="0" smtClean="0">
                          <a:effectLst/>
                        </a:rPr>
                        <a:t>Reports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71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Research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18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Guidelines and Manuals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6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7092348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External Resources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15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3641870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Useful Links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4884178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Training Materials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512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481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" b="1268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238446" y="210026"/>
            <a:ext cx="8343758" cy="1134142"/>
          </a:xfrm>
        </p:spPr>
        <p:txBody>
          <a:bodyPr/>
          <a:lstStyle/>
          <a:p>
            <a:pPr lvl="0" algn="ctr"/>
            <a:r>
              <a:rPr lang="en-US" sz="3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Expected </a:t>
            </a:r>
            <a:r>
              <a:rPr lang="en-US" sz="3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Decisions from </a:t>
            </a:r>
            <a:r>
              <a:rPr lang="en-US" sz="3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this meeting</a:t>
            </a:r>
            <a:endParaRPr lang="en-US" sz="3600" dirty="0">
              <a:solidFill>
                <a:srgbClr val="F4792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34887" y="1729408"/>
            <a:ext cx="106448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Receive this report by WGEI secretariat, discuss and adopt as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work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legitimately done on behalf of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WGEI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members for the period 2023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to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2025.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Provide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guidance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and take decisions to guide future actions.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0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968F9822-6FA4-4C92-9D1C-CE2851FDA126}"/>
</file>

<file path=customXml/itemProps2.xml><?xml version="1.0" encoding="utf-8"?>
<ds:datastoreItem xmlns:ds="http://schemas.openxmlformats.org/officeDocument/2006/customXml" ds:itemID="{5D98DC88-AD6C-4B13-81DA-404ADFA342D8}"/>
</file>

<file path=customXml/itemProps3.xml><?xml version="1.0" encoding="utf-8"?>
<ds:datastoreItem xmlns:ds="http://schemas.openxmlformats.org/officeDocument/2006/customXml" ds:itemID="{60D95B2B-6B5F-436E-A2A9-AAFF7A18AC94}"/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803</TotalTime>
  <Words>527</Words>
  <Application>Microsoft Office PowerPoint</Application>
  <PresentationFormat>Widescreen</PresentationFormat>
  <Paragraphs>93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7" baseType="lpstr">
      <vt:lpstr>Arial Unicode MS</vt:lpstr>
      <vt:lpstr>Arial</vt:lpstr>
      <vt:lpstr>Arial  </vt:lpstr>
      <vt:lpstr>Arial Black</vt:lpstr>
      <vt:lpstr>Calibri</vt:lpstr>
      <vt:lpstr>Calibri Light</vt:lpstr>
      <vt:lpstr>Karla</vt:lpstr>
      <vt:lpstr>King</vt:lpstr>
      <vt:lpstr>Open Sans</vt:lpstr>
      <vt:lpstr>Pe-icon-7-stroke</vt:lpstr>
      <vt:lpstr>Poppins</vt:lpstr>
      <vt:lpstr>Poppins SemiBold</vt:lpstr>
      <vt:lpstr>Raleway ExtraBold</vt:lpstr>
      <vt:lpstr>Times New Roman</vt:lpstr>
      <vt:lpstr>Wingdings</vt:lpstr>
      <vt:lpstr>Office Theme</vt:lpstr>
      <vt:lpstr>1_Office Theme</vt:lpstr>
      <vt:lpstr>Activity 1: Administration of WGEI Secretariat Performance Report (2023 – 2025)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WGEI ADMNISTRATION – ACTIVITY 1</dc:title>
  <dc:creator>A</dc:creator>
  <cp:lastModifiedBy>Sheilla Ngira</cp:lastModifiedBy>
  <cp:revision>74</cp:revision>
  <dcterms:created xsi:type="dcterms:W3CDTF">2024-10-04T12:40:49Z</dcterms:created>
  <dcterms:modified xsi:type="dcterms:W3CDTF">2026-06-14T18:54:00Z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