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mp" ContentType="image/png"/>
  <Default Extension="xml" ContentType="application/xml"/>
  <Override PartName="/ppt/presentation.xml" ContentType="application/vnd.openxmlformats-officedocument.presentationml.presentation.main+xml"/>
  <Override PartName="/ppt/slides/slide18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0.xml" ContentType="application/vnd.openxmlformats-officedocument.presentationml.slide+xml"/>
  <Override PartName="/ppt/slides/slide15.xml" ContentType="application/vnd.openxmlformats-officedocument.presentationml.slide+xml"/>
  <Override PartName="/ppt/slides/slide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9.xml" ContentType="application/vnd.openxmlformats-officedocument.presentationml.slide+xml"/>
  <Override PartName="/ppt/slides/slide6.xml" ContentType="application/vnd.openxmlformats-officedocument.presentationml.slide+xml"/>
  <Override PartName="/ppt/slides/slide5.xml" ContentType="application/vnd.openxmlformats-officedocument.presentationml.slide+xml"/>
  <Override PartName="/ppt/slides/slide7.xml" ContentType="application/vnd.openxmlformats-officedocument.presentationml.slide+xml"/>
  <Override PartName="/ppt/notesSlides/notesSlide15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3.xml" ContentType="application/vnd.openxmlformats-officedocument.presentationml.notesSlide+xml"/>
  <Override PartName="/ppt/slideMasters/slideMaster1.xml" ContentType="application/vnd.openxmlformats-officedocument.presentationml.slideMaster+xml"/>
  <Override PartName="/ppt/notesSlides/notesSlide16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0.xml" ContentType="application/vnd.openxmlformats-officedocument.presentationml.notesSlide+xml"/>
  <Override PartName="/ppt/slideLayouts/slideLayout4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11.xml" ContentType="application/vnd.openxmlformats-officedocument.presentationml.notesSlide+xml"/>
  <Override PartName="/ppt/notesMasters/notesMaster1.xml" ContentType="application/vnd.openxmlformats-officedocument.presentationml.notesMaster+xml"/>
  <Override PartName="/ppt/theme/theme2.xml" ContentType="application/vnd.openxmlformats-officedocument.theme+xml"/>
  <Override PartName="/ppt/theme/theme1.xml" ContentType="application/vnd.openxmlformats-officedocument.theme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0"/>
  </p:notesMasterIdLst>
  <p:sldIdLst>
    <p:sldId id="256" r:id="rId2"/>
    <p:sldId id="290" r:id="rId3"/>
    <p:sldId id="284" r:id="rId4"/>
    <p:sldId id="296" r:id="rId5"/>
    <p:sldId id="258" r:id="rId6"/>
    <p:sldId id="292" r:id="rId7"/>
    <p:sldId id="291" r:id="rId8"/>
    <p:sldId id="267" r:id="rId9"/>
    <p:sldId id="260" r:id="rId10"/>
    <p:sldId id="262" r:id="rId11"/>
    <p:sldId id="295" r:id="rId12"/>
    <p:sldId id="297" r:id="rId13"/>
    <p:sldId id="298" r:id="rId14"/>
    <p:sldId id="261" r:id="rId15"/>
    <p:sldId id="293" r:id="rId16"/>
    <p:sldId id="294" r:id="rId17"/>
    <p:sldId id="274" r:id="rId18"/>
    <p:sldId id="283" r:id="rId19"/>
  </p:sldIdLst>
  <p:sldSz cx="9144000" cy="5143500" type="screen16x9"/>
  <p:notesSz cx="51435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10"/>
  </p:normalViewPr>
  <p:slideViewPr>
    <p:cSldViewPr snapToGrid="0" snapToObjects="1">
      <p:cViewPr varScale="1">
        <p:scale>
          <a:sx n="85" d="100"/>
          <a:sy n="85" d="100"/>
        </p:scale>
        <p:origin x="692" y="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customXml" Target="../customXml/item2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customXml" Target="../customXml/item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Relationship Id="rId27" Type="http://schemas.openxmlformats.org/officeDocument/2006/relationships/customXml" Target="../customXml/item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056451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41ECE5-1D73-CE1B-C45A-6A05908B9B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BBB3795-F4E0-AB60-D8DF-671E1A2E0C3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6C0E967-7999-F0F4-50D2-A65BF74EA8D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7C44852-30FD-776D-4287-5368345CF09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682744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41ECE5-1D73-CE1B-C45A-6A05908B9B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BBB3795-F4E0-AB60-D8DF-671E1A2E0C3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6C0E967-7999-F0F4-50D2-A65BF74EA8D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7C44852-30FD-776D-4287-5368345CF09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009350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b="1" dirty="0"/>
              <a:t>This</a:t>
            </a:r>
            <a:r>
              <a:rPr lang="en-GB" b="1" baseline="0" dirty="0"/>
              <a:t> slide is for the presenter’s</a:t>
            </a:r>
            <a:r>
              <a:rPr lang="en-GB" b="1" dirty="0"/>
              <a:t> Contact Information (Institution /</a:t>
            </a:r>
            <a:r>
              <a:rPr lang="en-GB" b="1" baseline="0" dirty="0"/>
              <a:t> individual)</a:t>
            </a:r>
            <a:endParaRPr lang="en-GB" b="1" dirty="0"/>
          </a:p>
          <a:p>
            <a:pPr marL="228600" indent="-228600">
              <a:buFont typeface="+mj-lt"/>
              <a:buAutoNum type="arabicPeriod"/>
            </a:pPr>
            <a:r>
              <a:rPr lang="en-GB" b="0" baseline="0" dirty="0"/>
              <a:t>Replace the placeholder text with the relevant contact information.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GB" b="0" dirty="0"/>
              <a:t>Insert</a:t>
            </a:r>
            <a:r>
              <a:rPr lang="en-GB" b="1" baseline="0" dirty="0"/>
              <a:t> </a:t>
            </a:r>
            <a:r>
              <a:rPr lang="en-GB" b="0" baseline="0" dirty="0"/>
              <a:t>your Logo.</a:t>
            </a:r>
          </a:p>
          <a:p>
            <a:pPr marL="228600" indent="-228600">
              <a:buFont typeface="+mj-lt"/>
              <a:buAutoNum type="arabicPeriod"/>
            </a:pPr>
            <a:r>
              <a:rPr lang="en-GB" b="0" dirty="0"/>
              <a:t>If logo does not fit</a:t>
            </a:r>
            <a:r>
              <a:rPr lang="en-GB" b="0" baseline="0" dirty="0"/>
              <a:t> resize by:</a:t>
            </a:r>
          </a:p>
          <a:p>
            <a:pPr marL="0" indent="0">
              <a:buFont typeface="+mj-lt"/>
              <a:buNone/>
            </a:pPr>
            <a:r>
              <a:rPr lang="en-GB" b="1" baseline="0" dirty="0"/>
              <a:t>	-&gt;</a:t>
            </a:r>
            <a:r>
              <a:rPr lang="en-GB" b="0" baseline="0" dirty="0"/>
              <a:t>select the inserted logo.</a:t>
            </a:r>
            <a:br>
              <a:rPr lang="en-GB" b="0" baseline="0" dirty="0"/>
            </a:br>
            <a:r>
              <a:rPr lang="en-GB" b="0" baseline="0" dirty="0"/>
              <a:t>	-&gt;select FORMAT tab on Menu Bar.</a:t>
            </a:r>
            <a:br>
              <a:rPr lang="en-GB" b="0" baseline="0" dirty="0"/>
            </a:br>
            <a:r>
              <a:rPr lang="en-GB" b="0" baseline="0" dirty="0"/>
              <a:t>	-&gt;locate the CROP icon.</a:t>
            </a:r>
            <a:br>
              <a:rPr lang="en-GB" b="0" baseline="0" dirty="0"/>
            </a:br>
            <a:r>
              <a:rPr lang="en-GB" b="0" baseline="0" dirty="0"/>
              <a:t>	-&gt;select </a:t>
            </a:r>
            <a:r>
              <a:rPr lang="en-GB" sz="1400" b="1" baseline="0" dirty="0"/>
              <a:t>fit</a:t>
            </a:r>
            <a:r>
              <a:rPr lang="en-GB" b="0" baseline="0" dirty="0"/>
              <a:t> from dropdown menu.</a:t>
            </a:r>
            <a:endParaRPr lang="en-GB" b="1" baseline="0" dirty="0"/>
          </a:p>
        </p:txBody>
      </p:sp>
    </p:spTree>
    <p:extLst>
      <p:ext uri="{BB962C8B-B14F-4D97-AF65-F5344CB8AC3E}">
        <p14:creationId xmlns:p14="http://schemas.microsoft.com/office/powerpoint/2010/main" val="330137409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b="1" dirty="0"/>
              <a:t>This is the WGEI</a:t>
            </a:r>
            <a:r>
              <a:rPr lang="en-GB" b="1" baseline="0" dirty="0"/>
              <a:t> Contact Information slide, it should appear at the end of every presentation</a:t>
            </a:r>
          </a:p>
          <a:p>
            <a:pPr marL="228600" indent="-228600">
              <a:buFont typeface="+mj-lt"/>
              <a:buAutoNum type="arabicPeriod"/>
            </a:pPr>
            <a:r>
              <a:rPr lang="en-GB" b="0" baseline="0" dirty="0"/>
              <a:t>No </a:t>
            </a:r>
            <a:r>
              <a:rPr lang="en-GB" b="0" baseline="0"/>
              <a:t>adjustments are required for </a:t>
            </a:r>
            <a:r>
              <a:rPr lang="en-GB" b="0" baseline="0" dirty="0"/>
              <a:t>this slide.</a:t>
            </a:r>
          </a:p>
        </p:txBody>
      </p:sp>
    </p:spTree>
    <p:extLst>
      <p:ext uri="{BB962C8B-B14F-4D97-AF65-F5344CB8AC3E}">
        <p14:creationId xmlns:p14="http://schemas.microsoft.com/office/powerpoint/2010/main" val="11834047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This slide outlines</a:t>
            </a:r>
            <a:r>
              <a:rPr lang="en-US" b="1" baseline="0" dirty="0"/>
              <a:t> your presentation.</a:t>
            </a:r>
            <a:endParaRPr lang="en-US" b="1" dirty="0"/>
          </a:p>
          <a:p>
            <a:r>
              <a:rPr lang="en-US" dirty="0"/>
              <a:t>1.Insert</a:t>
            </a:r>
            <a:r>
              <a:rPr lang="en-US" baseline="0" dirty="0"/>
              <a:t> Logos.</a:t>
            </a:r>
          </a:p>
          <a:p>
            <a:r>
              <a:rPr lang="en-US" baseline="0" dirty="0"/>
              <a:t>2.Click on the respective list text and replace with the desired flow of your content.</a:t>
            </a:r>
          </a:p>
          <a:p>
            <a:r>
              <a:rPr lang="en-US" baseline="0" dirty="0"/>
              <a:t>3.If your outline exceeds 8 items, Duplicate the Slide.</a:t>
            </a:r>
          </a:p>
          <a:p>
            <a:r>
              <a:rPr lang="en-US" baseline="0" dirty="0"/>
              <a:t>4.If your outline is less than 8 items, delete the extra fields.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79930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BDD4C61-BC88-5AA4-FBA2-8B2BD9AD23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418D479-2317-B916-5F97-A43A09AF46F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759E851-60BB-4912-492D-E90041ADF3A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35F18AE-AA4B-86AF-934B-3687BEB5F29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422242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F42682-A8D7-BB63-AC58-F687F82041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C2D942D-BF37-04F4-F98A-B1CA3685CC6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1FDD6D1-A7C2-7318-09E9-EEBCA5C57E9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B415CC5-83CB-EACF-0338-45D404BB317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11948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41ECE5-1D73-CE1B-C45A-6A05908B9B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BBB3795-F4E0-AB60-D8DF-671E1A2E0C3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6C0E967-7999-F0F4-50D2-A65BF74EA8D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7C44852-30FD-776D-4287-5368345CF09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78306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7" Type="http://schemas.openxmlformats.org/officeDocument/2006/relationships/image" Target="../media/image6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emf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5" Type="http://schemas.openxmlformats.org/officeDocument/2006/relationships/image" Target="../media/image8.emf"/><Relationship Id="rId4" Type="http://schemas.openxmlformats.org/officeDocument/2006/relationships/image" Target="../media/image3.emf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nstruc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4777979"/>
            <a:ext cx="9144000" cy="365022"/>
          </a:xfrm>
          <a:prstGeom prst="rect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/>
          </a:p>
        </p:txBody>
      </p:sp>
      <p:sp>
        <p:nvSpPr>
          <p:cNvPr id="9" name="Rectangle 8"/>
          <p:cNvSpPr/>
          <p:nvPr userDrawn="1"/>
        </p:nvSpPr>
        <p:spPr>
          <a:xfrm>
            <a:off x="339882" y="4777979"/>
            <a:ext cx="1024345" cy="365022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/>
          </a:p>
        </p:txBody>
      </p:sp>
      <p:sp>
        <p:nvSpPr>
          <p:cNvPr id="18" name="TextBox 17"/>
          <p:cNvSpPr txBox="1">
            <a:spLocks noChangeArrowheads="1"/>
          </p:cNvSpPr>
          <p:nvPr userDrawn="1"/>
        </p:nvSpPr>
        <p:spPr bwMode="auto">
          <a:xfrm>
            <a:off x="2328334" y="443892"/>
            <a:ext cx="2748557" cy="600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King" pitchFamily="2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King" pitchFamily="2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King" pitchFamily="2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King" pitchFamily="2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King" pitchFamily="2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King" pitchFamily="2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King" pitchFamily="2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King" pitchFamily="2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King" pitchFamily="2" charset="0"/>
              </a:defRPr>
            </a:lvl9pPr>
          </a:lstStyle>
          <a:p>
            <a:pPr eaLnBrk="1" hangingPunct="1"/>
            <a:r>
              <a:rPr lang="en-US" altLang="en-US" sz="3300" b="1" dirty="0">
                <a:solidFill>
                  <a:srgbClr val="4C4C4C"/>
                </a:solidFill>
                <a:latin typeface="Karla" pitchFamily="2" charset="0"/>
                <a:cs typeface="Karla" pitchFamily="2" charset="0"/>
              </a:rPr>
              <a:t>Presentation</a:t>
            </a:r>
            <a:endParaRPr lang="en-US" altLang="en-US" sz="3300" b="1" dirty="0">
              <a:solidFill>
                <a:srgbClr val="F47920"/>
              </a:solidFill>
              <a:latin typeface="Karla" pitchFamily="2" charset="0"/>
              <a:cs typeface="Karla" pitchFamily="2" charset="0"/>
            </a:endParaRPr>
          </a:p>
        </p:txBody>
      </p:sp>
      <p:sp>
        <p:nvSpPr>
          <p:cNvPr id="31" name="TextBox 30"/>
          <p:cNvSpPr txBox="1">
            <a:spLocks noChangeArrowheads="1"/>
          </p:cNvSpPr>
          <p:nvPr userDrawn="1"/>
        </p:nvSpPr>
        <p:spPr bwMode="auto">
          <a:xfrm>
            <a:off x="5183089" y="443892"/>
            <a:ext cx="2632166" cy="600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King" pitchFamily="2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King" pitchFamily="2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King" pitchFamily="2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King" pitchFamily="2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King" pitchFamily="2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King" pitchFamily="2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King" pitchFamily="2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King" pitchFamily="2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King" pitchFamily="2" charset="0"/>
              </a:defRPr>
            </a:lvl9pPr>
          </a:lstStyle>
          <a:p>
            <a:pPr eaLnBrk="1" hangingPunct="1"/>
            <a:r>
              <a:rPr lang="en-US" altLang="en-US" sz="3300" b="1" dirty="0">
                <a:solidFill>
                  <a:srgbClr val="F47920"/>
                </a:solidFill>
                <a:latin typeface="Karla" pitchFamily="2" charset="0"/>
                <a:cs typeface="Karla" pitchFamily="2" charset="0"/>
              </a:rPr>
              <a:t>Outline</a:t>
            </a:r>
          </a:p>
        </p:txBody>
      </p:sp>
      <p:sp>
        <p:nvSpPr>
          <p:cNvPr id="32" name="Picture Placeholder 16"/>
          <p:cNvSpPr>
            <a:spLocks noGrp="1"/>
          </p:cNvSpPr>
          <p:nvPr>
            <p:ph type="pic" sz="quarter" idx="11" hasCustomPrompt="1"/>
          </p:nvPr>
        </p:nvSpPr>
        <p:spPr>
          <a:xfrm>
            <a:off x="5286779" y="4656666"/>
            <a:ext cx="1026575" cy="486834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33" name="Picture Placeholder 18"/>
          <p:cNvSpPr>
            <a:spLocks noGrp="1"/>
          </p:cNvSpPr>
          <p:nvPr>
            <p:ph type="pic" sz="quarter" idx="12" hasCustomPrompt="1"/>
          </p:nvPr>
        </p:nvSpPr>
        <p:spPr>
          <a:xfrm>
            <a:off x="6569546" y="4656666"/>
            <a:ext cx="1024260" cy="486834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34" name="Picture Placeholder 22"/>
          <p:cNvSpPr>
            <a:spLocks noGrp="1"/>
          </p:cNvSpPr>
          <p:nvPr>
            <p:ph type="pic" sz="quarter" idx="13" hasCustomPrompt="1"/>
          </p:nvPr>
        </p:nvSpPr>
        <p:spPr>
          <a:xfrm>
            <a:off x="7856935" y="4656666"/>
            <a:ext cx="1023938" cy="486834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41" name="Text Placeholder 40"/>
          <p:cNvSpPr>
            <a:spLocks noGrp="1"/>
          </p:cNvSpPr>
          <p:nvPr>
            <p:ph type="body" sz="quarter" idx="17" hasCustomPrompt="1"/>
          </p:nvPr>
        </p:nvSpPr>
        <p:spPr>
          <a:xfrm>
            <a:off x="1191817" y="1268016"/>
            <a:ext cx="3230165" cy="453939"/>
          </a:xfrm>
        </p:spPr>
        <p:txBody>
          <a:bodyPr>
            <a:noAutofit/>
          </a:bodyPr>
          <a:lstStyle>
            <a:lvl1pPr marL="0" indent="0">
              <a:buNone/>
              <a:defRPr sz="1500" b="1" baseline="0"/>
            </a:lvl1pPr>
          </a:lstStyle>
          <a:p>
            <a:pPr lvl="0"/>
            <a:r>
              <a:rPr lang="en-US" dirty="0"/>
              <a:t>WORDS ABOUT THE COMPANY</a:t>
            </a:r>
          </a:p>
        </p:txBody>
      </p:sp>
      <p:sp>
        <p:nvSpPr>
          <p:cNvPr id="42" name="Text Placeholder 40"/>
          <p:cNvSpPr>
            <a:spLocks noGrp="1"/>
          </p:cNvSpPr>
          <p:nvPr>
            <p:ph type="body" sz="quarter" idx="18" hasCustomPrompt="1"/>
          </p:nvPr>
        </p:nvSpPr>
        <p:spPr>
          <a:xfrm>
            <a:off x="1191417" y="3072174"/>
            <a:ext cx="3230165" cy="453939"/>
          </a:xfrm>
        </p:spPr>
        <p:txBody>
          <a:bodyPr>
            <a:noAutofit/>
          </a:bodyPr>
          <a:lstStyle>
            <a:lvl1pPr marL="0" indent="0">
              <a:buNone/>
              <a:defRPr sz="1500" b="1" baseline="0"/>
            </a:lvl1pPr>
          </a:lstStyle>
          <a:p>
            <a:pPr lvl="0"/>
            <a:r>
              <a:rPr lang="en-US" dirty="0"/>
              <a:t>WHAT WE DO</a:t>
            </a:r>
          </a:p>
        </p:txBody>
      </p:sp>
      <p:sp>
        <p:nvSpPr>
          <p:cNvPr id="45" name="Text Placeholder 40"/>
          <p:cNvSpPr>
            <a:spLocks noGrp="1"/>
          </p:cNvSpPr>
          <p:nvPr>
            <p:ph type="body" sz="quarter" idx="19" hasCustomPrompt="1"/>
          </p:nvPr>
        </p:nvSpPr>
        <p:spPr>
          <a:xfrm>
            <a:off x="1208716" y="3936343"/>
            <a:ext cx="3230165" cy="453939"/>
          </a:xfrm>
        </p:spPr>
        <p:txBody>
          <a:bodyPr>
            <a:noAutofit/>
          </a:bodyPr>
          <a:lstStyle>
            <a:lvl1pPr marL="0" indent="0">
              <a:buNone/>
              <a:defRPr sz="1500" b="1" baseline="0"/>
            </a:lvl1pPr>
          </a:lstStyle>
          <a:p>
            <a:pPr lvl="0"/>
            <a:r>
              <a:rPr lang="en-US" dirty="0"/>
              <a:t>OUR STARTEGY</a:t>
            </a:r>
          </a:p>
        </p:txBody>
      </p:sp>
      <p:sp>
        <p:nvSpPr>
          <p:cNvPr id="46" name="Text Placeholder 40"/>
          <p:cNvSpPr>
            <a:spLocks noGrp="1"/>
          </p:cNvSpPr>
          <p:nvPr>
            <p:ph type="body" sz="quarter" idx="20" hasCustomPrompt="1"/>
          </p:nvPr>
        </p:nvSpPr>
        <p:spPr>
          <a:xfrm>
            <a:off x="1191417" y="2164886"/>
            <a:ext cx="3230165" cy="453939"/>
          </a:xfrm>
        </p:spPr>
        <p:txBody>
          <a:bodyPr>
            <a:noAutofit/>
          </a:bodyPr>
          <a:lstStyle>
            <a:lvl1pPr marL="0" indent="0">
              <a:buNone/>
              <a:defRPr sz="1500" b="1" baseline="0"/>
            </a:lvl1pPr>
          </a:lstStyle>
          <a:p>
            <a:pPr lvl="0"/>
            <a:r>
              <a:rPr lang="en-US" dirty="0"/>
              <a:t>TEAM SLIDE</a:t>
            </a:r>
          </a:p>
        </p:txBody>
      </p:sp>
      <p:sp>
        <p:nvSpPr>
          <p:cNvPr id="47" name="Text Placeholder 40"/>
          <p:cNvSpPr>
            <a:spLocks noGrp="1"/>
          </p:cNvSpPr>
          <p:nvPr>
            <p:ph type="body" sz="quarter" idx="21" hasCustomPrompt="1"/>
          </p:nvPr>
        </p:nvSpPr>
        <p:spPr>
          <a:xfrm>
            <a:off x="5774865" y="1349886"/>
            <a:ext cx="3230165" cy="453939"/>
          </a:xfrm>
        </p:spPr>
        <p:txBody>
          <a:bodyPr>
            <a:noAutofit/>
          </a:bodyPr>
          <a:lstStyle>
            <a:lvl1pPr marL="0" indent="0">
              <a:buNone/>
              <a:defRPr sz="1500" b="1" baseline="0"/>
            </a:lvl1pPr>
          </a:lstStyle>
          <a:p>
            <a:pPr lvl="0"/>
            <a:r>
              <a:rPr lang="en-US" dirty="0"/>
              <a:t>OUR LATEST WORK</a:t>
            </a:r>
          </a:p>
        </p:txBody>
      </p:sp>
      <p:sp>
        <p:nvSpPr>
          <p:cNvPr id="48" name="Text Placeholder 40"/>
          <p:cNvSpPr>
            <a:spLocks noGrp="1"/>
          </p:cNvSpPr>
          <p:nvPr>
            <p:ph type="body" sz="quarter" idx="22" hasCustomPrompt="1"/>
          </p:nvPr>
        </p:nvSpPr>
        <p:spPr>
          <a:xfrm>
            <a:off x="5774864" y="2168597"/>
            <a:ext cx="3230165" cy="453939"/>
          </a:xfrm>
        </p:spPr>
        <p:txBody>
          <a:bodyPr>
            <a:noAutofit/>
          </a:bodyPr>
          <a:lstStyle>
            <a:lvl1pPr marL="0" indent="0">
              <a:buNone/>
              <a:defRPr sz="1500" b="1" baseline="0"/>
            </a:lvl1pPr>
          </a:lstStyle>
          <a:p>
            <a:pPr lvl="0"/>
            <a:r>
              <a:rPr lang="en-US" dirty="0"/>
              <a:t>MAIN STEPS</a:t>
            </a:r>
          </a:p>
        </p:txBody>
      </p:sp>
      <p:sp>
        <p:nvSpPr>
          <p:cNvPr id="49" name="Text Placeholder 40"/>
          <p:cNvSpPr>
            <a:spLocks noGrp="1"/>
          </p:cNvSpPr>
          <p:nvPr>
            <p:ph type="body" sz="quarter" idx="23" hasCustomPrompt="1"/>
          </p:nvPr>
        </p:nvSpPr>
        <p:spPr>
          <a:xfrm>
            <a:off x="5782081" y="3936343"/>
            <a:ext cx="3230165" cy="453939"/>
          </a:xfrm>
        </p:spPr>
        <p:txBody>
          <a:bodyPr>
            <a:noAutofit/>
          </a:bodyPr>
          <a:lstStyle>
            <a:lvl1pPr marL="0" indent="0">
              <a:buNone/>
              <a:defRPr sz="1500" b="1" baseline="0"/>
            </a:lvl1pPr>
          </a:lstStyle>
          <a:p>
            <a:pPr lvl="0"/>
            <a:r>
              <a:rPr lang="en-US" dirty="0"/>
              <a:t>CONCLUSION</a:t>
            </a:r>
          </a:p>
        </p:txBody>
      </p:sp>
      <p:sp>
        <p:nvSpPr>
          <p:cNvPr id="50" name="Text Placeholder 40"/>
          <p:cNvSpPr>
            <a:spLocks noGrp="1"/>
          </p:cNvSpPr>
          <p:nvPr>
            <p:ph type="body" sz="quarter" idx="24" hasCustomPrompt="1"/>
          </p:nvPr>
        </p:nvSpPr>
        <p:spPr>
          <a:xfrm>
            <a:off x="5774863" y="3049553"/>
            <a:ext cx="3230165" cy="453939"/>
          </a:xfrm>
        </p:spPr>
        <p:txBody>
          <a:bodyPr>
            <a:noAutofit/>
          </a:bodyPr>
          <a:lstStyle>
            <a:lvl1pPr marL="0" indent="0">
              <a:buNone/>
              <a:defRPr sz="1500" b="1" baseline="0"/>
            </a:lvl1pPr>
          </a:lstStyle>
          <a:p>
            <a:pPr lvl="0"/>
            <a:r>
              <a:rPr lang="en-US" dirty="0"/>
              <a:t>ANALYSIS</a:t>
            </a:r>
          </a:p>
        </p:txBody>
      </p:sp>
    </p:spTree>
    <p:extLst>
      <p:ext uri="{BB962C8B-B14F-4D97-AF65-F5344CB8AC3E}">
        <p14:creationId xmlns:p14="http://schemas.microsoft.com/office/powerpoint/2010/main" val="24886779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resenter Contac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" t="44822" r="-129" b="22070"/>
          <a:stretch/>
        </p:blipFill>
        <p:spPr>
          <a:xfrm>
            <a:off x="0" y="104405"/>
            <a:ext cx="9144000" cy="2019300"/>
          </a:xfrm>
          <a:prstGeom prst="rect">
            <a:avLst/>
          </a:prstGeom>
        </p:spPr>
      </p:pic>
      <p:sp>
        <p:nvSpPr>
          <p:cNvPr id="23" name="Прямоугольник 3"/>
          <p:cNvSpPr/>
          <p:nvPr userDrawn="1"/>
        </p:nvSpPr>
        <p:spPr>
          <a:xfrm>
            <a:off x="0" y="105676"/>
            <a:ext cx="9144000" cy="2018029"/>
          </a:xfrm>
          <a:prstGeom prst="rect">
            <a:avLst/>
          </a:prstGeom>
          <a:solidFill>
            <a:srgbClr val="5A7D79">
              <a:alpha val="8902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1350" dirty="0"/>
          </a:p>
        </p:txBody>
      </p:sp>
      <p:sp>
        <p:nvSpPr>
          <p:cNvPr id="9" name="TextBox 8"/>
          <p:cNvSpPr txBox="1">
            <a:spLocks noChangeArrowheads="1"/>
          </p:cNvSpPr>
          <p:nvPr userDrawn="1"/>
        </p:nvSpPr>
        <p:spPr bwMode="auto">
          <a:xfrm>
            <a:off x="2712244" y="846561"/>
            <a:ext cx="3719513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King" pitchFamily="2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King" pitchFamily="2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King" pitchFamily="2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King" pitchFamily="2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King" pitchFamily="2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King" pitchFamily="2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King" pitchFamily="2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King" pitchFamily="2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King" pitchFamily="2" charset="0"/>
              </a:defRPr>
            </a:lvl9pPr>
          </a:lstStyle>
          <a:p>
            <a:pPr algn="ctr" eaLnBrk="1" hangingPunct="1"/>
            <a:r>
              <a:rPr lang="en-US" altLang="en-US" sz="3000" b="1" dirty="0">
                <a:solidFill>
                  <a:schemeClr val="bg1"/>
                </a:solidFill>
                <a:latin typeface="Arial Black" panose="020B0A04020102020204" pitchFamily="34" charset="0"/>
                <a:cs typeface="Karla" pitchFamily="2" charset="0"/>
              </a:rPr>
              <a:t>GET IN TOUCH</a:t>
            </a:r>
            <a:endParaRPr lang="en-US" altLang="en-US" sz="1050" b="1" dirty="0">
              <a:solidFill>
                <a:schemeClr val="bg1"/>
              </a:solidFill>
              <a:latin typeface="Arial Black" panose="020B0A04020102020204" pitchFamily="34" charset="0"/>
              <a:cs typeface="Karla" pitchFamily="2" charset="0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19235" y="3797297"/>
            <a:ext cx="255221" cy="255881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19236" y="2742412"/>
            <a:ext cx="236079" cy="268674"/>
          </a:xfrm>
          <a:prstGeom prst="rect">
            <a:avLst/>
          </a:prstGeom>
        </p:spPr>
      </p:pic>
      <p:sp>
        <p:nvSpPr>
          <p:cNvPr id="20" name="Rectangle 19"/>
          <p:cNvSpPr/>
          <p:nvPr userDrawn="1"/>
        </p:nvSpPr>
        <p:spPr>
          <a:xfrm>
            <a:off x="0" y="4777979"/>
            <a:ext cx="9144000" cy="365022"/>
          </a:xfrm>
          <a:prstGeom prst="rect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/>
          </a:p>
        </p:txBody>
      </p:sp>
      <p:sp>
        <p:nvSpPr>
          <p:cNvPr id="21" name="Rectangle 20"/>
          <p:cNvSpPr/>
          <p:nvPr userDrawn="1"/>
        </p:nvSpPr>
        <p:spPr>
          <a:xfrm>
            <a:off x="339882" y="4777979"/>
            <a:ext cx="1024345" cy="365022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/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3546940" y="3797297"/>
            <a:ext cx="255221" cy="25588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3584234" y="2753916"/>
            <a:ext cx="212412" cy="308233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292" y="216661"/>
            <a:ext cx="861522" cy="520359"/>
          </a:xfrm>
          <a:prstGeom prst="rect">
            <a:avLst/>
          </a:prstGeom>
        </p:spPr>
      </p:pic>
      <p:sp>
        <p:nvSpPr>
          <p:cNvPr id="14" name="Rectangle 13"/>
          <p:cNvSpPr/>
          <p:nvPr userDrawn="1"/>
        </p:nvSpPr>
        <p:spPr>
          <a:xfrm rot="5400000" flipV="1">
            <a:off x="94831" y="440751"/>
            <a:ext cx="437605" cy="91687"/>
          </a:xfrm>
          <a:prstGeom prst="rect">
            <a:avLst/>
          </a:prstGeom>
          <a:solidFill>
            <a:srgbClr val="F69C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150876" y="2458693"/>
            <a:ext cx="3182805" cy="1566242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Logo</a:t>
            </a:r>
          </a:p>
        </p:txBody>
      </p:sp>
      <p:sp>
        <p:nvSpPr>
          <p:cNvPr id="32" name="Text Placeholder 31"/>
          <p:cNvSpPr>
            <a:spLocks noGrp="1"/>
          </p:cNvSpPr>
          <p:nvPr>
            <p:ph type="body" sz="quarter" idx="20" hasCustomPrompt="1"/>
          </p:nvPr>
        </p:nvSpPr>
        <p:spPr>
          <a:xfrm>
            <a:off x="3988458" y="2707225"/>
            <a:ext cx="1968713" cy="544979"/>
          </a:xfrm>
        </p:spPr>
        <p:txBody>
          <a:bodyPr>
            <a:normAutofit/>
          </a:bodyPr>
          <a:lstStyle>
            <a:lvl1pPr marL="0" indent="0">
              <a:buNone/>
              <a:defRPr sz="1500" baseline="0"/>
            </a:lvl1pPr>
          </a:lstStyle>
          <a:p>
            <a:pPr lvl="0"/>
            <a:r>
              <a:rPr lang="en-US" dirty="0"/>
              <a:t>Physical Address</a:t>
            </a:r>
          </a:p>
        </p:txBody>
      </p:sp>
      <p:sp>
        <p:nvSpPr>
          <p:cNvPr id="33" name="Text Placeholder 31"/>
          <p:cNvSpPr>
            <a:spLocks noGrp="1"/>
          </p:cNvSpPr>
          <p:nvPr>
            <p:ph type="body" sz="quarter" idx="21" hasCustomPrompt="1"/>
          </p:nvPr>
        </p:nvSpPr>
        <p:spPr>
          <a:xfrm>
            <a:off x="6647127" y="2704266"/>
            <a:ext cx="1968713" cy="544979"/>
          </a:xfrm>
        </p:spPr>
        <p:txBody>
          <a:bodyPr>
            <a:normAutofit/>
          </a:bodyPr>
          <a:lstStyle>
            <a:lvl1pPr marL="0" indent="0">
              <a:buNone/>
              <a:defRPr sz="1500" baseline="0"/>
            </a:lvl1pPr>
          </a:lstStyle>
          <a:p>
            <a:pPr lvl="0"/>
            <a:r>
              <a:rPr lang="en-US" dirty="0"/>
              <a:t>Email Address</a:t>
            </a:r>
          </a:p>
        </p:txBody>
      </p:sp>
      <p:sp>
        <p:nvSpPr>
          <p:cNvPr id="34" name="Text Placeholder 31"/>
          <p:cNvSpPr>
            <a:spLocks noGrp="1"/>
          </p:cNvSpPr>
          <p:nvPr>
            <p:ph type="body" sz="quarter" idx="22" hasCustomPrompt="1"/>
          </p:nvPr>
        </p:nvSpPr>
        <p:spPr>
          <a:xfrm>
            <a:off x="3988458" y="3752445"/>
            <a:ext cx="1968713" cy="544979"/>
          </a:xfrm>
        </p:spPr>
        <p:txBody>
          <a:bodyPr>
            <a:normAutofit/>
          </a:bodyPr>
          <a:lstStyle>
            <a:lvl1pPr marL="0" indent="0">
              <a:buNone/>
              <a:defRPr sz="1500" baseline="0"/>
            </a:lvl1pPr>
          </a:lstStyle>
          <a:p>
            <a:pPr lvl="0"/>
            <a:r>
              <a:rPr lang="en-US" dirty="0"/>
              <a:t>Telephone Number</a:t>
            </a:r>
          </a:p>
        </p:txBody>
      </p:sp>
      <p:sp>
        <p:nvSpPr>
          <p:cNvPr id="35" name="Text Placeholder 31"/>
          <p:cNvSpPr>
            <a:spLocks noGrp="1"/>
          </p:cNvSpPr>
          <p:nvPr>
            <p:ph type="body" sz="quarter" idx="23" hasCustomPrompt="1"/>
          </p:nvPr>
        </p:nvSpPr>
        <p:spPr>
          <a:xfrm>
            <a:off x="6647127" y="3780688"/>
            <a:ext cx="1968713" cy="544979"/>
          </a:xfrm>
        </p:spPr>
        <p:txBody>
          <a:bodyPr>
            <a:normAutofit/>
          </a:bodyPr>
          <a:lstStyle>
            <a:lvl1pPr marL="0" indent="0">
              <a:buNone/>
              <a:defRPr sz="1500" baseline="0"/>
            </a:lvl1pPr>
          </a:lstStyle>
          <a:p>
            <a:pPr lvl="0"/>
            <a:r>
              <a:rPr lang="en-US" dirty="0"/>
              <a:t>Website</a:t>
            </a:r>
          </a:p>
        </p:txBody>
      </p:sp>
    </p:spTree>
    <p:extLst>
      <p:ext uri="{BB962C8B-B14F-4D97-AF65-F5344CB8AC3E}">
        <p14:creationId xmlns:p14="http://schemas.microsoft.com/office/powerpoint/2010/main" val="39522976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WGEI Contac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57" t="27766" r="9002" b="9402"/>
          <a:stretch/>
        </p:blipFill>
        <p:spPr>
          <a:xfrm>
            <a:off x="0" y="97277"/>
            <a:ext cx="9134475" cy="4680702"/>
          </a:xfrm>
          <a:prstGeom prst="rect">
            <a:avLst/>
          </a:prstGeom>
        </p:spPr>
      </p:pic>
      <p:sp>
        <p:nvSpPr>
          <p:cNvPr id="7" name="Прямоугольник 3"/>
          <p:cNvSpPr/>
          <p:nvPr userDrawn="1"/>
        </p:nvSpPr>
        <p:spPr>
          <a:xfrm>
            <a:off x="852054" y="907294"/>
            <a:ext cx="7627144" cy="3712331"/>
          </a:xfrm>
          <a:prstGeom prst="rect">
            <a:avLst/>
          </a:prstGeom>
          <a:solidFill>
            <a:srgbClr val="4C4C4C">
              <a:alpha val="9411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1350" dirty="0"/>
          </a:p>
        </p:txBody>
      </p:sp>
      <p:sp>
        <p:nvSpPr>
          <p:cNvPr id="9" name="TextBox 8"/>
          <p:cNvSpPr txBox="1">
            <a:spLocks noChangeArrowheads="1"/>
          </p:cNvSpPr>
          <p:nvPr userDrawn="1"/>
        </p:nvSpPr>
        <p:spPr bwMode="auto">
          <a:xfrm>
            <a:off x="2712244" y="983456"/>
            <a:ext cx="3719513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King" pitchFamily="2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King" pitchFamily="2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King" pitchFamily="2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King" pitchFamily="2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King" pitchFamily="2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King" pitchFamily="2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King" pitchFamily="2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King" pitchFamily="2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King" pitchFamily="2" charset="0"/>
              </a:defRPr>
            </a:lvl9pPr>
          </a:lstStyle>
          <a:p>
            <a:pPr algn="ctr" eaLnBrk="1" hangingPunct="1"/>
            <a:r>
              <a:rPr lang="en-US" altLang="en-US" sz="3000" b="1" dirty="0">
                <a:solidFill>
                  <a:schemeClr val="bg1"/>
                </a:solidFill>
                <a:latin typeface="Arial Black" panose="020B0A04020102020204" pitchFamily="34" charset="0"/>
                <a:cs typeface="Karla" pitchFamily="2" charset="0"/>
              </a:rPr>
              <a:t>GET IN TOUCH</a:t>
            </a:r>
            <a:endParaRPr lang="en-US" altLang="en-US" sz="1050" b="1" dirty="0">
              <a:solidFill>
                <a:schemeClr val="bg1"/>
              </a:solidFill>
              <a:latin typeface="Arial Black" panose="020B0A04020102020204" pitchFamily="34" charset="0"/>
              <a:cs typeface="Karla" pitchFamily="2" charset="0"/>
            </a:endParaRPr>
          </a:p>
        </p:txBody>
      </p:sp>
      <p:sp>
        <p:nvSpPr>
          <p:cNvPr id="10" name="Подзаголовок 2"/>
          <p:cNvSpPr txBox="1">
            <a:spLocks/>
          </p:cNvSpPr>
          <p:nvPr userDrawn="1"/>
        </p:nvSpPr>
        <p:spPr>
          <a:xfrm>
            <a:off x="1920041" y="2871532"/>
            <a:ext cx="5659940" cy="474464"/>
          </a:xfrm>
          <a:prstGeom prst="rect">
            <a:avLst/>
          </a:prstGeom>
        </p:spPr>
        <p:txBody>
          <a:bodyPr spcCol="180000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sz="2400" kern="0" dirty="0">
                <a:solidFill>
                  <a:schemeClr val="bg1"/>
                </a:solidFill>
                <a:latin typeface="Arial  "/>
                <a:ea typeface="Karla" pitchFamily="2" charset="0"/>
                <a:cs typeface="Poppins" panose="02000000000000000000" pitchFamily="2" charset="0"/>
              </a:rPr>
              <a:t>https://www.intosaicommunity.net/wgei/</a:t>
            </a:r>
            <a:endParaRPr lang="en-US" sz="2400" dirty="0">
              <a:solidFill>
                <a:schemeClr val="bg1"/>
              </a:solidFill>
              <a:latin typeface="Arial  "/>
              <a:ea typeface="Karla" pitchFamily="2" charset="0"/>
              <a:cs typeface="Poppins" panose="02000000000000000000" pitchFamily="2" charset="0"/>
            </a:endParaRPr>
          </a:p>
        </p:txBody>
      </p:sp>
      <p:grpSp>
        <p:nvGrpSpPr>
          <p:cNvPr id="11" name="Group 10"/>
          <p:cNvGrpSpPr/>
          <p:nvPr userDrawn="1"/>
        </p:nvGrpSpPr>
        <p:grpSpPr>
          <a:xfrm>
            <a:off x="1577477" y="1845701"/>
            <a:ext cx="1737223" cy="845821"/>
            <a:chOff x="2103302" y="2905431"/>
            <a:chExt cx="2316297" cy="1127762"/>
          </a:xfrm>
        </p:grpSpPr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856194" y="2905431"/>
              <a:ext cx="544244" cy="545651"/>
            </a:xfrm>
            <a:prstGeom prst="rect">
              <a:avLst/>
            </a:prstGeom>
          </p:spPr>
        </p:pic>
        <p:sp>
          <p:nvSpPr>
            <p:cNvPr id="13" name="TextBox 12"/>
            <p:cNvSpPr txBox="1"/>
            <p:nvPr/>
          </p:nvSpPr>
          <p:spPr>
            <a:xfrm>
              <a:off x="2103302" y="3540750"/>
              <a:ext cx="2316297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en-US" sz="1800" dirty="0">
                  <a:solidFill>
                    <a:schemeClr val="bg1"/>
                  </a:solidFill>
                  <a:latin typeface="Arial  "/>
                  <a:ea typeface="Karla" pitchFamily="2" charset="0"/>
                  <a:cs typeface="Poppins" pitchFamily="2" charset="0"/>
                </a:rPr>
                <a:t> </a:t>
              </a:r>
              <a:r>
                <a:rPr lang="en-GB" sz="1800" dirty="0">
                  <a:solidFill>
                    <a:schemeClr val="bg1"/>
                  </a:solidFill>
                  <a:latin typeface="Arial  "/>
                </a:rPr>
                <a:t>www.wgei.org</a:t>
              </a:r>
              <a:r>
                <a:rPr lang="en-US" altLang="en-US" sz="1800" dirty="0">
                  <a:solidFill>
                    <a:schemeClr val="bg1"/>
                  </a:solidFill>
                  <a:latin typeface="Arial  "/>
                  <a:ea typeface="Karla" pitchFamily="2" charset="0"/>
                  <a:cs typeface="Poppins" pitchFamily="2" charset="0"/>
                </a:rPr>
                <a:t> </a:t>
              </a:r>
              <a:endParaRPr lang="en-GB" sz="1800" dirty="0">
                <a:latin typeface="Arial  "/>
              </a:endParaRPr>
            </a:p>
          </p:txBody>
        </p:sp>
      </p:grpSp>
      <p:grpSp>
        <p:nvGrpSpPr>
          <p:cNvPr id="14" name="Group 13"/>
          <p:cNvGrpSpPr/>
          <p:nvPr userDrawn="1"/>
        </p:nvGrpSpPr>
        <p:grpSpPr>
          <a:xfrm>
            <a:off x="3795127" y="1808399"/>
            <a:ext cx="1900823" cy="877592"/>
            <a:chOff x="4803411" y="2863070"/>
            <a:chExt cx="2534430" cy="1170123"/>
          </a:xfrm>
        </p:grpSpPr>
        <p:pic>
          <p:nvPicPr>
            <p:cNvPr id="15" name="Picture 1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660108" y="2863070"/>
              <a:ext cx="503426" cy="572933"/>
            </a:xfrm>
            <a:prstGeom prst="rect">
              <a:avLst/>
            </a:prstGeom>
          </p:spPr>
        </p:pic>
        <p:sp>
          <p:nvSpPr>
            <p:cNvPr id="16" name="TextBox 15"/>
            <p:cNvSpPr txBox="1"/>
            <p:nvPr/>
          </p:nvSpPr>
          <p:spPr>
            <a:xfrm>
              <a:off x="4803411" y="3540750"/>
              <a:ext cx="2534430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800" dirty="0">
                  <a:solidFill>
                    <a:schemeClr val="bg1"/>
                  </a:solidFill>
                  <a:latin typeface="Arial  "/>
                </a:rPr>
                <a:t>wgei@oag.go.ug</a:t>
              </a:r>
              <a:endParaRPr lang="en-GB" sz="1800" dirty="0">
                <a:latin typeface="Arial  "/>
              </a:endParaRPr>
            </a:p>
          </p:txBody>
        </p:sp>
      </p:grpSp>
      <p:grpSp>
        <p:nvGrpSpPr>
          <p:cNvPr id="17" name="Group 16"/>
          <p:cNvGrpSpPr/>
          <p:nvPr userDrawn="1"/>
        </p:nvGrpSpPr>
        <p:grpSpPr>
          <a:xfrm>
            <a:off x="6137874" y="1859152"/>
            <a:ext cx="1996476" cy="818918"/>
            <a:chOff x="7284176" y="2941302"/>
            <a:chExt cx="2661968" cy="1091891"/>
          </a:xfrm>
        </p:grpSpPr>
        <p:pic>
          <p:nvPicPr>
            <p:cNvPr id="18" name="Picture 17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051436" y="2941302"/>
              <a:ext cx="517032" cy="518367"/>
            </a:xfrm>
            <a:prstGeom prst="rect">
              <a:avLst/>
            </a:prstGeom>
          </p:spPr>
        </p:pic>
        <p:sp>
          <p:nvSpPr>
            <p:cNvPr id="19" name="TextBox 18"/>
            <p:cNvSpPr txBox="1"/>
            <p:nvPr/>
          </p:nvSpPr>
          <p:spPr>
            <a:xfrm>
              <a:off x="7284176" y="3540750"/>
              <a:ext cx="2661968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en-US" sz="1800" dirty="0">
                  <a:solidFill>
                    <a:schemeClr val="bg1"/>
                  </a:solidFill>
                  <a:latin typeface="Pe-icon-7-stroke" pitchFamily="2" charset="0"/>
                </a:rPr>
                <a:t> </a:t>
              </a:r>
              <a:r>
                <a:rPr lang="en-GB" sz="1800" dirty="0">
                  <a:solidFill>
                    <a:schemeClr val="bg1"/>
                  </a:solidFill>
                  <a:latin typeface="Arial  "/>
                </a:rPr>
                <a:t>@</a:t>
              </a:r>
              <a:r>
                <a:rPr lang="en-GB" sz="1800" dirty="0" err="1">
                  <a:solidFill>
                    <a:schemeClr val="bg1"/>
                  </a:solidFill>
                  <a:latin typeface="Arial  "/>
                </a:rPr>
                <a:t>IntosaiWgei</a:t>
              </a:r>
              <a:endParaRPr lang="en-GB" sz="1800" dirty="0"/>
            </a:p>
          </p:txBody>
        </p:sp>
      </p:grpSp>
      <p:sp>
        <p:nvSpPr>
          <p:cNvPr id="20" name="Rectangle 19"/>
          <p:cNvSpPr/>
          <p:nvPr userDrawn="1"/>
        </p:nvSpPr>
        <p:spPr>
          <a:xfrm>
            <a:off x="0" y="4777979"/>
            <a:ext cx="9144000" cy="365022"/>
          </a:xfrm>
          <a:prstGeom prst="rect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/>
          </a:p>
        </p:txBody>
      </p:sp>
      <p:sp>
        <p:nvSpPr>
          <p:cNvPr id="21" name="Rectangle 20"/>
          <p:cNvSpPr/>
          <p:nvPr userDrawn="1"/>
        </p:nvSpPr>
        <p:spPr>
          <a:xfrm>
            <a:off x="339882" y="4777979"/>
            <a:ext cx="1024345" cy="365022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4308" y="3553779"/>
            <a:ext cx="1611407" cy="973289"/>
          </a:xfrm>
          <a:prstGeom prst="rect">
            <a:avLst/>
          </a:prstGeom>
        </p:spPr>
      </p:pic>
      <p:sp>
        <p:nvSpPr>
          <p:cNvPr id="3" name="Rectangle 2"/>
          <p:cNvSpPr/>
          <p:nvPr userDrawn="1"/>
        </p:nvSpPr>
        <p:spPr>
          <a:xfrm>
            <a:off x="718782" y="907294"/>
            <a:ext cx="133272" cy="3712331"/>
          </a:xfrm>
          <a:prstGeom prst="rect">
            <a:avLst/>
          </a:prstGeom>
          <a:solidFill>
            <a:srgbClr val="F69C93">
              <a:alpha val="8705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</p:spTree>
    <p:extLst>
      <p:ext uri="{BB962C8B-B14F-4D97-AF65-F5344CB8AC3E}">
        <p14:creationId xmlns:p14="http://schemas.microsoft.com/office/powerpoint/2010/main" val="12976332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2" r:id="rId3"/>
    <p:sldLayoutId id="2147483653" r:id="rId4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tmp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4759452"/>
            <a:ext cx="342900" cy="384048"/>
          </a:xfrm>
          <a:prstGeom prst="rect">
            <a:avLst/>
          </a:prstGeom>
          <a:solidFill>
            <a:srgbClr val="4C4C4C"/>
          </a:solidFill>
          <a:ln w="12700">
            <a:solidFill>
              <a:srgbClr val="4C4C4C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3" name="Shape 1"/>
          <p:cNvSpPr/>
          <p:nvPr/>
        </p:nvSpPr>
        <p:spPr>
          <a:xfrm>
            <a:off x="342900" y="4759452"/>
            <a:ext cx="1028700" cy="384048"/>
          </a:xfrm>
          <a:prstGeom prst="rect">
            <a:avLst/>
          </a:prstGeom>
          <a:solidFill>
            <a:srgbClr val="F57921"/>
          </a:solidFill>
          <a:ln w="12700">
            <a:solidFill>
              <a:srgbClr val="F57921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4" name="Shape 2"/>
          <p:cNvSpPr/>
          <p:nvPr/>
        </p:nvSpPr>
        <p:spPr>
          <a:xfrm>
            <a:off x="1371600" y="4759452"/>
            <a:ext cx="3913632" cy="384048"/>
          </a:xfrm>
          <a:prstGeom prst="rect">
            <a:avLst/>
          </a:prstGeom>
          <a:solidFill>
            <a:srgbClr val="4C4C4C"/>
          </a:solidFill>
          <a:ln w="12700">
            <a:solidFill>
              <a:srgbClr val="4C4C4C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8" name="Shape 6"/>
          <p:cNvSpPr/>
          <p:nvPr/>
        </p:nvSpPr>
        <p:spPr>
          <a:xfrm>
            <a:off x="7598664" y="4759452"/>
            <a:ext cx="256032" cy="384048"/>
          </a:xfrm>
          <a:prstGeom prst="rect">
            <a:avLst/>
          </a:prstGeom>
          <a:solidFill>
            <a:srgbClr val="4C4C4C"/>
          </a:solidFill>
          <a:ln w="12700">
            <a:solidFill>
              <a:srgbClr val="4C4C4C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1" name="Shape 9"/>
          <p:cNvSpPr/>
          <p:nvPr/>
        </p:nvSpPr>
        <p:spPr>
          <a:xfrm>
            <a:off x="0" y="0"/>
            <a:ext cx="9144000" cy="64008"/>
          </a:xfrm>
          <a:prstGeom prst="rect">
            <a:avLst/>
          </a:prstGeom>
          <a:solidFill>
            <a:srgbClr val="028090"/>
          </a:solidFill>
          <a:ln w="12700">
            <a:solidFill>
              <a:srgbClr val="028090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pic>
        <p:nvPicPr>
          <p:cNvPr id="1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600" y="91440"/>
            <a:ext cx="1371600" cy="603504"/>
          </a:xfrm>
          <a:prstGeom prst="rect">
            <a:avLst/>
          </a:prstGeom>
        </p:spPr>
      </p:pic>
      <p:pic>
        <p:nvPicPr>
          <p:cNvPr id="13" name="Image 1" descr="preencoded.png"/>
          <p:cNvPicPr>
            <a:picLocks noChangeAspect="1"/>
          </p:cNvPicPr>
          <p:nvPr/>
        </p:nvPicPr>
        <p:blipFill>
          <a:blip r:embed="rId4"/>
          <a:srcRect l="22331" t="38195" r="13170"/>
          <a:stretch>
            <a:fillRect/>
          </a:stretch>
        </p:blipFill>
        <p:spPr>
          <a:xfrm>
            <a:off x="7477760" y="4732020"/>
            <a:ext cx="1209040" cy="406908"/>
          </a:xfrm>
          <a:prstGeom prst="rect">
            <a:avLst/>
          </a:prstGeom>
        </p:spPr>
      </p:pic>
      <p:sp>
        <p:nvSpPr>
          <p:cNvPr id="15" name="Shape 11"/>
          <p:cNvSpPr/>
          <p:nvPr/>
        </p:nvSpPr>
        <p:spPr>
          <a:xfrm>
            <a:off x="0" y="1691640"/>
            <a:ext cx="8686800" cy="2377440"/>
          </a:xfrm>
          <a:prstGeom prst="rect">
            <a:avLst/>
          </a:prstGeom>
          <a:solidFill>
            <a:srgbClr val="F7F9FC"/>
          </a:solidFill>
          <a:ln w="12700">
            <a:solidFill>
              <a:srgbClr val="F7F9FC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6" name="Text 12"/>
          <p:cNvSpPr/>
          <p:nvPr/>
        </p:nvSpPr>
        <p:spPr>
          <a:xfrm>
            <a:off x="457200" y="1334347"/>
            <a:ext cx="8229600" cy="773345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3600" b="1" dirty="0">
                <a:solidFill>
                  <a:srgbClr val="1B2D5B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Auditing Critical Minerals:</a:t>
            </a:r>
            <a:endParaRPr lang="en-US" sz="3600" dirty="0"/>
          </a:p>
        </p:txBody>
      </p:sp>
      <p:sp>
        <p:nvSpPr>
          <p:cNvPr id="17" name="Text 13"/>
          <p:cNvSpPr/>
          <p:nvPr/>
        </p:nvSpPr>
        <p:spPr>
          <a:xfrm>
            <a:off x="457200" y="2107692"/>
            <a:ext cx="8229600" cy="132130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just">
              <a:buNone/>
            </a:pPr>
            <a:r>
              <a:rPr lang="en-US" sz="3000" b="1" dirty="0">
                <a:solidFill>
                  <a:srgbClr val="0070C0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The Role of SAIs in Supporting</a:t>
            </a:r>
            <a:r>
              <a:rPr lang="en-US" sz="3000" dirty="0">
                <a:solidFill>
                  <a:srgbClr val="0070C0"/>
                </a:solidFill>
              </a:rPr>
              <a:t> </a:t>
            </a:r>
            <a:r>
              <a:rPr lang="en-US" sz="3000" b="1" dirty="0">
                <a:solidFill>
                  <a:srgbClr val="0070C0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Energy Transition</a:t>
            </a:r>
            <a:endParaRPr lang="en-US" sz="3000" dirty="0">
              <a:solidFill>
                <a:srgbClr val="0070C0"/>
              </a:solidFill>
            </a:endParaRPr>
          </a:p>
        </p:txBody>
      </p:sp>
      <p:sp>
        <p:nvSpPr>
          <p:cNvPr id="18" name="Shape 14"/>
          <p:cNvSpPr/>
          <p:nvPr/>
        </p:nvSpPr>
        <p:spPr>
          <a:xfrm>
            <a:off x="457200" y="3520440"/>
            <a:ext cx="4114800" cy="36576"/>
          </a:xfrm>
          <a:prstGeom prst="rect">
            <a:avLst/>
          </a:prstGeom>
          <a:solidFill>
            <a:srgbClr val="028090"/>
          </a:solidFill>
          <a:ln w="12700">
            <a:solidFill>
              <a:srgbClr val="028090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9" name="Text 15"/>
          <p:cNvSpPr/>
          <p:nvPr/>
        </p:nvSpPr>
        <p:spPr>
          <a:xfrm>
            <a:off x="457200" y="4032885"/>
            <a:ext cx="8229600" cy="29260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b="1" dirty="0">
                <a:solidFill>
                  <a:srgbClr val="00B050"/>
                </a:solidFill>
              </a:rPr>
              <a:t>16 June 2026</a:t>
            </a:r>
          </a:p>
        </p:txBody>
      </p:sp>
      <p:sp>
        <p:nvSpPr>
          <p:cNvPr id="20" name="Text 16"/>
          <p:cNvSpPr/>
          <p:nvPr/>
        </p:nvSpPr>
        <p:spPr>
          <a:xfrm>
            <a:off x="457200" y="3627882"/>
            <a:ext cx="82296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b="1" dirty="0" smtClean="0">
                <a:solidFill>
                  <a:srgbClr val="00B050"/>
                </a:solidFill>
              </a:rPr>
              <a:t>Anthony </a:t>
            </a:r>
            <a:r>
              <a:rPr lang="en-US" b="1" dirty="0">
                <a:solidFill>
                  <a:srgbClr val="00B050"/>
                </a:solidFill>
              </a:rPr>
              <a:t>Kimuli – SAI Uganda  |  Office of the Auditor General</a:t>
            </a:r>
          </a:p>
        </p:txBody>
      </p:sp>
      <p:sp>
        <p:nvSpPr>
          <p:cNvPr id="21" name="Text 17"/>
          <p:cNvSpPr/>
          <p:nvPr/>
        </p:nvSpPr>
        <p:spPr>
          <a:xfrm>
            <a:off x="3200400" y="4503420"/>
            <a:ext cx="576072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850" i="1" dirty="0">
                <a:solidFill>
                  <a:srgbClr val="6A6A6A"/>
                </a:solidFill>
              </a:rPr>
              <a:t>INTOSAI Working Group on Audit of Extractive Industries</a:t>
            </a:r>
            <a:endParaRPr lang="en-US" sz="85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4759452"/>
            <a:ext cx="342900" cy="384048"/>
          </a:xfrm>
          <a:prstGeom prst="rect">
            <a:avLst/>
          </a:prstGeom>
          <a:solidFill>
            <a:srgbClr val="4C4C4C"/>
          </a:solidFill>
          <a:ln w="12700">
            <a:solidFill>
              <a:srgbClr val="4C4C4C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3" name="Shape 1"/>
          <p:cNvSpPr/>
          <p:nvPr/>
        </p:nvSpPr>
        <p:spPr>
          <a:xfrm>
            <a:off x="342900" y="4759452"/>
            <a:ext cx="1028700" cy="384048"/>
          </a:xfrm>
          <a:prstGeom prst="rect">
            <a:avLst/>
          </a:prstGeom>
          <a:solidFill>
            <a:srgbClr val="F57921"/>
          </a:solidFill>
          <a:ln w="12700">
            <a:solidFill>
              <a:srgbClr val="F57921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4" name="Shape 2"/>
          <p:cNvSpPr/>
          <p:nvPr/>
        </p:nvSpPr>
        <p:spPr>
          <a:xfrm>
            <a:off x="1371600" y="4759452"/>
            <a:ext cx="3913632" cy="384048"/>
          </a:xfrm>
          <a:prstGeom prst="rect">
            <a:avLst/>
          </a:prstGeom>
          <a:solidFill>
            <a:srgbClr val="4C4C4C"/>
          </a:solidFill>
          <a:ln w="12700">
            <a:solidFill>
              <a:srgbClr val="4C4C4C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8" name="Shape 6"/>
          <p:cNvSpPr/>
          <p:nvPr/>
        </p:nvSpPr>
        <p:spPr>
          <a:xfrm>
            <a:off x="7598664" y="4759452"/>
            <a:ext cx="256032" cy="384048"/>
          </a:xfrm>
          <a:prstGeom prst="rect">
            <a:avLst/>
          </a:prstGeom>
          <a:solidFill>
            <a:srgbClr val="4C4C4C"/>
          </a:solidFill>
          <a:ln w="12700">
            <a:solidFill>
              <a:srgbClr val="4C4C4C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1" name="Shape 9"/>
          <p:cNvSpPr/>
          <p:nvPr/>
        </p:nvSpPr>
        <p:spPr>
          <a:xfrm>
            <a:off x="0" y="0"/>
            <a:ext cx="9144000" cy="64008"/>
          </a:xfrm>
          <a:prstGeom prst="rect">
            <a:avLst/>
          </a:prstGeom>
          <a:solidFill>
            <a:srgbClr val="028090"/>
          </a:solidFill>
          <a:ln w="12700">
            <a:solidFill>
              <a:srgbClr val="028090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pic>
        <p:nvPicPr>
          <p:cNvPr id="1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600" y="91440"/>
            <a:ext cx="1371600" cy="603504"/>
          </a:xfrm>
          <a:prstGeom prst="rect">
            <a:avLst/>
          </a:prstGeom>
        </p:spPr>
      </p:pic>
      <p:pic>
        <p:nvPicPr>
          <p:cNvPr id="13" name="Image 1" descr="preencoded.png"/>
          <p:cNvPicPr>
            <a:picLocks noChangeAspect="1"/>
          </p:cNvPicPr>
          <p:nvPr/>
        </p:nvPicPr>
        <p:blipFill>
          <a:blip r:embed="rId4"/>
          <a:srcRect l="21969" r="14435"/>
          <a:stretch>
            <a:fillRect/>
          </a:stretch>
        </p:blipFill>
        <p:spPr>
          <a:xfrm>
            <a:off x="7470986" y="4480560"/>
            <a:ext cx="1192107" cy="658368"/>
          </a:xfrm>
          <a:prstGeom prst="rect">
            <a:avLst/>
          </a:prstGeom>
        </p:spPr>
      </p:pic>
      <p:sp>
        <p:nvSpPr>
          <p:cNvPr id="15" name="Text 11"/>
          <p:cNvSpPr/>
          <p:nvPr/>
        </p:nvSpPr>
        <p:spPr>
          <a:xfrm>
            <a:off x="228600" y="749808"/>
            <a:ext cx="8686800" cy="6583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500" b="1" dirty="0">
                <a:solidFill>
                  <a:srgbClr val="1B2D5B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How SAIs-Uganda has responded to these risks</a:t>
            </a:r>
            <a:endParaRPr lang="en-US" sz="2500" dirty="0"/>
          </a:p>
        </p:txBody>
      </p:sp>
      <p:sp>
        <p:nvSpPr>
          <p:cNvPr id="16" name="Shape 12"/>
          <p:cNvSpPr/>
          <p:nvPr/>
        </p:nvSpPr>
        <p:spPr>
          <a:xfrm>
            <a:off x="228600" y="1399032"/>
            <a:ext cx="8686800" cy="22860"/>
          </a:xfrm>
          <a:prstGeom prst="rect">
            <a:avLst/>
          </a:prstGeom>
          <a:solidFill>
            <a:srgbClr val="F57921"/>
          </a:solidFill>
          <a:ln w="12700">
            <a:solidFill>
              <a:srgbClr val="F57921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8" name="Shape 14"/>
          <p:cNvSpPr/>
          <p:nvPr/>
        </p:nvSpPr>
        <p:spPr>
          <a:xfrm>
            <a:off x="228600" y="1609344"/>
            <a:ext cx="384048" cy="384048"/>
          </a:xfrm>
          <a:prstGeom prst="rect">
            <a:avLst/>
          </a:prstGeom>
          <a:solidFill>
            <a:srgbClr val="F57921"/>
          </a:solidFill>
          <a:ln w="12700">
            <a:solidFill>
              <a:srgbClr val="F57921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9" name="Text 15"/>
          <p:cNvSpPr/>
          <p:nvPr/>
        </p:nvSpPr>
        <p:spPr>
          <a:xfrm>
            <a:off x="228600" y="1609344"/>
            <a:ext cx="384048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FFFFFF"/>
                </a:solidFill>
              </a:rPr>
              <a:t>01</a:t>
            </a:r>
            <a:endParaRPr lang="en-US" sz="1100" dirty="0"/>
          </a:p>
        </p:txBody>
      </p:sp>
      <p:sp>
        <p:nvSpPr>
          <p:cNvPr id="20" name="Text 16"/>
          <p:cNvSpPr/>
          <p:nvPr/>
        </p:nvSpPr>
        <p:spPr>
          <a:xfrm>
            <a:off x="704088" y="1572768"/>
            <a:ext cx="3977640" cy="53035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just">
              <a:buNone/>
            </a:pPr>
            <a:r>
              <a:rPr lang="en-US" sz="1400" dirty="0">
                <a:solidFill>
                  <a:srgbClr val="2A2A2A"/>
                </a:solidFill>
              </a:rPr>
              <a:t>Audit legal frameworks, policies and institutional arrangements</a:t>
            </a:r>
            <a:endParaRPr lang="en-US" sz="1400" dirty="0"/>
          </a:p>
        </p:txBody>
      </p:sp>
      <p:sp>
        <p:nvSpPr>
          <p:cNvPr id="21" name="Shape 17"/>
          <p:cNvSpPr/>
          <p:nvPr/>
        </p:nvSpPr>
        <p:spPr>
          <a:xfrm>
            <a:off x="228600" y="2084832"/>
            <a:ext cx="4434840" cy="7315"/>
          </a:xfrm>
          <a:prstGeom prst="rect">
            <a:avLst/>
          </a:prstGeom>
          <a:solidFill>
            <a:srgbClr val="EEEEEE"/>
          </a:solidFill>
          <a:ln w="12700">
            <a:solidFill>
              <a:srgbClr val="EEEEEE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2" name="Shape 18"/>
          <p:cNvSpPr/>
          <p:nvPr/>
        </p:nvSpPr>
        <p:spPr>
          <a:xfrm>
            <a:off x="228600" y="2240280"/>
            <a:ext cx="384048" cy="384048"/>
          </a:xfrm>
          <a:prstGeom prst="rect">
            <a:avLst/>
          </a:prstGeom>
          <a:solidFill>
            <a:srgbClr val="F57921"/>
          </a:solidFill>
          <a:ln w="12700">
            <a:solidFill>
              <a:srgbClr val="F57921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3" name="Text 19"/>
          <p:cNvSpPr/>
          <p:nvPr/>
        </p:nvSpPr>
        <p:spPr>
          <a:xfrm>
            <a:off x="228600" y="2240280"/>
            <a:ext cx="384048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FFFFFF"/>
                </a:solidFill>
              </a:rPr>
              <a:t>02</a:t>
            </a:r>
            <a:endParaRPr lang="en-US" sz="1100" dirty="0"/>
          </a:p>
        </p:txBody>
      </p:sp>
      <p:sp>
        <p:nvSpPr>
          <p:cNvPr id="24" name="Text 20"/>
          <p:cNvSpPr/>
          <p:nvPr/>
        </p:nvSpPr>
        <p:spPr>
          <a:xfrm>
            <a:off x="704088" y="2203704"/>
            <a:ext cx="3977640" cy="53035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just">
              <a:buNone/>
            </a:pPr>
            <a:r>
              <a:rPr lang="en-US" sz="1400" dirty="0">
                <a:solidFill>
                  <a:srgbClr val="2A2A2A"/>
                </a:solidFill>
              </a:rPr>
              <a:t>Examine licensing, contract management and transparency</a:t>
            </a:r>
            <a:endParaRPr lang="en-US" sz="1400" dirty="0"/>
          </a:p>
        </p:txBody>
      </p:sp>
      <p:sp>
        <p:nvSpPr>
          <p:cNvPr id="25" name="Shape 21"/>
          <p:cNvSpPr/>
          <p:nvPr/>
        </p:nvSpPr>
        <p:spPr>
          <a:xfrm>
            <a:off x="228600" y="2715768"/>
            <a:ext cx="4434840" cy="7315"/>
          </a:xfrm>
          <a:prstGeom prst="rect">
            <a:avLst/>
          </a:prstGeom>
          <a:solidFill>
            <a:srgbClr val="EEEEEE"/>
          </a:solidFill>
          <a:ln w="12700">
            <a:solidFill>
              <a:srgbClr val="EEEEEE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6" name="Shape 22"/>
          <p:cNvSpPr/>
          <p:nvPr/>
        </p:nvSpPr>
        <p:spPr>
          <a:xfrm>
            <a:off x="228600" y="2871216"/>
            <a:ext cx="384048" cy="384048"/>
          </a:xfrm>
          <a:prstGeom prst="rect">
            <a:avLst/>
          </a:prstGeom>
          <a:solidFill>
            <a:srgbClr val="F57921"/>
          </a:solidFill>
          <a:ln w="12700">
            <a:solidFill>
              <a:srgbClr val="F57921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7" name="Text 23"/>
          <p:cNvSpPr/>
          <p:nvPr/>
        </p:nvSpPr>
        <p:spPr>
          <a:xfrm>
            <a:off x="228600" y="2871216"/>
            <a:ext cx="384048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FFFFFF"/>
                </a:solidFill>
              </a:rPr>
              <a:t>03</a:t>
            </a:r>
            <a:endParaRPr lang="en-US" sz="1100" dirty="0"/>
          </a:p>
        </p:txBody>
      </p:sp>
      <p:sp>
        <p:nvSpPr>
          <p:cNvPr id="28" name="Text 24"/>
          <p:cNvSpPr/>
          <p:nvPr/>
        </p:nvSpPr>
        <p:spPr>
          <a:xfrm>
            <a:off x="704088" y="2834640"/>
            <a:ext cx="3977640" cy="53035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just">
              <a:buNone/>
            </a:pPr>
            <a:r>
              <a:rPr lang="en-US" sz="1400" dirty="0">
                <a:solidFill>
                  <a:srgbClr val="2A2A2A"/>
                </a:solidFill>
              </a:rPr>
              <a:t>Audit royalty collection, taxation, production monitoring and revenue sharing</a:t>
            </a:r>
            <a:endParaRPr lang="en-US" sz="1400" dirty="0"/>
          </a:p>
        </p:txBody>
      </p:sp>
      <p:sp>
        <p:nvSpPr>
          <p:cNvPr id="29" name="Shape 25"/>
          <p:cNvSpPr/>
          <p:nvPr/>
        </p:nvSpPr>
        <p:spPr>
          <a:xfrm>
            <a:off x="228600" y="3346704"/>
            <a:ext cx="4434840" cy="7315"/>
          </a:xfrm>
          <a:prstGeom prst="rect">
            <a:avLst/>
          </a:prstGeom>
          <a:solidFill>
            <a:srgbClr val="EEEEEE"/>
          </a:solidFill>
          <a:ln w="12700">
            <a:solidFill>
              <a:srgbClr val="EEEEEE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30" name="Shape 26"/>
          <p:cNvSpPr/>
          <p:nvPr/>
        </p:nvSpPr>
        <p:spPr>
          <a:xfrm>
            <a:off x="228600" y="3502152"/>
            <a:ext cx="384048" cy="384048"/>
          </a:xfrm>
          <a:prstGeom prst="rect">
            <a:avLst/>
          </a:prstGeom>
          <a:solidFill>
            <a:srgbClr val="F57921"/>
          </a:solidFill>
          <a:ln w="12700">
            <a:solidFill>
              <a:srgbClr val="F57921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31" name="Text 27"/>
          <p:cNvSpPr/>
          <p:nvPr/>
        </p:nvSpPr>
        <p:spPr>
          <a:xfrm>
            <a:off x="228600" y="3502152"/>
            <a:ext cx="384048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FFFFFF"/>
                </a:solidFill>
              </a:rPr>
              <a:t>04</a:t>
            </a:r>
            <a:endParaRPr lang="en-US" sz="1100" dirty="0"/>
          </a:p>
        </p:txBody>
      </p:sp>
      <p:sp>
        <p:nvSpPr>
          <p:cNvPr id="32" name="Text 28"/>
          <p:cNvSpPr/>
          <p:nvPr/>
        </p:nvSpPr>
        <p:spPr>
          <a:xfrm>
            <a:off x="704088" y="3465576"/>
            <a:ext cx="3977640" cy="53035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just">
              <a:buNone/>
            </a:pPr>
            <a:r>
              <a:rPr lang="en-US" sz="1400" dirty="0">
                <a:solidFill>
                  <a:srgbClr val="2A2A2A"/>
                </a:solidFill>
              </a:rPr>
              <a:t>Verify production monitoring systems and mineral </a:t>
            </a:r>
            <a:r>
              <a:rPr lang="en-US" sz="1400" dirty="0" smtClean="0">
                <a:solidFill>
                  <a:srgbClr val="2A2A2A"/>
                </a:solidFill>
              </a:rPr>
              <a:t>traceability, due diligence</a:t>
            </a:r>
            <a:endParaRPr lang="en-US" sz="1400" dirty="0"/>
          </a:p>
        </p:txBody>
      </p:sp>
      <p:sp>
        <p:nvSpPr>
          <p:cNvPr id="33" name="Shape 29"/>
          <p:cNvSpPr/>
          <p:nvPr/>
        </p:nvSpPr>
        <p:spPr>
          <a:xfrm>
            <a:off x="228600" y="3977640"/>
            <a:ext cx="4434840" cy="7315"/>
          </a:xfrm>
          <a:prstGeom prst="rect">
            <a:avLst/>
          </a:prstGeom>
          <a:solidFill>
            <a:srgbClr val="EEEEEE"/>
          </a:solidFill>
          <a:ln w="12700">
            <a:solidFill>
              <a:srgbClr val="EEEEEE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34" name="Shape 30"/>
          <p:cNvSpPr/>
          <p:nvPr/>
        </p:nvSpPr>
        <p:spPr>
          <a:xfrm>
            <a:off x="228600" y="4133088"/>
            <a:ext cx="384048" cy="384048"/>
          </a:xfrm>
          <a:prstGeom prst="rect">
            <a:avLst/>
          </a:prstGeom>
          <a:solidFill>
            <a:srgbClr val="F57921"/>
          </a:solidFill>
          <a:ln w="12700">
            <a:solidFill>
              <a:srgbClr val="F57921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35" name="Text 31"/>
          <p:cNvSpPr/>
          <p:nvPr/>
        </p:nvSpPr>
        <p:spPr>
          <a:xfrm>
            <a:off x="228600" y="4133088"/>
            <a:ext cx="384048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FFFFFF"/>
                </a:solidFill>
              </a:rPr>
              <a:t>05</a:t>
            </a:r>
            <a:endParaRPr lang="en-US" sz="1100" dirty="0"/>
          </a:p>
        </p:txBody>
      </p:sp>
      <p:sp>
        <p:nvSpPr>
          <p:cNvPr id="36" name="Text 32"/>
          <p:cNvSpPr/>
          <p:nvPr/>
        </p:nvSpPr>
        <p:spPr>
          <a:xfrm>
            <a:off x="704088" y="4096512"/>
            <a:ext cx="3977640" cy="53035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just">
              <a:buNone/>
            </a:pPr>
            <a:r>
              <a:rPr lang="en-US" sz="1400" dirty="0">
                <a:solidFill>
                  <a:srgbClr val="2A2A2A"/>
                </a:solidFill>
              </a:rPr>
              <a:t>Audit environmental compliance, rehabilitation plans, and mine closure obligations</a:t>
            </a:r>
            <a:endParaRPr lang="en-US" sz="1400" dirty="0"/>
          </a:p>
        </p:txBody>
      </p:sp>
      <p:sp>
        <p:nvSpPr>
          <p:cNvPr id="37" name="Shape 33"/>
          <p:cNvSpPr/>
          <p:nvPr/>
        </p:nvSpPr>
        <p:spPr>
          <a:xfrm>
            <a:off x="4709160" y="1609344"/>
            <a:ext cx="384048" cy="384048"/>
          </a:xfrm>
          <a:prstGeom prst="rect">
            <a:avLst/>
          </a:prstGeom>
          <a:solidFill>
            <a:srgbClr val="F57921"/>
          </a:solidFill>
          <a:ln w="12700">
            <a:solidFill>
              <a:srgbClr val="F57921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38" name="Text 34"/>
          <p:cNvSpPr/>
          <p:nvPr/>
        </p:nvSpPr>
        <p:spPr>
          <a:xfrm>
            <a:off x="4709160" y="1609344"/>
            <a:ext cx="384048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FFFFFF"/>
                </a:solidFill>
              </a:rPr>
              <a:t>06</a:t>
            </a:r>
            <a:endParaRPr lang="en-US" sz="1100" dirty="0"/>
          </a:p>
        </p:txBody>
      </p:sp>
      <p:sp>
        <p:nvSpPr>
          <p:cNvPr id="39" name="Text 35"/>
          <p:cNvSpPr/>
          <p:nvPr/>
        </p:nvSpPr>
        <p:spPr>
          <a:xfrm>
            <a:off x="5184648" y="1572768"/>
            <a:ext cx="3977640" cy="53035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just">
              <a:buNone/>
            </a:pPr>
            <a:r>
              <a:rPr lang="en-US" sz="1400" dirty="0">
                <a:solidFill>
                  <a:srgbClr val="2A2A2A"/>
                </a:solidFill>
              </a:rPr>
              <a:t>Audit compensation and resettlement of affected persons</a:t>
            </a:r>
            <a:endParaRPr lang="en-US" sz="1400" dirty="0"/>
          </a:p>
        </p:txBody>
      </p:sp>
      <p:sp>
        <p:nvSpPr>
          <p:cNvPr id="40" name="Shape 36"/>
          <p:cNvSpPr/>
          <p:nvPr/>
        </p:nvSpPr>
        <p:spPr>
          <a:xfrm>
            <a:off x="4709160" y="2084832"/>
            <a:ext cx="4434840" cy="7315"/>
          </a:xfrm>
          <a:prstGeom prst="rect">
            <a:avLst/>
          </a:prstGeom>
          <a:solidFill>
            <a:srgbClr val="EEEEEE"/>
          </a:solidFill>
          <a:ln w="12700">
            <a:solidFill>
              <a:srgbClr val="EEEEEE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41" name="Shape 37"/>
          <p:cNvSpPr/>
          <p:nvPr/>
        </p:nvSpPr>
        <p:spPr>
          <a:xfrm>
            <a:off x="4709160" y="2240280"/>
            <a:ext cx="384048" cy="384048"/>
          </a:xfrm>
          <a:prstGeom prst="rect">
            <a:avLst/>
          </a:prstGeom>
          <a:solidFill>
            <a:srgbClr val="F57921"/>
          </a:solidFill>
          <a:ln w="12700">
            <a:solidFill>
              <a:srgbClr val="F57921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42" name="Text 38"/>
          <p:cNvSpPr/>
          <p:nvPr/>
        </p:nvSpPr>
        <p:spPr>
          <a:xfrm>
            <a:off x="4709160" y="2240280"/>
            <a:ext cx="384048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FFFFFF"/>
                </a:solidFill>
              </a:rPr>
              <a:t>07</a:t>
            </a:r>
            <a:endParaRPr lang="en-US" sz="1100" dirty="0"/>
          </a:p>
        </p:txBody>
      </p:sp>
      <p:sp>
        <p:nvSpPr>
          <p:cNvPr id="43" name="Text 39"/>
          <p:cNvSpPr/>
          <p:nvPr/>
        </p:nvSpPr>
        <p:spPr>
          <a:xfrm>
            <a:off x="5184648" y="2203704"/>
            <a:ext cx="3884845" cy="53035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just">
              <a:buNone/>
            </a:pPr>
            <a:r>
              <a:rPr lang="en-US" sz="1400" dirty="0">
                <a:solidFill>
                  <a:srgbClr val="2A2A2A"/>
                </a:solidFill>
              </a:rPr>
              <a:t>Audit local content, mineral beneficiation and value addition</a:t>
            </a:r>
            <a:endParaRPr lang="en-US" sz="1400" dirty="0"/>
          </a:p>
        </p:txBody>
      </p:sp>
      <p:sp>
        <p:nvSpPr>
          <p:cNvPr id="44" name="Shape 40"/>
          <p:cNvSpPr/>
          <p:nvPr/>
        </p:nvSpPr>
        <p:spPr>
          <a:xfrm>
            <a:off x="4709160" y="2715768"/>
            <a:ext cx="4434840" cy="7315"/>
          </a:xfrm>
          <a:prstGeom prst="rect">
            <a:avLst/>
          </a:prstGeom>
          <a:solidFill>
            <a:srgbClr val="EEEEEE"/>
          </a:solidFill>
          <a:ln w="12700">
            <a:solidFill>
              <a:srgbClr val="EEEEEE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45" name="Shape 41"/>
          <p:cNvSpPr/>
          <p:nvPr/>
        </p:nvSpPr>
        <p:spPr>
          <a:xfrm>
            <a:off x="4709160" y="2871216"/>
            <a:ext cx="384048" cy="384048"/>
          </a:xfrm>
          <a:prstGeom prst="rect">
            <a:avLst/>
          </a:prstGeom>
          <a:solidFill>
            <a:srgbClr val="F57921"/>
          </a:solidFill>
          <a:ln w="12700">
            <a:solidFill>
              <a:srgbClr val="F57921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46" name="Text 42"/>
          <p:cNvSpPr/>
          <p:nvPr/>
        </p:nvSpPr>
        <p:spPr>
          <a:xfrm>
            <a:off x="4709160" y="2871216"/>
            <a:ext cx="384048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FFFFFF"/>
                </a:solidFill>
              </a:rPr>
              <a:t>08</a:t>
            </a:r>
            <a:endParaRPr lang="en-US" sz="1100" dirty="0"/>
          </a:p>
        </p:txBody>
      </p:sp>
      <p:sp>
        <p:nvSpPr>
          <p:cNvPr id="47" name="Text 43"/>
          <p:cNvSpPr/>
          <p:nvPr/>
        </p:nvSpPr>
        <p:spPr>
          <a:xfrm>
            <a:off x="5184648" y="2834640"/>
            <a:ext cx="3977640" cy="53035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just">
              <a:buNone/>
            </a:pPr>
            <a:r>
              <a:rPr lang="en-US" sz="1400" dirty="0">
                <a:solidFill>
                  <a:srgbClr val="2A2A2A"/>
                </a:solidFill>
              </a:rPr>
              <a:t>Promote open data, contract disclosure and public reporting</a:t>
            </a:r>
            <a:endParaRPr lang="en-US" sz="1400" dirty="0"/>
          </a:p>
        </p:txBody>
      </p:sp>
      <p:sp>
        <p:nvSpPr>
          <p:cNvPr id="48" name="Shape 44"/>
          <p:cNvSpPr/>
          <p:nvPr/>
        </p:nvSpPr>
        <p:spPr>
          <a:xfrm>
            <a:off x="4709160" y="3346704"/>
            <a:ext cx="4434840" cy="7315"/>
          </a:xfrm>
          <a:prstGeom prst="rect">
            <a:avLst/>
          </a:prstGeom>
          <a:solidFill>
            <a:srgbClr val="EEEEEE"/>
          </a:solidFill>
          <a:ln w="12700">
            <a:solidFill>
              <a:srgbClr val="EEEEEE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49" name="Shape 45"/>
          <p:cNvSpPr/>
          <p:nvPr/>
        </p:nvSpPr>
        <p:spPr>
          <a:xfrm>
            <a:off x="4709160" y="3502152"/>
            <a:ext cx="384048" cy="384048"/>
          </a:xfrm>
          <a:prstGeom prst="rect">
            <a:avLst/>
          </a:prstGeom>
          <a:solidFill>
            <a:srgbClr val="F57921"/>
          </a:solidFill>
          <a:ln w="12700">
            <a:solidFill>
              <a:srgbClr val="F57921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50" name="Text 46"/>
          <p:cNvSpPr/>
          <p:nvPr/>
        </p:nvSpPr>
        <p:spPr>
          <a:xfrm>
            <a:off x="4709160" y="3502152"/>
            <a:ext cx="384048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FFFFFF"/>
                </a:solidFill>
              </a:rPr>
              <a:t>09</a:t>
            </a:r>
            <a:endParaRPr lang="en-US" sz="1100" dirty="0"/>
          </a:p>
        </p:txBody>
      </p:sp>
      <p:sp>
        <p:nvSpPr>
          <p:cNvPr id="51" name="Text 47"/>
          <p:cNvSpPr/>
          <p:nvPr/>
        </p:nvSpPr>
        <p:spPr>
          <a:xfrm>
            <a:off x="5184648" y="3465576"/>
            <a:ext cx="3977640" cy="53035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just">
              <a:buNone/>
            </a:pPr>
            <a:r>
              <a:rPr lang="en-US" sz="1400" dirty="0">
                <a:solidFill>
                  <a:srgbClr val="2A2A2A"/>
                </a:solidFill>
              </a:rPr>
              <a:t>Build multidisciplinary teams and collaborate with technical experts and other SAIs</a:t>
            </a:r>
            <a:endParaRPr lang="en-US" sz="1400" dirty="0"/>
          </a:p>
        </p:txBody>
      </p:sp>
      <p:sp>
        <p:nvSpPr>
          <p:cNvPr id="6" name="Text 35">
            <a:extLst>
              <a:ext uri="{FF2B5EF4-FFF2-40B4-BE49-F238E27FC236}">
                <a16:creationId xmlns:a16="http://schemas.microsoft.com/office/drawing/2014/main" id="{F3EB1848-FBF5-2DA1-D2B0-B471B45DE1F6}"/>
              </a:ext>
            </a:extLst>
          </p:cNvPr>
          <p:cNvSpPr/>
          <p:nvPr/>
        </p:nvSpPr>
        <p:spPr>
          <a:xfrm>
            <a:off x="4901183" y="4187952"/>
            <a:ext cx="4168309" cy="53035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just">
              <a:buNone/>
            </a:pPr>
            <a:r>
              <a:rPr lang="en-US" sz="1200" b="1" i="1" dirty="0">
                <a:solidFill>
                  <a:schemeClr val="accent1"/>
                </a:solidFill>
              </a:rPr>
              <a:t>Auditing of these areas by SAIs will unlock revenues for investments in transition interventions and enhance progress tracking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64B3F75-EADD-5669-B8FA-E53B6C2EE2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>
            <a:extLst>
              <a:ext uri="{FF2B5EF4-FFF2-40B4-BE49-F238E27FC236}">
                <a16:creationId xmlns:a16="http://schemas.microsoft.com/office/drawing/2014/main" id="{8D25771D-1055-5952-DB32-EBDCB3A35DC6}"/>
              </a:ext>
            </a:extLst>
          </p:cNvPr>
          <p:cNvSpPr/>
          <p:nvPr/>
        </p:nvSpPr>
        <p:spPr>
          <a:xfrm>
            <a:off x="0" y="4759452"/>
            <a:ext cx="342900" cy="384048"/>
          </a:xfrm>
          <a:prstGeom prst="rect">
            <a:avLst/>
          </a:prstGeom>
          <a:solidFill>
            <a:srgbClr val="4C4C4C"/>
          </a:solidFill>
          <a:ln w="12700">
            <a:solidFill>
              <a:srgbClr val="4C4C4C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3" name="Shape 1">
            <a:extLst>
              <a:ext uri="{FF2B5EF4-FFF2-40B4-BE49-F238E27FC236}">
                <a16:creationId xmlns:a16="http://schemas.microsoft.com/office/drawing/2014/main" id="{4E15DA8D-FE6A-752C-A8D8-A2E50C732E39}"/>
              </a:ext>
            </a:extLst>
          </p:cNvPr>
          <p:cNvSpPr/>
          <p:nvPr/>
        </p:nvSpPr>
        <p:spPr>
          <a:xfrm>
            <a:off x="342900" y="4759452"/>
            <a:ext cx="1028700" cy="384048"/>
          </a:xfrm>
          <a:prstGeom prst="rect">
            <a:avLst/>
          </a:prstGeom>
          <a:solidFill>
            <a:srgbClr val="F57921"/>
          </a:solidFill>
          <a:ln w="12700">
            <a:solidFill>
              <a:srgbClr val="F57921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4" name="Shape 2">
            <a:extLst>
              <a:ext uri="{FF2B5EF4-FFF2-40B4-BE49-F238E27FC236}">
                <a16:creationId xmlns:a16="http://schemas.microsoft.com/office/drawing/2014/main" id="{1FAB9862-F0AF-B847-ED36-6D9896F523D1}"/>
              </a:ext>
            </a:extLst>
          </p:cNvPr>
          <p:cNvSpPr/>
          <p:nvPr/>
        </p:nvSpPr>
        <p:spPr>
          <a:xfrm>
            <a:off x="1371600" y="4759452"/>
            <a:ext cx="3913632" cy="384048"/>
          </a:xfrm>
          <a:prstGeom prst="rect">
            <a:avLst/>
          </a:prstGeom>
          <a:solidFill>
            <a:srgbClr val="4C4C4C"/>
          </a:solidFill>
          <a:ln w="12700">
            <a:solidFill>
              <a:srgbClr val="4C4C4C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8" name="Shape 6">
            <a:extLst>
              <a:ext uri="{FF2B5EF4-FFF2-40B4-BE49-F238E27FC236}">
                <a16:creationId xmlns:a16="http://schemas.microsoft.com/office/drawing/2014/main" id="{577E7E45-A81C-D920-9FB5-C212B4FE520F}"/>
              </a:ext>
            </a:extLst>
          </p:cNvPr>
          <p:cNvSpPr/>
          <p:nvPr/>
        </p:nvSpPr>
        <p:spPr>
          <a:xfrm>
            <a:off x="7598664" y="4759452"/>
            <a:ext cx="256032" cy="384048"/>
          </a:xfrm>
          <a:prstGeom prst="rect">
            <a:avLst/>
          </a:prstGeom>
          <a:solidFill>
            <a:srgbClr val="4C4C4C"/>
          </a:solidFill>
          <a:ln w="12700">
            <a:solidFill>
              <a:srgbClr val="4C4C4C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1" name="Shape 9">
            <a:extLst>
              <a:ext uri="{FF2B5EF4-FFF2-40B4-BE49-F238E27FC236}">
                <a16:creationId xmlns:a16="http://schemas.microsoft.com/office/drawing/2014/main" id="{ECD0F5FB-FAB2-3464-A532-C3F6C5D6DC98}"/>
              </a:ext>
            </a:extLst>
          </p:cNvPr>
          <p:cNvSpPr/>
          <p:nvPr/>
        </p:nvSpPr>
        <p:spPr>
          <a:xfrm>
            <a:off x="0" y="0"/>
            <a:ext cx="9144000" cy="64008"/>
          </a:xfrm>
          <a:prstGeom prst="rect">
            <a:avLst/>
          </a:prstGeom>
          <a:solidFill>
            <a:srgbClr val="028090"/>
          </a:solidFill>
          <a:ln w="12700">
            <a:solidFill>
              <a:srgbClr val="028090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pic>
        <p:nvPicPr>
          <p:cNvPr id="12" name="Image 0" descr="preencoded.png">
            <a:extLst>
              <a:ext uri="{FF2B5EF4-FFF2-40B4-BE49-F238E27FC236}">
                <a16:creationId xmlns:a16="http://schemas.microsoft.com/office/drawing/2014/main" id="{0BB1FD3D-4142-2778-1746-09A169FF606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600" y="91440"/>
            <a:ext cx="1371600" cy="603504"/>
          </a:xfrm>
          <a:prstGeom prst="rect">
            <a:avLst/>
          </a:prstGeom>
        </p:spPr>
      </p:pic>
      <p:pic>
        <p:nvPicPr>
          <p:cNvPr id="13" name="Image 1" descr="preencoded.png">
            <a:extLst>
              <a:ext uri="{FF2B5EF4-FFF2-40B4-BE49-F238E27FC236}">
                <a16:creationId xmlns:a16="http://schemas.microsoft.com/office/drawing/2014/main" id="{DFE56110-2BB2-86D3-3D0B-DC2E666EAF02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21969" r="14435"/>
          <a:stretch>
            <a:fillRect/>
          </a:stretch>
        </p:blipFill>
        <p:spPr>
          <a:xfrm>
            <a:off x="7470986" y="4480560"/>
            <a:ext cx="1192107" cy="658368"/>
          </a:xfrm>
          <a:prstGeom prst="rect">
            <a:avLst/>
          </a:prstGeom>
        </p:spPr>
      </p:pic>
      <p:sp>
        <p:nvSpPr>
          <p:cNvPr id="15" name="Text 11">
            <a:extLst>
              <a:ext uri="{FF2B5EF4-FFF2-40B4-BE49-F238E27FC236}">
                <a16:creationId xmlns:a16="http://schemas.microsoft.com/office/drawing/2014/main" id="{233C5F9A-F312-3808-0374-22611EB22F79}"/>
              </a:ext>
            </a:extLst>
          </p:cNvPr>
          <p:cNvSpPr/>
          <p:nvPr/>
        </p:nvSpPr>
        <p:spPr>
          <a:xfrm>
            <a:off x="228600" y="749808"/>
            <a:ext cx="8686800" cy="6583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500" b="1" dirty="0">
                <a:solidFill>
                  <a:srgbClr val="1B2D5B"/>
                </a:solidFill>
                <a:latin typeface="Cambria" pitchFamily="34" charset="0"/>
                <a:ea typeface="Cambria" pitchFamily="34" charset="-122"/>
              </a:rPr>
              <a:t>Common audit findings</a:t>
            </a:r>
            <a:endParaRPr lang="en-US" sz="2500" dirty="0"/>
          </a:p>
        </p:txBody>
      </p:sp>
      <p:sp>
        <p:nvSpPr>
          <p:cNvPr id="16" name="Shape 12">
            <a:extLst>
              <a:ext uri="{FF2B5EF4-FFF2-40B4-BE49-F238E27FC236}">
                <a16:creationId xmlns:a16="http://schemas.microsoft.com/office/drawing/2014/main" id="{88DC1173-34A8-74A0-62F4-739DDBC7E652}"/>
              </a:ext>
            </a:extLst>
          </p:cNvPr>
          <p:cNvSpPr/>
          <p:nvPr/>
        </p:nvSpPr>
        <p:spPr>
          <a:xfrm>
            <a:off x="228600" y="1399032"/>
            <a:ext cx="8686800" cy="22860"/>
          </a:xfrm>
          <a:prstGeom prst="rect">
            <a:avLst/>
          </a:prstGeom>
          <a:solidFill>
            <a:srgbClr val="F57921"/>
          </a:solidFill>
          <a:ln w="12700">
            <a:solidFill>
              <a:srgbClr val="F57921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0" name="Text 16">
            <a:extLst>
              <a:ext uri="{FF2B5EF4-FFF2-40B4-BE49-F238E27FC236}">
                <a16:creationId xmlns:a16="http://schemas.microsoft.com/office/drawing/2014/main" id="{A86C7D06-1C8D-1B25-6820-2F616FF9C42E}"/>
              </a:ext>
            </a:extLst>
          </p:cNvPr>
          <p:cNvSpPr/>
          <p:nvPr/>
        </p:nvSpPr>
        <p:spPr>
          <a:xfrm>
            <a:off x="264498" y="1469898"/>
            <a:ext cx="2415032" cy="149961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just">
              <a:buNone/>
            </a:pPr>
            <a:endParaRPr lang="en-US" sz="1600" b="1" dirty="0">
              <a:solidFill>
                <a:srgbClr val="0070C0"/>
              </a:solidFill>
            </a:endParaRPr>
          </a:p>
          <a:p>
            <a:pPr marL="0" indent="0" algn="just">
              <a:buNone/>
            </a:pPr>
            <a:r>
              <a:rPr lang="en-US" sz="1600" b="1" u="sng" dirty="0"/>
              <a:t>Financial</a:t>
            </a:r>
          </a:p>
          <a:p>
            <a:pPr marL="0" indent="0" algn="just">
              <a:buNone/>
            </a:pPr>
            <a:endParaRPr lang="en-US" sz="1500" b="1" dirty="0">
              <a:solidFill>
                <a:srgbClr val="2A2A2A"/>
              </a:solidFill>
            </a:endParaRP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en-US" sz="1500" dirty="0"/>
              <a:t>Uncollected export Levies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en-US" sz="1500" dirty="0"/>
              <a:t>Misreporting of revenues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en-US" sz="1500" dirty="0">
                <a:solidFill>
                  <a:srgbClr val="2A2A2A"/>
                </a:solidFill>
              </a:rPr>
              <a:t>Incomplete reports</a:t>
            </a:r>
            <a:endParaRPr lang="en-US" sz="1200" dirty="0">
              <a:solidFill>
                <a:srgbClr val="2A2A2A"/>
              </a:solidFill>
            </a:endParaRPr>
          </a:p>
          <a:p>
            <a:pPr marL="0" indent="0" algn="just">
              <a:buNone/>
            </a:pPr>
            <a:endParaRPr lang="en-US" sz="1500" b="1" dirty="0">
              <a:solidFill>
                <a:srgbClr val="2A2A2A"/>
              </a:solidFill>
            </a:endParaRPr>
          </a:p>
          <a:p>
            <a:pPr marL="0" indent="0" algn="just">
              <a:buNone/>
            </a:pPr>
            <a:endParaRPr lang="en-US" sz="1500" b="1" dirty="0"/>
          </a:p>
        </p:txBody>
      </p:sp>
      <p:sp>
        <p:nvSpPr>
          <p:cNvPr id="39" name="Text 35">
            <a:extLst>
              <a:ext uri="{FF2B5EF4-FFF2-40B4-BE49-F238E27FC236}">
                <a16:creationId xmlns:a16="http://schemas.microsoft.com/office/drawing/2014/main" id="{50D8F31C-E974-3AEE-F3F0-AFC2A82E4FBD}"/>
              </a:ext>
            </a:extLst>
          </p:cNvPr>
          <p:cNvSpPr/>
          <p:nvPr/>
        </p:nvSpPr>
        <p:spPr>
          <a:xfrm>
            <a:off x="6007946" y="1325880"/>
            <a:ext cx="2907453" cy="63322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just"/>
            <a:endParaRPr lang="en-US" sz="1600" b="1" dirty="0">
              <a:solidFill>
                <a:srgbClr val="0070C0"/>
              </a:solidFill>
            </a:endParaRPr>
          </a:p>
          <a:p>
            <a:pPr algn="just"/>
            <a:endParaRPr lang="en-US" sz="1600" b="1" dirty="0">
              <a:solidFill>
                <a:srgbClr val="0070C0"/>
              </a:solidFill>
            </a:endParaRPr>
          </a:p>
          <a:p>
            <a:pPr algn="just"/>
            <a:endParaRPr lang="en-US" sz="1600" b="1" dirty="0">
              <a:solidFill>
                <a:srgbClr val="0070C0"/>
              </a:solidFill>
            </a:endParaRPr>
          </a:p>
          <a:p>
            <a:pPr algn="just"/>
            <a:endParaRPr lang="en-US" sz="1600" b="1" dirty="0">
              <a:solidFill>
                <a:srgbClr val="0070C0"/>
              </a:solidFill>
            </a:endParaRPr>
          </a:p>
          <a:p>
            <a:pPr algn="just"/>
            <a:endParaRPr lang="en-US" sz="1600" b="1" dirty="0">
              <a:solidFill>
                <a:srgbClr val="0070C0"/>
              </a:solidFill>
            </a:endParaRPr>
          </a:p>
          <a:p>
            <a:pPr algn="just"/>
            <a:endParaRPr lang="en-US" sz="1600" b="1" dirty="0">
              <a:solidFill>
                <a:srgbClr val="0070C0"/>
              </a:solidFill>
            </a:endParaRPr>
          </a:p>
          <a:p>
            <a:pPr algn="just"/>
            <a:endParaRPr lang="en-US" sz="1600" b="1" dirty="0">
              <a:solidFill>
                <a:srgbClr val="0070C0"/>
              </a:solidFill>
            </a:endParaRPr>
          </a:p>
          <a:p>
            <a:pPr algn="just"/>
            <a:endParaRPr lang="en-US" sz="1600" b="1" dirty="0">
              <a:solidFill>
                <a:srgbClr val="0070C0"/>
              </a:solidFill>
            </a:endParaRPr>
          </a:p>
          <a:p>
            <a:pPr algn="just"/>
            <a:endParaRPr lang="en-US" sz="1600" b="1" dirty="0">
              <a:solidFill>
                <a:srgbClr val="0070C0"/>
              </a:solidFill>
            </a:endParaRPr>
          </a:p>
          <a:p>
            <a:pPr algn="just"/>
            <a:r>
              <a:rPr lang="en-US" sz="1600" b="1" u="sng" dirty="0"/>
              <a:t>Performance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en-US" sz="1500" dirty="0"/>
              <a:t>Weaknesses in enforcement of EIA conditions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en-US" sz="1500" dirty="0"/>
              <a:t>Weaknesses in management of Waste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en-US" sz="1500" dirty="0"/>
              <a:t>Delays in implementation of transition activities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en-US" sz="1500" dirty="0"/>
              <a:t>Weaknesses in monitoring contracts </a:t>
            </a:r>
          </a:p>
          <a:p>
            <a:pPr algn="just"/>
            <a:endParaRPr lang="en-US" sz="1600" b="1" dirty="0">
              <a:solidFill>
                <a:srgbClr val="0070C0"/>
              </a:solidFill>
            </a:endParaRPr>
          </a:p>
        </p:txBody>
      </p:sp>
      <p:sp>
        <p:nvSpPr>
          <p:cNvPr id="42" name="Text 38">
            <a:extLst>
              <a:ext uri="{FF2B5EF4-FFF2-40B4-BE49-F238E27FC236}">
                <a16:creationId xmlns:a16="http://schemas.microsoft.com/office/drawing/2014/main" id="{CE4AB7E0-013A-5691-AB9C-25404C93FEAA}"/>
              </a:ext>
            </a:extLst>
          </p:cNvPr>
          <p:cNvSpPr/>
          <p:nvPr/>
        </p:nvSpPr>
        <p:spPr>
          <a:xfrm>
            <a:off x="4709160" y="2240280"/>
            <a:ext cx="384048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FFFFFF"/>
                </a:solidFill>
              </a:rPr>
              <a:t>07</a:t>
            </a:r>
            <a:endParaRPr lang="en-US" sz="1100" dirty="0"/>
          </a:p>
        </p:txBody>
      </p:sp>
      <p:sp>
        <p:nvSpPr>
          <p:cNvPr id="43" name="Text 39">
            <a:extLst>
              <a:ext uri="{FF2B5EF4-FFF2-40B4-BE49-F238E27FC236}">
                <a16:creationId xmlns:a16="http://schemas.microsoft.com/office/drawing/2014/main" id="{AE302874-04EB-08AC-9FB5-1D928B430FB3}"/>
              </a:ext>
            </a:extLst>
          </p:cNvPr>
          <p:cNvSpPr/>
          <p:nvPr/>
        </p:nvSpPr>
        <p:spPr>
          <a:xfrm>
            <a:off x="3048000" y="1870371"/>
            <a:ext cx="2237232" cy="43891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just">
              <a:buNone/>
            </a:pPr>
            <a:endParaRPr lang="en-US" sz="1400" dirty="0">
              <a:solidFill>
                <a:srgbClr val="2A2A2A"/>
              </a:solidFill>
            </a:endParaRPr>
          </a:p>
          <a:p>
            <a:pPr marL="0" indent="0" algn="just">
              <a:buNone/>
            </a:pPr>
            <a:endParaRPr lang="en-US" sz="1400" dirty="0">
              <a:solidFill>
                <a:srgbClr val="2A2A2A"/>
              </a:solidFill>
            </a:endParaRPr>
          </a:p>
          <a:p>
            <a:pPr marL="0" indent="0" algn="just">
              <a:buNone/>
            </a:pPr>
            <a:endParaRPr lang="en-US" sz="1400" dirty="0">
              <a:solidFill>
                <a:srgbClr val="2A2A2A"/>
              </a:solidFill>
            </a:endParaRPr>
          </a:p>
          <a:p>
            <a:pPr marL="0" indent="0" algn="just">
              <a:buNone/>
            </a:pPr>
            <a:endParaRPr lang="en-US" sz="1400" dirty="0">
              <a:solidFill>
                <a:srgbClr val="2A2A2A"/>
              </a:solidFill>
            </a:endParaRPr>
          </a:p>
          <a:p>
            <a:pPr marL="0" indent="0" algn="just">
              <a:buNone/>
            </a:pPr>
            <a:endParaRPr lang="en-US" sz="1400" dirty="0">
              <a:solidFill>
                <a:srgbClr val="2A2A2A"/>
              </a:solidFill>
            </a:endParaRPr>
          </a:p>
          <a:p>
            <a:pPr marL="0" indent="0" algn="just">
              <a:buNone/>
            </a:pPr>
            <a:endParaRPr lang="en-US" sz="1400" dirty="0">
              <a:solidFill>
                <a:srgbClr val="2A2A2A"/>
              </a:solidFill>
            </a:endParaRPr>
          </a:p>
          <a:p>
            <a:pPr marL="0" indent="0" algn="just">
              <a:buNone/>
            </a:pPr>
            <a:endParaRPr lang="en-US" sz="1400" dirty="0">
              <a:solidFill>
                <a:srgbClr val="2A2A2A"/>
              </a:solidFill>
            </a:endParaRPr>
          </a:p>
          <a:p>
            <a:pPr marL="0" indent="0" algn="just">
              <a:buNone/>
            </a:pPr>
            <a:endParaRPr lang="en-US" sz="1400" dirty="0">
              <a:solidFill>
                <a:srgbClr val="2A2A2A"/>
              </a:solidFill>
            </a:endParaRPr>
          </a:p>
          <a:p>
            <a:pPr algn="just"/>
            <a:endParaRPr lang="en-US" sz="1500" b="1" dirty="0">
              <a:solidFill>
                <a:srgbClr val="2A2A2A"/>
              </a:solidFill>
            </a:endParaRPr>
          </a:p>
          <a:p>
            <a:pPr algn="just"/>
            <a:endParaRPr lang="en-US" sz="1500" b="1" dirty="0">
              <a:solidFill>
                <a:srgbClr val="2A2A2A"/>
              </a:solidFill>
            </a:endParaRPr>
          </a:p>
          <a:p>
            <a:pPr algn="just"/>
            <a:endParaRPr lang="en-US" sz="1500" b="1" dirty="0">
              <a:solidFill>
                <a:srgbClr val="2A2A2A"/>
              </a:solidFill>
            </a:endParaRPr>
          </a:p>
          <a:p>
            <a:pPr algn="just"/>
            <a:r>
              <a:rPr lang="en-US" sz="1600" b="1" u="sng" dirty="0"/>
              <a:t>Compliance</a:t>
            </a:r>
          </a:p>
          <a:p>
            <a:pPr marL="0" indent="0" algn="just">
              <a:buNone/>
            </a:pPr>
            <a:endParaRPr lang="en-US" sz="1400" dirty="0">
              <a:solidFill>
                <a:srgbClr val="2A2A2A"/>
              </a:solidFill>
            </a:endParaRP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en-US" sz="1500" dirty="0"/>
              <a:t>Delayed registration of Artisanal &amp; Small-Scale Miners 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en-US" sz="1500" dirty="0"/>
              <a:t>Non-Payment of Annual Mineral Rent Fees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en-US" sz="1500" dirty="0"/>
              <a:t>Mineral exports without permits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en-US" sz="1500" dirty="0"/>
              <a:t>Non-compliance with licensing requirements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en-US" sz="1500" dirty="0"/>
              <a:t>Non-Compliance with OSH requirements</a:t>
            </a:r>
          </a:p>
          <a:p>
            <a:pPr algn="just"/>
            <a:endParaRPr lang="en-US" sz="1400" dirty="0"/>
          </a:p>
          <a:p>
            <a:pPr marL="0" indent="0" algn="just">
              <a:buNone/>
            </a:pP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75354538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64B3F75-EADD-5669-B8FA-E53B6C2EE2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>
            <a:extLst>
              <a:ext uri="{FF2B5EF4-FFF2-40B4-BE49-F238E27FC236}">
                <a16:creationId xmlns:a16="http://schemas.microsoft.com/office/drawing/2014/main" id="{8D25771D-1055-5952-DB32-EBDCB3A35DC6}"/>
              </a:ext>
            </a:extLst>
          </p:cNvPr>
          <p:cNvSpPr/>
          <p:nvPr/>
        </p:nvSpPr>
        <p:spPr>
          <a:xfrm>
            <a:off x="0" y="4759452"/>
            <a:ext cx="342900" cy="384048"/>
          </a:xfrm>
          <a:prstGeom prst="rect">
            <a:avLst/>
          </a:prstGeom>
          <a:solidFill>
            <a:srgbClr val="4C4C4C"/>
          </a:solidFill>
          <a:ln w="12700">
            <a:solidFill>
              <a:srgbClr val="4C4C4C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3" name="Shape 1">
            <a:extLst>
              <a:ext uri="{FF2B5EF4-FFF2-40B4-BE49-F238E27FC236}">
                <a16:creationId xmlns:a16="http://schemas.microsoft.com/office/drawing/2014/main" id="{4E15DA8D-FE6A-752C-A8D8-A2E50C732E39}"/>
              </a:ext>
            </a:extLst>
          </p:cNvPr>
          <p:cNvSpPr/>
          <p:nvPr/>
        </p:nvSpPr>
        <p:spPr>
          <a:xfrm>
            <a:off x="342900" y="4759452"/>
            <a:ext cx="1028700" cy="384048"/>
          </a:xfrm>
          <a:prstGeom prst="rect">
            <a:avLst/>
          </a:prstGeom>
          <a:solidFill>
            <a:srgbClr val="F57921"/>
          </a:solidFill>
          <a:ln w="12700">
            <a:solidFill>
              <a:srgbClr val="F57921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4" name="Shape 2">
            <a:extLst>
              <a:ext uri="{FF2B5EF4-FFF2-40B4-BE49-F238E27FC236}">
                <a16:creationId xmlns:a16="http://schemas.microsoft.com/office/drawing/2014/main" id="{1FAB9862-F0AF-B847-ED36-6D9896F523D1}"/>
              </a:ext>
            </a:extLst>
          </p:cNvPr>
          <p:cNvSpPr/>
          <p:nvPr/>
        </p:nvSpPr>
        <p:spPr>
          <a:xfrm>
            <a:off x="1371600" y="4759452"/>
            <a:ext cx="3913632" cy="384048"/>
          </a:xfrm>
          <a:prstGeom prst="rect">
            <a:avLst/>
          </a:prstGeom>
          <a:solidFill>
            <a:srgbClr val="4C4C4C"/>
          </a:solidFill>
          <a:ln w="12700">
            <a:solidFill>
              <a:srgbClr val="4C4C4C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8" name="Shape 6">
            <a:extLst>
              <a:ext uri="{FF2B5EF4-FFF2-40B4-BE49-F238E27FC236}">
                <a16:creationId xmlns:a16="http://schemas.microsoft.com/office/drawing/2014/main" id="{577E7E45-A81C-D920-9FB5-C212B4FE520F}"/>
              </a:ext>
            </a:extLst>
          </p:cNvPr>
          <p:cNvSpPr/>
          <p:nvPr/>
        </p:nvSpPr>
        <p:spPr>
          <a:xfrm>
            <a:off x="7598664" y="4759452"/>
            <a:ext cx="256032" cy="384048"/>
          </a:xfrm>
          <a:prstGeom prst="rect">
            <a:avLst/>
          </a:prstGeom>
          <a:solidFill>
            <a:srgbClr val="4C4C4C"/>
          </a:solidFill>
          <a:ln w="12700">
            <a:solidFill>
              <a:srgbClr val="4C4C4C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1" name="Shape 9">
            <a:extLst>
              <a:ext uri="{FF2B5EF4-FFF2-40B4-BE49-F238E27FC236}">
                <a16:creationId xmlns:a16="http://schemas.microsoft.com/office/drawing/2014/main" id="{ECD0F5FB-FAB2-3464-A532-C3F6C5D6DC98}"/>
              </a:ext>
            </a:extLst>
          </p:cNvPr>
          <p:cNvSpPr/>
          <p:nvPr/>
        </p:nvSpPr>
        <p:spPr>
          <a:xfrm>
            <a:off x="0" y="0"/>
            <a:ext cx="9144000" cy="64008"/>
          </a:xfrm>
          <a:prstGeom prst="rect">
            <a:avLst/>
          </a:prstGeom>
          <a:solidFill>
            <a:srgbClr val="028090"/>
          </a:solidFill>
          <a:ln w="12700">
            <a:solidFill>
              <a:srgbClr val="028090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pic>
        <p:nvPicPr>
          <p:cNvPr id="12" name="Image 0" descr="preencoded.png">
            <a:extLst>
              <a:ext uri="{FF2B5EF4-FFF2-40B4-BE49-F238E27FC236}">
                <a16:creationId xmlns:a16="http://schemas.microsoft.com/office/drawing/2014/main" id="{0BB1FD3D-4142-2778-1746-09A169FF606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600" y="91440"/>
            <a:ext cx="1371600" cy="603504"/>
          </a:xfrm>
          <a:prstGeom prst="rect">
            <a:avLst/>
          </a:prstGeom>
        </p:spPr>
      </p:pic>
      <p:pic>
        <p:nvPicPr>
          <p:cNvPr id="13" name="Image 1" descr="preencoded.png">
            <a:extLst>
              <a:ext uri="{FF2B5EF4-FFF2-40B4-BE49-F238E27FC236}">
                <a16:creationId xmlns:a16="http://schemas.microsoft.com/office/drawing/2014/main" id="{DFE56110-2BB2-86D3-3D0B-DC2E666EAF02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21969" r="14435"/>
          <a:stretch>
            <a:fillRect/>
          </a:stretch>
        </p:blipFill>
        <p:spPr>
          <a:xfrm>
            <a:off x="7470986" y="4480560"/>
            <a:ext cx="1192107" cy="658368"/>
          </a:xfrm>
          <a:prstGeom prst="rect">
            <a:avLst/>
          </a:prstGeom>
        </p:spPr>
      </p:pic>
      <p:sp>
        <p:nvSpPr>
          <p:cNvPr id="15" name="Text 11">
            <a:extLst>
              <a:ext uri="{FF2B5EF4-FFF2-40B4-BE49-F238E27FC236}">
                <a16:creationId xmlns:a16="http://schemas.microsoft.com/office/drawing/2014/main" id="{233C5F9A-F312-3808-0374-22611EB22F79}"/>
              </a:ext>
            </a:extLst>
          </p:cNvPr>
          <p:cNvSpPr/>
          <p:nvPr/>
        </p:nvSpPr>
        <p:spPr>
          <a:xfrm>
            <a:off x="228600" y="749808"/>
            <a:ext cx="8686800" cy="6583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500" b="1" dirty="0" smtClean="0">
                <a:solidFill>
                  <a:srgbClr val="1B2D5B"/>
                </a:solidFill>
                <a:latin typeface="Cambria" pitchFamily="34" charset="0"/>
                <a:ea typeface="Cambria" pitchFamily="34" charset="-122"/>
              </a:rPr>
              <a:t>Way Forward for SAI</a:t>
            </a:r>
            <a:endParaRPr lang="en-US" sz="2500" dirty="0"/>
          </a:p>
        </p:txBody>
      </p:sp>
      <p:sp>
        <p:nvSpPr>
          <p:cNvPr id="16" name="Shape 12">
            <a:extLst>
              <a:ext uri="{FF2B5EF4-FFF2-40B4-BE49-F238E27FC236}">
                <a16:creationId xmlns:a16="http://schemas.microsoft.com/office/drawing/2014/main" id="{88DC1173-34A8-74A0-62F4-739DDBC7E652}"/>
              </a:ext>
            </a:extLst>
          </p:cNvPr>
          <p:cNvSpPr/>
          <p:nvPr/>
        </p:nvSpPr>
        <p:spPr>
          <a:xfrm>
            <a:off x="228600" y="1399032"/>
            <a:ext cx="8686800" cy="22860"/>
          </a:xfrm>
          <a:prstGeom prst="rect">
            <a:avLst/>
          </a:prstGeom>
          <a:solidFill>
            <a:srgbClr val="F57921"/>
          </a:solidFill>
          <a:ln w="12700">
            <a:solidFill>
              <a:srgbClr val="F57921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0" name="Text 16">
            <a:extLst>
              <a:ext uri="{FF2B5EF4-FFF2-40B4-BE49-F238E27FC236}">
                <a16:creationId xmlns:a16="http://schemas.microsoft.com/office/drawing/2014/main" id="{A86C7D06-1C8D-1B25-6820-2F616FF9C42E}"/>
              </a:ext>
            </a:extLst>
          </p:cNvPr>
          <p:cNvSpPr/>
          <p:nvPr/>
        </p:nvSpPr>
        <p:spPr>
          <a:xfrm>
            <a:off x="264498" y="1469898"/>
            <a:ext cx="2415032" cy="149961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just">
              <a:buNone/>
            </a:pPr>
            <a:endParaRPr lang="en-US" sz="1600" b="1" dirty="0">
              <a:solidFill>
                <a:srgbClr val="0070C0"/>
              </a:solidFill>
            </a:endParaRPr>
          </a:p>
          <a:p>
            <a:pPr marL="0" indent="0" algn="just">
              <a:buNone/>
            </a:pPr>
            <a:endParaRPr lang="en-US" sz="1500" b="1" dirty="0">
              <a:solidFill>
                <a:srgbClr val="2A2A2A"/>
              </a:solidFill>
            </a:endParaRPr>
          </a:p>
          <a:p>
            <a:pPr marL="0" indent="0" algn="just">
              <a:buNone/>
            </a:pPr>
            <a:endParaRPr lang="en-US" sz="1500" b="1" dirty="0"/>
          </a:p>
        </p:txBody>
      </p:sp>
      <p:sp>
        <p:nvSpPr>
          <p:cNvPr id="39" name="Text 35">
            <a:extLst>
              <a:ext uri="{FF2B5EF4-FFF2-40B4-BE49-F238E27FC236}">
                <a16:creationId xmlns:a16="http://schemas.microsoft.com/office/drawing/2014/main" id="{50D8F31C-E974-3AEE-F3F0-AFC2A82E4FBD}"/>
              </a:ext>
            </a:extLst>
          </p:cNvPr>
          <p:cNvSpPr/>
          <p:nvPr/>
        </p:nvSpPr>
        <p:spPr>
          <a:xfrm>
            <a:off x="6007946" y="1325880"/>
            <a:ext cx="2907453" cy="63322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just"/>
            <a:endParaRPr lang="en-US" sz="1600" b="1" dirty="0">
              <a:solidFill>
                <a:srgbClr val="0070C0"/>
              </a:solidFill>
            </a:endParaRPr>
          </a:p>
          <a:p>
            <a:pPr algn="just"/>
            <a:endParaRPr lang="en-US" sz="1600" b="1" dirty="0">
              <a:solidFill>
                <a:srgbClr val="0070C0"/>
              </a:solidFill>
            </a:endParaRPr>
          </a:p>
          <a:p>
            <a:pPr algn="just"/>
            <a:endParaRPr lang="en-US" sz="1600" b="1" dirty="0">
              <a:solidFill>
                <a:srgbClr val="0070C0"/>
              </a:solidFill>
            </a:endParaRPr>
          </a:p>
          <a:p>
            <a:pPr algn="just"/>
            <a:endParaRPr lang="en-US" sz="1600" b="1" dirty="0">
              <a:solidFill>
                <a:srgbClr val="0070C0"/>
              </a:solidFill>
            </a:endParaRPr>
          </a:p>
          <a:p>
            <a:pPr algn="just"/>
            <a:endParaRPr lang="en-US" sz="1600" b="1" dirty="0">
              <a:solidFill>
                <a:srgbClr val="0070C0"/>
              </a:solidFill>
            </a:endParaRPr>
          </a:p>
          <a:p>
            <a:pPr algn="just"/>
            <a:endParaRPr lang="en-US" sz="1600" b="1" dirty="0">
              <a:solidFill>
                <a:srgbClr val="0070C0"/>
              </a:solidFill>
            </a:endParaRPr>
          </a:p>
          <a:p>
            <a:pPr algn="just"/>
            <a:endParaRPr lang="en-US" sz="1600" b="1" dirty="0">
              <a:solidFill>
                <a:srgbClr val="0070C0"/>
              </a:solidFill>
            </a:endParaRPr>
          </a:p>
          <a:p>
            <a:pPr algn="just"/>
            <a:endParaRPr lang="en-US" sz="1600" b="1" dirty="0">
              <a:solidFill>
                <a:srgbClr val="0070C0"/>
              </a:solidFill>
            </a:endParaRPr>
          </a:p>
          <a:p>
            <a:pPr algn="just"/>
            <a:endParaRPr lang="en-US" sz="1600" b="1" dirty="0">
              <a:solidFill>
                <a:srgbClr val="0070C0"/>
              </a:solidFill>
            </a:endParaRPr>
          </a:p>
          <a:p>
            <a:pPr algn="just"/>
            <a:endParaRPr lang="en-US" sz="1600" b="1" dirty="0">
              <a:solidFill>
                <a:srgbClr val="0070C0"/>
              </a:solidFill>
            </a:endParaRPr>
          </a:p>
        </p:txBody>
      </p:sp>
      <p:sp>
        <p:nvSpPr>
          <p:cNvPr id="42" name="Text 38">
            <a:extLst>
              <a:ext uri="{FF2B5EF4-FFF2-40B4-BE49-F238E27FC236}">
                <a16:creationId xmlns:a16="http://schemas.microsoft.com/office/drawing/2014/main" id="{CE4AB7E0-013A-5691-AB9C-25404C93FEAA}"/>
              </a:ext>
            </a:extLst>
          </p:cNvPr>
          <p:cNvSpPr/>
          <p:nvPr/>
        </p:nvSpPr>
        <p:spPr>
          <a:xfrm>
            <a:off x="4709160" y="2240280"/>
            <a:ext cx="384048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FFFFFF"/>
                </a:solidFill>
              </a:rPr>
              <a:t>07</a:t>
            </a:r>
            <a:endParaRPr lang="en-US" sz="1100" dirty="0"/>
          </a:p>
        </p:txBody>
      </p:sp>
      <p:sp>
        <p:nvSpPr>
          <p:cNvPr id="43" name="Text 39">
            <a:extLst>
              <a:ext uri="{FF2B5EF4-FFF2-40B4-BE49-F238E27FC236}">
                <a16:creationId xmlns:a16="http://schemas.microsoft.com/office/drawing/2014/main" id="{AE302874-04EB-08AC-9FB5-1D928B430FB3}"/>
              </a:ext>
            </a:extLst>
          </p:cNvPr>
          <p:cNvSpPr/>
          <p:nvPr/>
        </p:nvSpPr>
        <p:spPr>
          <a:xfrm>
            <a:off x="3012621" y="1870371"/>
            <a:ext cx="5964011" cy="328761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just"/>
            <a:endParaRPr lang="en-GB" dirty="0" smtClean="0"/>
          </a:p>
          <a:p>
            <a:pPr algn="just"/>
            <a:endParaRPr lang="en-GB" dirty="0" smtClean="0"/>
          </a:p>
          <a:p>
            <a:pPr algn="just"/>
            <a:r>
              <a:rPr lang="en-GB" sz="1600" dirty="0" smtClean="0"/>
              <a:t>National </a:t>
            </a:r>
            <a:r>
              <a:rPr lang="en-GB" sz="1600" dirty="0"/>
              <a:t>strategies </a:t>
            </a:r>
            <a:r>
              <a:rPr lang="en-GB" sz="1600" dirty="0" smtClean="0"/>
              <a:t>to secure </a:t>
            </a:r>
            <a:r>
              <a:rPr lang="en-GB" sz="1600" dirty="0"/>
              <a:t>supply chains of critical </a:t>
            </a:r>
            <a:r>
              <a:rPr lang="en-GB" sz="1600" dirty="0" smtClean="0"/>
              <a:t>minerals, </a:t>
            </a:r>
            <a:r>
              <a:rPr lang="en-GB" sz="1600" dirty="0" smtClean="0">
                <a:solidFill>
                  <a:srgbClr val="1B1C1D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vulnerabilities, </a:t>
            </a:r>
            <a:r>
              <a:rPr lang="en-GB" sz="1600" dirty="0" smtClean="0"/>
              <a:t>resilience against geopolitical shocks, Strategic reserves for future demand</a:t>
            </a:r>
            <a:endParaRPr lang="en-US" sz="1600" dirty="0"/>
          </a:p>
        </p:txBody>
      </p:sp>
      <p:sp>
        <p:nvSpPr>
          <p:cNvPr id="5" name="Rectangle 4"/>
          <p:cNvSpPr/>
          <p:nvPr/>
        </p:nvSpPr>
        <p:spPr>
          <a:xfrm>
            <a:off x="171450" y="1596863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Conduct Strategic Audits Focused on Future Risks and </a:t>
            </a:r>
            <a:r>
              <a:rPr lang="en-GB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Readiness 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171450" y="2784721"/>
            <a:ext cx="4572000" cy="68505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Promote Circular Economy and Secondary </a:t>
            </a:r>
            <a:r>
              <a:rPr lang="en-GB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Sourcing</a:t>
            </a:r>
            <a:endParaRPr lang="en-US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881508" y="3045558"/>
            <a:ext cx="540524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600" dirty="0"/>
              <a:t>To audit efforts to reduce primary mineral dependency </a:t>
            </a:r>
            <a:endParaRPr lang="en-US" sz="1600" dirty="0"/>
          </a:p>
        </p:txBody>
      </p:sp>
      <p:sp>
        <p:nvSpPr>
          <p:cNvPr id="9" name="Rectangle 8"/>
          <p:cNvSpPr/>
          <p:nvPr/>
        </p:nvSpPr>
        <p:spPr>
          <a:xfrm>
            <a:off x="2943224" y="3384096"/>
            <a:ext cx="5972175" cy="6075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0" lvl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SzPts val="1000"/>
              <a:tabLst>
                <a:tab pos="457200" algn="l"/>
              </a:tabLst>
            </a:pPr>
            <a:r>
              <a:rPr lang="en-GB" sz="1600" dirty="0"/>
              <a:t>Reviewing incentives and infrastructure for recycling e-waste, batteries, and electronics.</a:t>
            </a:r>
            <a:endParaRPr lang="en-US" sz="1600" dirty="0"/>
          </a:p>
        </p:txBody>
      </p:sp>
      <p:sp>
        <p:nvSpPr>
          <p:cNvPr id="10" name="Rectangle 9"/>
          <p:cNvSpPr/>
          <p:nvPr/>
        </p:nvSpPr>
        <p:spPr>
          <a:xfrm>
            <a:off x="2932622" y="4005495"/>
            <a:ext cx="621400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600" dirty="0"/>
              <a:t>Assessing public R&amp;D investments in substitute </a:t>
            </a:r>
            <a:r>
              <a:rPr lang="en-GB" sz="1600" dirty="0" smtClean="0"/>
              <a:t>materials, diversification </a:t>
            </a:r>
            <a:endParaRPr lang="en-US" sz="1600" dirty="0"/>
          </a:p>
        </p:txBody>
      </p:sp>
      <p:sp>
        <p:nvSpPr>
          <p:cNvPr id="14" name="Rectangle 13"/>
          <p:cNvSpPr/>
          <p:nvPr/>
        </p:nvSpPr>
        <p:spPr>
          <a:xfrm>
            <a:off x="2932623" y="4374827"/>
            <a:ext cx="594154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600" dirty="0"/>
              <a:t>Evaluating national progress toward circular economy targets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24115659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64B3F75-EADD-5669-B8FA-E53B6C2EE2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>
            <a:extLst>
              <a:ext uri="{FF2B5EF4-FFF2-40B4-BE49-F238E27FC236}">
                <a16:creationId xmlns:a16="http://schemas.microsoft.com/office/drawing/2014/main" id="{8D25771D-1055-5952-DB32-EBDCB3A35DC6}"/>
              </a:ext>
            </a:extLst>
          </p:cNvPr>
          <p:cNvSpPr/>
          <p:nvPr/>
        </p:nvSpPr>
        <p:spPr>
          <a:xfrm>
            <a:off x="0" y="4759452"/>
            <a:ext cx="342900" cy="384048"/>
          </a:xfrm>
          <a:prstGeom prst="rect">
            <a:avLst/>
          </a:prstGeom>
          <a:solidFill>
            <a:srgbClr val="4C4C4C"/>
          </a:solidFill>
          <a:ln w="12700">
            <a:solidFill>
              <a:srgbClr val="4C4C4C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3" name="Shape 1">
            <a:extLst>
              <a:ext uri="{FF2B5EF4-FFF2-40B4-BE49-F238E27FC236}">
                <a16:creationId xmlns:a16="http://schemas.microsoft.com/office/drawing/2014/main" id="{4E15DA8D-FE6A-752C-A8D8-A2E50C732E39}"/>
              </a:ext>
            </a:extLst>
          </p:cNvPr>
          <p:cNvSpPr/>
          <p:nvPr/>
        </p:nvSpPr>
        <p:spPr>
          <a:xfrm>
            <a:off x="342900" y="4759452"/>
            <a:ext cx="1028700" cy="384048"/>
          </a:xfrm>
          <a:prstGeom prst="rect">
            <a:avLst/>
          </a:prstGeom>
          <a:solidFill>
            <a:srgbClr val="F57921"/>
          </a:solidFill>
          <a:ln w="12700">
            <a:solidFill>
              <a:srgbClr val="F57921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4" name="Shape 2">
            <a:extLst>
              <a:ext uri="{FF2B5EF4-FFF2-40B4-BE49-F238E27FC236}">
                <a16:creationId xmlns:a16="http://schemas.microsoft.com/office/drawing/2014/main" id="{1FAB9862-F0AF-B847-ED36-6D9896F523D1}"/>
              </a:ext>
            </a:extLst>
          </p:cNvPr>
          <p:cNvSpPr/>
          <p:nvPr/>
        </p:nvSpPr>
        <p:spPr>
          <a:xfrm>
            <a:off x="1371600" y="4759452"/>
            <a:ext cx="3913632" cy="384048"/>
          </a:xfrm>
          <a:prstGeom prst="rect">
            <a:avLst/>
          </a:prstGeom>
          <a:solidFill>
            <a:srgbClr val="4C4C4C"/>
          </a:solidFill>
          <a:ln w="12700">
            <a:solidFill>
              <a:srgbClr val="4C4C4C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8" name="Shape 6">
            <a:extLst>
              <a:ext uri="{FF2B5EF4-FFF2-40B4-BE49-F238E27FC236}">
                <a16:creationId xmlns:a16="http://schemas.microsoft.com/office/drawing/2014/main" id="{577E7E45-A81C-D920-9FB5-C212B4FE520F}"/>
              </a:ext>
            </a:extLst>
          </p:cNvPr>
          <p:cNvSpPr/>
          <p:nvPr/>
        </p:nvSpPr>
        <p:spPr>
          <a:xfrm>
            <a:off x="7598664" y="4759452"/>
            <a:ext cx="256032" cy="384048"/>
          </a:xfrm>
          <a:prstGeom prst="rect">
            <a:avLst/>
          </a:prstGeom>
          <a:solidFill>
            <a:srgbClr val="4C4C4C"/>
          </a:solidFill>
          <a:ln w="12700">
            <a:solidFill>
              <a:srgbClr val="4C4C4C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1" name="Shape 9">
            <a:extLst>
              <a:ext uri="{FF2B5EF4-FFF2-40B4-BE49-F238E27FC236}">
                <a16:creationId xmlns:a16="http://schemas.microsoft.com/office/drawing/2014/main" id="{ECD0F5FB-FAB2-3464-A532-C3F6C5D6DC98}"/>
              </a:ext>
            </a:extLst>
          </p:cNvPr>
          <p:cNvSpPr/>
          <p:nvPr/>
        </p:nvSpPr>
        <p:spPr>
          <a:xfrm>
            <a:off x="0" y="0"/>
            <a:ext cx="9144000" cy="64008"/>
          </a:xfrm>
          <a:prstGeom prst="rect">
            <a:avLst/>
          </a:prstGeom>
          <a:solidFill>
            <a:srgbClr val="028090"/>
          </a:solidFill>
          <a:ln w="12700">
            <a:solidFill>
              <a:srgbClr val="028090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pic>
        <p:nvPicPr>
          <p:cNvPr id="12" name="Image 0" descr="preencoded.png">
            <a:extLst>
              <a:ext uri="{FF2B5EF4-FFF2-40B4-BE49-F238E27FC236}">
                <a16:creationId xmlns:a16="http://schemas.microsoft.com/office/drawing/2014/main" id="{0BB1FD3D-4142-2778-1746-09A169FF606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600" y="91440"/>
            <a:ext cx="1371600" cy="603504"/>
          </a:xfrm>
          <a:prstGeom prst="rect">
            <a:avLst/>
          </a:prstGeom>
        </p:spPr>
      </p:pic>
      <p:pic>
        <p:nvPicPr>
          <p:cNvPr id="13" name="Image 1" descr="preencoded.png">
            <a:extLst>
              <a:ext uri="{FF2B5EF4-FFF2-40B4-BE49-F238E27FC236}">
                <a16:creationId xmlns:a16="http://schemas.microsoft.com/office/drawing/2014/main" id="{DFE56110-2BB2-86D3-3D0B-DC2E666EAF02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21969" r="14435"/>
          <a:stretch>
            <a:fillRect/>
          </a:stretch>
        </p:blipFill>
        <p:spPr>
          <a:xfrm>
            <a:off x="7470986" y="4480560"/>
            <a:ext cx="1192107" cy="658368"/>
          </a:xfrm>
          <a:prstGeom prst="rect">
            <a:avLst/>
          </a:prstGeom>
        </p:spPr>
      </p:pic>
      <p:sp>
        <p:nvSpPr>
          <p:cNvPr id="15" name="Text 11">
            <a:extLst>
              <a:ext uri="{FF2B5EF4-FFF2-40B4-BE49-F238E27FC236}">
                <a16:creationId xmlns:a16="http://schemas.microsoft.com/office/drawing/2014/main" id="{233C5F9A-F312-3808-0374-22611EB22F79}"/>
              </a:ext>
            </a:extLst>
          </p:cNvPr>
          <p:cNvSpPr/>
          <p:nvPr/>
        </p:nvSpPr>
        <p:spPr>
          <a:xfrm>
            <a:off x="228600" y="749808"/>
            <a:ext cx="8686800" cy="6583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500" b="1" dirty="0" smtClean="0">
                <a:solidFill>
                  <a:srgbClr val="1B2D5B"/>
                </a:solidFill>
                <a:latin typeface="Cambria" pitchFamily="34" charset="0"/>
                <a:ea typeface="Cambria" pitchFamily="34" charset="-122"/>
              </a:rPr>
              <a:t>Way Forward for SAI</a:t>
            </a:r>
            <a:endParaRPr lang="en-US" sz="2500" dirty="0"/>
          </a:p>
        </p:txBody>
      </p:sp>
      <p:sp>
        <p:nvSpPr>
          <p:cNvPr id="16" name="Shape 12">
            <a:extLst>
              <a:ext uri="{FF2B5EF4-FFF2-40B4-BE49-F238E27FC236}">
                <a16:creationId xmlns:a16="http://schemas.microsoft.com/office/drawing/2014/main" id="{88DC1173-34A8-74A0-62F4-739DDBC7E652}"/>
              </a:ext>
            </a:extLst>
          </p:cNvPr>
          <p:cNvSpPr/>
          <p:nvPr/>
        </p:nvSpPr>
        <p:spPr>
          <a:xfrm>
            <a:off x="228600" y="1399032"/>
            <a:ext cx="8686800" cy="22860"/>
          </a:xfrm>
          <a:prstGeom prst="rect">
            <a:avLst/>
          </a:prstGeom>
          <a:solidFill>
            <a:srgbClr val="F57921"/>
          </a:solidFill>
          <a:ln w="12700">
            <a:solidFill>
              <a:srgbClr val="F57921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0" name="Text 16">
            <a:extLst>
              <a:ext uri="{FF2B5EF4-FFF2-40B4-BE49-F238E27FC236}">
                <a16:creationId xmlns:a16="http://schemas.microsoft.com/office/drawing/2014/main" id="{A86C7D06-1C8D-1B25-6820-2F616FF9C42E}"/>
              </a:ext>
            </a:extLst>
          </p:cNvPr>
          <p:cNvSpPr/>
          <p:nvPr/>
        </p:nvSpPr>
        <p:spPr>
          <a:xfrm>
            <a:off x="264498" y="1469897"/>
            <a:ext cx="7801816" cy="3085773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en-GB" b="1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en-GB" b="1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Capacity Building </a:t>
            </a:r>
            <a:endParaRPr lang="en-GB" b="1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GB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Develop </a:t>
            </a:r>
            <a:r>
              <a:rPr lang="en-GB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Expertise in </a:t>
            </a:r>
            <a:r>
              <a:rPr lang="en-GB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foresight </a:t>
            </a:r>
            <a:r>
              <a:rPr lang="en-GB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and scenario-planning</a:t>
            </a:r>
            <a:r>
              <a:rPr lang="en-GB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capabilities.</a:t>
            </a:r>
            <a:endParaRPr lang="en-US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GB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Collaborate with international peers (e.g. INTOSAI Working Group on Environmental Auditing).</a:t>
            </a:r>
            <a:endParaRPr lang="en-US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lvl="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GB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Embrace </a:t>
            </a:r>
            <a:r>
              <a:rPr lang="en-GB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innovative audit methodologies</a:t>
            </a:r>
            <a:r>
              <a:rPr lang="en-GB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including data analytics, ESG auditing, and geospatial tools.</a:t>
            </a:r>
            <a:endParaRPr lang="en-US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en-GB" b="1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en-GB" b="1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en-GB" b="1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9" name="Text 35">
            <a:extLst>
              <a:ext uri="{FF2B5EF4-FFF2-40B4-BE49-F238E27FC236}">
                <a16:creationId xmlns:a16="http://schemas.microsoft.com/office/drawing/2014/main" id="{50D8F31C-E974-3AEE-F3F0-AFC2A82E4FBD}"/>
              </a:ext>
            </a:extLst>
          </p:cNvPr>
          <p:cNvSpPr/>
          <p:nvPr/>
        </p:nvSpPr>
        <p:spPr>
          <a:xfrm>
            <a:off x="6007946" y="1325880"/>
            <a:ext cx="2907453" cy="63322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just"/>
            <a:endParaRPr lang="en-US" sz="1600" b="1" dirty="0">
              <a:solidFill>
                <a:srgbClr val="0070C0"/>
              </a:solidFill>
            </a:endParaRPr>
          </a:p>
          <a:p>
            <a:pPr algn="just"/>
            <a:endParaRPr lang="en-US" sz="1600" b="1" dirty="0">
              <a:solidFill>
                <a:srgbClr val="0070C0"/>
              </a:solidFill>
            </a:endParaRPr>
          </a:p>
          <a:p>
            <a:pPr algn="just"/>
            <a:endParaRPr lang="en-US" sz="1600" b="1" dirty="0">
              <a:solidFill>
                <a:srgbClr val="0070C0"/>
              </a:solidFill>
            </a:endParaRPr>
          </a:p>
          <a:p>
            <a:pPr algn="just"/>
            <a:endParaRPr lang="en-US" sz="1600" b="1" dirty="0">
              <a:solidFill>
                <a:srgbClr val="0070C0"/>
              </a:solidFill>
            </a:endParaRPr>
          </a:p>
          <a:p>
            <a:pPr algn="just"/>
            <a:endParaRPr lang="en-US" sz="1600" b="1" dirty="0">
              <a:solidFill>
                <a:srgbClr val="0070C0"/>
              </a:solidFill>
            </a:endParaRPr>
          </a:p>
          <a:p>
            <a:pPr algn="just"/>
            <a:endParaRPr lang="en-US" sz="1600" b="1" dirty="0">
              <a:solidFill>
                <a:srgbClr val="0070C0"/>
              </a:solidFill>
            </a:endParaRPr>
          </a:p>
          <a:p>
            <a:pPr algn="just"/>
            <a:endParaRPr lang="en-US" sz="1600" b="1" dirty="0">
              <a:solidFill>
                <a:srgbClr val="0070C0"/>
              </a:solidFill>
            </a:endParaRPr>
          </a:p>
          <a:p>
            <a:pPr algn="just"/>
            <a:endParaRPr lang="en-US" sz="1600" b="1" dirty="0">
              <a:solidFill>
                <a:srgbClr val="0070C0"/>
              </a:solidFill>
            </a:endParaRPr>
          </a:p>
          <a:p>
            <a:pPr algn="just"/>
            <a:endParaRPr lang="en-US" sz="1600" b="1" dirty="0">
              <a:solidFill>
                <a:srgbClr val="0070C0"/>
              </a:solidFill>
            </a:endParaRPr>
          </a:p>
          <a:p>
            <a:pPr algn="just"/>
            <a:endParaRPr lang="en-US" sz="1600" b="1" dirty="0">
              <a:solidFill>
                <a:srgbClr val="0070C0"/>
              </a:solidFill>
            </a:endParaRPr>
          </a:p>
        </p:txBody>
      </p:sp>
      <p:sp>
        <p:nvSpPr>
          <p:cNvPr id="42" name="Text 38">
            <a:extLst>
              <a:ext uri="{FF2B5EF4-FFF2-40B4-BE49-F238E27FC236}">
                <a16:creationId xmlns:a16="http://schemas.microsoft.com/office/drawing/2014/main" id="{CE4AB7E0-013A-5691-AB9C-25404C93FEAA}"/>
              </a:ext>
            </a:extLst>
          </p:cNvPr>
          <p:cNvSpPr/>
          <p:nvPr/>
        </p:nvSpPr>
        <p:spPr>
          <a:xfrm>
            <a:off x="4709160" y="2240280"/>
            <a:ext cx="384048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FFFFFF"/>
                </a:solidFill>
              </a:rPr>
              <a:t>07</a:t>
            </a:r>
            <a:endParaRPr lang="en-US" sz="1100" dirty="0"/>
          </a:p>
        </p:txBody>
      </p:sp>
      <p:sp>
        <p:nvSpPr>
          <p:cNvPr id="43" name="Text 39">
            <a:extLst>
              <a:ext uri="{FF2B5EF4-FFF2-40B4-BE49-F238E27FC236}">
                <a16:creationId xmlns:a16="http://schemas.microsoft.com/office/drawing/2014/main" id="{AE302874-04EB-08AC-9FB5-1D928B430FB3}"/>
              </a:ext>
            </a:extLst>
          </p:cNvPr>
          <p:cNvSpPr/>
          <p:nvPr/>
        </p:nvSpPr>
        <p:spPr>
          <a:xfrm>
            <a:off x="3012621" y="1870371"/>
            <a:ext cx="5964011" cy="328761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just"/>
            <a:endParaRPr lang="en-GB" dirty="0" smtClean="0"/>
          </a:p>
          <a:p>
            <a:pPr algn="just"/>
            <a:endParaRPr lang="en-GB" dirty="0" smtClean="0"/>
          </a:p>
        </p:txBody>
      </p:sp>
    </p:spTree>
    <p:extLst>
      <p:ext uri="{BB962C8B-B14F-4D97-AF65-F5344CB8AC3E}">
        <p14:creationId xmlns:p14="http://schemas.microsoft.com/office/powerpoint/2010/main" val="211371897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4759452"/>
            <a:ext cx="342900" cy="384048"/>
          </a:xfrm>
          <a:prstGeom prst="rect">
            <a:avLst/>
          </a:prstGeom>
          <a:solidFill>
            <a:srgbClr val="4C4C4C"/>
          </a:solidFill>
          <a:ln w="12700">
            <a:solidFill>
              <a:srgbClr val="4C4C4C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3" name="Shape 1"/>
          <p:cNvSpPr/>
          <p:nvPr/>
        </p:nvSpPr>
        <p:spPr>
          <a:xfrm>
            <a:off x="342900" y="4759452"/>
            <a:ext cx="1028700" cy="384048"/>
          </a:xfrm>
          <a:prstGeom prst="rect">
            <a:avLst/>
          </a:prstGeom>
          <a:solidFill>
            <a:srgbClr val="F57921"/>
          </a:solidFill>
          <a:ln w="12700">
            <a:solidFill>
              <a:srgbClr val="F57921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4" name="Shape 2"/>
          <p:cNvSpPr/>
          <p:nvPr/>
        </p:nvSpPr>
        <p:spPr>
          <a:xfrm>
            <a:off x="1371600" y="4759452"/>
            <a:ext cx="3913632" cy="384048"/>
          </a:xfrm>
          <a:prstGeom prst="rect">
            <a:avLst/>
          </a:prstGeom>
          <a:solidFill>
            <a:srgbClr val="4C4C4C"/>
          </a:solidFill>
          <a:ln w="12700">
            <a:solidFill>
              <a:srgbClr val="4C4C4C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8" name="Shape 6"/>
          <p:cNvSpPr/>
          <p:nvPr/>
        </p:nvSpPr>
        <p:spPr>
          <a:xfrm>
            <a:off x="7598664" y="4759452"/>
            <a:ext cx="256032" cy="384048"/>
          </a:xfrm>
          <a:prstGeom prst="rect">
            <a:avLst/>
          </a:prstGeom>
          <a:solidFill>
            <a:srgbClr val="4C4C4C"/>
          </a:solidFill>
          <a:ln w="12700">
            <a:solidFill>
              <a:srgbClr val="4C4C4C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1" name="Shape 9"/>
          <p:cNvSpPr/>
          <p:nvPr/>
        </p:nvSpPr>
        <p:spPr>
          <a:xfrm>
            <a:off x="0" y="0"/>
            <a:ext cx="9144000" cy="64008"/>
          </a:xfrm>
          <a:prstGeom prst="rect">
            <a:avLst/>
          </a:prstGeom>
          <a:solidFill>
            <a:srgbClr val="028090"/>
          </a:solidFill>
          <a:ln w="12700">
            <a:solidFill>
              <a:srgbClr val="028090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pic>
        <p:nvPicPr>
          <p:cNvPr id="1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600" y="91440"/>
            <a:ext cx="1371600" cy="603504"/>
          </a:xfrm>
          <a:prstGeom prst="rect">
            <a:avLst/>
          </a:prstGeom>
        </p:spPr>
      </p:pic>
      <p:pic>
        <p:nvPicPr>
          <p:cNvPr id="13" name="Image 1" descr="preencoded.png"/>
          <p:cNvPicPr>
            <a:picLocks noChangeAspect="1"/>
          </p:cNvPicPr>
          <p:nvPr/>
        </p:nvPicPr>
        <p:blipFill>
          <a:blip r:embed="rId4"/>
          <a:srcRect l="22330" r="14436"/>
          <a:stretch>
            <a:fillRect/>
          </a:stretch>
        </p:blipFill>
        <p:spPr>
          <a:xfrm>
            <a:off x="7477760" y="4480560"/>
            <a:ext cx="1185333" cy="658368"/>
          </a:xfrm>
          <a:prstGeom prst="rect">
            <a:avLst/>
          </a:prstGeom>
        </p:spPr>
      </p:pic>
      <p:sp>
        <p:nvSpPr>
          <p:cNvPr id="15" name="Text 11"/>
          <p:cNvSpPr/>
          <p:nvPr/>
        </p:nvSpPr>
        <p:spPr>
          <a:xfrm>
            <a:off x="228600" y="749808"/>
            <a:ext cx="8686800" cy="6583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500" b="1" dirty="0">
                <a:solidFill>
                  <a:srgbClr val="1B2D5B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How these risks affect the Energy Transition</a:t>
            </a:r>
            <a:endParaRPr lang="en-US" sz="2500" dirty="0"/>
          </a:p>
        </p:txBody>
      </p:sp>
      <p:sp>
        <p:nvSpPr>
          <p:cNvPr id="16" name="Shape 12"/>
          <p:cNvSpPr/>
          <p:nvPr/>
        </p:nvSpPr>
        <p:spPr>
          <a:xfrm>
            <a:off x="228600" y="1399032"/>
            <a:ext cx="8686800" cy="22860"/>
          </a:xfrm>
          <a:prstGeom prst="rect">
            <a:avLst/>
          </a:prstGeom>
          <a:solidFill>
            <a:srgbClr val="F57921"/>
          </a:solidFill>
          <a:ln w="12700">
            <a:solidFill>
              <a:srgbClr val="F57921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8" name="Shape 14"/>
          <p:cNvSpPr/>
          <p:nvPr/>
        </p:nvSpPr>
        <p:spPr>
          <a:xfrm>
            <a:off x="228600" y="1517904"/>
            <a:ext cx="3977640" cy="347472"/>
          </a:xfrm>
          <a:prstGeom prst="rect">
            <a:avLst/>
          </a:prstGeom>
          <a:solidFill>
            <a:srgbClr val="C0392B"/>
          </a:solidFill>
          <a:ln w="12700">
            <a:solidFill>
              <a:srgbClr val="C0392B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9" name="Text 15"/>
          <p:cNvSpPr/>
          <p:nvPr/>
        </p:nvSpPr>
        <p:spPr>
          <a:xfrm>
            <a:off x="228600" y="1536192"/>
            <a:ext cx="3977640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600" b="1" kern="0" spc="200" dirty="0">
                <a:solidFill>
                  <a:srgbClr val="FFFFFF"/>
                </a:solidFill>
              </a:rPr>
              <a:t>MINERAL SECTOR RISK</a:t>
            </a:r>
            <a:endParaRPr lang="en-US" sz="1600" dirty="0"/>
          </a:p>
        </p:txBody>
      </p:sp>
      <p:sp>
        <p:nvSpPr>
          <p:cNvPr id="20" name="Shape 16"/>
          <p:cNvSpPr/>
          <p:nvPr/>
        </p:nvSpPr>
        <p:spPr>
          <a:xfrm>
            <a:off x="4937760" y="1517904"/>
            <a:ext cx="3977640" cy="347472"/>
          </a:xfrm>
          <a:prstGeom prst="rect">
            <a:avLst/>
          </a:prstGeom>
          <a:solidFill>
            <a:srgbClr val="028090"/>
          </a:solidFill>
          <a:ln w="12700">
            <a:solidFill>
              <a:srgbClr val="028090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1" name="Text 17"/>
          <p:cNvSpPr/>
          <p:nvPr/>
        </p:nvSpPr>
        <p:spPr>
          <a:xfrm>
            <a:off x="4937760" y="1536192"/>
            <a:ext cx="3977640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600" b="1" kern="0" spc="200" dirty="0">
                <a:solidFill>
                  <a:srgbClr val="FFFFFF"/>
                </a:solidFill>
              </a:rPr>
              <a:t>ENERGY TRANSITION IMPACT</a:t>
            </a:r>
            <a:endParaRPr lang="en-US" sz="1600" dirty="0"/>
          </a:p>
        </p:txBody>
      </p:sp>
      <p:sp>
        <p:nvSpPr>
          <p:cNvPr id="22" name="Text 18"/>
          <p:cNvSpPr/>
          <p:nvPr/>
        </p:nvSpPr>
        <p:spPr>
          <a:xfrm>
            <a:off x="4224528" y="1536192"/>
            <a:ext cx="694944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200" dirty="0">
                <a:solidFill>
                  <a:srgbClr val="F57921"/>
                </a:solidFill>
              </a:rPr>
              <a:t>→</a:t>
            </a:r>
            <a:endParaRPr lang="en-US" sz="2200" dirty="0"/>
          </a:p>
        </p:txBody>
      </p:sp>
      <p:sp>
        <p:nvSpPr>
          <p:cNvPr id="23" name="Shape 19"/>
          <p:cNvSpPr/>
          <p:nvPr/>
        </p:nvSpPr>
        <p:spPr>
          <a:xfrm>
            <a:off x="228600" y="1956816"/>
            <a:ext cx="3977640" cy="475488"/>
          </a:xfrm>
          <a:prstGeom prst="rect">
            <a:avLst/>
          </a:prstGeom>
          <a:solidFill>
            <a:srgbClr val="FEF0F0"/>
          </a:solidFill>
          <a:ln w="6350">
            <a:solidFill>
              <a:srgbClr val="EEC8C8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4" name="Text 20"/>
          <p:cNvSpPr/>
          <p:nvPr/>
        </p:nvSpPr>
        <p:spPr>
          <a:xfrm>
            <a:off x="347472" y="2002536"/>
            <a:ext cx="3749040" cy="40233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500" dirty="0">
                <a:solidFill>
                  <a:srgbClr val="8B1A1A"/>
                </a:solidFill>
              </a:rPr>
              <a:t>Revenue Leakage from Royalties &amp; Taxes</a:t>
            </a:r>
            <a:endParaRPr lang="en-US" sz="1500" dirty="0"/>
          </a:p>
        </p:txBody>
      </p:sp>
      <p:sp>
        <p:nvSpPr>
          <p:cNvPr id="25" name="Text 21"/>
          <p:cNvSpPr/>
          <p:nvPr/>
        </p:nvSpPr>
        <p:spPr>
          <a:xfrm>
            <a:off x="4224528" y="2048256"/>
            <a:ext cx="694944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600" dirty="0">
                <a:solidFill>
                  <a:srgbClr val="F57921"/>
                </a:solidFill>
              </a:rPr>
              <a:t>→</a:t>
            </a:r>
            <a:endParaRPr lang="en-US" sz="1600" dirty="0"/>
          </a:p>
        </p:txBody>
      </p:sp>
      <p:sp>
        <p:nvSpPr>
          <p:cNvPr id="26" name="Shape 22"/>
          <p:cNvSpPr/>
          <p:nvPr/>
        </p:nvSpPr>
        <p:spPr>
          <a:xfrm>
            <a:off x="4937760" y="1956816"/>
            <a:ext cx="3977640" cy="475488"/>
          </a:xfrm>
          <a:prstGeom prst="rect">
            <a:avLst/>
          </a:prstGeom>
          <a:solidFill>
            <a:srgbClr val="E8F8F5"/>
          </a:solidFill>
          <a:ln w="6350">
            <a:solidFill>
              <a:srgbClr val="B0DAD4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7" name="Text 23"/>
          <p:cNvSpPr/>
          <p:nvPr/>
        </p:nvSpPr>
        <p:spPr>
          <a:xfrm>
            <a:off x="5047488" y="2002536"/>
            <a:ext cx="3867912" cy="40233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dirty="0">
                <a:solidFill>
                  <a:srgbClr val="0A4A42"/>
                </a:solidFill>
              </a:rPr>
              <a:t>Lost revenue cannot fund renewables energy plans.</a:t>
            </a:r>
            <a:endParaRPr lang="en-US" sz="1300" dirty="0"/>
          </a:p>
        </p:txBody>
      </p:sp>
      <p:sp>
        <p:nvSpPr>
          <p:cNvPr id="28" name="Shape 24"/>
          <p:cNvSpPr/>
          <p:nvPr/>
        </p:nvSpPr>
        <p:spPr>
          <a:xfrm>
            <a:off x="228600" y="2500884"/>
            <a:ext cx="3977640" cy="475488"/>
          </a:xfrm>
          <a:prstGeom prst="rect">
            <a:avLst/>
          </a:prstGeom>
          <a:solidFill>
            <a:srgbClr val="FEF0F0"/>
          </a:solidFill>
          <a:ln w="6350">
            <a:solidFill>
              <a:srgbClr val="EEC8C8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9" name="Text 25"/>
          <p:cNvSpPr/>
          <p:nvPr/>
        </p:nvSpPr>
        <p:spPr>
          <a:xfrm>
            <a:off x="347472" y="2546604"/>
            <a:ext cx="3749040" cy="40233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sz="1500" dirty="0">
                <a:solidFill>
                  <a:srgbClr val="8B1A1A"/>
                </a:solidFill>
              </a:rPr>
              <a:t>Lack of transparency in mineral licensing</a:t>
            </a:r>
          </a:p>
        </p:txBody>
      </p:sp>
      <p:sp>
        <p:nvSpPr>
          <p:cNvPr id="30" name="Text 26"/>
          <p:cNvSpPr/>
          <p:nvPr/>
        </p:nvSpPr>
        <p:spPr>
          <a:xfrm>
            <a:off x="4224528" y="2592324"/>
            <a:ext cx="694944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600" dirty="0">
                <a:solidFill>
                  <a:srgbClr val="F57921"/>
                </a:solidFill>
              </a:rPr>
              <a:t>→</a:t>
            </a:r>
            <a:endParaRPr lang="en-US" sz="1600" dirty="0"/>
          </a:p>
        </p:txBody>
      </p:sp>
      <p:sp>
        <p:nvSpPr>
          <p:cNvPr id="31" name="Shape 27"/>
          <p:cNvSpPr/>
          <p:nvPr/>
        </p:nvSpPr>
        <p:spPr>
          <a:xfrm>
            <a:off x="4937760" y="2500884"/>
            <a:ext cx="3977640" cy="475488"/>
          </a:xfrm>
          <a:prstGeom prst="rect">
            <a:avLst/>
          </a:prstGeom>
          <a:solidFill>
            <a:srgbClr val="E8F8F5"/>
          </a:solidFill>
          <a:ln w="6350">
            <a:solidFill>
              <a:srgbClr val="B0DAD4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32" name="Text 28"/>
          <p:cNvSpPr/>
          <p:nvPr/>
        </p:nvSpPr>
        <p:spPr>
          <a:xfrm>
            <a:off x="5047488" y="2546604"/>
            <a:ext cx="3749040" cy="40233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just"/>
            <a:r>
              <a:rPr lang="en-US" sz="1300" dirty="0">
                <a:solidFill>
                  <a:srgbClr val="0A4A42"/>
                </a:solidFill>
              </a:rPr>
              <a:t>Breeds corruption, loss of revenue and undermines public trust in transition initiatives.</a:t>
            </a:r>
          </a:p>
        </p:txBody>
      </p:sp>
      <p:sp>
        <p:nvSpPr>
          <p:cNvPr id="33" name="Shape 29"/>
          <p:cNvSpPr/>
          <p:nvPr/>
        </p:nvSpPr>
        <p:spPr>
          <a:xfrm>
            <a:off x="228600" y="3044952"/>
            <a:ext cx="3977640" cy="475488"/>
          </a:xfrm>
          <a:prstGeom prst="rect">
            <a:avLst/>
          </a:prstGeom>
          <a:solidFill>
            <a:srgbClr val="FEF0F0"/>
          </a:solidFill>
          <a:ln w="6350">
            <a:solidFill>
              <a:srgbClr val="EEC8C8"/>
            </a:solidFill>
            <a:prstDash val="solid"/>
          </a:ln>
        </p:spPr>
        <p:txBody>
          <a:bodyPr/>
          <a:lstStyle/>
          <a:p>
            <a:pPr marL="115888"/>
            <a:r>
              <a:rPr lang="en-US" sz="1500" dirty="0">
                <a:solidFill>
                  <a:srgbClr val="8B1A1A"/>
                </a:solidFill>
              </a:rPr>
              <a:t>Inter-Agency fragmentation</a:t>
            </a:r>
          </a:p>
        </p:txBody>
      </p:sp>
      <p:sp>
        <p:nvSpPr>
          <p:cNvPr id="34" name="Text 30"/>
          <p:cNvSpPr/>
          <p:nvPr/>
        </p:nvSpPr>
        <p:spPr>
          <a:xfrm>
            <a:off x="347472" y="3090672"/>
            <a:ext cx="3749040" cy="40233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endParaRPr lang="en-US" sz="1000" dirty="0"/>
          </a:p>
        </p:txBody>
      </p:sp>
      <p:sp>
        <p:nvSpPr>
          <p:cNvPr id="35" name="Text 31"/>
          <p:cNvSpPr/>
          <p:nvPr/>
        </p:nvSpPr>
        <p:spPr>
          <a:xfrm>
            <a:off x="4224528" y="3136392"/>
            <a:ext cx="694944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600" dirty="0">
                <a:solidFill>
                  <a:srgbClr val="F57921"/>
                </a:solidFill>
              </a:rPr>
              <a:t>→</a:t>
            </a:r>
            <a:endParaRPr lang="en-US" sz="1600" dirty="0"/>
          </a:p>
        </p:txBody>
      </p:sp>
      <p:sp>
        <p:nvSpPr>
          <p:cNvPr id="36" name="Shape 32"/>
          <p:cNvSpPr/>
          <p:nvPr/>
        </p:nvSpPr>
        <p:spPr>
          <a:xfrm>
            <a:off x="4937760" y="3044952"/>
            <a:ext cx="3977640" cy="475488"/>
          </a:xfrm>
          <a:prstGeom prst="rect">
            <a:avLst/>
          </a:prstGeom>
          <a:solidFill>
            <a:srgbClr val="E8F8F5"/>
          </a:solidFill>
          <a:ln w="6350">
            <a:solidFill>
              <a:srgbClr val="B0DAD4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37" name="Text 33"/>
          <p:cNvSpPr/>
          <p:nvPr/>
        </p:nvSpPr>
        <p:spPr>
          <a:xfrm>
            <a:off x="5047488" y="3090672"/>
            <a:ext cx="3749040" cy="40233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algn="just">
              <a:buNone/>
            </a:pPr>
            <a:r>
              <a:rPr lang="en-US" sz="1300" dirty="0">
                <a:solidFill>
                  <a:srgbClr val="0A4A42"/>
                </a:solidFill>
              </a:rPr>
              <a:t>Affects coordinated accountability and sustainable use of resources</a:t>
            </a:r>
          </a:p>
        </p:txBody>
      </p:sp>
      <p:sp>
        <p:nvSpPr>
          <p:cNvPr id="38" name="Shape 34"/>
          <p:cNvSpPr/>
          <p:nvPr/>
        </p:nvSpPr>
        <p:spPr>
          <a:xfrm>
            <a:off x="228600" y="3589020"/>
            <a:ext cx="3977640" cy="475488"/>
          </a:xfrm>
          <a:prstGeom prst="rect">
            <a:avLst/>
          </a:prstGeom>
          <a:solidFill>
            <a:srgbClr val="FEF0F0"/>
          </a:solidFill>
          <a:ln w="6350">
            <a:solidFill>
              <a:srgbClr val="EEC8C8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39" name="Text 35"/>
          <p:cNvSpPr/>
          <p:nvPr/>
        </p:nvSpPr>
        <p:spPr>
          <a:xfrm>
            <a:off x="347472" y="3634740"/>
            <a:ext cx="3749040" cy="40233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sz="1500" dirty="0">
                <a:solidFill>
                  <a:srgbClr val="8B1A1A"/>
                </a:solidFill>
              </a:rPr>
              <a:t>Limited value addition</a:t>
            </a:r>
          </a:p>
        </p:txBody>
      </p:sp>
      <p:sp>
        <p:nvSpPr>
          <p:cNvPr id="40" name="Text 36"/>
          <p:cNvSpPr/>
          <p:nvPr/>
        </p:nvSpPr>
        <p:spPr>
          <a:xfrm>
            <a:off x="4224528" y="3680460"/>
            <a:ext cx="694944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600" dirty="0">
                <a:solidFill>
                  <a:srgbClr val="F57921"/>
                </a:solidFill>
              </a:rPr>
              <a:t>→</a:t>
            </a:r>
            <a:endParaRPr lang="en-US" sz="1600" dirty="0"/>
          </a:p>
        </p:txBody>
      </p:sp>
      <p:sp>
        <p:nvSpPr>
          <p:cNvPr id="41" name="Shape 37"/>
          <p:cNvSpPr/>
          <p:nvPr/>
        </p:nvSpPr>
        <p:spPr>
          <a:xfrm>
            <a:off x="4937760" y="3589020"/>
            <a:ext cx="3977640" cy="475488"/>
          </a:xfrm>
          <a:prstGeom prst="rect">
            <a:avLst/>
          </a:prstGeom>
          <a:solidFill>
            <a:srgbClr val="E8F8F5"/>
          </a:solidFill>
          <a:ln w="6350">
            <a:solidFill>
              <a:srgbClr val="B0DAD4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42" name="Text 38"/>
          <p:cNvSpPr/>
          <p:nvPr/>
        </p:nvSpPr>
        <p:spPr>
          <a:xfrm>
            <a:off x="5047488" y="3634740"/>
            <a:ext cx="3749040" cy="40233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just"/>
            <a:r>
              <a:rPr lang="en-US" sz="1300" dirty="0">
                <a:solidFill>
                  <a:srgbClr val="0A4A42"/>
                </a:solidFill>
              </a:rPr>
              <a:t>Reduces economic returns on exported minerals which should fund  cleaner energy initiatives </a:t>
            </a:r>
          </a:p>
        </p:txBody>
      </p:sp>
      <p:sp>
        <p:nvSpPr>
          <p:cNvPr id="43" name="Shape 39"/>
          <p:cNvSpPr/>
          <p:nvPr/>
        </p:nvSpPr>
        <p:spPr>
          <a:xfrm>
            <a:off x="228600" y="4133088"/>
            <a:ext cx="3977640" cy="475488"/>
          </a:xfrm>
          <a:prstGeom prst="rect">
            <a:avLst/>
          </a:prstGeom>
          <a:solidFill>
            <a:srgbClr val="FEF0F0"/>
          </a:solidFill>
          <a:ln w="6350">
            <a:solidFill>
              <a:srgbClr val="EEC8C8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44" name="Text 40"/>
          <p:cNvSpPr/>
          <p:nvPr/>
        </p:nvSpPr>
        <p:spPr>
          <a:xfrm>
            <a:off x="347472" y="4178808"/>
            <a:ext cx="3749040" cy="40233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algn="just">
              <a:buNone/>
            </a:pPr>
            <a:r>
              <a:rPr lang="en-US" sz="1500" dirty="0">
                <a:solidFill>
                  <a:srgbClr val="8B1A1A"/>
                </a:solidFill>
              </a:rPr>
              <a:t>Community Displacement Without Compensation</a:t>
            </a:r>
          </a:p>
        </p:txBody>
      </p:sp>
      <p:sp>
        <p:nvSpPr>
          <p:cNvPr id="45" name="Text 41"/>
          <p:cNvSpPr/>
          <p:nvPr/>
        </p:nvSpPr>
        <p:spPr>
          <a:xfrm>
            <a:off x="4224528" y="4224528"/>
            <a:ext cx="694944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600" dirty="0">
                <a:solidFill>
                  <a:srgbClr val="F57921"/>
                </a:solidFill>
              </a:rPr>
              <a:t>→</a:t>
            </a:r>
            <a:endParaRPr lang="en-US" sz="1600" dirty="0"/>
          </a:p>
        </p:txBody>
      </p:sp>
      <p:sp>
        <p:nvSpPr>
          <p:cNvPr id="46" name="Shape 42"/>
          <p:cNvSpPr/>
          <p:nvPr/>
        </p:nvSpPr>
        <p:spPr>
          <a:xfrm>
            <a:off x="4937760" y="4133088"/>
            <a:ext cx="3977640" cy="475488"/>
          </a:xfrm>
          <a:prstGeom prst="rect">
            <a:avLst/>
          </a:prstGeom>
          <a:solidFill>
            <a:srgbClr val="E8F8F5"/>
          </a:solidFill>
          <a:ln w="6350">
            <a:solidFill>
              <a:srgbClr val="B0DAD4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47" name="Text 43"/>
          <p:cNvSpPr/>
          <p:nvPr/>
        </p:nvSpPr>
        <p:spPr>
          <a:xfrm>
            <a:off x="5047488" y="4178808"/>
            <a:ext cx="3749040" cy="40233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algn="just">
              <a:buNone/>
            </a:pPr>
            <a:r>
              <a:rPr lang="en-US" sz="1300" dirty="0">
                <a:solidFill>
                  <a:srgbClr val="0A4A42"/>
                </a:solidFill>
              </a:rPr>
              <a:t>Delays energy infrastructure projects.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4759452"/>
            <a:ext cx="342900" cy="384048"/>
          </a:xfrm>
          <a:prstGeom prst="rect">
            <a:avLst/>
          </a:prstGeom>
          <a:solidFill>
            <a:srgbClr val="4C4C4C"/>
          </a:solidFill>
          <a:ln w="12700">
            <a:solidFill>
              <a:srgbClr val="4C4C4C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3" name="Shape 1"/>
          <p:cNvSpPr/>
          <p:nvPr/>
        </p:nvSpPr>
        <p:spPr>
          <a:xfrm>
            <a:off x="342900" y="4759452"/>
            <a:ext cx="1028700" cy="384048"/>
          </a:xfrm>
          <a:prstGeom prst="rect">
            <a:avLst/>
          </a:prstGeom>
          <a:solidFill>
            <a:srgbClr val="F57921"/>
          </a:solidFill>
          <a:ln w="12700">
            <a:solidFill>
              <a:srgbClr val="F57921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4" name="Shape 2"/>
          <p:cNvSpPr/>
          <p:nvPr/>
        </p:nvSpPr>
        <p:spPr>
          <a:xfrm>
            <a:off x="1371600" y="4759452"/>
            <a:ext cx="3913632" cy="384048"/>
          </a:xfrm>
          <a:prstGeom prst="rect">
            <a:avLst/>
          </a:prstGeom>
          <a:solidFill>
            <a:srgbClr val="4C4C4C"/>
          </a:solidFill>
          <a:ln w="12700">
            <a:solidFill>
              <a:srgbClr val="4C4C4C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8" name="Shape 6"/>
          <p:cNvSpPr/>
          <p:nvPr/>
        </p:nvSpPr>
        <p:spPr>
          <a:xfrm>
            <a:off x="7598664" y="4759452"/>
            <a:ext cx="256032" cy="384048"/>
          </a:xfrm>
          <a:prstGeom prst="rect">
            <a:avLst/>
          </a:prstGeom>
          <a:solidFill>
            <a:srgbClr val="4C4C4C"/>
          </a:solidFill>
          <a:ln w="12700">
            <a:solidFill>
              <a:srgbClr val="4C4C4C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1" name="Shape 9"/>
          <p:cNvSpPr/>
          <p:nvPr/>
        </p:nvSpPr>
        <p:spPr>
          <a:xfrm>
            <a:off x="0" y="0"/>
            <a:ext cx="9144000" cy="64008"/>
          </a:xfrm>
          <a:prstGeom prst="rect">
            <a:avLst/>
          </a:prstGeom>
          <a:solidFill>
            <a:srgbClr val="028090"/>
          </a:solidFill>
          <a:ln w="12700">
            <a:solidFill>
              <a:srgbClr val="028090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pic>
        <p:nvPicPr>
          <p:cNvPr id="1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600" y="91440"/>
            <a:ext cx="1371600" cy="603504"/>
          </a:xfrm>
          <a:prstGeom prst="rect">
            <a:avLst/>
          </a:prstGeom>
        </p:spPr>
      </p:pic>
      <p:pic>
        <p:nvPicPr>
          <p:cNvPr id="13" name="Image 1" descr="preencoded.png"/>
          <p:cNvPicPr>
            <a:picLocks noChangeAspect="1"/>
          </p:cNvPicPr>
          <p:nvPr/>
        </p:nvPicPr>
        <p:blipFill>
          <a:blip r:embed="rId4"/>
          <a:srcRect l="21969" r="13532"/>
          <a:stretch>
            <a:fillRect/>
          </a:stretch>
        </p:blipFill>
        <p:spPr>
          <a:xfrm>
            <a:off x="7470987" y="4480560"/>
            <a:ext cx="1209040" cy="658368"/>
          </a:xfrm>
          <a:prstGeom prst="rect">
            <a:avLst/>
          </a:prstGeom>
        </p:spPr>
      </p:pic>
      <p:sp>
        <p:nvSpPr>
          <p:cNvPr id="15" name="Text 11"/>
          <p:cNvSpPr/>
          <p:nvPr/>
        </p:nvSpPr>
        <p:spPr>
          <a:xfrm>
            <a:off x="228600" y="749808"/>
            <a:ext cx="8686800" cy="6583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500" b="1" dirty="0">
                <a:solidFill>
                  <a:srgbClr val="1B2D5B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Conclusion-Key take ways and what to remember</a:t>
            </a:r>
            <a:endParaRPr lang="en-US" sz="2500" dirty="0"/>
          </a:p>
        </p:txBody>
      </p:sp>
      <p:sp>
        <p:nvSpPr>
          <p:cNvPr id="16" name="Shape 12"/>
          <p:cNvSpPr/>
          <p:nvPr/>
        </p:nvSpPr>
        <p:spPr>
          <a:xfrm>
            <a:off x="228600" y="1399032"/>
            <a:ext cx="8686800" cy="22860"/>
          </a:xfrm>
          <a:prstGeom prst="rect">
            <a:avLst/>
          </a:prstGeom>
          <a:solidFill>
            <a:srgbClr val="F57921"/>
          </a:solidFill>
          <a:ln w="12700">
            <a:solidFill>
              <a:srgbClr val="F57921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1" name="Text 17"/>
          <p:cNvSpPr/>
          <p:nvPr/>
        </p:nvSpPr>
        <p:spPr>
          <a:xfrm>
            <a:off x="2600960" y="1572768"/>
            <a:ext cx="3771392" cy="42062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1500" b="1" i="1" dirty="0">
                <a:solidFill>
                  <a:schemeClr val="accent1"/>
                </a:solidFill>
              </a:rPr>
              <a:t>Critical minerals are central to the global energy transition — without them, net-zero emissions is not achievable</a:t>
            </a:r>
            <a:r>
              <a:rPr lang="en-US" sz="1500" dirty="0">
                <a:solidFill>
                  <a:srgbClr val="2A2A2A"/>
                </a:solidFill>
              </a:rPr>
              <a:t>.</a:t>
            </a:r>
            <a:endParaRPr lang="en-US" sz="1500" dirty="0"/>
          </a:p>
        </p:txBody>
      </p:sp>
      <p:sp>
        <p:nvSpPr>
          <p:cNvPr id="33" name="Text 29"/>
          <p:cNvSpPr/>
          <p:nvPr/>
        </p:nvSpPr>
        <p:spPr>
          <a:xfrm>
            <a:off x="2695787" y="2432304"/>
            <a:ext cx="3622718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just"/>
            <a:endParaRPr lang="en-US" sz="1500" dirty="0">
              <a:solidFill>
                <a:srgbClr val="2A2A2A"/>
              </a:solidFill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1500" b="1" i="1" dirty="0">
                <a:solidFill>
                  <a:schemeClr val="accent1"/>
                </a:solidFill>
              </a:rPr>
              <a:t>Mining and use of critical minerals must support environmental sustainability, human rights and a just transition.</a:t>
            </a:r>
          </a:p>
        </p:txBody>
      </p:sp>
      <p:sp>
        <p:nvSpPr>
          <p:cNvPr id="37" name="Text 33"/>
          <p:cNvSpPr/>
          <p:nvPr/>
        </p:nvSpPr>
        <p:spPr>
          <a:xfrm>
            <a:off x="2729992" y="3685710"/>
            <a:ext cx="3622718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1500" b="1" i="1" dirty="0">
                <a:solidFill>
                  <a:schemeClr val="accent1"/>
                </a:solidFill>
              </a:rPr>
              <a:t>SAIs should provide independent assurance on sustainability, accountability and value for citizens in the mining and transition agenda.</a:t>
            </a:r>
          </a:p>
        </p:txBody>
      </p:sp>
      <p:sp>
        <p:nvSpPr>
          <p:cNvPr id="23" name="Text 29">
            <a:extLst>
              <a:ext uri="{FF2B5EF4-FFF2-40B4-BE49-F238E27FC236}">
                <a16:creationId xmlns:a16="http://schemas.microsoft.com/office/drawing/2014/main" id="{058092C4-F864-D12C-E435-5C826490190C}"/>
              </a:ext>
            </a:extLst>
          </p:cNvPr>
          <p:cNvSpPr/>
          <p:nvPr/>
        </p:nvSpPr>
        <p:spPr>
          <a:xfrm>
            <a:off x="568959" y="1556766"/>
            <a:ext cx="2032001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just"/>
            <a:endParaRPr lang="en-US" sz="1500" dirty="0">
              <a:solidFill>
                <a:srgbClr val="2A2A2A"/>
              </a:solidFill>
            </a:endParaRPr>
          </a:p>
        </p:txBody>
      </p:sp>
      <p:sp>
        <p:nvSpPr>
          <p:cNvPr id="25" name="Text 29">
            <a:extLst>
              <a:ext uri="{FF2B5EF4-FFF2-40B4-BE49-F238E27FC236}">
                <a16:creationId xmlns:a16="http://schemas.microsoft.com/office/drawing/2014/main" id="{F33EA601-F45B-6C4E-00EF-7ACEB4C48853}"/>
              </a:ext>
            </a:extLst>
          </p:cNvPr>
          <p:cNvSpPr/>
          <p:nvPr/>
        </p:nvSpPr>
        <p:spPr>
          <a:xfrm>
            <a:off x="6648025" y="1904238"/>
            <a:ext cx="2032001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just"/>
            <a:endParaRPr lang="en-US" sz="1500" dirty="0">
              <a:solidFill>
                <a:srgbClr val="2A2A2A"/>
              </a:solidFill>
            </a:endParaRPr>
          </a:p>
        </p:txBody>
      </p:sp>
      <p:sp>
        <p:nvSpPr>
          <p:cNvPr id="27" name="Text 29">
            <a:extLst>
              <a:ext uri="{FF2B5EF4-FFF2-40B4-BE49-F238E27FC236}">
                <a16:creationId xmlns:a16="http://schemas.microsoft.com/office/drawing/2014/main" id="{FC51E175-4F78-814A-746D-C8CF9C85420E}"/>
              </a:ext>
            </a:extLst>
          </p:cNvPr>
          <p:cNvSpPr/>
          <p:nvPr/>
        </p:nvSpPr>
        <p:spPr>
          <a:xfrm>
            <a:off x="342900" y="1601343"/>
            <a:ext cx="2032001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just"/>
            <a:endParaRPr lang="en-US" sz="1500" dirty="0">
              <a:solidFill>
                <a:srgbClr val="2A2A2A"/>
              </a:solidFill>
            </a:endParaRPr>
          </a:p>
        </p:txBody>
      </p:sp>
      <p:pic>
        <p:nvPicPr>
          <p:cNvPr id="28" name="Picture 27" descr="Queensland coal mine fined $200k for dumping dirty water into river | SBS  News">
            <a:extLst>
              <a:ext uri="{FF2B5EF4-FFF2-40B4-BE49-F238E27FC236}">
                <a16:creationId xmlns:a16="http://schemas.microsoft.com/office/drawing/2014/main" id="{91D9EE60-C2D0-9B93-0815-776FD4D969C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3823" y="1487423"/>
            <a:ext cx="2322154" cy="2906269"/>
          </a:xfrm>
          <a:prstGeom prst="rect">
            <a:avLst/>
          </a:prstGeom>
        </p:spPr>
      </p:pic>
      <p:pic>
        <p:nvPicPr>
          <p:cNvPr id="39" name="Picture 38" descr="Uganda embarks on US$83m electric power distribution project | Africa Energy  Portal">
            <a:extLst>
              <a:ext uri="{FF2B5EF4-FFF2-40B4-BE49-F238E27FC236}">
                <a16:creationId xmlns:a16="http://schemas.microsoft.com/office/drawing/2014/main" id="{CBE278D0-912B-A207-F153-13DC4B5C0E7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606367" y="1687067"/>
            <a:ext cx="2428836" cy="257082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4759452"/>
            <a:ext cx="342900" cy="384048"/>
          </a:xfrm>
          <a:prstGeom prst="rect">
            <a:avLst/>
          </a:prstGeom>
          <a:solidFill>
            <a:srgbClr val="4C4C4C"/>
          </a:solidFill>
          <a:ln w="12700">
            <a:solidFill>
              <a:srgbClr val="4C4C4C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3" name="Shape 1"/>
          <p:cNvSpPr/>
          <p:nvPr/>
        </p:nvSpPr>
        <p:spPr>
          <a:xfrm>
            <a:off x="342900" y="4759452"/>
            <a:ext cx="1028700" cy="384048"/>
          </a:xfrm>
          <a:prstGeom prst="rect">
            <a:avLst/>
          </a:prstGeom>
          <a:solidFill>
            <a:srgbClr val="F57921"/>
          </a:solidFill>
          <a:ln w="12700">
            <a:solidFill>
              <a:srgbClr val="F57921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4" name="Shape 2"/>
          <p:cNvSpPr/>
          <p:nvPr/>
        </p:nvSpPr>
        <p:spPr>
          <a:xfrm>
            <a:off x="1371600" y="4759452"/>
            <a:ext cx="3913632" cy="384048"/>
          </a:xfrm>
          <a:prstGeom prst="rect">
            <a:avLst/>
          </a:prstGeom>
          <a:solidFill>
            <a:srgbClr val="4C4C4C"/>
          </a:solidFill>
          <a:ln w="12700">
            <a:solidFill>
              <a:srgbClr val="4C4C4C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8" name="Shape 6"/>
          <p:cNvSpPr/>
          <p:nvPr/>
        </p:nvSpPr>
        <p:spPr>
          <a:xfrm>
            <a:off x="7598664" y="4759452"/>
            <a:ext cx="256032" cy="384048"/>
          </a:xfrm>
          <a:prstGeom prst="rect">
            <a:avLst/>
          </a:prstGeom>
          <a:solidFill>
            <a:srgbClr val="4C4C4C"/>
          </a:solidFill>
          <a:ln w="12700">
            <a:solidFill>
              <a:srgbClr val="4C4C4C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1" name="Shape 9"/>
          <p:cNvSpPr/>
          <p:nvPr/>
        </p:nvSpPr>
        <p:spPr>
          <a:xfrm>
            <a:off x="0" y="0"/>
            <a:ext cx="9144000" cy="64008"/>
          </a:xfrm>
          <a:prstGeom prst="rect">
            <a:avLst/>
          </a:prstGeom>
          <a:solidFill>
            <a:srgbClr val="028090"/>
          </a:solidFill>
          <a:ln w="12700">
            <a:solidFill>
              <a:srgbClr val="028090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pic>
        <p:nvPicPr>
          <p:cNvPr id="1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600" y="91440"/>
            <a:ext cx="1371600" cy="603504"/>
          </a:xfrm>
          <a:prstGeom prst="rect">
            <a:avLst/>
          </a:prstGeom>
        </p:spPr>
      </p:pic>
      <p:pic>
        <p:nvPicPr>
          <p:cNvPr id="13" name="Image 1" descr="preencoded.png"/>
          <p:cNvPicPr>
            <a:picLocks noChangeAspect="1"/>
          </p:cNvPicPr>
          <p:nvPr/>
        </p:nvPicPr>
        <p:blipFill>
          <a:blip r:embed="rId4"/>
          <a:srcRect l="22330" r="16242"/>
          <a:stretch>
            <a:fillRect/>
          </a:stretch>
        </p:blipFill>
        <p:spPr>
          <a:xfrm>
            <a:off x="7477760" y="4480560"/>
            <a:ext cx="1151467" cy="658368"/>
          </a:xfrm>
          <a:prstGeom prst="rect">
            <a:avLst/>
          </a:prstGeom>
        </p:spPr>
      </p:pic>
      <p:sp>
        <p:nvSpPr>
          <p:cNvPr id="15" name="Shape 11"/>
          <p:cNvSpPr/>
          <p:nvPr/>
        </p:nvSpPr>
        <p:spPr>
          <a:xfrm>
            <a:off x="0" y="1463040"/>
            <a:ext cx="9144000" cy="2148840"/>
          </a:xfrm>
          <a:prstGeom prst="rect">
            <a:avLst/>
          </a:prstGeom>
          <a:solidFill>
            <a:srgbClr val="1B2D5B"/>
          </a:solidFill>
          <a:ln w="12700">
            <a:solidFill>
              <a:srgbClr val="1B2D5B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6" name="Text 12"/>
          <p:cNvSpPr/>
          <p:nvPr/>
        </p:nvSpPr>
        <p:spPr>
          <a:xfrm>
            <a:off x="457200" y="1572768"/>
            <a:ext cx="822960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5200" b="1" kern="0" spc="600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THANK YOU</a:t>
            </a:r>
            <a:endParaRPr lang="en-US" sz="5200" dirty="0"/>
          </a:p>
        </p:txBody>
      </p:sp>
      <p:sp>
        <p:nvSpPr>
          <p:cNvPr id="17" name="Shape 13"/>
          <p:cNvSpPr/>
          <p:nvPr/>
        </p:nvSpPr>
        <p:spPr>
          <a:xfrm>
            <a:off x="3200400" y="2468880"/>
            <a:ext cx="2743200" cy="41148"/>
          </a:xfrm>
          <a:prstGeom prst="rect">
            <a:avLst/>
          </a:prstGeom>
          <a:solidFill>
            <a:srgbClr val="F57921"/>
          </a:solidFill>
          <a:ln w="12700">
            <a:solidFill>
              <a:srgbClr val="F57921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8" name="Text 14"/>
          <p:cNvSpPr/>
          <p:nvPr/>
        </p:nvSpPr>
        <p:spPr>
          <a:xfrm>
            <a:off x="457200" y="2542032"/>
            <a:ext cx="8229600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400" i="1" dirty="0">
                <a:solidFill>
                  <a:srgbClr val="BBCCDD"/>
                </a:solidFill>
              </a:rPr>
              <a:t>Questions &amp; Discussion Welcome</a:t>
            </a:r>
            <a:endParaRPr lang="en-US" sz="1400" dirty="0"/>
          </a:p>
        </p:txBody>
      </p:sp>
      <p:sp>
        <p:nvSpPr>
          <p:cNvPr id="19" name="Shape 15"/>
          <p:cNvSpPr/>
          <p:nvPr/>
        </p:nvSpPr>
        <p:spPr>
          <a:xfrm>
            <a:off x="0" y="3730752"/>
            <a:ext cx="9144000" cy="22860"/>
          </a:xfrm>
          <a:prstGeom prst="rect">
            <a:avLst/>
          </a:prstGeom>
          <a:solidFill>
            <a:srgbClr val="EEEEEE"/>
          </a:solidFill>
          <a:ln w="12700">
            <a:solidFill>
              <a:srgbClr val="EEEEEE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Text Placeholder 40"/>
          <p:cNvSpPr>
            <a:spLocks noGrp="1"/>
          </p:cNvSpPr>
          <p:nvPr>
            <p:ph type="body" sz="quarter" idx="20"/>
          </p:nvPr>
        </p:nvSpPr>
        <p:spPr>
          <a:xfrm>
            <a:off x="3988458" y="2707225"/>
            <a:ext cx="2161729" cy="686215"/>
          </a:xfrm>
        </p:spPr>
        <p:txBody>
          <a:bodyPr>
            <a:noAutofit/>
          </a:bodyPr>
          <a:lstStyle/>
          <a:p>
            <a:pPr algn="just"/>
            <a:r>
              <a:rPr lang="en-US" sz="1400" b="1" dirty="0">
                <a:solidFill>
                  <a:schemeClr val="accent1">
                    <a:lumMod val="75000"/>
                  </a:schemeClr>
                </a:solidFill>
              </a:rPr>
              <a:t>AUDIT HOUSE</a:t>
            </a:r>
          </a:p>
          <a:p>
            <a:pPr algn="just"/>
            <a:r>
              <a:rPr lang="en-US" sz="1400" b="1" dirty="0">
                <a:solidFill>
                  <a:schemeClr val="accent1">
                    <a:lumMod val="75000"/>
                  </a:schemeClr>
                </a:solidFill>
              </a:rPr>
              <a:t>PLOT 2C APOLLO KAGGWA ROAD KAMPALA</a:t>
            </a:r>
          </a:p>
        </p:txBody>
      </p:sp>
      <p:sp>
        <p:nvSpPr>
          <p:cNvPr id="42" name="Text Placeholder 41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en-US" b="1" dirty="0"/>
              <a:t>info@oag.go.ug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22"/>
          </p:nvPr>
        </p:nvSpPr>
        <p:spPr/>
        <p:txBody>
          <a:bodyPr>
            <a:normAutofit/>
          </a:bodyPr>
          <a:lstStyle/>
          <a:p>
            <a:pPr algn="just"/>
            <a:r>
              <a:rPr lang="en-US" b="1" dirty="0">
                <a:solidFill>
                  <a:schemeClr val="accent1">
                    <a:lumMod val="75000"/>
                  </a:schemeClr>
                </a:solidFill>
              </a:rPr>
              <a:t>+25641-7-336-000</a:t>
            </a:r>
          </a:p>
        </p:txBody>
      </p:sp>
      <p:sp>
        <p:nvSpPr>
          <p:cNvPr id="44" name="Text Placeholder 43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en-US" b="1" dirty="0"/>
              <a:t>www.oag.go.ug</a:t>
            </a:r>
          </a:p>
        </p:txBody>
      </p:sp>
      <p:pic>
        <p:nvPicPr>
          <p:cNvPr id="3" name="Picture Placeholder 2">
            <a:extLst>
              <a:ext uri="{FF2B5EF4-FFF2-40B4-BE49-F238E27FC236}">
                <a16:creationId xmlns:a16="http://schemas.microsoft.com/office/drawing/2014/main" id="{A3275114-75B0-53E8-8B97-396379F60D3C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3"/>
          <a:srcRect l="4083" r="4083"/>
          <a:stretch>
            <a:fillRect/>
          </a:stretch>
        </p:blipFill>
        <p:spPr/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EE55BD7-D170-68D2-5327-6109EBAE846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00" y="2858347"/>
            <a:ext cx="2729653" cy="1076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402024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013216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 Placeholder 22"/>
          <p:cNvSpPr>
            <a:spLocks noGrp="1"/>
          </p:cNvSpPr>
          <p:nvPr>
            <p:ph type="body" sz="quarter" idx="17"/>
          </p:nvPr>
        </p:nvSpPr>
        <p:spPr>
          <a:xfrm>
            <a:off x="1191817" y="1268016"/>
            <a:ext cx="3380183" cy="453939"/>
          </a:xfrm>
        </p:spPr>
        <p:txBody>
          <a:bodyPr/>
          <a:lstStyle/>
          <a:p>
            <a:pPr algn="just"/>
            <a:r>
              <a:rPr lang="en-US" sz="1700" dirty="0">
                <a:solidFill>
                  <a:srgbClr val="1B2D5B"/>
                </a:solidFill>
              </a:rPr>
              <a:t>Why the Global Shift to Cleaner Energy </a:t>
            </a:r>
          </a:p>
          <a:p>
            <a:endParaRPr lang="en-US" dirty="0"/>
          </a:p>
        </p:txBody>
      </p:sp>
      <p:sp>
        <p:nvSpPr>
          <p:cNvPr id="24" name="Text Placeholder 23"/>
          <p:cNvSpPr>
            <a:spLocks noGrp="1"/>
          </p:cNvSpPr>
          <p:nvPr>
            <p:ph type="body" sz="quarter" idx="18"/>
          </p:nvPr>
        </p:nvSpPr>
        <p:spPr>
          <a:xfrm>
            <a:off x="1191417" y="3095227"/>
            <a:ext cx="3518369" cy="453939"/>
          </a:xfrm>
        </p:spPr>
        <p:txBody>
          <a:bodyPr/>
          <a:lstStyle/>
          <a:p>
            <a:pPr algn="just"/>
            <a:r>
              <a:rPr lang="en-US" sz="1700" dirty="0">
                <a:solidFill>
                  <a:srgbClr val="1B2D5B"/>
                </a:solidFill>
              </a:rPr>
              <a:t>Risks in the Mineral Sector</a:t>
            </a:r>
          </a:p>
          <a:p>
            <a:endParaRPr lang="en-US" dirty="0"/>
          </a:p>
        </p:txBody>
      </p:sp>
      <p:sp>
        <p:nvSpPr>
          <p:cNvPr id="25" name="Text Placeholder 24"/>
          <p:cNvSpPr>
            <a:spLocks noGrp="1"/>
          </p:cNvSpPr>
          <p:nvPr>
            <p:ph type="body" sz="quarter" idx="19"/>
          </p:nvPr>
        </p:nvSpPr>
        <p:spPr>
          <a:xfrm>
            <a:off x="1208716" y="3936343"/>
            <a:ext cx="3501070" cy="453939"/>
          </a:xfrm>
        </p:spPr>
        <p:txBody>
          <a:bodyPr/>
          <a:lstStyle/>
          <a:p>
            <a:pPr algn="just"/>
            <a:r>
              <a:rPr lang="en-US" sz="1700" dirty="0">
                <a:solidFill>
                  <a:srgbClr val="1B2D5B"/>
                </a:solidFill>
              </a:rPr>
              <a:t>How these risks affect the Energy Transition</a:t>
            </a:r>
          </a:p>
          <a:p>
            <a:endParaRPr lang="en-US" dirty="0"/>
          </a:p>
        </p:txBody>
      </p:sp>
      <p:sp>
        <p:nvSpPr>
          <p:cNvPr id="26" name="Text Placeholder 25"/>
          <p:cNvSpPr>
            <a:spLocks noGrp="1"/>
          </p:cNvSpPr>
          <p:nvPr>
            <p:ph type="body" sz="quarter" idx="20"/>
          </p:nvPr>
        </p:nvSpPr>
        <p:spPr>
          <a:xfrm>
            <a:off x="1191417" y="2164886"/>
            <a:ext cx="3639937" cy="453939"/>
          </a:xfrm>
        </p:spPr>
        <p:txBody>
          <a:bodyPr/>
          <a:lstStyle/>
          <a:p>
            <a:pPr algn="just"/>
            <a:r>
              <a:rPr lang="en-US" sz="1700" dirty="0">
                <a:solidFill>
                  <a:srgbClr val="1B2D5B"/>
                </a:solidFill>
              </a:rPr>
              <a:t>GoU actions to foster the transition</a:t>
            </a:r>
          </a:p>
        </p:txBody>
      </p:sp>
      <p:sp>
        <p:nvSpPr>
          <p:cNvPr id="27" name="Text Placeholder 26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en-US" sz="1600" dirty="0">
                <a:solidFill>
                  <a:srgbClr val="1B2D5B"/>
                </a:solidFill>
              </a:rPr>
              <a:t>How SAIs-Uganda has responded to the risks</a:t>
            </a:r>
          </a:p>
          <a:p>
            <a:endParaRPr lang="en-US" dirty="0"/>
          </a:p>
        </p:txBody>
      </p:sp>
      <p:sp>
        <p:nvSpPr>
          <p:cNvPr id="28" name="Text Placeholder 27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US" sz="1600" dirty="0">
                <a:solidFill>
                  <a:srgbClr val="1B2D5B"/>
                </a:solidFill>
              </a:rPr>
              <a:t>Conclusion</a:t>
            </a:r>
          </a:p>
        </p:txBody>
      </p:sp>
      <p:sp>
        <p:nvSpPr>
          <p:cNvPr id="31" name="Овал 14"/>
          <p:cNvSpPr/>
          <p:nvPr/>
        </p:nvSpPr>
        <p:spPr>
          <a:xfrm>
            <a:off x="584198" y="2173071"/>
            <a:ext cx="452438" cy="452438"/>
          </a:xfrm>
          <a:prstGeom prst="ellipse">
            <a:avLst/>
          </a:prstGeom>
          <a:solidFill>
            <a:srgbClr val="C1CAC5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>
              <a:defRPr/>
            </a:pPr>
            <a:endParaRPr lang="ru-RU" sz="1350" dirty="0"/>
          </a:p>
        </p:txBody>
      </p:sp>
      <p:sp>
        <p:nvSpPr>
          <p:cNvPr id="32" name="Овал 19"/>
          <p:cNvSpPr/>
          <p:nvPr/>
        </p:nvSpPr>
        <p:spPr>
          <a:xfrm>
            <a:off x="584198" y="1268328"/>
            <a:ext cx="452438" cy="453628"/>
          </a:xfrm>
          <a:prstGeom prst="ellipse">
            <a:avLst/>
          </a:prstGeom>
          <a:solidFill>
            <a:srgbClr val="C1CAC5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>
              <a:defRPr/>
            </a:pPr>
            <a:endParaRPr lang="ru-RU" sz="1350" dirty="0"/>
          </a:p>
        </p:txBody>
      </p:sp>
      <p:sp>
        <p:nvSpPr>
          <p:cNvPr id="33" name="Овал 28"/>
          <p:cNvSpPr/>
          <p:nvPr/>
        </p:nvSpPr>
        <p:spPr>
          <a:xfrm>
            <a:off x="584199" y="3980178"/>
            <a:ext cx="453628" cy="452438"/>
          </a:xfrm>
          <a:prstGeom prst="ellipse">
            <a:avLst/>
          </a:prstGeom>
          <a:solidFill>
            <a:srgbClr val="C1CAC5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>
              <a:defRPr/>
            </a:pPr>
            <a:endParaRPr lang="ru-RU" sz="1350" dirty="0"/>
          </a:p>
        </p:txBody>
      </p:sp>
      <p:sp>
        <p:nvSpPr>
          <p:cNvPr id="34" name="Овал 31"/>
          <p:cNvSpPr/>
          <p:nvPr/>
        </p:nvSpPr>
        <p:spPr>
          <a:xfrm>
            <a:off x="584199" y="3075123"/>
            <a:ext cx="453628" cy="453939"/>
          </a:xfrm>
          <a:prstGeom prst="ellipse">
            <a:avLst/>
          </a:prstGeom>
          <a:solidFill>
            <a:srgbClr val="C1CAC5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>
              <a:defRPr/>
            </a:pPr>
            <a:endParaRPr lang="ru-RU" sz="1350" dirty="0"/>
          </a:p>
        </p:txBody>
      </p:sp>
      <p:sp>
        <p:nvSpPr>
          <p:cNvPr id="35" name="Text Placeholder 2"/>
          <p:cNvSpPr txBox="1">
            <a:spLocks/>
          </p:cNvSpPr>
          <p:nvPr/>
        </p:nvSpPr>
        <p:spPr>
          <a:xfrm>
            <a:off x="681930" y="1410868"/>
            <a:ext cx="273907" cy="225378"/>
          </a:xfrm>
          <a:prstGeom prst="rect">
            <a:avLst/>
          </a:prstGeom>
        </p:spPr>
        <p:txBody>
          <a:bodyPr vert="horz" lIns="68580" tIns="34290" rIns="68580" bIns="34290" rtlCol="0">
            <a:normAutofit fontScale="775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800" b="1" dirty="0">
                <a:solidFill>
                  <a:srgbClr val="4C4C4C"/>
                </a:solidFill>
                <a:latin typeface="Karla"/>
              </a:rPr>
              <a:t>1</a:t>
            </a:r>
          </a:p>
        </p:txBody>
      </p:sp>
      <p:sp>
        <p:nvSpPr>
          <p:cNvPr id="36" name="Text Placeholder 2"/>
          <p:cNvSpPr txBox="1">
            <a:spLocks/>
          </p:cNvSpPr>
          <p:nvPr/>
        </p:nvSpPr>
        <p:spPr>
          <a:xfrm>
            <a:off x="689868" y="2311643"/>
            <a:ext cx="273907" cy="225378"/>
          </a:xfrm>
          <a:prstGeom prst="rect">
            <a:avLst/>
          </a:prstGeom>
        </p:spPr>
        <p:txBody>
          <a:bodyPr vert="horz" lIns="68580" tIns="34290" rIns="68580" bIns="34290" rtlCol="0">
            <a:normAutofit fontScale="775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800" b="1" dirty="0">
                <a:solidFill>
                  <a:srgbClr val="4C4C4C"/>
                </a:solidFill>
                <a:latin typeface="Karla"/>
              </a:rPr>
              <a:t>2</a:t>
            </a:r>
          </a:p>
        </p:txBody>
      </p:sp>
      <p:sp>
        <p:nvSpPr>
          <p:cNvPr id="37" name="Text Placeholder 2"/>
          <p:cNvSpPr txBox="1">
            <a:spLocks/>
          </p:cNvSpPr>
          <p:nvPr/>
        </p:nvSpPr>
        <p:spPr>
          <a:xfrm>
            <a:off x="690463" y="3209508"/>
            <a:ext cx="273907" cy="225378"/>
          </a:xfrm>
          <a:prstGeom prst="rect">
            <a:avLst/>
          </a:prstGeom>
        </p:spPr>
        <p:txBody>
          <a:bodyPr vert="horz" lIns="68580" tIns="34290" rIns="68580" bIns="34290" rtlCol="0">
            <a:normAutofit fontScale="775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800" b="1" dirty="0">
                <a:solidFill>
                  <a:srgbClr val="4C4C4C"/>
                </a:solidFill>
                <a:latin typeface="Karla"/>
              </a:rPr>
              <a:t>3</a:t>
            </a:r>
          </a:p>
        </p:txBody>
      </p:sp>
      <p:sp>
        <p:nvSpPr>
          <p:cNvPr id="38" name="Text Placeholder 2"/>
          <p:cNvSpPr txBox="1">
            <a:spLocks/>
          </p:cNvSpPr>
          <p:nvPr/>
        </p:nvSpPr>
        <p:spPr>
          <a:xfrm>
            <a:off x="690462" y="4116881"/>
            <a:ext cx="273907" cy="225378"/>
          </a:xfrm>
          <a:prstGeom prst="rect">
            <a:avLst/>
          </a:prstGeom>
        </p:spPr>
        <p:txBody>
          <a:bodyPr vert="horz" lIns="68580" tIns="34290" rIns="68580" bIns="34290" rtlCol="0">
            <a:normAutofit fontScale="775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800" b="1" dirty="0">
                <a:solidFill>
                  <a:srgbClr val="4C4C4C"/>
                </a:solidFill>
                <a:latin typeface="Karla"/>
              </a:rPr>
              <a:t>4</a:t>
            </a:r>
          </a:p>
        </p:txBody>
      </p:sp>
      <p:sp>
        <p:nvSpPr>
          <p:cNvPr id="39" name="Овал 14"/>
          <p:cNvSpPr/>
          <p:nvPr/>
        </p:nvSpPr>
        <p:spPr>
          <a:xfrm>
            <a:off x="5076890" y="2173071"/>
            <a:ext cx="452438" cy="452438"/>
          </a:xfrm>
          <a:prstGeom prst="ellipse">
            <a:avLst/>
          </a:prstGeom>
          <a:solidFill>
            <a:srgbClr val="C1CAC5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>
              <a:defRPr/>
            </a:pPr>
            <a:endParaRPr lang="ru-RU" sz="1350" dirty="0"/>
          </a:p>
        </p:txBody>
      </p:sp>
      <p:sp>
        <p:nvSpPr>
          <p:cNvPr id="40" name="Овал 19"/>
          <p:cNvSpPr/>
          <p:nvPr/>
        </p:nvSpPr>
        <p:spPr>
          <a:xfrm>
            <a:off x="5076890" y="1268328"/>
            <a:ext cx="452438" cy="453628"/>
          </a:xfrm>
          <a:prstGeom prst="ellipse">
            <a:avLst/>
          </a:prstGeom>
          <a:solidFill>
            <a:srgbClr val="C1CAC5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>
              <a:defRPr/>
            </a:pPr>
            <a:endParaRPr lang="ru-RU" sz="1350" dirty="0"/>
          </a:p>
        </p:txBody>
      </p:sp>
      <p:sp>
        <p:nvSpPr>
          <p:cNvPr id="43" name="Text Placeholder 2"/>
          <p:cNvSpPr txBox="1">
            <a:spLocks/>
          </p:cNvSpPr>
          <p:nvPr/>
        </p:nvSpPr>
        <p:spPr>
          <a:xfrm>
            <a:off x="5183089" y="1410868"/>
            <a:ext cx="273907" cy="225378"/>
          </a:xfrm>
          <a:prstGeom prst="rect">
            <a:avLst/>
          </a:prstGeom>
        </p:spPr>
        <p:txBody>
          <a:bodyPr vert="horz" lIns="68580" tIns="34290" rIns="68580" bIns="34290" rtlCol="0">
            <a:normAutofit fontScale="775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800" b="1" dirty="0">
                <a:solidFill>
                  <a:srgbClr val="4C4C4C"/>
                </a:solidFill>
                <a:latin typeface="Karla"/>
              </a:rPr>
              <a:t>5</a:t>
            </a:r>
          </a:p>
        </p:txBody>
      </p:sp>
      <p:sp>
        <p:nvSpPr>
          <p:cNvPr id="44" name="Text Placeholder 2"/>
          <p:cNvSpPr txBox="1">
            <a:spLocks/>
          </p:cNvSpPr>
          <p:nvPr/>
        </p:nvSpPr>
        <p:spPr>
          <a:xfrm>
            <a:off x="5183089" y="2311643"/>
            <a:ext cx="273907" cy="225378"/>
          </a:xfrm>
          <a:prstGeom prst="rect">
            <a:avLst/>
          </a:prstGeom>
        </p:spPr>
        <p:txBody>
          <a:bodyPr vert="horz" lIns="68580" tIns="34290" rIns="68580" bIns="34290" rtlCol="0">
            <a:normAutofit fontScale="775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800" b="1" dirty="0">
                <a:solidFill>
                  <a:srgbClr val="4C4C4C"/>
                </a:solidFill>
                <a:latin typeface="Karla"/>
              </a:rPr>
              <a:t>6</a:t>
            </a:r>
          </a:p>
        </p:txBody>
      </p:sp>
      <p:pic>
        <p:nvPicPr>
          <p:cNvPr id="3" name="Image 1" descr="preencoded.png">
            <a:extLst>
              <a:ext uri="{FF2B5EF4-FFF2-40B4-BE49-F238E27FC236}">
                <a16:creationId xmlns:a16="http://schemas.microsoft.com/office/drawing/2014/main" id="{01166C46-ED46-4442-7963-EEB10C670718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2331" t="38195" r="13170"/>
          <a:stretch>
            <a:fillRect/>
          </a:stretch>
        </p:blipFill>
        <p:spPr>
          <a:xfrm>
            <a:off x="7934960" y="4750587"/>
            <a:ext cx="1209040" cy="406908"/>
          </a:xfrm>
          <a:prstGeom prst="rect">
            <a:avLst/>
          </a:prstGeom>
        </p:spPr>
      </p:pic>
      <p:pic>
        <p:nvPicPr>
          <p:cNvPr id="5" name="Image 0" descr="preencoded.png">
            <a:extLst>
              <a:ext uri="{FF2B5EF4-FFF2-40B4-BE49-F238E27FC236}">
                <a16:creationId xmlns:a16="http://schemas.microsoft.com/office/drawing/2014/main" id="{1B07995D-332F-5885-E264-A1740A7C27A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-12822"/>
            <a:ext cx="1371600" cy="603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22117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6C1C1B-951D-E8F0-0021-D5B14248CE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>
            <a:extLst>
              <a:ext uri="{FF2B5EF4-FFF2-40B4-BE49-F238E27FC236}">
                <a16:creationId xmlns:a16="http://schemas.microsoft.com/office/drawing/2014/main" id="{E04AB613-B4FD-D166-3ACB-BA84AA62E8AD}"/>
              </a:ext>
            </a:extLst>
          </p:cNvPr>
          <p:cNvSpPr/>
          <p:nvPr/>
        </p:nvSpPr>
        <p:spPr>
          <a:xfrm>
            <a:off x="0" y="4759452"/>
            <a:ext cx="342900" cy="384048"/>
          </a:xfrm>
          <a:prstGeom prst="rect">
            <a:avLst/>
          </a:prstGeom>
          <a:solidFill>
            <a:srgbClr val="4C4C4C"/>
          </a:solidFill>
          <a:ln w="12700">
            <a:solidFill>
              <a:srgbClr val="4C4C4C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8" name="Shape 6">
            <a:extLst>
              <a:ext uri="{FF2B5EF4-FFF2-40B4-BE49-F238E27FC236}">
                <a16:creationId xmlns:a16="http://schemas.microsoft.com/office/drawing/2014/main" id="{D5B2A403-F2CD-74E2-158A-10C9606AFAEA}"/>
              </a:ext>
            </a:extLst>
          </p:cNvPr>
          <p:cNvSpPr/>
          <p:nvPr/>
        </p:nvSpPr>
        <p:spPr>
          <a:xfrm>
            <a:off x="7598664" y="4759452"/>
            <a:ext cx="256032" cy="384048"/>
          </a:xfrm>
          <a:prstGeom prst="rect">
            <a:avLst/>
          </a:prstGeom>
          <a:solidFill>
            <a:srgbClr val="4C4C4C"/>
          </a:solidFill>
          <a:ln w="12700">
            <a:solidFill>
              <a:srgbClr val="4C4C4C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1" name="Shape 9">
            <a:extLst>
              <a:ext uri="{FF2B5EF4-FFF2-40B4-BE49-F238E27FC236}">
                <a16:creationId xmlns:a16="http://schemas.microsoft.com/office/drawing/2014/main" id="{FCBCE9F0-4583-0FBB-7F51-BBFEEED2AA9D}"/>
              </a:ext>
            </a:extLst>
          </p:cNvPr>
          <p:cNvSpPr/>
          <p:nvPr/>
        </p:nvSpPr>
        <p:spPr>
          <a:xfrm>
            <a:off x="0" y="0"/>
            <a:ext cx="9144000" cy="64008"/>
          </a:xfrm>
          <a:prstGeom prst="rect">
            <a:avLst/>
          </a:prstGeom>
          <a:solidFill>
            <a:srgbClr val="028090"/>
          </a:solidFill>
          <a:ln w="12700">
            <a:solidFill>
              <a:srgbClr val="028090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pic>
        <p:nvPicPr>
          <p:cNvPr id="12" name="Image 0" descr="preencoded.png">
            <a:extLst>
              <a:ext uri="{FF2B5EF4-FFF2-40B4-BE49-F238E27FC236}">
                <a16:creationId xmlns:a16="http://schemas.microsoft.com/office/drawing/2014/main" id="{22349DFF-CFB2-4590-0974-26EAA10192F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600" y="91440"/>
            <a:ext cx="1371600" cy="603504"/>
          </a:xfrm>
          <a:prstGeom prst="rect">
            <a:avLst/>
          </a:prstGeom>
        </p:spPr>
      </p:pic>
      <p:pic>
        <p:nvPicPr>
          <p:cNvPr id="13" name="Image 1" descr="preencoded.png">
            <a:extLst>
              <a:ext uri="{FF2B5EF4-FFF2-40B4-BE49-F238E27FC236}">
                <a16:creationId xmlns:a16="http://schemas.microsoft.com/office/drawing/2014/main" id="{0237D4D6-6ACE-8D96-71F3-39D2B04239E7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21969" r="13532"/>
          <a:stretch>
            <a:fillRect/>
          </a:stretch>
        </p:blipFill>
        <p:spPr>
          <a:xfrm>
            <a:off x="7470987" y="4480560"/>
            <a:ext cx="1209040" cy="658368"/>
          </a:xfrm>
          <a:prstGeom prst="rect">
            <a:avLst/>
          </a:prstGeom>
        </p:spPr>
      </p:pic>
      <p:sp>
        <p:nvSpPr>
          <p:cNvPr id="15" name="Text 11">
            <a:extLst>
              <a:ext uri="{FF2B5EF4-FFF2-40B4-BE49-F238E27FC236}">
                <a16:creationId xmlns:a16="http://schemas.microsoft.com/office/drawing/2014/main" id="{1D0A83E0-0830-C744-4563-16ACCC1818FC}"/>
              </a:ext>
            </a:extLst>
          </p:cNvPr>
          <p:cNvSpPr/>
          <p:nvPr/>
        </p:nvSpPr>
        <p:spPr>
          <a:xfrm>
            <a:off x="1783080" y="243459"/>
            <a:ext cx="7132320" cy="382905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500" b="1" dirty="0">
                <a:solidFill>
                  <a:srgbClr val="1B2D5B"/>
                </a:solidFill>
                <a:latin typeface="Cambria" pitchFamily="34" charset="0"/>
                <a:ea typeface="Cambria" pitchFamily="34" charset="-122"/>
              </a:rPr>
              <a:t>Mineral deposits in Uganda</a:t>
            </a:r>
            <a:endParaRPr lang="en-US" sz="2500" dirty="0"/>
          </a:p>
        </p:txBody>
      </p:sp>
      <p:sp>
        <p:nvSpPr>
          <p:cNvPr id="23" name="Text 29">
            <a:extLst>
              <a:ext uri="{FF2B5EF4-FFF2-40B4-BE49-F238E27FC236}">
                <a16:creationId xmlns:a16="http://schemas.microsoft.com/office/drawing/2014/main" id="{BFBBCEF6-87F8-9DAE-08E5-74B4273F17CB}"/>
              </a:ext>
            </a:extLst>
          </p:cNvPr>
          <p:cNvSpPr/>
          <p:nvPr/>
        </p:nvSpPr>
        <p:spPr>
          <a:xfrm>
            <a:off x="568959" y="1556766"/>
            <a:ext cx="2032001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just"/>
            <a:endParaRPr lang="en-US" sz="1500" dirty="0">
              <a:solidFill>
                <a:srgbClr val="2A2A2A"/>
              </a:solidFill>
            </a:endParaRPr>
          </a:p>
        </p:txBody>
      </p:sp>
      <p:sp>
        <p:nvSpPr>
          <p:cNvPr id="25" name="Text 29">
            <a:extLst>
              <a:ext uri="{FF2B5EF4-FFF2-40B4-BE49-F238E27FC236}">
                <a16:creationId xmlns:a16="http://schemas.microsoft.com/office/drawing/2014/main" id="{F572550D-FF15-430E-5687-89EA487C4CCC}"/>
              </a:ext>
            </a:extLst>
          </p:cNvPr>
          <p:cNvSpPr/>
          <p:nvPr/>
        </p:nvSpPr>
        <p:spPr>
          <a:xfrm>
            <a:off x="6648025" y="1904238"/>
            <a:ext cx="2032001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just"/>
            <a:endParaRPr lang="en-US" sz="1500" dirty="0">
              <a:solidFill>
                <a:srgbClr val="2A2A2A"/>
              </a:solidFill>
            </a:endParaRPr>
          </a:p>
        </p:txBody>
      </p:sp>
      <p:sp>
        <p:nvSpPr>
          <p:cNvPr id="27" name="Text 29">
            <a:extLst>
              <a:ext uri="{FF2B5EF4-FFF2-40B4-BE49-F238E27FC236}">
                <a16:creationId xmlns:a16="http://schemas.microsoft.com/office/drawing/2014/main" id="{0D7EFA94-E25B-8A09-BF13-D383F69BE9B4}"/>
              </a:ext>
            </a:extLst>
          </p:cNvPr>
          <p:cNvSpPr/>
          <p:nvPr/>
        </p:nvSpPr>
        <p:spPr>
          <a:xfrm>
            <a:off x="342900" y="1601343"/>
            <a:ext cx="2032001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just"/>
            <a:endParaRPr lang="en-US" sz="1500" dirty="0">
              <a:solidFill>
                <a:srgbClr val="2A2A2A"/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71F91C9-DA8B-9A6A-248B-0A22B8706DF2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20001" t="24037" r="20444" b="5488"/>
          <a:stretch>
            <a:fillRect/>
          </a:stretch>
        </p:blipFill>
        <p:spPr>
          <a:xfrm>
            <a:off x="463973" y="760096"/>
            <a:ext cx="8165254" cy="4273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94529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/>
        </p:nvSpPr>
        <p:spPr>
          <a:xfrm>
            <a:off x="2216604" y="461283"/>
            <a:ext cx="46413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kern="0" spc="300" smtClean="0">
                <a:solidFill>
                  <a:srgbClr val="FFFFFF"/>
                </a:solidFill>
              </a:rPr>
              <a:t>Major Critical minerals in Uganda</a:t>
            </a:r>
            <a:endParaRPr lang="en-US" b="1" kern="0" spc="300" dirty="0">
              <a:solidFill>
                <a:srgbClr val="FFFFFF"/>
              </a:solidFill>
            </a:endParaRPr>
          </a:p>
        </p:txBody>
      </p:sp>
      <p:pic>
        <p:nvPicPr>
          <p:cNvPr id="18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91440"/>
            <a:ext cx="1371600" cy="603504"/>
          </a:xfrm>
          <a:prstGeom prst="rect">
            <a:avLst/>
          </a:prstGeom>
        </p:spPr>
      </p:pic>
      <p:sp>
        <p:nvSpPr>
          <p:cNvPr id="20" name="Rectangle 19"/>
          <p:cNvSpPr/>
          <p:nvPr/>
        </p:nvSpPr>
        <p:spPr>
          <a:xfrm>
            <a:off x="1734911" y="918481"/>
            <a:ext cx="448766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>
                <a:solidFill>
                  <a:srgbClr val="0070C0"/>
                </a:solidFill>
              </a:rPr>
              <a:t>Major Critical minerals in Uganda</a:t>
            </a:r>
          </a:p>
        </p:txBody>
      </p:sp>
      <p:graphicFrame>
        <p:nvGraphicFramePr>
          <p:cNvPr id="21" name="Table 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73507602"/>
              </p:ext>
            </p:extLst>
          </p:nvPr>
        </p:nvGraphicFramePr>
        <p:xfrm>
          <a:off x="987879" y="1669596"/>
          <a:ext cx="7927521" cy="2060530"/>
        </p:xfrm>
        <a:graphic>
          <a:graphicData uri="http://schemas.openxmlformats.org/drawingml/2006/table">
            <a:tbl>
              <a:tblPr/>
              <a:tblGrid>
                <a:gridCol w="324898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6785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12106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800" b="1" dirty="0">
                          <a:solidFill>
                            <a:srgbClr val="FFFFFF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Critical Mineral</a:t>
                      </a:r>
                      <a:endParaRPr lang="en-US" sz="1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2D5B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800" b="1" dirty="0" smtClean="0">
                          <a:solidFill>
                            <a:srgbClr val="FFFFFF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Location</a:t>
                      </a:r>
                      <a:endParaRPr lang="en-US" sz="1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2D5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2106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400" dirty="0">
                          <a:solidFill>
                            <a:srgbClr val="2A2A2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Copper, </a:t>
                      </a:r>
                      <a:r>
                        <a:rPr lang="en-US" sz="1400" dirty="0" smtClean="0">
                          <a:solidFill>
                            <a:srgbClr val="2A2A2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Cobalt </a:t>
                      </a:r>
                      <a:endParaRPr lang="en-US" sz="14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400" dirty="0" err="1" smtClean="0">
                          <a:latin typeface="Calibri" charset="0"/>
                          <a:ea typeface="Calibri" charset="0"/>
                          <a:cs typeface="Calibri" charset="0"/>
                        </a:rPr>
                        <a:t>Kilembe</a:t>
                      </a:r>
                      <a:r>
                        <a:rPr lang="en-US" sz="1400" dirty="0" smtClean="0">
                          <a:latin typeface="Calibri" charset="0"/>
                          <a:ea typeface="Calibri" charset="0"/>
                          <a:cs typeface="Calibri" charset="0"/>
                        </a:rPr>
                        <a:t> Mines (South Western)</a:t>
                      </a:r>
                      <a:endParaRPr lang="en-US" sz="14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12106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400" dirty="0" smtClean="0">
                          <a:solidFill>
                            <a:srgbClr val="2A2A2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Nickel, Selenium </a:t>
                      </a:r>
                      <a:endParaRPr lang="en-US" sz="14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400" dirty="0" err="1" smtClean="0">
                          <a:solidFill>
                            <a:srgbClr val="2A2A2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Karamoja</a:t>
                      </a:r>
                      <a:r>
                        <a:rPr lang="en-US" sz="1400" dirty="0" smtClean="0">
                          <a:solidFill>
                            <a:srgbClr val="2A2A2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 (North Eastern)</a:t>
                      </a:r>
                      <a:endParaRPr lang="en-US" sz="14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12106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400" dirty="0">
                          <a:solidFill>
                            <a:srgbClr val="2A2A2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Rare Earth Elements, Copper</a:t>
                      </a:r>
                      <a:endParaRPr lang="en-US" sz="14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400" dirty="0" smtClean="0">
                          <a:solidFill>
                            <a:srgbClr val="2A2A2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Central region and </a:t>
                      </a:r>
                      <a:r>
                        <a:rPr lang="en-US" sz="1400" dirty="0" err="1" smtClean="0">
                          <a:solidFill>
                            <a:srgbClr val="2A2A2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Karamoja</a:t>
                      </a:r>
                      <a:endParaRPr lang="en-US" sz="14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12106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400" dirty="0" smtClean="0">
                          <a:latin typeface="Calibri" charset="0"/>
                          <a:ea typeface="Calibri" charset="0"/>
                          <a:cs typeface="Calibri" charset="0"/>
                        </a:rPr>
                        <a:t>Lithium </a:t>
                      </a:r>
                      <a:endParaRPr lang="en-US" sz="14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400" dirty="0" smtClean="0">
                          <a:latin typeface="Calibri" charset="0"/>
                          <a:ea typeface="Calibri" charset="0"/>
                          <a:cs typeface="Calibri" charset="0"/>
                        </a:rPr>
                        <a:t>Western</a:t>
                      </a:r>
                      <a:endParaRPr lang="en-US" sz="14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896131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4759452"/>
            <a:ext cx="342900" cy="384048"/>
          </a:xfrm>
          <a:prstGeom prst="rect">
            <a:avLst/>
          </a:prstGeom>
          <a:solidFill>
            <a:srgbClr val="4C4C4C"/>
          </a:solidFill>
          <a:ln w="12700">
            <a:solidFill>
              <a:srgbClr val="4C4C4C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3" name="Shape 1"/>
          <p:cNvSpPr/>
          <p:nvPr/>
        </p:nvSpPr>
        <p:spPr>
          <a:xfrm>
            <a:off x="342900" y="4759452"/>
            <a:ext cx="1028700" cy="384048"/>
          </a:xfrm>
          <a:prstGeom prst="rect">
            <a:avLst/>
          </a:prstGeom>
          <a:solidFill>
            <a:srgbClr val="F57921"/>
          </a:solidFill>
          <a:ln w="12700">
            <a:solidFill>
              <a:srgbClr val="F57921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4" name="Shape 2"/>
          <p:cNvSpPr/>
          <p:nvPr/>
        </p:nvSpPr>
        <p:spPr>
          <a:xfrm>
            <a:off x="1371600" y="4759452"/>
            <a:ext cx="3913632" cy="384048"/>
          </a:xfrm>
          <a:prstGeom prst="rect">
            <a:avLst/>
          </a:prstGeom>
          <a:solidFill>
            <a:srgbClr val="4C4C4C"/>
          </a:solidFill>
          <a:ln w="12700">
            <a:solidFill>
              <a:srgbClr val="4C4C4C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8" name="Shape 6"/>
          <p:cNvSpPr/>
          <p:nvPr/>
        </p:nvSpPr>
        <p:spPr>
          <a:xfrm>
            <a:off x="7598664" y="4759452"/>
            <a:ext cx="256032" cy="384048"/>
          </a:xfrm>
          <a:prstGeom prst="rect">
            <a:avLst/>
          </a:prstGeom>
          <a:solidFill>
            <a:srgbClr val="4C4C4C"/>
          </a:solidFill>
          <a:ln w="12700">
            <a:solidFill>
              <a:srgbClr val="4C4C4C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1" name="Shape 9"/>
          <p:cNvSpPr/>
          <p:nvPr/>
        </p:nvSpPr>
        <p:spPr>
          <a:xfrm>
            <a:off x="0" y="0"/>
            <a:ext cx="9144000" cy="64008"/>
          </a:xfrm>
          <a:prstGeom prst="rect">
            <a:avLst/>
          </a:prstGeom>
          <a:solidFill>
            <a:srgbClr val="028090"/>
          </a:solidFill>
          <a:ln w="12700">
            <a:solidFill>
              <a:srgbClr val="028090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pic>
        <p:nvPicPr>
          <p:cNvPr id="1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600" y="91440"/>
            <a:ext cx="1371600" cy="603504"/>
          </a:xfrm>
          <a:prstGeom prst="rect">
            <a:avLst/>
          </a:prstGeom>
        </p:spPr>
      </p:pic>
      <p:pic>
        <p:nvPicPr>
          <p:cNvPr id="13" name="Image 1" descr="preencoded.png"/>
          <p:cNvPicPr>
            <a:picLocks noChangeAspect="1"/>
          </p:cNvPicPr>
          <p:nvPr/>
        </p:nvPicPr>
        <p:blipFill>
          <a:blip r:embed="rId4"/>
          <a:srcRect l="23053" r="13659"/>
          <a:stretch>
            <a:fillRect/>
          </a:stretch>
        </p:blipFill>
        <p:spPr>
          <a:xfrm>
            <a:off x="7491307" y="4480560"/>
            <a:ext cx="1186350" cy="658368"/>
          </a:xfrm>
          <a:prstGeom prst="rect">
            <a:avLst/>
          </a:prstGeom>
        </p:spPr>
      </p:pic>
      <p:sp>
        <p:nvSpPr>
          <p:cNvPr id="15" name="Text 11"/>
          <p:cNvSpPr/>
          <p:nvPr/>
        </p:nvSpPr>
        <p:spPr>
          <a:xfrm>
            <a:off x="228600" y="749808"/>
            <a:ext cx="8686800" cy="6583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500" b="1" dirty="0">
                <a:solidFill>
                  <a:srgbClr val="1B2D5B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Why the global shift to cleaner energy </a:t>
            </a:r>
            <a:endParaRPr lang="en-US" sz="2500" dirty="0"/>
          </a:p>
        </p:txBody>
      </p:sp>
      <p:sp>
        <p:nvSpPr>
          <p:cNvPr id="16" name="Shape 12"/>
          <p:cNvSpPr/>
          <p:nvPr/>
        </p:nvSpPr>
        <p:spPr>
          <a:xfrm>
            <a:off x="228600" y="1399032"/>
            <a:ext cx="8686800" cy="22860"/>
          </a:xfrm>
          <a:prstGeom prst="rect">
            <a:avLst/>
          </a:prstGeom>
          <a:solidFill>
            <a:srgbClr val="F57921"/>
          </a:solidFill>
          <a:ln w="12700">
            <a:solidFill>
              <a:srgbClr val="F57921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9" name="Shape 15"/>
          <p:cNvSpPr/>
          <p:nvPr/>
        </p:nvSpPr>
        <p:spPr>
          <a:xfrm>
            <a:off x="354077" y="1630764"/>
            <a:ext cx="3008376" cy="838962"/>
          </a:xfrm>
          <a:prstGeom prst="rect">
            <a:avLst/>
          </a:prstGeom>
          <a:noFill/>
          <a:ln w="12700">
            <a:solidFill>
              <a:srgbClr val="555566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0" name="Text 16"/>
          <p:cNvSpPr/>
          <p:nvPr/>
        </p:nvSpPr>
        <p:spPr>
          <a:xfrm>
            <a:off x="246888" y="1732704"/>
            <a:ext cx="260604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000" b="1" kern="0" spc="150" dirty="0"/>
              <a:t>FOSSIL FUELS</a:t>
            </a:r>
            <a:endParaRPr lang="en-US" sz="2000" dirty="0"/>
          </a:p>
        </p:txBody>
      </p:sp>
      <p:sp>
        <p:nvSpPr>
          <p:cNvPr id="21" name="Text 17"/>
          <p:cNvSpPr/>
          <p:nvPr/>
        </p:nvSpPr>
        <p:spPr>
          <a:xfrm>
            <a:off x="292608" y="2009310"/>
            <a:ext cx="2514600" cy="5623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500" b="1" dirty="0"/>
              <a:t>Coal · Oil · Gas</a:t>
            </a:r>
          </a:p>
        </p:txBody>
      </p:sp>
      <p:sp>
        <p:nvSpPr>
          <p:cNvPr id="23" name="Text 19"/>
          <p:cNvSpPr/>
          <p:nvPr/>
        </p:nvSpPr>
        <p:spPr>
          <a:xfrm>
            <a:off x="3792220" y="1751076"/>
            <a:ext cx="833117" cy="51206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3600" dirty="0">
                <a:solidFill>
                  <a:srgbClr val="F57921"/>
                </a:solidFill>
              </a:rPr>
              <a:t>▶</a:t>
            </a:r>
            <a:endParaRPr lang="en-US" sz="3600" dirty="0"/>
          </a:p>
        </p:txBody>
      </p:sp>
      <p:sp>
        <p:nvSpPr>
          <p:cNvPr id="25" name="Shape 21"/>
          <p:cNvSpPr/>
          <p:nvPr/>
        </p:nvSpPr>
        <p:spPr>
          <a:xfrm>
            <a:off x="5180582" y="1630764"/>
            <a:ext cx="3008377" cy="838962"/>
          </a:xfrm>
          <a:prstGeom prst="rect">
            <a:avLst/>
          </a:prstGeom>
          <a:noFill/>
          <a:ln w="12700">
            <a:solidFill>
              <a:srgbClr val="028090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6" name="Text 22"/>
          <p:cNvSpPr/>
          <p:nvPr/>
        </p:nvSpPr>
        <p:spPr>
          <a:xfrm>
            <a:off x="4453128" y="1549824"/>
            <a:ext cx="448056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000" b="1" kern="0" spc="150" dirty="0">
                <a:solidFill>
                  <a:srgbClr val="02C39A"/>
                </a:solidFill>
              </a:rPr>
              <a:t>CLEAN ENERGY FUTURE</a:t>
            </a:r>
            <a:endParaRPr lang="en-US" sz="2000" dirty="0"/>
          </a:p>
        </p:txBody>
      </p:sp>
      <p:sp>
        <p:nvSpPr>
          <p:cNvPr id="27" name="Text 23"/>
          <p:cNvSpPr/>
          <p:nvPr/>
        </p:nvSpPr>
        <p:spPr>
          <a:xfrm>
            <a:off x="5180581" y="1922229"/>
            <a:ext cx="3008377" cy="4297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100" dirty="0">
                <a:solidFill>
                  <a:srgbClr val="FFFFFF"/>
                </a:solidFill>
              </a:rPr>
              <a:t>Solar · </a:t>
            </a:r>
            <a:r>
              <a:rPr lang="en-US" sz="1600" b="1" kern="0" spc="150" dirty="0">
                <a:solidFill>
                  <a:srgbClr val="02C39A"/>
                </a:solidFill>
              </a:rPr>
              <a:t>Wind · Hydro · solar</a:t>
            </a:r>
          </a:p>
        </p:txBody>
      </p:sp>
      <p:sp>
        <p:nvSpPr>
          <p:cNvPr id="28" name="Text 24"/>
          <p:cNvSpPr/>
          <p:nvPr/>
        </p:nvSpPr>
        <p:spPr>
          <a:xfrm>
            <a:off x="202180" y="2716869"/>
            <a:ext cx="8686800" cy="29260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b="1" dirty="0">
                <a:solidFill>
                  <a:srgbClr val="1B2D5B"/>
                </a:solidFill>
              </a:rPr>
              <a:t>The Energy Transition Aims to:</a:t>
            </a:r>
            <a:endParaRPr lang="en-US" dirty="0"/>
          </a:p>
        </p:txBody>
      </p:sp>
      <p:sp>
        <p:nvSpPr>
          <p:cNvPr id="30" name="Text 26"/>
          <p:cNvSpPr/>
          <p:nvPr/>
        </p:nvSpPr>
        <p:spPr>
          <a:xfrm>
            <a:off x="419097" y="3235071"/>
            <a:ext cx="420624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171450" indent="-171450">
              <a:buFont typeface="Wingdings" panose="05000000000000000000" pitchFamily="2" charset="2"/>
              <a:buChar char="v"/>
            </a:pPr>
            <a:r>
              <a:rPr lang="en-US" sz="2000" dirty="0">
                <a:solidFill>
                  <a:srgbClr val="2A2A2A"/>
                </a:solidFill>
              </a:rPr>
              <a:t>Improve energy efficiency</a:t>
            </a:r>
            <a:endParaRPr lang="en-US" sz="2000" dirty="0"/>
          </a:p>
        </p:txBody>
      </p:sp>
      <p:sp>
        <p:nvSpPr>
          <p:cNvPr id="32" name="Text 28"/>
          <p:cNvSpPr/>
          <p:nvPr/>
        </p:nvSpPr>
        <p:spPr>
          <a:xfrm>
            <a:off x="466344" y="3718137"/>
            <a:ext cx="420624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171450" indent="-171450">
              <a:buFont typeface="Wingdings" panose="05000000000000000000" pitchFamily="2" charset="2"/>
              <a:buChar char="v"/>
            </a:pPr>
            <a:r>
              <a:rPr lang="en-US" sz="2000" dirty="0">
                <a:solidFill>
                  <a:srgbClr val="2A2A2A"/>
                </a:solidFill>
              </a:rPr>
              <a:t>Reduce greenhouse-gas emissions</a:t>
            </a:r>
          </a:p>
        </p:txBody>
      </p:sp>
      <p:sp>
        <p:nvSpPr>
          <p:cNvPr id="34" name="Text 30"/>
          <p:cNvSpPr/>
          <p:nvPr/>
        </p:nvSpPr>
        <p:spPr>
          <a:xfrm>
            <a:off x="466344" y="4147905"/>
            <a:ext cx="420624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171450" indent="-171450">
              <a:buFont typeface="Wingdings" panose="05000000000000000000" pitchFamily="2" charset="2"/>
              <a:buChar char="v"/>
            </a:pPr>
            <a:r>
              <a:rPr lang="en-US" sz="2000" dirty="0">
                <a:solidFill>
                  <a:srgbClr val="2A2A2A"/>
                </a:solidFill>
              </a:rPr>
              <a:t>Improve public health</a:t>
            </a:r>
          </a:p>
        </p:txBody>
      </p:sp>
      <p:sp>
        <p:nvSpPr>
          <p:cNvPr id="36" name="Text 32"/>
          <p:cNvSpPr/>
          <p:nvPr/>
        </p:nvSpPr>
        <p:spPr>
          <a:xfrm>
            <a:off x="4946904" y="3153282"/>
            <a:ext cx="4206240" cy="26255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171450" indent="-171450">
              <a:buFont typeface="Wingdings" panose="05000000000000000000" pitchFamily="2" charset="2"/>
              <a:buChar char="v"/>
            </a:pPr>
            <a:r>
              <a:rPr lang="en-US" sz="2000" dirty="0">
                <a:solidFill>
                  <a:srgbClr val="2A2A2A"/>
                </a:solidFill>
              </a:rPr>
              <a:t>Enhance long-term energy security</a:t>
            </a:r>
          </a:p>
        </p:txBody>
      </p:sp>
      <p:sp>
        <p:nvSpPr>
          <p:cNvPr id="38" name="Text 34"/>
          <p:cNvSpPr/>
          <p:nvPr/>
        </p:nvSpPr>
        <p:spPr>
          <a:xfrm>
            <a:off x="4946904" y="3581272"/>
            <a:ext cx="420624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171450" indent="-171450">
              <a:buFont typeface="Wingdings" panose="05000000000000000000" pitchFamily="2" charset="2"/>
              <a:buChar char="v"/>
            </a:pPr>
            <a:r>
              <a:rPr lang="en-US" sz="2000" dirty="0">
                <a:solidFill>
                  <a:srgbClr val="2A2A2A"/>
                </a:solidFill>
              </a:rPr>
              <a:t>Reduce environmental damage</a:t>
            </a:r>
          </a:p>
        </p:txBody>
      </p:sp>
      <p:sp>
        <p:nvSpPr>
          <p:cNvPr id="40" name="Text 36"/>
          <p:cNvSpPr/>
          <p:nvPr/>
        </p:nvSpPr>
        <p:spPr>
          <a:xfrm>
            <a:off x="4946904" y="4069672"/>
            <a:ext cx="420624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171450" indent="-171450">
              <a:buFont typeface="Wingdings" panose="05000000000000000000" pitchFamily="2" charset="2"/>
              <a:buChar char="v"/>
            </a:pPr>
            <a:r>
              <a:rPr lang="en-US" sz="2000" dirty="0">
                <a:solidFill>
                  <a:srgbClr val="2A2A2A"/>
                </a:solidFill>
              </a:rPr>
              <a:t>S</a:t>
            </a:r>
            <a:r>
              <a:rPr lang="en-US" sz="2000" dirty="0" smtClean="0">
                <a:solidFill>
                  <a:srgbClr val="2A2A2A"/>
                </a:solidFill>
              </a:rPr>
              <a:t>ustainable </a:t>
            </a:r>
            <a:r>
              <a:rPr lang="en-US" sz="2000" dirty="0">
                <a:solidFill>
                  <a:srgbClr val="2A2A2A"/>
                </a:solidFill>
              </a:rPr>
              <a:t>economic development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1"/>
          <p:cNvSpPr/>
          <p:nvPr/>
        </p:nvSpPr>
        <p:spPr>
          <a:xfrm>
            <a:off x="0" y="4759452"/>
            <a:ext cx="342900" cy="384048"/>
          </a:xfrm>
          <a:prstGeom prst="rect">
            <a:avLst/>
          </a:prstGeom>
          <a:solidFill>
            <a:srgbClr val="4C4C4C"/>
          </a:solidFill>
          <a:ln w="12700">
            <a:solidFill>
              <a:srgbClr val="4C4C4C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3" name="F2"/>
          <p:cNvSpPr/>
          <p:nvPr/>
        </p:nvSpPr>
        <p:spPr>
          <a:xfrm>
            <a:off x="342900" y="4759452"/>
            <a:ext cx="1028700" cy="384048"/>
          </a:xfrm>
          <a:prstGeom prst="rect">
            <a:avLst/>
          </a:prstGeom>
          <a:solidFill>
            <a:srgbClr val="F57921"/>
          </a:solidFill>
          <a:ln w="12700">
            <a:solidFill>
              <a:srgbClr val="F57921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4" name="F3"/>
          <p:cNvSpPr/>
          <p:nvPr/>
        </p:nvSpPr>
        <p:spPr>
          <a:xfrm>
            <a:off x="1371600" y="4759452"/>
            <a:ext cx="3913632" cy="384048"/>
          </a:xfrm>
          <a:prstGeom prst="rect">
            <a:avLst/>
          </a:prstGeom>
          <a:solidFill>
            <a:srgbClr val="4C4C4C"/>
          </a:solidFill>
          <a:ln w="12700">
            <a:solidFill>
              <a:srgbClr val="4C4C4C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8" name="F7"/>
          <p:cNvSpPr/>
          <p:nvPr/>
        </p:nvSpPr>
        <p:spPr>
          <a:xfrm>
            <a:off x="7598664" y="4759452"/>
            <a:ext cx="256032" cy="384048"/>
          </a:xfrm>
          <a:prstGeom prst="rect">
            <a:avLst/>
          </a:prstGeom>
          <a:solidFill>
            <a:srgbClr val="4C4C4C"/>
          </a:solidFill>
          <a:ln w="12700">
            <a:solidFill>
              <a:srgbClr val="4C4C4C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11" name="TopBar"/>
          <p:cNvSpPr/>
          <p:nvPr/>
        </p:nvSpPr>
        <p:spPr>
          <a:xfrm>
            <a:off x="0" y="0"/>
            <a:ext cx="9144000" cy="64008"/>
          </a:xfrm>
          <a:prstGeom prst="rect">
            <a:avLst/>
          </a:prstGeom>
          <a:solidFill>
            <a:srgbClr val="028090"/>
          </a:solidFill>
          <a:ln w="12700">
            <a:solidFill>
              <a:srgbClr val="028090"/>
            </a:solidFill>
          </a:ln>
        </p:spPr>
        <p:txBody>
          <a:bodyPr/>
          <a:lstStyle/>
          <a:p>
            <a:endParaRPr lang="en-US"/>
          </a:p>
        </p:txBody>
      </p:sp>
      <p:pic>
        <p:nvPicPr>
          <p:cNvPr id="12" name="WGEILogo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91440"/>
            <a:ext cx="1371600" cy="603504"/>
          </a:xfrm>
          <a:prstGeom prst="rect">
            <a:avLst/>
          </a:prstGeom>
        </p:spPr>
      </p:pic>
      <p:pic>
        <p:nvPicPr>
          <p:cNvPr id="13" name="OAGLogo" descr="preencoded.png"/>
          <p:cNvPicPr>
            <a:picLocks noChangeAspect="1"/>
          </p:cNvPicPr>
          <p:nvPr/>
        </p:nvPicPr>
        <p:blipFill>
          <a:blip r:embed="rId3"/>
          <a:srcRect l="22692" r="15158"/>
          <a:stretch>
            <a:fillRect/>
          </a:stretch>
        </p:blipFill>
        <p:spPr>
          <a:xfrm>
            <a:off x="7484532" y="4480560"/>
            <a:ext cx="1165015" cy="658368"/>
          </a:xfrm>
          <a:prstGeom prst="rect">
            <a:avLst/>
          </a:prstGeom>
        </p:spPr>
      </p:pic>
      <p:sp>
        <p:nvSpPr>
          <p:cNvPr id="15" name="Title"/>
          <p:cNvSpPr/>
          <p:nvPr/>
        </p:nvSpPr>
        <p:spPr>
          <a:xfrm>
            <a:off x="228600" y="749808"/>
            <a:ext cx="8686800" cy="6000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400" b="1" dirty="0">
                <a:solidFill>
                  <a:srgbClr val="1B2D5B"/>
                </a:solidFill>
                <a:latin typeface="Cambria" pitchFamily="34" charset="0"/>
              </a:rPr>
              <a:t>Uganda’s Key Actions to Prepare for the Energy Transition</a:t>
            </a:r>
          </a:p>
        </p:txBody>
      </p:sp>
      <p:sp>
        <p:nvSpPr>
          <p:cNvPr id="16" name="Divider"/>
          <p:cNvSpPr/>
          <p:nvPr/>
        </p:nvSpPr>
        <p:spPr>
          <a:xfrm>
            <a:off x="228600" y="1340000"/>
            <a:ext cx="8686800" cy="22860"/>
          </a:xfrm>
          <a:prstGeom prst="rect">
            <a:avLst/>
          </a:prstGeom>
          <a:solidFill>
            <a:srgbClr val="F57921"/>
          </a:solid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20" name="LeftCol"/>
          <p:cNvSpPr/>
          <p:nvPr/>
        </p:nvSpPr>
        <p:spPr>
          <a:xfrm>
            <a:off x="228599" y="1400000"/>
            <a:ext cx="4320601" cy="31314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 algn="just">
              <a:buChar char="◆"/>
            </a:pPr>
            <a:r>
              <a:rPr lang="en-US" sz="1200" b="1" dirty="0">
                <a:solidFill>
                  <a:srgbClr val="1B2D5B"/>
                </a:solidFill>
              </a:rPr>
              <a:t>Energy Transition Plan (ETP), 2023  </a:t>
            </a:r>
            <a:r>
              <a:rPr lang="en-US" sz="1200" b="0" dirty="0">
                <a:solidFill>
                  <a:srgbClr val="3A3A3A"/>
                </a:solidFill>
              </a:rPr>
              <a:t>— launched at COP28; targets universal energy access by 2030 and net zero by 2065</a:t>
            </a:r>
          </a:p>
          <a:p>
            <a:pPr algn="just">
              <a:buNone/>
            </a:pPr>
            <a:r>
              <a:rPr lang="en-US" sz="1200" dirty="0"/>
              <a:t> </a:t>
            </a:r>
          </a:p>
          <a:p>
            <a:pPr marL="342900" indent="-342900" algn="just">
              <a:buChar char="◆"/>
            </a:pPr>
            <a:r>
              <a:rPr lang="en-US" sz="1200" b="1" dirty="0">
                <a:solidFill>
                  <a:srgbClr val="1B2D5B"/>
                </a:solidFill>
              </a:rPr>
              <a:t>Mining and Minerals Act, 2022  </a:t>
            </a:r>
            <a:r>
              <a:rPr lang="en-US" sz="1200" b="0" dirty="0">
                <a:solidFill>
                  <a:srgbClr val="3A3A3A"/>
                </a:solidFill>
              </a:rPr>
              <a:t>— replaced 2003 Act; state ownership in large mines; value addition mandate; transparent licensing</a:t>
            </a:r>
          </a:p>
          <a:p>
            <a:pPr algn="just">
              <a:buNone/>
            </a:pPr>
            <a:r>
              <a:rPr lang="en-US" sz="1200" dirty="0"/>
              <a:t> </a:t>
            </a:r>
          </a:p>
          <a:p>
            <a:pPr marL="342900" indent="-342900" algn="just">
              <a:buChar char="◆"/>
            </a:pPr>
            <a:r>
              <a:rPr lang="en-US" sz="1200" b="1" dirty="0">
                <a:solidFill>
                  <a:srgbClr val="1B2D5B"/>
                </a:solidFill>
              </a:rPr>
              <a:t>Mining and Minerals Licensing Regulations, 2023  </a:t>
            </a:r>
            <a:r>
              <a:rPr lang="en-US" sz="1200" b="0" dirty="0">
                <a:solidFill>
                  <a:srgbClr val="3A3A3A"/>
                </a:solidFill>
              </a:rPr>
              <a:t>— operationalised the new Act</a:t>
            </a:r>
          </a:p>
          <a:p>
            <a:pPr algn="just">
              <a:buNone/>
            </a:pPr>
            <a:r>
              <a:rPr lang="en-US" sz="1200" dirty="0"/>
              <a:t> </a:t>
            </a:r>
          </a:p>
          <a:p>
            <a:pPr marL="342900" indent="-342900" algn="just">
              <a:buChar char="◆"/>
            </a:pPr>
            <a:r>
              <a:rPr lang="en-US" sz="1200" b="1" dirty="0">
                <a:solidFill>
                  <a:srgbClr val="1B2D5B"/>
                </a:solidFill>
              </a:rPr>
              <a:t>National Energy Policy, 2023  </a:t>
            </a:r>
            <a:r>
              <a:rPr lang="en-US" sz="1200" b="0" dirty="0">
                <a:solidFill>
                  <a:srgbClr val="3A3A3A"/>
                </a:solidFill>
              </a:rPr>
              <a:t>— expanded grid networks; energy efficiency; alternative energy promotion; strengthened institutions</a:t>
            </a:r>
          </a:p>
          <a:p>
            <a:pPr algn="just">
              <a:buNone/>
            </a:pPr>
            <a:r>
              <a:rPr lang="en-US" sz="1200" dirty="0"/>
              <a:t> </a:t>
            </a:r>
          </a:p>
          <a:p>
            <a:pPr marL="342900" indent="-342900" algn="just">
              <a:buChar char="◆"/>
            </a:pPr>
            <a:r>
              <a:rPr lang="en-US" sz="1200" b="1" dirty="0">
                <a:solidFill>
                  <a:srgbClr val="1B2D5B"/>
                </a:solidFill>
              </a:rPr>
              <a:t>Hydropower and Renewable Energy Expansion  </a:t>
            </a:r>
            <a:r>
              <a:rPr lang="en-US" sz="1200" b="0" dirty="0">
                <a:solidFill>
                  <a:srgbClr val="3A3A3A"/>
                </a:solidFill>
              </a:rPr>
              <a:t>— over </a:t>
            </a:r>
            <a:r>
              <a:rPr lang="en-US" sz="1200" dirty="0" smtClean="0">
                <a:solidFill>
                  <a:srgbClr val="3A3A3A"/>
                </a:solidFill>
              </a:rPr>
              <a:t>90%</a:t>
            </a:r>
            <a:r>
              <a:rPr lang="en-US" sz="1200" b="0" dirty="0" smtClean="0">
                <a:solidFill>
                  <a:srgbClr val="3A3A3A"/>
                </a:solidFill>
              </a:rPr>
              <a:t> </a:t>
            </a:r>
            <a:r>
              <a:rPr lang="en-US" sz="1200" b="0" dirty="0">
                <a:solidFill>
                  <a:srgbClr val="3A3A3A"/>
                </a:solidFill>
              </a:rPr>
              <a:t>on grid; Karuma (600 MW) and Isimba (183 MW).</a:t>
            </a:r>
          </a:p>
        </p:txBody>
      </p:sp>
      <p:sp>
        <p:nvSpPr>
          <p:cNvPr id="21" name="ColDivider"/>
          <p:cNvSpPr/>
          <p:nvPr/>
        </p:nvSpPr>
        <p:spPr>
          <a:xfrm>
            <a:off x="4594800" y="1420000"/>
            <a:ext cx="22860" cy="3200000"/>
          </a:xfrm>
          <a:prstGeom prst="rect">
            <a:avLst/>
          </a:prstGeom>
          <a:solidFill>
            <a:srgbClr val="E0E5EF"/>
          </a:solid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22" name="RightCol"/>
          <p:cNvSpPr/>
          <p:nvPr/>
        </p:nvSpPr>
        <p:spPr>
          <a:xfrm>
            <a:off x="4708800" y="1400000"/>
            <a:ext cx="4250000" cy="32800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 algn="just">
              <a:buChar char="◆"/>
            </a:pPr>
            <a:r>
              <a:rPr lang="en-US" sz="1200" b="1" dirty="0">
                <a:solidFill>
                  <a:srgbClr val="1B2D5B"/>
                </a:solidFill>
              </a:rPr>
              <a:t>Oil Production for Transition Financing  </a:t>
            </a:r>
            <a:r>
              <a:rPr lang="en-US" sz="1200" b="0" dirty="0">
                <a:solidFill>
                  <a:srgbClr val="3A3A3A"/>
                </a:solidFill>
              </a:rPr>
              <a:t>— Tilenga and Kingfisher fields </a:t>
            </a:r>
            <a:r>
              <a:rPr lang="en-US" sz="1200" b="0" dirty="0" smtClean="0">
                <a:solidFill>
                  <a:srgbClr val="3A3A3A"/>
                </a:solidFill>
              </a:rPr>
              <a:t>(</a:t>
            </a:r>
            <a:r>
              <a:rPr lang="en-US" sz="1200" dirty="0" smtClean="0">
                <a:solidFill>
                  <a:srgbClr val="3A3A3A"/>
                </a:solidFill>
              </a:rPr>
              <a:t>1</a:t>
            </a:r>
            <a:r>
              <a:rPr lang="en-US" sz="1200" baseline="30000" dirty="0" smtClean="0">
                <a:solidFill>
                  <a:srgbClr val="3A3A3A"/>
                </a:solidFill>
              </a:rPr>
              <a:t>st</a:t>
            </a:r>
            <a:r>
              <a:rPr lang="en-US" sz="1200" dirty="0" smtClean="0">
                <a:solidFill>
                  <a:srgbClr val="3A3A3A"/>
                </a:solidFill>
              </a:rPr>
              <a:t> oil</a:t>
            </a:r>
            <a:r>
              <a:rPr lang="en-US" sz="1200" b="0" dirty="0" smtClean="0">
                <a:solidFill>
                  <a:srgbClr val="3A3A3A"/>
                </a:solidFill>
              </a:rPr>
              <a:t> 2026); </a:t>
            </a:r>
            <a:r>
              <a:rPr lang="en-US" sz="1200" b="0" dirty="0">
                <a:solidFill>
                  <a:srgbClr val="3A3A3A"/>
                </a:solidFill>
              </a:rPr>
              <a:t>oil revenues intended to finance clean energy investments</a:t>
            </a:r>
          </a:p>
          <a:p>
            <a:pPr algn="just">
              <a:buNone/>
            </a:pPr>
            <a:r>
              <a:rPr lang="en-US" sz="1200" dirty="0"/>
              <a:t> </a:t>
            </a:r>
          </a:p>
          <a:p>
            <a:pPr marL="342900" indent="-342900" algn="just">
              <a:buChar char="◆"/>
            </a:pPr>
            <a:r>
              <a:rPr lang="en-US" sz="1200" b="1" dirty="0">
                <a:solidFill>
                  <a:srgbClr val="1B2D5B"/>
                </a:solidFill>
              </a:rPr>
              <a:t>NDC </a:t>
            </a:r>
            <a:r>
              <a:rPr lang="en-US" sz="1200" b="1" dirty="0" smtClean="0">
                <a:solidFill>
                  <a:srgbClr val="1B2D5B"/>
                </a:solidFill>
              </a:rPr>
              <a:t>under </a:t>
            </a:r>
            <a:r>
              <a:rPr lang="en-US" sz="1200" b="1" dirty="0">
                <a:solidFill>
                  <a:srgbClr val="1B2D5B"/>
                </a:solidFill>
              </a:rPr>
              <a:t>Paris Agreement Commitment  </a:t>
            </a:r>
            <a:r>
              <a:rPr lang="en-US" sz="1200" b="0" dirty="0">
                <a:solidFill>
                  <a:srgbClr val="3A3A3A"/>
                </a:solidFill>
              </a:rPr>
              <a:t>— Prioritization of the Nationally Determined Contributions (NDC) </a:t>
            </a:r>
            <a:r>
              <a:rPr lang="en-US" sz="1200" b="0" dirty="0" smtClean="0">
                <a:solidFill>
                  <a:srgbClr val="3A3A3A"/>
                </a:solidFill>
              </a:rPr>
              <a:t>under </a:t>
            </a:r>
            <a:r>
              <a:rPr lang="en-US" sz="1200" b="0" dirty="0">
                <a:solidFill>
                  <a:srgbClr val="3A3A3A"/>
                </a:solidFill>
              </a:rPr>
              <a:t>Paris </a:t>
            </a:r>
            <a:r>
              <a:rPr lang="en-US" sz="1200" dirty="0">
                <a:solidFill>
                  <a:srgbClr val="3A3A3A"/>
                </a:solidFill>
              </a:rPr>
              <a:t>agreement </a:t>
            </a:r>
            <a:r>
              <a:rPr lang="en-US" sz="1200" dirty="0" smtClean="0">
                <a:solidFill>
                  <a:srgbClr val="3A3A3A"/>
                </a:solidFill>
              </a:rPr>
              <a:t>targets 24.7%.</a:t>
            </a:r>
            <a:r>
              <a:rPr lang="en-US" sz="1200" b="0" dirty="0" smtClean="0">
                <a:solidFill>
                  <a:srgbClr val="3A3A3A"/>
                </a:solidFill>
              </a:rPr>
              <a:t> </a:t>
            </a:r>
            <a:r>
              <a:rPr lang="en-US" sz="1200" b="0" dirty="0">
                <a:solidFill>
                  <a:srgbClr val="3A3A3A"/>
                </a:solidFill>
              </a:rPr>
              <a:t>clean cooking and electrification prioritized in government investments</a:t>
            </a:r>
          </a:p>
          <a:p>
            <a:pPr algn="just">
              <a:buNone/>
            </a:pPr>
            <a:r>
              <a:rPr lang="en-US" sz="1200" dirty="0"/>
              <a:t> </a:t>
            </a:r>
          </a:p>
          <a:p>
            <a:pPr marL="342900" indent="-342900" algn="just">
              <a:buChar char="◆"/>
            </a:pPr>
            <a:r>
              <a:rPr lang="en-US" sz="1200" b="1" dirty="0">
                <a:solidFill>
                  <a:srgbClr val="1B2D5B"/>
                </a:solidFill>
              </a:rPr>
              <a:t>ASM Formalisation  </a:t>
            </a:r>
            <a:r>
              <a:rPr lang="en-US" sz="1200" b="0" dirty="0">
                <a:solidFill>
                  <a:srgbClr val="3A3A3A"/>
                </a:solidFill>
              </a:rPr>
              <a:t>— 2022 Act integrated ASM regulation for the first time; biometric registration launched; mercury-free mining promoted</a:t>
            </a:r>
          </a:p>
          <a:p>
            <a:pPr algn="just">
              <a:buNone/>
            </a:pPr>
            <a:r>
              <a:rPr lang="en-US" sz="1200" dirty="0"/>
              <a:t> </a:t>
            </a:r>
          </a:p>
          <a:p>
            <a:pPr marL="342900" indent="-342900" algn="just">
              <a:buChar char="◆"/>
            </a:pPr>
            <a:r>
              <a:rPr lang="en-US" sz="1200" b="1" dirty="0">
                <a:solidFill>
                  <a:srgbClr val="1B2D5B"/>
                </a:solidFill>
              </a:rPr>
              <a:t>First Mineral Production Sharing Agreement, 2025  </a:t>
            </a:r>
            <a:r>
              <a:rPr lang="en-US" sz="1200" b="0" dirty="0">
                <a:solidFill>
                  <a:srgbClr val="3A3A3A"/>
                </a:solidFill>
              </a:rPr>
              <a:t>— </a:t>
            </a:r>
            <a:r>
              <a:rPr lang="en-US" sz="1200" dirty="0">
                <a:solidFill>
                  <a:srgbClr val="3A3A3A"/>
                </a:solidFill>
              </a:rPr>
              <a:t>This is a </a:t>
            </a:r>
            <a:r>
              <a:rPr lang="en-US" sz="1200" b="0" dirty="0">
                <a:solidFill>
                  <a:srgbClr val="3A3A3A"/>
                </a:solidFill>
              </a:rPr>
              <a:t>new model for state participation in mineral revenues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E2E0965-9A80-E3CD-83DF-52F3DDDC11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>
            <a:extLst>
              <a:ext uri="{FF2B5EF4-FFF2-40B4-BE49-F238E27FC236}">
                <a16:creationId xmlns:a16="http://schemas.microsoft.com/office/drawing/2014/main" id="{F3759906-5210-F9E2-14FA-38A2D5193BE7}"/>
              </a:ext>
            </a:extLst>
          </p:cNvPr>
          <p:cNvSpPr/>
          <p:nvPr/>
        </p:nvSpPr>
        <p:spPr>
          <a:xfrm>
            <a:off x="0" y="4759452"/>
            <a:ext cx="342900" cy="384048"/>
          </a:xfrm>
          <a:prstGeom prst="rect">
            <a:avLst/>
          </a:prstGeom>
          <a:solidFill>
            <a:srgbClr val="4C4C4C"/>
          </a:solidFill>
          <a:ln w="12700">
            <a:solidFill>
              <a:srgbClr val="4C4C4C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3" name="Shape 1">
            <a:extLst>
              <a:ext uri="{FF2B5EF4-FFF2-40B4-BE49-F238E27FC236}">
                <a16:creationId xmlns:a16="http://schemas.microsoft.com/office/drawing/2014/main" id="{DBB0AC07-19E5-C4D5-30FD-9EC9751A5DF7}"/>
              </a:ext>
            </a:extLst>
          </p:cNvPr>
          <p:cNvSpPr/>
          <p:nvPr/>
        </p:nvSpPr>
        <p:spPr>
          <a:xfrm>
            <a:off x="342900" y="4759452"/>
            <a:ext cx="1028700" cy="384048"/>
          </a:xfrm>
          <a:prstGeom prst="rect">
            <a:avLst/>
          </a:prstGeom>
          <a:solidFill>
            <a:srgbClr val="F57921"/>
          </a:solidFill>
          <a:ln w="12700">
            <a:solidFill>
              <a:srgbClr val="F57921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4" name="Shape 2">
            <a:extLst>
              <a:ext uri="{FF2B5EF4-FFF2-40B4-BE49-F238E27FC236}">
                <a16:creationId xmlns:a16="http://schemas.microsoft.com/office/drawing/2014/main" id="{5150F5EA-9813-5D7E-E097-C80ABB019437}"/>
              </a:ext>
            </a:extLst>
          </p:cNvPr>
          <p:cNvSpPr/>
          <p:nvPr/>
        </p:nvSpPr>
        <p:spPr>
          <a:xfrm>
            <a:off x="1371600" y="4759452"/>
            <a:ext cx="3913632" cy="384048"/>
          </a:xfrm>
          <a:prstGeom prst="rect">
            <a:avLst/>
          </a:prstGeom>
          <a:solidFill>
            <a:srgbClr val="4C4C4C"/>
          </a:solidFill>
          <a:ln w="12700">
            <a:solidFill>
              <a:srgbClr val="4C4C4C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8" name="Shape 6">
            <a:extLst>
              <a:ext uri="{FF2B5EF4-FFF2-40B4-BE49-F238E27FC236}">
                <a16:creationId xmlns:a16="http://schemas.microsoft.com/office/drawing/2014/main" id="{AAA070F9-1564-A860-789E-939D10DDCD3E}"/>
              </a:ext>
            </a:extLst>
          </p:cNvPr>
          <p:cNvSpPr/>
          <p:nvPr/>
        </p:nvSpPr>
        <p:spPr>
          <a:xfrm>
            <a:off x="7598664" y="4759452"/>
            <a:ext cx="256032" cy="384048"/>
          </a:xfrm>
          <a:prstGeom prst="rect">
            <a:avLst/>
          </a:prstGeom>
          <a:solidFill>
            <a:srgbClr val="4C4C4C"/>
          </a:solidFill>
          <a:ln w="12700">
            <a:solidFill>
              <a:srgbClr val="4C4C4C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1" name="Shape 9">
            <a:extLst>
              <a:ext uri="{FF2B5EF4-FFF2-40B4-BE49-F238E27FC236}">
                <a16:creationId xmlns:a16="http://schemas.microsoft.com/office/drawing/2014/main" id="{FD61B43C-60FE-F4D4-78D5-3B4F38F880DF}"/>
              </a:ext>
            </a:extLst>
          </p:cNvPr>
          <p:cNvSpPr/>
          <p:nvPr/>
        </p:nvSpPr>
        <p:spPr>
          <a:xfrm>
            <a:off x="0" y="0"/>
            <a:ext cx="9144000" cy="64008"/>
          </a:xfrm>
          <a:prstGeom prst="rect">
            <a:avLst/>
          </a:prstGeom>
          <a:solidFill>
            <a:srgbClr val="028090"/>
          </a:solidFill>
          <a:ln w="12700">
            <a:solidFill>
              <a:srgbClr val="028090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pic>
        <p:nvPicPr>
          <p:cNvPr id="12" name="Image 0" descr="preencoded.png">
            <a:extLst>
              <a:ext uri="{FF2B5EF4-FFF2-40B4-BE49-F238E27FC236}">
                <a16:creationId xmlns:a16="http://schemas.microsoft.com/office/drawing/2014/main" id="{C1C33471-6723-AB95-7C40-0D6FC0EF639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600" y="91440"/>
            <a:ext cx="1371600" cy="603504"/>
          </a:xfrm>
          <a:prstGeom prst="rect">
            <a:avLst/>
          </a:prstGeom>
        </p:spPr>
      </p:pic>
      <p:pic>
        <p:nvPicPr>
          <p:cNvPr id="13" name="Image 1" descr="preencoded.png">
            <a:extLst>
              <a:ext uri="{FF2B5EF4-FFF2-40B4-BE49-F238E27FC236}">
                <a16:creationId xmlns:a16="http://schemas.microsoft.com/office/drawing/2014/main" id="{4623C672-3AC6-F953-EAF6-0E6CBEB04690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23053" r="13659"/>
          <a:stretch>
            <a:fillRect/>
          </a:stretch>
        </p:blipFill>
        <p:spPr>
          <a:xfrm>
            <a:off x="7491307" y="4480560"/>
            <a:ext cx="1186350" cy="658368"/>
          </a:xfrm>
          <a:prstGeom prst="rect">
            <a:avLst/>
          </a:prstGeom>
        </p:spPr>
      </p:pic>
      <p:sp>
        <p:nvSpPr>
          <p:cNvPr id="20" name="Text 16">
            <a:extLst>
              <a:ext uri="{FF2B5EF4-FFF2-40B4-BE49-F238E27FC236}">
                <a16:creationId xmlns:a16="http://schemas.microsoft.com/office/drawing/2014/main" id="{02FD9600-2473-EFB9-BC92-B3F8C15205D3}"/>
              </a:ext>
            </a:extLst>
          </p:cNvPr>
          <p:cNvSpPr/>
          <p:nvPr/>
        </p:nvSpPr>
        <p:spPr>
          <a:xfrm>
            <a:off x="246887" y="1808480"/>
            <a:ext cx="8267193" cy="1326577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700" b="1" kern="0" spc="150" dirty="0"/>
              <a:t>Critical Minerals and the transition to cleaner energy options- SAI-Uganda’s experience </a:t>
            </a:r>
            <a:endParaRPr lang="en-US" sz="2700" dirty="0"/>
          </a:p>
        </p:txBody>
      </p:sp>
    </p:spTree>
    <p:extLst>
      <p:ext uri="{BB962C8B-B14F-4D97-AF65-F5344CB8AC3E}">
        <p14:creationId xmlns:p14="http://schemas.microsoft.com/office/powerpoint/2010/main" val="426746402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4759452"/>
            <a:ext cx="342900" cy="384048"/>
          </a:xfrm>
          <a:prstGeom prst="rect">
            <a:avLst/>
          </a:prstGeom>
          <a:solidFill>
            <a:srgbClr val="4C4C4C"/>
          </a:solidFill>
          <a:ln w="12700">
            <a:solidFill>
              <a:srgbClr val="4C4C4C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3" name="Shape 1"/>
          <p:cNvSpPr/>
          <p:nvPr/>
        </p:nvSpPr>
        <p:spPr>
          <a:xfrm>
            <a:off x="342900" y="4759452"/>
            <a:ext cx="1028700" cy="384048"/>
          </a:xfrm>
          <a:prstGeom prst="rect">
            <a:avLst/>
          </a:prstGeom>
          <a:solidFill>
            <a:srgbClr val="F57921"/>
          </a:solidFill>
          <a:ln w="12700">
            <a:solidFill>
              <a:srgbClr val="F57921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4" name="Shape 2"/>
          <p:cNvSpPr/>
          <p:nvPr/>
        </p:nvSpPr>
        <p:spPr>
          <a:xfrm>
            <a:off x="1371600" y="4759452"/>
            <a:ext cx="3913632" cy="384048"/>
          </a:xfrm>
          <a:prstGeom prst="rect">
            <a:avLst/>
          </a:prstGeom>
          <a:solidFill>
            <a:srgbClr val="4C4C4C"/>
          </a:solidFill>
          <a:ln w="12700">
            <a:solidFill>
              <a:srgbClr val="4C4C4C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8" name="Shape 6"/>
          <p:cNvSpPr/>
          <p:nvPr/>
        </p:nvSpPr>
        <p:spPr>
          <a:xfrm>
            <a:off x="7598664" y="4759452"/>
            <a:ext cx="256032" cy="384048"/>
          </a:xfrm>
          <a:prstGeom prst="rect">
            <a:avLst/>
          </a:prstGeom>
          <a:solidFill>
            <a:srgbClr val="4C4C4C"/>
          </a:solidFill>
          <a:ln w="12700">
            <a:solidFill>
              <a:srgbClr val="4C4C4C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1" name="Shape 9"/>
          <p:cNvSpPr/>
          <p:nvPr/>
        </p:nvSpPr>
        <p:spPr>
          <a:xfrm>
            <a:off x="0" y="0"/>
            <a:ext cx="9144000" cy="64008"/>
          </a:xfrm>
          <a:prstGeom prst="rect">
            <a:avLst/>
          </a:prstGeom>
          <a:solidFill>
            <a:srgbClr val="028090"/>
          </a:solidFill>
          <a:ln w="12700">
            <a:solidFill>
              <a:srgbClr val="028090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pic>
        <p:nvPicPr>
          <p:cNvPr id="1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600" y="91440"/>
            <a:ext cx="1371600" cy="603504"/>
          </a:xfrm>
          <a:prstGeom prst="rect">
            <a:avLst/>
          </a:prstGeom>
        </p:spPr>
      </p:pic>
      <p:pic>
        <p:nvPicPr>
          <p:cNvPr id="13" name="Image 1" descr="preencoded.png"/>
          <p:cNvPicPr>
            <a:picLocks noChangeAspect="1"/>
          </p:cNvPicPr>
          <p:nvPr/>
        </p:nvPicPr>
        <p:blipFill>
          <a:blip r:embed="rId4"/>
          <a:srcRect l="22692" r="15158"/>
          <a:stretch>
            <a:fillRect/>
          </a:stretch>
        </p:blipFill>
        <p:spPr>
          <a:xfrm>
            <a:off x="7484532" y="4480560"/>
            <a:ext cx="1165015" cy="658368"/>
          </a:xfrm>
          <a:prstGeom prst="rect">
            <a:avLst/>
          </a:prstGeom>
        </p:spPr>
      </p:pic>
      <p:sp>
        <p:nvSpPr>
          <p:cNvPr id="15" name="Text 11"/>
          <p:cNvSpPr/>
          <p:nvPr/>
        </p:nvSpPr>
        <p:spPr>
          <a:xfrm>
            <a:off x="228600" y="749808"/>
            <a:ext cx="8686800" cy="6583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500" b="1" dirty="0">
                <a:solidFill>
                  <a:srgbClr val="1B2D5B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Audit types </a:t>
            </a:r>
            <a:endParaRPr lang="en-US" sz="2500" dirty="0"/>
          </a:p>
        </p:txBody>
      </p:sp>
      <p:sp>
        <p:nvSpPr>
          <p:cNvPr id="16" name="Shape 12"/>
          <p:cNvSpPr/>
          <p:nvPr/>
        </p:nvSpPr>
        <p:spPr>
          <a:xfrm>
            <a:off x="228600" y="1399032"/>
            <a:ext cx="8686800" cy="22860"/>
          </a:xfrm>
          <a:prstGeom prst="rect">
            <a:avLst/>
          </a:prstGeom>
          <a:solidFill>
            <a:srgbClr val="F57921"/>
          </a:solidFill>
          <a:ln w="12700">
            <a:solidFill>
              <a:srgbClr val="F57921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8" name="Shape 14"/>
          <p:cNvSpPr/>
          <p:nvPr/>
        </p:nvSpPr>
        <p:spPr>
          <a:xfrm>
            <a:off x="228600" y="1517904"/>
            <a:ext cx="2834640" cy="3035808"/>
          </a:xfrm>
          <a:prstGeom prst="rect">
            <a:avLst/>
          </a:prstGeom>
          <a:solidFill>
            <a:srgbClr val="F7F9FC"/>
          </a:solidFill>
          <a:ln w="6350">
            <a:solidFill>
              <a:srgbClr val="DDDDDD"/>
            </a:solidFill>
            <a:prstDash val="solid"/>
          </a:ln>
          <a:effectLst>
            <a:outerShdw blurRad="76200" dist="25400" dir="27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19" name="Shape 15"/>
          <p:cNvSpPr/>
          <p:nvPr/>
        </p:nvSpPr>
        <p:spPr>
          <a:xfrm>
            <a:off x="228600" y="1517904"/>
            <a:ext cx="2834640" cy="438912"/>
          </a:xfrm>
          <a:prstGeom prst="rect">
            <a:avLst/>
          </a:prstGeom>
          <a:solidFill>
            <a:srgbClr val="1B6CA8"/>
          </a:solidFill>
          <a:ln w="12700">
            <a:solidFill>
              <a:srgbClr val="1B6CA8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0" name="Text 16"/>
          <p:cNvSpPr/>
          <p:nvPr/>
        </p:nvSpPr>
        <p:spPr>
          <a:xfrm>
            <a:off x="320040" y="1536192"/>
            <a:ext cx="2651760" cy="40233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b="1" dirty="0">
                <a:solidFill>
                  <a:srgbClr val="FFFFFF"/>
                </a:solidFill>
              </a:rPr>
              <a:t>Financial Audits</a:t>
            </a:r>
            <a:endParaRPr lang="en-US" dirty="0"/>
          </a:p>
        </p:txBody>
      </p:sp>
      <p:sp>
        <p:nvSpPr>
          <p:cNvPr id="21" name="Text 17"/>
          <p:cNvSpPr/>
          <p:nvPr/>
        </p:nvSpPr>
        <p:spPr>
          <a:xfrm>
            <a:off x="338328" y="2029968"/>
            <a:ext cx="2724912" cy="49377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just">
              <a:buNone/>
            </a:pPr>
            <a:endParaRPr lang="en-US" sz="1200" i="1" dirty="0">
              <a:solidFill>
                <a:srgbClr val="2A2A2A"/>
              </a:solidFill>
            </a:endParaRPr>
          </a:p>
          <a:p>
            <a:pPr marL="0" indent="0" algn="just">
              <a:buNone/>
            </a:pPr>
            <a:r>
              <a:rPr lang="en-US" sz="1200" i="1" dirty="0">
                <a:solidFill>
                  <a:srgbClr val="2A2A2A"/>
                </a:solidFill>
              </a:rPr>
              <a:t>Assess accuracy of financial reporting on revenues and expenses regarding mineral and transition initiatives </a:t>
            </a:r>
          </a:p>
          <a:p>
            <a:pPr marL="0" indent="0" algn="just">
              <a:buNone/>
            </a:pPr>
            <a:endParaRPr lang="en-US" sz="1200" dirty="0"/>
          </a:p>
        </p:txBody>
      </p:sp>
      <p:sp>
        <p:nvSpPr>
          <p:cNvPr id="22" name="Text 18"/>
          <p:cNvSpPr/>
          <p:nvPr/>
        </p:nvSpPr>
        <p:spPr>
          <a:xfrm>
            <a:off x="338328" y="2606040"/>
            <a:ext cx="2615184" cy="2194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b="1" kern="0" spc="150" dirty="0">
                <a:solidFill>
                  <a:srgbClr val="1B6CA8"/>
                </a:solidFill>
              </a:rPr>
              <a:t>Risks addressed </a:t>
            </a:r>
            <a:r>
              <a:rPr lang="en-US" sz="1100" b="1" kern="0" spc="150" dirty="0" smtClean="0">
                <a:solidFill>
                  <a:srgbClr val="1B6CA8"/>
                </a:solidFill>
              </a:rPr>
              <a:t>include</a:t>
            </a:r>
            <a:r>
              <a:rPr lang="en-US" sz="1100" b="1" kern="0" spc="150" dirty="0">
                <a:solidFill>
                  <a:srgbClr val="1B6CA8"/>
                </a:solidFill>
              </a:rPr>
              <a:t>:</a:t>
            </a:r>
            <a:endParaRPr lang="en-US" sz="1100" dirty="0"/>
          </a:p>
        </p:txBody>
      </p:sp>
      <p:sp>
        <p:nvSpPr>
          <p:cNvPr id="24" name="Text 20"/>
          <p:cNvSpPr/>
          <p:nvPr/>
        </p:nvSpPr>
        <p:spPr>
          <a:xfrm>
            <a:off x="502920" y="2843784"/>
            <a:ext cx="25603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2A2A2A"/>
                </a:solidFill>
              </a:rPr>
              <a:t>Revenue leakage &amp; royalty non-collection</a:t>
            </a:r>
            <a:endParaRPr lang="en-US" sz="1100" dirty="0"/>
          </a:p>
        </p:txBody>
      </p:sp>
      <p:sp>
        <p:nvSpPr>
          <p:cNvPr id="26" name="Text 22"/>
          <p:cNvSpPr/>
          <p:nvPr/>
        </p:nvSpPr>
        <p:spPr>
          <a:xfrm>
            <a:off x="521208" y="3131058"/>
            <a:ext cx="2450592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sz="1100" dirty="0">
                <a:solidFill>
                  <a:srgbClr val="2A2A2A"/>
                </a:solidFill>
              </a:rPr>
              <a:t>Transfer pricing &amp; illicit financial flows</a:t>
            </a:r>
          </a:p>
        </p:txBody>
      </p:sp>
      <p:sp>
        <p:nvSpPr>
          <p:cNvPr id="28" name="Text 24"/>
          <p:cNvSpPr/>
          <p:nvPr/>
        </p:nvSpPr>
        <p:spPr>
          <a:xfrm>
            <a:off x="502920" y="3390731"/>
            <a:ext cx="25603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>
              <a:buNone/>
            </a:pPr>
            <a:r>
              <a:rPr lang="en-US" sz="1100" dirty="0">
                <a:solidFill>
                  <a:srgbClr val="2A2A2A"/>
                </a:solidFill>
              </a:rPr>
              <a:t>Under-declaration of production volumes</a:t>
            </a:r>
          </a:p>
        </p:txBody>
      </p:sp>
      <p:sp>
        <p:nvSpPr>
          <p:cNvPr id="30" name="Text 26"/>
          <p:cNvSpPr/>
          <p:nvPr/>
        </p:nvSpPr>
        <p:spPr>
          <a:xfrm>
            <a:off x="502920" y="3639312"/>
            <a:ext cx="2450592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sz="1100" dirty="0">
                <a:solidFill>
                  <a:srgbClr val="2A2A2A"/>
                </a:solidFill>
              </a:rPr>
              <a:t>Unaccounted mineral exports</a:t>
            </a:r>
          </a:p>
        </p:txBody>
      </p:sp>
      <p:sp>
        <p:nvSpPr>
          <p:cNvPr id="33" name="Shape 29"/>
          <p:cNvSpPr/>
          <p:nvPr/>
        </p:nvSpPr>
        <p:spPr>
          <a:xfrm>
            <a:off x="3200400" y="1517904"/>
            <a:ext cx="2834640" cy="3035808"/>
          </a:xfrm>
          <a:prstGeom prst="rect">
            <a:avLst/>
          </a:prstGeom>
          <a:solidFill>
            <a:srgbClr val="F7F9FC"/>
          </a:solidFill>
          <a:ln w="6350">
            <a:solidFill>
              <a:srgbClr val="DDDDDD"/>
            </a:solidFill>
            <a:prstDash val="solid"/>
          </a:ln>
          <a:effectLst>
            <a:outerShdw blurRad="76200" dist="25400" dir="27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34" name="Shape 30"/>
          <p:cNvSpPr/>
          <p:nvPr/>
        </p:nvSpPr>
        <p:spPr>
          <a:xfrm>
            <a:off x="3200400" y="1517904"/>
            <a:ext cx="2834640" cy="438912"/>
          </a:xfrm>
          <a:prstGeom prst="rect">
            <a:avLst/>
          </a:prstGeom>
          <a:solidFill>
            <a:srgbClr val="028090"/>
          </a:solidFill>
          <a:ln w="12700">
            <a:solidFill>
              <a:srgbClr val="028090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35" name="Text 31"/>
          <p:cNvSpPr/>
          <p:nvPr/>
        </p:nvSpPr>
        <p:spPr>
          <a:xfrm>
            <a:off x="3291840" y="1536192"/>
            <a:ext cx="2651760" cy="40233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/>
            <a:r>
              <a:rPr lang="en-US" sz="1600" b="1" dirty="0">
                <a:solidFill>
                  <a:srgbClr val="FFFFFF"/>
                </a:solidFill>
              </a:rPr>
              <a:t>Performance (VFM) Audits</a:t>
            </a:r>
          </a:p>
        </p:txBody>
      </p:sp>
      <p:sp>
        <p:nvSpPr>
          <p:cNvPr id="36" name="Text 32"/>
          <p:cNvSpPr/>
          <p:nvPr/>
        </p:nvSpPr>
        <p:spPr>
          <a:xfrm>
            <a:off x="3310128" y="2029968"/>
            <a:ext cx="2615184" cy="49377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just"/>
            <a:r>
              <a:rPr lang="en-US" sz="1200" i="1" dirty="0">
                <a:solidFill>
                  <a:srgbClr val="2A2A2A"/>
                </a:solidFill>
              </a:rPr>
              <a:t>Evaluate economy, efficiency and effectiveness of mineral governance and energy transition investments.</a:t>
            </a:r>
          </a:p>
        </p:txBody>
      </p:sp>
      <p:sp>
        <p:nvSpPr>
          <p:cNvPr id="37" name="Text 33"/>
          <p:cNvSpPr/>
          <p:nvPr/>
        </p:nvSpPr>
        <p:spPr>
          <a:xfrm>
            <a:off x="3310128" y="2633557"/>
            <a:ext cx="2615184" cy="18745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sz="1100" b="1" kern="0" spc="150" dirty="0">
                <a:solidFill>
                  <a:srgbClr val="1B6CA8"/>
                </a:solidFill>
              </a:rPr>
              <a:t>Risks addressed </a:t>
            </a:r>
            <a:r>
              <a:rPr lang="en-US" sz="1100" b="1" kern="0" spc="150" dirty="0" smtClean="0">
                <a:solidFill>
                  <a:srgbClr val="1B6CA8"/>
                </a:solidFill>
              </a:rPr>
              <a:t>include</a:t>
            </a:r>
            <a:endParaRPr lang="en-US" sz="1100" dirty="0"/>
          </a:p>
        </p:txBody>
      </p:sp>
      <p:sp>
        <p:nvSpPr>
          <p:cNvPr id="39" name="Text 35"/>
          <p:cNvSpPr/>
          <p:nvPr/>
        </p:nvSpPr>
        <p:spPr>
          <a:xfrm>
            <a:off x="3474720" y="2878667"/>
            <a:ext cx="2560320" cy="23774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sz="1100" dirty="0">
                <a:solidFill>
                  <a:srgbClr val="2A2A2A"/>
                </a:solidFill>
              </a:rPr>
              <a:t>Transition plan implementation progress </a:t>
            </a:r>
          </a:p>
        </p:txBody>
      </p:sp>
      <p:sp>
        <p:nvSpPr>
          <p:cNvPr id="41" name="Text 37"/>
          <p:cNvSpPr/>
          <p:nvPr/>
        </p:nvSpPr>
        <p:spPr>
          <a:xfrm>
            <a:off x="3474720" y="3143843"/>
            <a:ext cx="25603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algn="just">
              <a:buNone/>
            </a:pPr>
            <a:r>
              <a:rPr lang="en-US" sz="1100" dirty="0">
                <a:solidFill>
                  <a:srgbClr val="2A2A2A"/>
                </a:solidFill>
              </a:rPr>
              <a:t>Licensing process fairness &amp; transparency</a:t>
            </a:r>
          </a:p>
        </p:txBody>
      </p:sp>
      <p:sp>
        <p:nvSpPr>
          <p:cNvPr id="43" name="Text 39"/>
          <p:cNvSpPr/>
          <p:nvPr/>
        </p:nvSpPr>
        <p:spPr>
          <a:xfrm>
            <a:off x="3493008" y="3409019"/>
            <a:ext cx="25603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just"/>
            <a:r>
              <a:rPr lang="en-US" sz="1100" dirty="0">
                <a:solidFill>
                  <a:srgbClr val="2A2A2A"/>
                </a:solidFill>
              </a:rPr>
              <a:t>Local content &amp; value addition outcomes</a:t>
            </a:r>
          </a:p>
        </p:txBody>
      </p:sp>
      <p:sp>
        <p:nvSpPr>
          <p:cNvPr id="48" name="Shape 44"/>
          <p:cNvSpPr/>
          <p:nvPr/>
        </p:nvSpPr>
        <p:spPr>
          <a:xfrm>
            <a:off x="6172200" y="1517904"/>
            <a:ext cx="2834640" cy="3035808"/>
          </a:xfrm>
          <a:prstGeom prst="rect">
            <a:avLst/>
          </a:prstGeom>
          <a:solidFill>
            <a:srgbClr val="F7F9FC"/>
          </a:solidFill>
          <a:ln w="6350">
            <a:solidFill>
              <a:srgbClr val="DDDDDD"/>
            </a:solidFill>
            <a:prstDash val="solid"/>
          </a:ln>
          <a:effectLst>
            <a:outerShdw blurRad="76200" dist="25400" dir="27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49" name="Shape 45"/>
          <p:cNvSpPr/>
          <p:nvPr/>
        </p:nvSpPr>
        <p:spPr>
          <a:xfrm>
            <a:off x="6172200" y="1517904"/>
            <a:ext cx="2834640" cy="438912"/>
          </a:xfrm>
          <a:prstGeom prst="rect">
            <a:avLst/>
          </a:prstGeom>
          <a:solidFill>
            <a:srgbClr val="7D3C98"/>
          </a:solidFill>
          <a:ln w="12700">
            <a:solidFill>
              <a:srgbClr val="7D3C98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50" name="Text 46"/>
          <p:cNvSpPr/>
          <p:nvPr/>
        </p:nvSpPr>
        <p:spPr>
          <a:xfrm>
            <a:off x="6263640" y="1536192"/>
            <a:ext cx="2651760" cy="40233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600" b="1" dirty="0">
                <a:solidFill>
                  <a:srgbClr val="FFFFFF"/>
                </a:solidFill>
              </a:rPr>
              <a:t>Compliance Audits</a:t>
            </a:r>
            <a:endParaRPr lang="en-US" sz="1600" dirty="0"/>
          </a:p>
        </p:txBody>
      </p:sp>
      <p:sp>
        <p:nvSpPr>
          <p:cNvPr id="51" name="Text 47"/>
          <p:cNvSpPr/>
          <p:nvPr/>
        </p:nvSpPr>
        <p:spPr>
          <a:xfrm>
            <a:off x="6281928" y="2029968"/>
            <a:ext cx="2615184" cy="49377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algn="just">
              <a:buNone/>
            </a:pPr>
            <a:r>
              <a:rPr lang="en-US" sz="1200" i="1" dirty="0">
                <a:solidFill>
                  <a:srgbClr val="2A2A2A"/>
                </a:solidFill>
              </a:rPr>
              <a:t>Verify adherence to laws, regulations, contracts and environmental standards.</a:t>
            </a:r>
          </a:p>
        </p:txBody>
      </p:sp>
      <p:sp>
        <p:nvSpPr>
          <p:cNvPr id="52" name="Text 48"/>
          <p:cNvSpPr/>
          <p:nvPr/>
        </p:nvSpPr>
        <p:spPr>
          <a:xfrm>
            <a:off x="6291072" y="2642616"/>
            <a:ext cx="2615184" cy="2194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sz="1100" b="1" kern="0" spc="150" dirty="0">
                <a:solidFill>
                  <a:srgbClr val="1B6CA8"/>
                </a:solidFill>
              </a:rPr>
              <a:t>Risks addressed </a:t>
            </a:r>
            <a:r>
              <a:rPr lang="en-US" sz="1100" b="1" kern="0" spc="150" dirty="0" smtClean="0">
                <a:solidFill>
                  <a:srgbClr val="1B6CA8"/>
                </a:solidFill>
              </a:rPr>
              <a:t>include</a:t>
            </a:r>
            <a:endParaRPr lang="en-US" sz="1100" dirty="0"/>
          </a:p>
        </p:txBody>
      </p:sp>
      <p:sp>
        <p:nvSpPr>
          <p:cNvPr id="54" name="Text 50"/>
          <p:cNvSpPr/>
          <p:nvPr/>
        </p:nvSpPr>
        <p:spPr>
          <a:xfrm>
            <a:off x="6318504" y="2980944"/>
            <a:ext cx="2642616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algn="just">
              <a:buNone/>
            </a:pPr>
            <a:r>
              <a:rPr lang="en-US" sz="1100" dirty="0">
                <a:solidFill>
                  <a:srgbClr val="2A2A2A"/>
                </a:solidFill>
              </a:rPr>
              <a:t>Environmental compliance &amp; EIA adherence</a:t>
            </a:r>
          </a:p>
        </p:txBody>
      </p:sp>
      <p:sp>
        <p:nvSpPr>
          <p:cNvPr id="65" name="Text 39">
            <a:extLst>
              <a:ext uri="{FF2B5EF4-FFF2-40B4-BE49-F238E27FC236}">
                <a16:creationId xmlns:a16="http://schemas.microsoft.com/office/drawing/2014/main" id="{55C009A3-92CB-A054-CE20-1E817F68AC49}"/>
              </a:ext>
            </a:extLst>
          </p:cNvPr>
          <p:cNvSpPr/>
          <p:nvPr/>
        </p:nvSpPr>
        <p:spPr>
          <a:xfrm>
            <a:off x="3474720" y="3751919"/>
            <a:ext cx="25603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just"/>
            <a:r>
              <a:rPr lang="en-US" sz="1100" dirty="0">
                <a:solidFill>
                  <a:srgbClr val="2A2A2A"/>
                </a:solidFill>
              </a:rPr>
              <a:t>Compensations of PAPs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4759452"/>
            <a:ext cx="342900" cy="384048"/>
          </a:xfrm>
          <a:prstGeom prst="rect">
            <a:avLst/>
          </a:prstGeom>
          <a:solidFill>
            <a:srgbClr val="4C4C4C"/>
          </a:solidFill>
          <a:ln w="12700">
            <a:solidFill>
              <a:srgbClr val="4C4C4C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3" name="Shape 1"/>
          <p:cNvSpPr/>
          <p:nvPr/>
        </p:nvSpPr>
        <p:spPr>
          <a:xfrm>
            <a:off x="342900" y="4759452"/>
            <a:ext cx="1028700" cy="384048"/>
          </a:xfrm>
          <a:prstGeom prst="rect">
            <a:avLst/>
          </a:prstGeom>
          <a:solidFill>
            <a:srgbClr val="F57921"/>
          </a:solidFill>
          <a:ln w="12700">
            <a:solidFill>
              <a:srgbClr val="F57921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4" name="Shape 2"/>
          <p:cNvSpPr/>
          <p:nvPr/>
        </p:nvSpPr>
        <p:spPr>
          <a:xfrm>
            <a:off x="1371600" y="4759452"/>
            <a:ext cx="3913632" cy="384048"/>
          </a:xfrm>
          <a:prstGeom prst="rect">
            <a:avLst/>
          </a:prstGeom>
          <a:solidFill>
            <a:srgbClr val="4C4C4C"/>
          </a:solidFill>
          <a:ln w="12700">
            <a:solidFill>
              <a:srgbClr val="4C4C4C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8" name="Shape 6"/>
          <p:cNvSpPr/>
          <p:nvPr/>
        </p:nvSpPr>
        <p:spPr>
          <a:xfrm>
            <a:off x="7598664" y="4759452"/>
            <a:ext cx="256032" cy="384048"/>
          </a:xfrm>
          <a:prstGeom prst="rect">
            <a:avLst/>
          </a:prstGeom>
          <a:solidFill>
            <a:srgbClr val="4C4C4C"/>
          </a:solidFill>
          <a:ln w="12700">
            <a:solidFill>
              <a:srgbClr val="4C4C4C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1" name="Shape 9"/>
          <p:cNvSpPr/>
          <p:nvPr/>
        </p:nvSpPr>
        <p:spPr>
          <a:xfrm>
            <a:off x="0" y="0"/>
            <a:ext cx="9144000" cy="64008"/>
          </a:xfrm>
          <a:prstGeom prst="rect">
            <a:avLst/>
          </a:prstGeom>
          <a:solidFill>
            <a:srgbClr val="028090"/>
          </a:solidFill>
          <a:ln w="12700">
            <a:solidFill>
              <a:srgbClr val="028090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pic>
        <p:nvPicPr>
          <p:cNvPr id="1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600" y="91440"/>
            <a:ext cx="1371600" cy="603504"/>
          </a:xfrm>
          <a:prstGeom prst="rect">
            <a:avLst/>
          </a:prstGeom>
        </p:spPr>
      </p:pic>
      <p:pic>
        <p:nvPicPr>
          <p:cNvPr id="13" name="Image 1" descr="preencoded.png"/>
          <p:cNvPicPr>
            <a:picLocks noChangeAspect="1"/>
          </p:cNvPicPr>
          <p:nvPr/>
        </p:nvPicPr>
        <p:blipFill>
          <a:blip r:embed="rId4"/>
          <a:srcRect l="23053" t="42361" r="13351"/>
          <a:stretch>
            <a:fillRect/>
          </a:stretch>
        </p:blipFill>
        <p:spPr>
          <a:xfrm>
            <a:off x="7491306" y="4759452"/>
            <a:ext cx="1192107" cy="379476"/>
          </a:xfrm>
          <a:prstGeom prst="rect">
            <a:avLst/>
          </a:prstGeom>
        </p:spPr>
      </p:pic>
      <p:sp>
        <p:nvSpPr>
          <p:cNvPr id="15" name="Text 11"/>
          <p:cNvSpPr/>
          <p:nvPr/>
        </p:nvSpPr>
        <p:spPr>
          <a:xfrm>
            <a:off x="457200" y="851999"/>
            <a:ext cx="8686800" cy="33832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500" b="1" dirty="0">
                <a:solidFill>
                  <a:srgbClr val="1B2D5B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Key Mineral sector risks </a:t>
            </a:r>
            <a:endParaRPr lang="en-US" sz="2500" dirty="0"/>
          </a:p>
        </p:txBody>
      </p:sp>
      <p:sp>
        <p:nvSpPr>
          <p:cNvPr id="16" name="Shape 12"/>
          <p:cNvSpPr/>
          <p:nvPr/>
        </p:nvSpPr>
        <p:spPr>
          <a:xfrm>
            <a:off x="228600" y="1399032"/>
            <a:ext cx="8686800" cy="22860"/>
          </a:xfrm>
          <a:prstGeom prst="rect">
            <a:avLst/>
          </a:prstGeom>
          <a:solidFill>
            <a:srgbClr val="F57921"/>
          </a:solidFill>
          <a:ln w="12700">
            <a:solidFill>
              <a:srgbClr val="F57921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8" name="Shape 14"/>
          <p:cNvSpPr/>
          <p:nvPr/>
        </p:nvSpPr>
        <p:spPr>
          <a:xfrm>
            <a:off x="228600" y="1572768"/>
            <a:ext cx="2834640" cy="1055285"/>
          </a:xfrm>
          <a:prstGeom prst="rect">
            <a:avLst/>
          </a:prstGeom>
          <a:solidFill>
            <a:srgbClr val="F7F9FC"/>
          </a:solidFill>
          <a:ln w="19050">
            <a:solidFill>
              <a:srgbClr val="1B2D5B"/>
            </a:solidFill>
            <a:prstDash val="solid"/>
          </a:ln>
          <a:effectLst>
            <a:outerShdw blurRad="76200" dist="25400" dir="27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19" name="Shape 15"/>
          <p:cNvSpPr/>
          <p:nvPr/>
        </p:nvSpPr>
        <p:spPr>
          <a:xfrm>
            <a:off x="228600" y="1572768"/>
            <a:ext cx="2834640" cy="329184"/>
          </a:xfrm>
          <a:prstGeom prst="rect">
            <a:avLst/>
          </a:prstGeom>
          <a:solidFill>
            <a:srgbClr val="1B2D5B"/>
          </a:solidFill>
          <a:ln w="12700">
            <a:solidFill>
              <a:srgbClr val="1B2D5B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0" name="Text 16"/>
          <p:cNvSpPr/>
          <p:nvPr/>
        </p:nvSpPr>
        <p:spPr>
          <a:xfrm>
            <a:off x="320040" y="1609344"/>
            <a:ext cx="2651760" cy="29260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500" b="1" dirty="0">
                <a:solidFill>
                  <a:srgbClr val="FFFFFF"/>
                </a:solidFill>
              </a:rPr>
              <a:t>Mineral Revenue Leakage</a:t>
            </a:r>
            <a:endParaRPr lang="en-US" sz="1500" dirty="0"/>
          </a:p>
        </p:txBody>
      </p:sp>
      <p:sp>
        <p:nvSpPr>
          <p:cNvPr id="21" name="Text 17"/>
          <p:cNvSpPr/>
          <p:nvPr/>
        </p:nvSpPr>
        <p:spPr>
          <a:xfrm>
            <a:off x="320040" y="1975104"/>
            <a:ext cx="2651760" cy="59664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just">
              <a:buNone/>
            </a:pPr>
            <a:r>
              <a:rPr lang="en-US" sz="1100" dirty="0">
                <a:solidFill>
                  <a:srgbClr val="2A2A2A"/>
                </a:solidFill>
              </a:rPr>
              <a:t>Failure to collect royalties &amp; mineral rents. Non-compliance notices issued but enforcement weak. Illicit mineral exports noted. </a:t>
            </a:r>
            <a:endParaRPr lang="en-US" sz="1100" dirty="0"/>
          </a:p>
        </p:txBody>
      </p:sp>
      <p:sp>
        <p:nvSpPr>
          <p:cNvPr id="22" name="Shape 18"/>
          <p:cNvSpPr/>
          <p:nvPr/>
        </p:nvSpPr>
        <p:spPr>
          <a:xfrm>
            <a:off x="3200400" y="1572768"/>
            <a:ext cx="2834640" cy="1032425"/>
          </a:xfrm>
          <a:prstGeom prst="rect">
            <a:avLst/>
          </a:prstGeom>
          <a:solidFill>
            <a:srgbClr val="F7F9FC"/>
          </a:solidFill>
          <a:ln w="19050">
            <a:solidFill>
              <a:srgbClr val="C0392B"/>
            </a:solidFill>
            <a:prstDash val="solid"/>
          </a:ln>
          <a:effectLst>
            <a:outerShdw blurRad="76200" dist="25400" dir="27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23" name="Shape 19"/>
          <p:cNvSpPr/>
          <p:nvPr/>
        </p:nvSpPr>
        <p:spPr>
          <a:xfrm>
            <a:off x="3200400" y="1572768"/>
            <a:ext cx="2834640" cy="329184"/>
          </a:xfrm>
          <a:prstGeom prst="rect">
            <a:avLst/>
          </a:prstGeom>
          <a:solidFill>
            <a:srgbClr val="C0392B"/>
          </a:solidFill>
          <a:ln w="12700">
            <a:solidFill>
              <a:srgbClr val="C0392B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4" name="Text 20"/>
          <p:cNvSpPr/>
          <p:nvPr/>
        </p:nvSpPr>
        <p:spPr>
          <a:xfrm>
            <a:off x="3291840" y="1609344"/>
            <a:ext cx="2651760" cy="29260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500" b="1" dirty="0">
                <a:solidFill>
                  <a:srgbClr val="FFFFFF"/>
                </a:solidFill>
              </a:rPr>
              <a:t>Artisanal Mining Governance</a:t>
            </a:r>
            <a:endParaRPr lang="en-US" sz="1500" dirty="0"/>
          </a:p>
        </p:txBody>
      </p:sp>
      <p:sp>
        <p:nvSpPr>
          <p:cNvPr id="25" name="Text 21"/>
          <p:cNvSpPr/>
          <p:nvPr/>
        </p:nvSpPr>
        <p:spPr>
          <a:xfrm>
            <a:off x="3291840" y="1975104"/>
            <a:ext cx="2651760" cy="59664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just"/>
            <a:r>
              <a:rPr lang="en-US" sz="1100" dirty="0">
                <a:solidFill>
                  <a:srgbClr val="2A2A2A"/>
                </a:solidFill>
              </a:rPr>
              <a:t>Lack of ASM biometric registration accompanied by use of child labour. EITI integration of ASM incomplete.</a:t>
            </a:r>
          </a:p>
        </p:txBody>
      </p:sp>
      <p:sp>
        <p:nvSpPr>
          <p:cNvPr id="26" name="Shape 22"/>
          <p:cNvSpPr/>
          <p:nvPr/>
        </p:nvSpPr>
        <p:spPr>
          <a:xfrm>
            <a:off x="6172200" y="1572768"/>
            <a:ext cx="2834640" cy="1032425"/>
          </a:xfrm>
          <a:prstGeom prst="rect">
            <a:avLst/>
          </a:prstGeom>
          <a:solidFill>
            <a:srgbClr val="F7F9FC"/>
          </a:solidFill>
          <a:ln w="19050">
            <a:solidFill>
              <a:srgbClr val="7D3C98"/>
            </a:solidFill>
            <a:prstDash val="solid"/>
          </a:ln>
          <a:effectLst>
            <a:outerShdw blurRad="76200" dist="25400" dir="27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27" name="Shape 23"/>
          <p:cNvSpPr/>
          <p:nvPr/>
        </p:nvSpPr>
        <p:spPr>
          <a:xfrm>
            <a:off x="6172200" y="1572768"/>
            <a:ext cx="2834640" cy="329184"/>
          </a:xfrm>
          <a:prstGeom prst="rect">
            <a:avLst/>
          </a:prstGeom>
          <a:solidFill>
            <a:srgbClr val="7D3C98"/>
          </a:solidFill>
          <a:ln w="12700">
            <a:solidFill>
              <a:srgbClr val="7D3C98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8" name="Text 24"/>
          <p:cNvSpPr/>
          <p:nvPr/>
        </p:nvSpPr>
        <p:spPr>
          <a:xfrm>
            <a:off x="6263640" y="1609344"/>
            <a:ext cx="2743200" cy="29260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FFFFFF"/>
                </a:solidFill>
              </a:rPr>
              <a:t>Community Displacement &amp; RAP Delays</a:t>
            </a:r>
            <a:endParaRPr lang="en-US" sz="1200" dirty="0"/>
          </a:p>
        </p:txBody>
      </p:sp>
      <p:sp>
        <p:nvSpPr>
          <p:cNvPr id="29" name="Text 25"/>
          <p:cNvSpPr/>
          <p:nvPr/>
        </p:nvSpPr>
        <p:spPr>
          <a:xfrm>
            <a:off x="6263640" y="1975104"/>
            <a:ext cx="2651760" cy="59664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algn="just">
              <a:buNone/>
            </a:pPr>
            <a:r>
              <a:rPr lang="en-US" sz="1100" dirty="0">
                <a:solidFill>
                  <a:srgbClr val="2A2A2A"/>
                </a:solidFill>
              </a:rPr>
              <a:t>Failure to compensate PAPs especially for grid extension projects.</a:t>
            </a:r>
          </a:p>
        </p:txBody>
      </p:sp>
      <p:sp>
        <p:nvSpPr>
          <p:cNvPr id="30" name="Shape 26"/>
          <p:cNvSpPr/>
          <p:nvPr/>
        </p:nvSpPr>
        <p:spPr>
          <a:xfrm>
            <a:off x="251460" y="2830068"/>
            <a:ext cx="2834640" cy="905256"/>
          </a:xfrm>
          <a:prstGeom prst="rect">
            <a:avLst/>
          </a:prstGeom>
          <a:solidFill>
            <a:srgbClr val="F7F9FC"/>
          </a:solidFill>
          <a:ln w="19050">
            <a:solidFill>
              <a:srgbClr val="028090"/>
            </a:solidFill>
            <a:prstDash val="solid"/>
          </a:ln>
          <a:effectLst>
            <a:outerShdw blurRad="76200" dist="25400" dir="27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31" name="Shape 27"/>
          <p:cNvSpPr/>
          <p:nvPr/>
        </p:nvSpPr>
        <p:spPr>
          <a:xfrm>
            <a:off x="274320" y="2837435"/>
            <a:ext cx="2811780" cy="329184"/>
          </a:xfrm>
          <a:prstGeom prst="rect">
            <a:avLst/>
          </a:prstGeom>
          <a:solidFill>
            <a:srgbClr val="028090"/>
          </a:solidFill>
          <a:ln w="12700">
            <a:solidFill>
              <a:srgbClr val="028090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32" name="Text 28"/>
          <p:cNvSpPr/>
          <p:nvPr/>
        </p:nvSpPr>
        <p:spPr>
          <a:xfrm>
            <a:off x="320040" y="2871893"/>
            <a:ext cx="2651760" cy="29260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FFFFFF"/>
                </a:solidFill>
              </a:rPr>
              <a:t>Value Addition &amp; Export Controls</a:t>
            </a:r>
            <a:endParaRPr lang="en-US" sz="1200" dirty="0"/>
          </a:p>
        </p:txBody>
      </p:sp>
      <p:sp>
        <p:nvSpPr>
          <p:cNvPr id="33" name="Text 29"/>
          <p:cNvSpPr/>
          <p:nvPr/>
        </p:nvSpPr>
        <p:spPr>
          <a:xfrm>
            <a:off x="320040" y="3146424"/>
            <a:ext cx="2788920" cy="56692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just"/>
            <a:r>
              <a:rPr lang="en-US" sz="1100" dirty="0">
                <a:solidFill>
                  <a:srgbClr val="2A2A2A"/>
                </a:solidFill>
              </a:rPr>
              <a:t>Uganda risks exporting raw minerals because export controls are under-enforced, losing significant value.</a:t>
            </a:r>
          </a:p>
        </p:txBody>
      </p:sp>
      <p:sp>
        <p:nvSpPr>
          <p:cNvPr id="34" name="Shape 30"/>
          <p:cNvSpPr/>
          <p:nvPr/>
        </p:nvSpPr>
        <p:spPr>
          <a:xfrm>
            <a:off x="3177540" y="2853775"/>
            <a:ext cx="2834640" cy="905257"/>
          </a:xfrm>
          <a:prstGeom prst="rect">
            <a:avLst/>
          </a:prstGeom>
          <a:solidFill>
            <a:srgbClr val="F7F9FC"/>
          </a:solidFill>
          <a:ln w="19050">
            <a:solidFill>
              <a:srgbClr val="F57921"/>
            </a:solidFill>
            <a:prstDash val="solid"/>
          </a:ln>
          <a:effectLst>
            <a:outerShdw blurRad="76200" dist="25400" dir="27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35" name="Shape 31"/>
          <p:cNvSpPr/>
          <p:nvPr/>
        </p:nvSpPr>
        <p:spPr>
          <a:xfrm>
            <a:off x="3177540" y="2837435"/>
            <a:ext cx="2834640" cy="329184"/>
          </a:xfrm>
          <a:prstGeom prst="rect">
            <a:avLst/>
          </a:prstGeom>
          <a:solidFill>
            <a:srgbClr val="F57921"/>
          </a:solidFill>
          <a:ln w="12700">
            <a:solidFill>
              <a:srgbClr val="F57921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36" name="Text 32"/>
          <p:cNvSpPr/>
          <p:nvPr/>
        </p:nvSpPr>
        <p:spPr>
          <a:xfrm>
            <a:off x="3246120" y="2904193"/>
            <a:ext cx="2651760" cy="29260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FFFFFF"/>
                </a:solidFill>
              </a:rPr>
              <a:t>Licensing Integrity &amp; Transparency</a:t>
            </a:r>
            <a:endParaRPr lang="en-US" sz="1200" dirty="0"/>
          </a:p>
        </p:txBody>
      </p:sp>
      <p:sp>
        <p:nvSpPr>
          <p:cNvPr id="37" name="Text 33"/>
          <p:cNvSpPr/>
          <p:nvPr/>
        </p:nvSpPr>
        <p:spPr>
          <a:xfrm>
            <a:off x="3246120" y="3127248"/>
            <a:ext cx="2697480" cy="60807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just"/>
            <a:r>
              <a:rPr lang="en-US" sz="1100" dirty="0">
                <a:solidFill>
                  <a:srgbClr val="2A2A2A"/>
                </a:solidFill>
              </a:rPr>
              <a:t>Mineral rights licensing may lack beneficial ownership disclosure. Risk of under-priced concessions</a:t>
            </a:r>
            <a:r>
              <a:rPr lang="en-US" sz="1200" dirty="0">
                <a:solidFill>
                  <a:srgbClr val="2A2A2A"/>
                </a:solidFill>
              </a:rPr>
              <a:t>.</a:t>
            </a:r>
          </a:p>
        </p:txBody>
      </p:sp>
      <p:sp>
        <p:nvSpPr>
          <p:cNvPr id="38" name="Shape 34"/>
          <p:cNvSpPr/>
          <p:nvPr/>
        </p:nvSpPr>
        <p:spPr>
          <a:xfrm>
            <a:off x="6126480" y="2858516"/>
            <a:ext cx="2834640" cy="900516"/>
          </a:xfrm>
          <a:prstGeom prst="rect">
            <a:avLst/>
          </a:prstGeom>
          <a:solidFill>
            <a:srgbClr val="F7F9FC"/>
          </a:solidFill>
          <a:ln w="19050">
            <a:solidFill>
              <a:srgbClr val="1A7A4A"/>
            </a:solidFill>
            <a:prstDash val="solid"/>
          </a:ln>
          <a:effectLst>
            <a:outerShdw blurRad="76200" dist="25400" dir="27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39" name="Shape 35"/>
          <p:cNvSpPr/>
          <p:nvPr/>
        </p:nvSpPr>
        <p:spPr>
          <a:xfrm>
            <a:off x="6126480" y="2863088"/>
            <a:ext cx="2834640" cy="329184"/>
          </a:xfrm>
          <a:prstGeom prst="rect">
            <a:avLst/>
          </a:prstGeom>
          <a:solidFill>
            <a:srgbClr val="1A7A4A"/>
          </a:solidFill>
          <a:ln w="12700">
            <a:solidFill>
              <a:srgbClr val="1A7A4A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40" name="Text 36"/>
          <p:cNvSpPr/>
          <p:nvPr/>
        </p:nvSpPr>
        <p:spPr>
          <a:xfrm>
            <a:off x="6217920" y="2889758"/>
            <a:ext cx="2651760" cy="29260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500" b="1" dirty="0">
                <a:solidFill>
                  <a:srgbClr val="FFFFFF"/>
                </a:solidFill>
              </a:rPr>
              <a:t>Inter-Agency Fragmentation</a:t>
            </a:r>
            <a:endParaRPr lang="en-US" sz="1500" dirty="0"/>
          </a:p>
        </p:txBody>
      </p:sp>
      <p:sp>
        <p:nvSpPr>
          <p:cNvPr id="41" name="Text 37"/>
          <p:cNvSpPr/>
          <p:nvPr/>
        </p:nvSpPr>
        <p:spPr>
          <a:xfrm>
            <a:off x="6217920" y="3209036"/>
            <a:ext cx="2651760" cy="5499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just"/>
            <a:r>
              <a:rPr lang="en-US" sz="1100" dirty="0">
                <a:solidFill>
                  <a:srgbClr val="2A2A2A"/>
                </a:solidFill>
              </a:rPr>
              <a:t>MEMD, NEMA, URA, etc. operate in silos. These gaps undermine coordinated accountability.</a:t>
            </a:r>
          </a:p>
        </p:txBody>
      </p:sp>
      <p:sp>
        <p:nvSpPr>
          <p:cNvPr id="47" name="Text 28">
            <a:extLst>
              <a:ext uri="{FF2B5EF4-FFF2-40B4-BE49-F238E27FC236}">
                <a16:creationId xmlns:a16="http://schemas.microsoft.com/office/drawing/2014/main" id="{56F745EA-F9DA-BDFC-1A07-6050A54F1F0A}"/>
              </a:ext>
            </a:extLst>
          </p:cNvPr>
          <p:cNvSpPr/>
          <p:nvPr/>
        </p:nvSpPr>
        <p:spPr>
          <a:xfrm flipV="1">
            <a:off x="320040" y="4129956"/>
            <a:ext cx="2651760" cy="9093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FFFFFF"/>
                </a:solidFill>
              </a:rPr>
              <a:t>Value Addition &amp; Export Controls</a:t>
            </a:r>
            <a:endParaRPr lang="en-US" sz="1200" dirty="0"/>
          </a:p>
        </p:txBody>
      </p:sp>
      <p:sp>
        <p:nvSpPr>
          <p:cNvPr id="51" name="Text 29">
            <a:extLst>
              <a:ext uri="{FF2B5EF4-FFF2-40B4-BE49-F238E27FC236}">
                <a16:creationId xmlns:a16="http://schemas.microsoft.com/office/drawing/2014/main" id="{BF069639-5CAA-F4B3-7D58-91E5BF48EA3B}"/>
              </a:ext>
            </a:extLst>
          </p:cNvPr>
          <p:cNvSpPr/>
          <p:nvPr/>
        </p:nvSpPr>
        <p:spPr>
          <a:xfrm>
            <a:off x="201930" y="4063236"/>
            <a:ext cx="2884170" cy="487511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just"/>
            <a:endParaRPr lang="en-US" sz="1100" dirty="0">
              <a:solidFill>
                <a:srgbClr val="2A2A2A"/>
              </a:solidFill>
            </a:endParaRPr>
          </a:p>
        </p:txBody>
      </p:sp>
      <p:sp>
        <p:nvSpPr>
          <p:cNvPr id="55" name="Shape 26">
            <a:extLst>
              <a:ext uri="{FF2B5EF4-FFF2-40B4-BE49-F238E27FC236}">
                <a16:creationId xmlns:a16="http://schemas.microsoft.com/office/drawing/2014/main" id="{82CFCBBD-9A4C-C07A-D4F1-A84B691743CC}"/>
              </a:ext>
            </a:extLst>
          </p:cNvPr>
          <p:cNvSpPr/>
          <p:nvPr/>
        </p:nvSpPr>
        <p:spPr>
          <a:xfrm>
            <a:off x="251460" y="3794760"/>
            <a:ext cx="2834640" cy="905256"/>
          </a:xfrm>
          <a:prstGeom prst="rect">
            <a:avLst/>
          </a:prstGeom>
          <a:solidFill>
            <a:srgbClr val="F7F9FC"/>
          </a:solidFill>
          <a:ln w="19050">
            <a:solidFill>
              <a:srgbClr val="028090"/>
            </a:solidFill>
            <a:prstDash val="solid"/>
          </a:ln>
          <a:effectLst>
            <a:outerShdw blurRad="76200" dist="25400" dir="27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en-US" sz="1100" dirty="0"/>
          </a:p>
          <a:p>
            <a:endParaRPr lang="en-US" sz="1100" dirty="0">
              <a:solidFill>
                <a:srgbClr val="2A2A2A"/>
              </a:solidFill>
            </a:endParaRPr>
          </a:p>
          <a:p>
            <a:r>
              <a:rPr lang="en-US" sz="1100" dirty="0">
                <a:solidFill>
                  <a:srgbClr val="2A2A2A"/>
                </a:solidFill>
              </a:rPr>
              <a:t>Pollution, biodiversity loss and unrehabilitated mines impose long-term costs.</a:t>
            </a:r>
            <a:endParaRPr lang="en-US" sz="1100" dirty="0"/>
          </a:p>
          <a:p>
            <a:endParaRPr lang="en-US" dirty="0"/>
          </a:p>
        </p:txBody>
      </p:sp>
      <p:sp>
        <p:nvSpPr>
          <p:cNvPr id="57" name="Text 28">
            <a:extLst>
              <a:ext uri="{FF2B5EF4-FFF2-40B4-BE49-F238E27FC236}">
                <a16:creationId xmlns:a16="http://schemas.microsoft.com/office/drawing/2014/main" id="{D4293EB6-D241-968F-F094-DB4A41288191}"/>
              </a:ext>
            </a:extLst>
          </p:cNvPr>
          <p:cNvSpPr/>
          <p:nvPr/>
        </p:nvSpPr>
        <p:spPr>
          <a:xfrm>
            <a:off x="251460" y="3812580"/>
            <a:ext cx="2834640" cy="292608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b="1" dirty="0"/>
              <a:t>Environmental degradation</a:t>
            </a:r>
            <a:endParaRPr lang="en-US" sz="1200" dirty="0"/>
          </a:p>
        </p:txBody>
      </p:sp>
      <p:sp>
        <p:nvSpPr>
          <p:cNvPr id="59" name="Shape 26">
            <a:extLst>
              <a:ext uri="{FF2B5EF4-FFF2-40B4-BE49-F238E27FC236}">
                <a16:creationId xmlns:a16="http://schemas.microsoft.com/office/drawing/2014/main" id="{3A51DB8B-2403-9336-FEBF-DA2CBDBC1129}"/>
              </a:ext>
            </a:extLst>
          </p:cNvPr>
          <p:cNvSpPr/>
          <p:nvPr/>
        </p:nvSpPr>
        <p:spPr>
          <a:xfrm>
            <a:off x="3200400" y="3810887"/>
            <a:ext cx="2834640" cy="905256"/>
          </a:xfrm>
          <a:prstGeom prst="rect">
            <a:avLst/>
          </a:prstGeom>
          <a:solidFill>
            <a:srgbClr val="F7F9FC"/>
          </a:solidFill>
          <a:ln w="19050">
            <a:solidFill>
              <a:srgbClr val="028090"/>
            </a:solidFill>
            <a:prstDash val="solid"/>
          </a:ln>
          <a:effectLst>
            <a:outerShdw blurRad="76200" dist="25400" dir="27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en-US" sz="1100" dirty="0"/>
          </a:p>
          <a:p>
            <a:endParaRPr lang="en-US" sz="1100" dirty="0">
              <a:solidFill>
                <a:srgbClr val="2A2A2A"/>
              </a:solidFill>
            </a:endParaRPr>
          </a:p>
          <a:p>
            <a:pPr algn="just"/>
            <a:r>
              <a:rPr lang="en-US" sz="1100" dirty="0">
                <a:solidFill>
                  <a:srgbClr val="2A2A2A"/>
                </a:solidFill>
              </a:rPr>
              <a:t>Child labor, unsafe conditions which expose workers to risk.</a:t>
            </a:r>
            <a:endParaRPr lang="en-US" sz="1100" dirty="0"/>
          </a:p>
          <a:p>
            <a:endParaRPr lang="en-US" dirty="0"/>
          </a:p>
        </p:txBody>
      </p:sp>
      <p:sp>
        <p:nvSpPr>
          <p:cNvPr id="61" name="Text 28">
            <a:extLst>
              <a:ext uri="{FF2B5EF4-FFF2-40B4-BE49-F238E27FC236}">
                <a16:creationId xmlns:a16="http://schemas.microsoft.com/office/drawing/2014/main" id="{3585615F-275A-A8E6-1FF7-0754E0C9F48F}"/>
              </a:ext>
            </a:extLst>
          </p:cNvPr>
          <p:cNvSpPr/>
          <p:nvPr/>
        </p:nvSpPr>
        <p:spPr>
          <a:xfrm>
            <a:off x="3200400" y="3809450"/>
            <a:ext cx="2834640" cy="292608"/>
          </a:xfrm>
          <a:prstGeom prst="rect">
            <a:avLst/>
          </a:prstGeom>
          <a:solidFill>
            <a:schemeClr val="accent4">
              <a:lumMod val="75000"/>
            </a:schemeClr>
          </a:solidFill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b="1" dirty="0"/>
              <a:t>Human rights and OSH risks</a:t>
            </a:r>
            <a:endParaRPr lang="en-US" sz="12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E8E5B769F1837948A7CB9B4A2520CD12" ma:contentTypeVersion="14" ma:contentTypeDescription="Crie um novo documento." ma:contentTypeScope="" ma:versionID="7e5f333444d7c936c618daba067c6ee9">
  <xsd:schema xmlns:xsd="http://www.w3.org/2001/XMLSchema" xmlns:xs="http://www.w3.org/2001/XMLSchema" xmlns:p="http://schemas.microsoft.com/office/2006/metadata/properties" xmlns:ns2="6d76e2e4-eeb4-4170-9e7c-98394b1c5e02" xmlns:ns3="3540e4c0-8285-40e1-81c1-d907a126b4be" targetNamespace="http://schemas.microsoft.com/office/2006/metadata/properties" ma:root="true" ma:fieldsID="7220a6e0274228989d409a7de508563c" ns2:_="" ns3:_="">
    <xsd:import namespace="6d76e2e4-eeb4-4170-9e7c-98394b1c5e02"/>
    <xsd:import namespace="3540e4c0-8285-40e1-81c1-d907a126b4b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d76e2e4-eeb4-4170-9e7c-98394b1c5e0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7" nillable="true" ma:taxonomy="true" ma:internalName="lcf76f155ced4ddcb4097134ff3c332f" ma:taxonomyFieldName="MediaServiceImageTags" ma:displayName="Marcações de imagem" ma:readOnly="false" ma:fieldId="{5cf76f15-5ced-4ddc-b409-7134ff3c332f}" ma:taxonomyMulti="true" ma:sspId="167cb4b0-d69b-4455-a2ce-c5ad0eb209e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540e4c0-8285-40e1-81c1-d907a126b4be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39fbca91-ba74-4665-b73a-71f827903a0e}" ma:internalName="TaxCatchAll" ma:showField="CatchAllData" ma:web="3540e4c0-8285-40e1-81c1-d907a126b4b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0" nillable="true" ma:displayName="Compartilhado com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Detalhes de Compartilhado Com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ú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6d76e2e4-eeb4-4170-9e7c-98394b1c5e02">
      <Terms xmlns="http://schemas.microsoft.com/office/infopath/2007/PartnerControls"/>
    </lcf76f155ced4ddcb4097134ff3c332f>
    <TaxCatchAll xmlns="3540e4c0-8285-40e1-81c1-d907a126b4be" xsi:nil="true"/>
  </documentManagement>
</p:properties>
</file>

<file path=customXml/itemProps1.xml><?xml version="1.0" encoding="utf-8"?>
<ds:datastoreItem xmlns:ds="http://schemas.openxmlformats.org/officeDocument/2006/customXml" ds:itemID="{226B8C92-08F1-4D66-9D45-AC33244CCD99}"/>
</file>

<file path=customXml/itemProps2.xml><?xml version="1.0" encoding="utf-8"?>
<ds:datastoreItem xmlns:ds="http://schemas.openxmlformats.org/officeDocument/2006/customXml" ds:itemID="{E1A0B7D2-1115-4600-A50F-7B40D80513DE}"/>
</file>

<file path=customXml/itemProps3.xml><?xml version="1.0" encoding="utf-8"?>
<ds:datastoreItem xmlns:ds="http://schemas.openxmlformats.org/officeDocument/2006/customXml" ds:itemID="{64AAEC8D-8F36-4128-B5C8-412787FF4714}"/>
</file>

<file path=docProps/app.xml><?xml version="1.0" encoding="utf-8"?>
<Properties xmlns="http://schemas.openxmlformats.org/officeDocument/2006/extended-properties" xmlns:vt="http://schemas.openxmlformats.org/officeDocument/2006/docPropsVTypes">
  <TotalTime>703</TotalTime>
  <Words>1270</Words>
  <Application>Microsoft Office PowerPoint</Application>
  <PresentationFormat>On-screen Show (16:9)</PresentationFormat>
  <Paragraphs>256</Paragraphs>
  <Slides>18</Slides>
  <Notes>16</Notes>
  <HiddenSlides>0</HiddenSlides>
  <MMClips>0</MMClips>
  <ScaleCrop>false</ScaleCrop>
  <HeadingPairs>
    <vt:vector size="6" baseType="variant">
      <vt:variant>
        <vt:lpstr>Fonts Used</vt:lpstr>
      </vt:variant>
      <vt:variant>
        <vt:i4>13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32" baseType="lpstr">
      <vt:lpstr>Aptos</vt:lpstr>
      <vt:lpstr>Arial</vt:lpstr>
      <vt:lpstr>Arial  </vt:lpstr>
      <vt:lpstr>Arial Black</vt:lpstr>
      <vt:lpstr>Calibri</vt:lpstr>
      <vt:lpstr>Cambria</vt:lpstr>
      <vt:lpstr>Karla</vt:lpstr>
      <vt:lpstr>Pe-icon-7-stroke</vt:lpstr>
      <vt:lpstr>Poppins</vt:lpstr>
      <vt:lpstr>Symbol</vt:lpstr>
      <vt:lpstr>Tahoma</vt:lpstr>
      <vt:lpstr>Times New Roman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Auditing Critical Minerals: SAIs and the Energy Transition</dc:title>
  <dc:subject>PptxGenJS Presentation</dc:subject>
  <dc:creator>PptxGenJS</dc:creator>
  <cp:lastModifiedBy>Sheilla Ngira</cp:lastModifiedBy>
  <cp:revision>107</cp:revision>
  <dcterms:created xsi:type="dcterms:W3CDTF">2026-06-16T05:09:29Z</dcterms:created>
  <dcterms:modified xsi:type="dcterms:W3CDTF">2026-06-16T18:20:57Z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0x010100E8E5B769F1837948A7CB9B4A2520CD12</vt:lpwstr>
  </property>
</Properties>
</file>