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9" r:id="rId2"/>
    <p:sldId id="256" r:id="rId3"/>
    <p:sldId id="290" r:id="rId4"/>
    <p:sldId id="324" r:id="rId5"/>
    <p:sldId id="318" r:id="rId6"/>
    <p:sldId id="319" r:id="rId7"/>
    <p:sldId id="327" r:id="rId8"/>
    <p:sldId id="320" r:id="rId9"/>
    <p:sldId id="373" r:id="rId10"/>
    <p:sldId id="321" r:id="rId11"/>
    <p:sldId id="323" r:id="rId12"/>
    <p:sldId id="367" r:id="rId13"/>
    <p:sldId id="375" r:id="rId14"/>
    <p:sldId id="374" r:id="rId15"/>
    <p:sldId id="325" r:id="rId16"/>
    <p:sldId id="274" r:id="rId17"/>
    <p:sldId id="28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68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920"/>
    <a:srgbClr val="F69C93"/>
    <a:srgbClr val="C2D4D2"/>
    <a:srgbClr val="4C4C4C"/>
    <a:srgbClr val="5A7D79"/>
    <a:srgbClr val="3F5754"/>
    <a:srgbClr val="ED7D31"/>
    <a:srgbClr val="5B9BD5"/>
    <a:srgbClr val="FFC000"/>
    <a:srgbClr val="C4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792" autoAdjust="0"/>
  </p:normalViewPr>
  <p:slideViewPr>
    <p:cSldViewPr snapToGrid="0">
      <p:cViewPr varScale="1">
        <p:scale>
          <a:sx n="82" d="100"/>
          <a:sy n="82" d="100"/>
        </p:scale>
        <p:origin x="720" y="48"/>
      </p:cViewPr>
      <p:guideLst>
        <p:guide pos="7680"/>
        <p:guide orient="horz" pos="2160"/>
      </p:guideLst>
    </p:cSldViewPr>
  </p:slideViewPr>
  <p:outlineViewPr>
    <p:cViewPr>
      <p:scale>
        <a:sx n="33" d="100"/>
        <a:sy n="33" d="100"/>
      </p:scale>
      <p:origin x="0" y="-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A8E36-008F-4624-899B-FF921834E397}" type="datetimeFigureOut">
              <a:rPr lang="en-US" smtClean="0"/>
              <a:t>7/17/2025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EBFEE-0B86-4394-9294-20DA97AE0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84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33324-F24A-4224-9595-A72EC771DBE5}" type="datetimeFigureOut">
              <a:rPr lang="en-GB" smtClean="0"/>
              <a:t>17/07/2025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67EDE-007B-48C8-9D97-2499A3BC38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1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</a:t>
            </a:r>
            <a:r>
              <a:rPr lang="en-US" b="1" baseline="0" dirty="0"/>
              <a:t> is the cover slide, it should appear at the beginning of every presentation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 of the presenting institution (s) in one of the logo icons. 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Extra logo icons can be removed by selecting the unused logo icons and cut or press CTRL+X.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Adjust the date in the bottom left corner to the date of making the presentation.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7530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2394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9905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17B0E-BF20-A0C5-7DE1-2F6258D08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DB7163-EB76-E135-1A49-08D6524A81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A82FBE-785E-E883-A566-7CFC40027F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715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91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456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This</a:t>
            </a:r>
            <a:r>
              <a:rPr lang="en-GB" b="1" baseline="0" dirty="0"/>
              <a:t> slide is for the presenter’s</a:t>
            </a:r>
            <a:r>
              <a:rPr lang="en-GB" b="1" dirty="0"/>
              <a:t> Contact Information (Institution /</a:t>
            </a:r>
            <a:r>
              <a:rPr lang="en-GB" b="1" baseline="0" dirty="0"/>
              <a:t> individual)</a:t>
            </a:r>
            <a:endParaRPr lang="en-GB" b="1" dirty="0"/>
          </a:p>
          <a:p>
            <a:pPr marL="228600" indent="-228600">
              <a:buFont typeface="+mj-lt"/>
              <a:buAutoNum type="arabicPeriod"/>
            </a:pPr>
            <a:r>
              <a:rPr lang="en-GB" b="0" baseline="0" dirty="0"/>
              <a:t>Replace the placeholder text with the relevant contact information.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b="0" dirty="0"/>
              <a:t>Insert</a:t>
            </a:r>
            <a:r>
              <a:rPr lang="en-GB" b="1" baseline="0" dirty="0"/>
              <a:t> </a:t>
            </a:r>
            <a:r>
              <a:rPr lang="en-GB" b="0" baseline="0" dirty="0"/>
              <a:t>your Logo.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dirty="0"/>
              <a:t>If logo does not fit</a:t>
            </a:r>
            <a:r>
              <a:rPr lang="en-GB" b="0" baseline="0" dirty="0"/>
              <a:t> resize by:</a:t>
            </a:r>
          </a:p>
          <a:p>
            <a:pPr marL="0" indent="0">
              <a:buFont typeface="+mj-lt"/>
              <a:buNone/>
            </a:pPr>
            <a:r>
              <a:rPr lang="en-GB" b="1" baseline="0" dirty="0"/>
              <a:t>	-&gt;</a:t>
            </a:r>
            <a:r>
              <a:rPr lang="en-GB" b="0" baseline="0" dirty="0"/>
              <a:t>select the inserted logo.</a:t>
            </a:r>
            <a:br>
              <a:rPr lang="en-GB" b="0" baseline="0" dirty="0"/>
            </a:br>
            <a:r>
              <a:rPr lang="en-GB" b="0" baseline="0" dirty="0"/>
              <a:t>	-&gt;select FORMAT tab on Menu Bar.</a:t>
            </a:r>
            <a:br>
              <a:rPr lang="en-GB" b="0" baseline="0" dirty="0"/>
            </a:br>
            <a:r>
              <a:rPr lang="en-GB" b="0" baseline="0" dirty="0"/>
              <a:t>	-&gt;locate the CROP icon.</a:t>
            </a:r>
            <a:br>
              <a:rPr lang="en-GB" b="0" baseline="0" dirty="0"/>
            </a:br>
            <a:r>
              <a:rPr lang="en-GB" b="0" baseline="0" dirty="0"/>
              <a:t>	-&gt;select </a:t>
            </a:r>
            <a:r>
              <a:rPr lang="en-GB" sz="1400" b="1" baseline="0" dirty="0"/>
              <a:t>fit</a:t>
            </a:r>
            <a:r>
              <a:rPr lang="en-GB" b="0" baseline="0" dirty="0"/>
              <a:t> from dropdown menu.</a:t>
            </a:r>
            <a:endParaRPr lang="en-GB" b="1" baseline="0" dirty="0"/>
          </a:p>
        </p:txBody>
      </p:sp>
    </p:spTree>
    <p:extLst>
      <p:ext uri="{BB962C8B-B14F-4D97-AF65-F5344CB8AC3E}">
        <p14:creationId xmlns:p14="http://schemas.microsoft.com/office/powerpoint/2010/main" val="3301374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This is the WGEI</a:t>
            </a:r>
            <a:r>
              <a:rPr lang="en-GB" b="1" baseline="0" dirty="0"/>
              <a:t> Contact Information slide, it should appear at the end of every presentation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baseline="0" dirty="0"/>
              <a:t>No </a:t>
            </a:r>
            <a:r>
              <a:rPr lang="en-GB" b="0" baseline="0"/>
              <a:t>adjustments are required for </a:t>
            </a:r>
            <a:r>
              <a:rPr lang="en-GB" b="0" baseline="0" dirty="0"/>
              <a:t>this slide.</a:t>
            </a:r>
          </a:p>
        </p:txBody>
      </p:sp>
    </p:spTree>
    <p:extLst>
      <p:ext uri="{BB962C8B-B14F-4D97-AF65-F5344CB8AC3E}">
        <p14:creationId xmlns:p14="http://schemas.microsoft.com/office/powerpoint/2010/main" val="1183404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r>
              <a:rPr lang="en-US" b="1" dirty="0"/>
              <a:t>This slide holds the title of the presentation</a:t>
            </a:r>
            <a:r>
              <a:rPr lang="en-US" b="1" baseline="0" dirty="0"/>
              <a:t> and the presenters name.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Logos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35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slide outlines</a:t>
            </a:r>
            <a:r>
              <a:rPr lang="en-US" b="1" baseline="0" dirty="0"/>
              <a:t> your presentation.</a:t>
            </a:r>
            <a:endParaRPr lang="en-US" b="1" dirty="0"/>
          </a:p>
          <a:p>
            <a:r>
              <a:rPr lang="en-US" dirty="0"/>
              <a:t>1.Insert</a:t>
            </a:r>
            <a:r>
              <a:rPr lang="en-US" baseline="0" dirty="0"/>
              <a:t> Logos.</a:t>
            </a:r>
          </a:p>
          <a:p>
            <a:r>
              <a:rPr lang="en-US" baseline="0" dirty="0"/>
              <a:t>2.Click on the respective list text and replace with the desired flow of your content.</a:t>
            </a:r>
          </a:p>
          <a:p>
            <a:r>
              <a:rPr lang="en-US" baseline="0" dirty="0"/>
              <a:t>3.If your outline exceeds 8 items, Duplicate the Slide.</a:t>
            </a:r>
          </a:p>
          <a:p>
            <a:r>
              <a:rPr lang="en-US" baseline="0" dirty="0"/>
              <a:t>4.If your outline is less than 8 items, delete the extra fields.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99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673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783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758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134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523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215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7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C4C4C4">
                <a:alpha val="69804"/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  <a14:imgEffect>
                      <a14:colorTemperature colorTemp="5781"/>
                    </a14:imgEffect>
                    <a14:imgEffect>
                      <a14:saturation sat="78000"/>
                    </a14:imgEffect>
                    <a14:imgEffect>
                      <a14:brightnessContrast bright="-29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5" r="469" b="23200"/>
          <a:stretch/>
        </p:blipFill>
        <p:spPr>
          <a:xfrm>
            <a:off x="-1" y="122120"/>
            <a:ext cx="12192001" cy="642341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1000"/>
              </a:srgbClr>
            </a:outerShdw>
          </a:effectLst>
        </p:spPr>
      </p:pic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862943"/>
            <a:ext cx="12192002" cy="350702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endParaRPr lang="en-GB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  <a:latin typeface="+mn-lt"/>
              </a:rPr>
              <a:t>To promote the audit of extractive industries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283" y="1800028"/>
            <a:ext cx="2712306" cy="16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70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2207623" y="915416"/>
            <a:ext cx="7776754" cy="502194"/>
          </a:xfrm>
        </p:spPr>
        <p:txBody>
          <a:bodyPr>
            <a:noAutofit/>
          </a:bodyPr>
          <a:lstStyle>
            <a:lvl1pPr marL="0" indent="0">
              <a:buNone/>
              <a:defRPr lang="en-GB" sz="1800" b="1" i="0" baseline="0" smtClean="0">
                <a:effectLst/>
              </a:defRPr>
            </a:lvl1pPr>
          </a:lstStyle>
          <a:p>
            <a:pPr lvl="0"/>
            <a:r>
              <a:rPr lang="en-US" sz="1800" b="1" dirty="0"/>
              <a:t>Insert sentence heading.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692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802155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0629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52187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2959079" y="424699"/>
            <a:ext cx="3144202" cy="502194"/>
          </a:xfrm>
        </p:spPr>
        <p:txBody>
          <a:bodyPr>
            <a:noAutofit/>
          </a:bodyPr>
          <a:lstStyle>
            <a:lvl1pPr marL="0" indent="0">
              <a:buNone/>
              <a:defRPr sz="3200" b="1" baseline="0">
                <a:solidFill>
                  <a:srgbClr val="4C4C4C"/>
                </a:solidFill>
              </a:defRPr>
            </a:lvl1pPr>
          </a:lstStyle>
          <a:p>
            <a:pPr lvl="0"/>
            <a:r>
              <a:rPr lang="en-US" dirty="0"/>
              <a:t>COMPARISON OF</a:t>
            </a:r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184055" y="424143"/>
            <a:ext cx="2575340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X AND Y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3176" y="1136037"/>
            <a:ext cx="4885178" cy="502194"/>
          </a:xfrm>
          <a:solidFill>
            <a:srgbClr val="5A7D79"/>
          </a:solidFill>
        </p:spPr>
        <p:txBody>
          <a:bodyPr>
            <a:noAutofit/>
          </a:bodyPr>
          <a:lstStyle>
            <a:lvl1pPr marL="0" indent="0"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4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589003" y="1136037"/>
            <a:ext cx="5045647" cy="502194"/>
          </a:xfrm>
          <a:solidFill>
            <a:srgbClr val="F47920"/>
          </a:solidFill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879803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63980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527553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472315" y="668885"/>
            <a:ext cx="3475639" cy="619692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PIE CHART</a:t>
            </a:r>
            <a:endParaRPr lang="en-US" altLang="en-US" sz="48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649793"/>
            <a:ext cx="2081349" cy="647269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SLIDE</a:t>
            </a:r>
          </a:p>
        </p:txBody>
      </p:sp>
      <p:cxnSp>
        <p:nvCxnSpPr>
          <p:cNvPr id="12" name="Прямая соединительная линия 17"/>
          <p:cNvCxnSpPr/>
          <p:nvPr userDrawn="1"/>
        </p:nvCxnSpPr>
        <p:spPr>
          <a:xfrm>
            <a:off x="7371968" y="2260912"/>
            <a:ext cx="0" cy="3675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7631499" y="1844660"/>
            <a:ext cx="1902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KEY: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2952297" y="1440115"/>
            <a:ext cx="5042172" cy="34897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 dirty="0"/>
              <a:t>The Pie Chart below demonstrates, the 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185864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9337"/>
            <a:ext cx="12192000" cy="6191797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6371304"/>
            <a:ext cx="12192000" cy="486695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Box 10"/>
          <p:cNvSpPr txBox="1">
            <a:spLocks noChangeArrowheads="1"/>
          </p:cNvSpPr>
          <p:nvPr userDrawn="1"/>
        </p:nvSpPr>
        <p:spPr bwMode="auto">
          <a:xfrm>
            <a:off x="3580638" y="1733596"/>
            <a:ext cx="62948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chemeClr val="bg1"/>
                </a:solidFill>
                <a:latin typeface="Karla" pitchFamily="2" charset="0"/>
                <a:cs typeface="Karla" pitchFamily="2" charset="0"/>
              </a:rPr>
              <a:t>LET’S HAVE A BREAK</a:t>
            </a:r>
          </a:p>
          <a:p>
            <a:pPr eaLnBrk="1" hangingPunct="1"/>
            <a:endParaRPr lang="en-US" altLang="en-US" sz="1600" dirty="0">
              <a:solidFill>
                <a:schemeClr val="bg1"/>
              </a:solidFill>
              <a:latin typeface="Raleway ExtraBold" panose="020B0903030101060003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289094" y="3257700"/>
            <a:ext cx="4052779" cy="68530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10:30 – 11:00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862376" y="4449566"/>
            <a:ext cx="5053776" cy="137312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“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 quam vitae,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luctus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ligula.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Sed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posuere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nunc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in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leo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commod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else cuprum less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vitae”</a:t>
            </a:r>
          </a:p>
        </p:txBody>
      </p:sp>
    </p:spTree>
    <p:extLst>
      <p:ext uri="{BB962C8B-B14F-4D97-AF65-F5344CB8AC3E}">
        <p14:creationId xmlns:p14="http://schemas.microsoft.com/office/powerpoint/2010/main" val="3903102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5A7D79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314" y="5063063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314" y="3656549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729254" y="5063063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778978" y="3671887"/>
            <a:ext cx="283216" cy="4109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201168" y="3278257"/>
            <a:ext cx="4243740" cy="208832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5317944" y="3609633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Physical Address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21" hasCustomPrompt="1"/>
          </p:nvPr>
        </p:nvSpPr>
        <p:spPr>
          <a:xfrm>
            <a:off x="8862836" y="360568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Email Address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5317944" y="5003259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Telephone Number</a:t>
            </a:r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8862836" y="504091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18660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122363"/>
            <a:ext cx="944879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" y="4868241"/>
            <a:ext cx="3857897" cy="643572"/>
          </a:xfrm>
          <a:noFill/>
        </p:spPr>
        <p:txBody>
          <a:bodyPr/>
          <a:lstStyle>
            <a:lvl1pPr marL="0" indent="0" algn="ctr">
              <a:buNone/>
              <a:defRPr sz="2400">
                <a:solidFill>
                  <a:srgbClr val="5A7D79"/>
                </a:solidFill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Presented by: John Doe</a:t>
            </a:r>
            <a:endParaRPr lang="en-GB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307112"/>
      </p:ext>
    </p:extLst>
  </p:cSld>
  <p:clrMapOvr>
    <a:masterClrMapping/>
  </p:clrMapOvr>
  <p:hf sldNum="0"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7" t="27766" r="9002" b="9402"/>
          <a:stretch/>
        </p:blipFill>
        <p:spPr>
          <a:xfrm>
            <a:off x="0" y="129702"/>
            <a:ext cx="12179300" cy="6240936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136072" y="1209726"/>
            <a:ext cx="10169525" cy="4949774"/>
          </a:xfrm>
          <a:prstGeom prst="rect">
            <a:avLst/>
          </a:prstGeom>
          <a:solidFill>
            <a:srgbClr val="4C4C4C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3112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560054" y="3828708"/>
            <a:ext cx="7546587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2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32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2" y="2460935"/>
            <a:ext cx="2316297" cy="1096984"/>
            <a:chOff x="2103302" y="2905431"/>
            <a:chExt cx="2316297" cy="109698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2" y="3540750"/>
              <a:ext cx="2316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2411200"/>
            <a:ext cx="2534430" cy="1139345"/>
            <a:chOff x="4803411" y="2863070"/>
            <a:chExt cx="2534430" cy="113934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53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2478870"/>
            <a:ext cx="2661968" cy="1061113"/>
            <a:chOff x="7284176" y="2941302"/>
            <a:chExt cx="2661968" cy="106111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661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4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sz="2400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77" y="4738371"/>
            <a:ext cx="2148542" cy="129771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58376" y="1209726"/>
            <a:ext cx="177696" cy="4949774"/>
          </a:xfrm>
          <a:prstGeom prst="rect">
            <a:avLst/>
          </a:prstGeom>
          <a:solidFill>
            <a:srgbClr val="F69C93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30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 Lin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68742" y="1184856"/>
            <a:ext cx="70646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ADD PRESENTER’S LOGOS</a:t>
            </a:r>
            <a:endParaRPr lang="en-GB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b="1" dirty="0"/>
              <a:t>-&gt; </a:t>
            </a:r>
            <a:r>
              <a:rPr lang="en-GB" sz="2000" dirty="0"/>
              <a:t>To add a Logo, just click on the Logo icon on each Slide and Browse to the folder Containing your Logos.</a:t>
            </a:r>
          </a:p>
          <a:p>
            <a:r>
              <a:rPr lang="en-GB" sz="2000" b="1" i="1" dirty="0"/>
              <a:t>-&gt;</a:t>
            </a:r>
            <a:r>
              <a:rPr lang="en-GB" sz="2000" b="0" i="1" dirty="0"/>
              <a:t> If the Logo Icon is accidentally deleted, Right Click on the Slide and Click ‘Reset Slide’ </a:t>
            </a:r>
            <a:br>
              <a:rPr lang="en-GB" sz="2000" b="0" i="1" dirty="0"/>
            </a:br>
            <a:r>
              <a:rPr lang="en-GB" sz="2000" b="1" i="1" dirty="0"/>
              <a:t>-&gt;</a:t>
            </a:r>
            <a:r>
              <a:rPr lang="en-GB" sz="2000" b="0" i="1" dirty="0"/>
              <a:t> Select and Delete extra logo icons.</a:t>
            </a:r>
          </a:p>
          <a:p>
            <a:endParaRPr lang="en-GB" sz="2000" b="1" i="1" dirty="0"/>
          </a:p>
          <a:p>
            <a:r>
              <a:rPr lang="en-GB" sz="2000" b="1" dirty="0"/>
              <a:t>SLIDE LAYOUTS</a:t>
            </a:r>
          </a:p>
          <a:p>
            <a:r>
              <a:rPr lang="en-GB" sz="2000" dirty="0"/>
              <a:t>If you wish to use a different layout for your existing slide,. Simply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 Right click on the slide and select ‘Layout’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Choose a New Layout from the gallery.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SLIDE BY SLIDE INSTRUCTIONS</a:t>
            </a:r>
          </a:p>
          <a:p>
            <a:r>
              <a:rPr lang="en-GB" sz="2000" dirty="0"/>
              <a:t>Find instructions for each slide</a:t>
            </a:r>
            <a:r>
              <a:rPr lang="en-GB" sz="2000" baseline="0" dirty="0"/>
              <a:t> by</a:t>
            </a:r>
            <a:r>
              <a:rPr lang="en-GB" sz="2000" dirty="0"/>
              <a:t> clicking on the </a:t>
            </a:r>
            <a:r>
              <a:rPr lang="en-GB" sz="2000" b="1" dirty="0"/>
              <a:t>‘Notes’ </a:t>
            </a:r>
            <a:r>
              <a:rPr lang="en-GB" sz="2000" dirty="0"/>
              <a:t>icon at the bottom of your screen.</a:t>
            </a:r>
          </a:p>
          <a:p>
            <a:endParaRPr lang="en-GB" sz="2000" dirty="0"/>
          </a:p>
          <a:p>
            <a:endParaRPr lang="en-GB" sz="2000" b="1" dirty="0"/>
          </a:p>
          <a:p>
            <a:endParaRPr lang="en-GB" sz="20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248" y="1579144"/>
            <a:ext cx="3130685" cy="9010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489" y="4957835"/>
            <a:ext cx="2744205" cy="96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4390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4405" y="2105657"/>
            <a:ext cx="2726285" cy="1533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20842" y="2104991"/>
            <a:ext cx="2795839" cy="15748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30483" y="2104991"/>
            <a:ext cx="2834422" cy="1590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0661" y="4551552"/>
            <a:ext cx="2716153" cy="15270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55375" y="4551552"/>
            <a:ext cx="2729990" cy="1527031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60899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3858631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7162288" y="2634431"/>
            <a:ext cx="20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3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908277" y="3995525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last two slides in the order:</a:t>
            </a:r>
            <a:endParaRPr lang="en-US" sz="2000" b="1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954405" y="1566802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first three slides in the order:</a:t>
            </a:r>
            <a:endParaRPr lang="en-US" sz="2000" b="1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043061" y="6008833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  <a:r>
              <a:rPr lang="en-US" sz="2000" b="1" baseline="30000" dirty="0"/>
              <a:t>nd</a:t>
            </a:r>
            <a:r>
              <a:rPr lang="en-US" sz="2000" b="1" dirty="0"/>
              <a:t> last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3982320" y="6040278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last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756041" y="1026770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MANDATORY SLIDES</a:t>
            </a:r>
          </a:p>
        </p:txBody>
      </p:sp>
      <p:sp>
        <p:nvSpPr>
          <p:cNvPr id="27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4166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77880" y="1019378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 SLIDES</a:t>
            </a:r>
            <a:r>
              <a:rPr lang="en-US" sz="2400" b="1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1043061" y="1598017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Use all other slides based on your content and presentation flow.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043061" y="2412181"/>
            <a:ext cx="9374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Where content does not fit on a slide, simply</a:t>
            </a:r>
          </a:p>
          <a:p>
            <a:r>
              <a:rPr lang="en-US" sz="2000" dirty="0"/>
              <a:t> -&gt;Select the slide.</a:t>
            </a:r>
          </a:p>
          <a:p>
            <a:r>
              <a:rPr lang="en-US" sz="2000" dirty="0"/>
              <a:t> -&gt;right click and select duplicate from the drop down menu. 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43061" y="3811120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Extra slides that are not used should be DELETED.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043061" y="4625284"/>
            <a:ext cx="9374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Ensure that you replace the Title Place Holder Text with  a title relevant to your content.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1043061" y="5439446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/>
              <a:t>Delete all slides containing template guidelines before making your presentation.</a:t>
            </a:r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68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98244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22413" y="1672787"/>
            <a:ext cx="6277998" cy="3430436"/>
          </a:xfrm>
        </p:spPr>
        <p:txBody>
          <a:bodyPr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</a:t>
            </a:r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centuries.</a:t>
            </a:r>
            <a:endParaRPr lang="en-US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79626" y="1689879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ENTER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79626" y="2628365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65602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93166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0178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3104445" y="591856"/>
            <a:ext cx="3664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</a:t>
            </a:r>
            <a:endParaRPr lang="en-US" altLang="en-US" sz="44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 userDrawn="1"/>
        </p:nvSpPr>
        <p:spPr bwMode="auto">
          <a:xfrm>
            <a:off x="6910785" y="591856"/>
            <a:ext cx="350955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</a:p>
        </p:txBody>
      </p:sp>
      <p:sp>
        <p:nvSpPr>
          <p:cNvPr id="3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7" hasCustomPrompt="1"/>
          </p:nvPr>
        </p:nvSpPr>
        <p:spPr>
          <a:xfrm>
            <a:off x="1589088" y="169068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WORDS ABOUT THE COMPANY</a:t>
            </a:r>
          </a:p>
        </p:txBody>
      </p:sp>
      <p:sp>
        <p:nvSpPr>
          <p:cNvPr id="42" name="Text Placeholder 40"/>
          <p:cNvSpPr>
            <a:spLocks noGrp="1"/>
          </p:cNvSpPr>
          <p:nvPr>
            <p:ph type="body" sz="quarter" idx="18" hasCustomPrompt="1"/>
          </p:nvPr>
        </p:nvSpPr>
        <p:spPr>
          <a:xfrm>
            <a:off x="1588555" y="4096232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WHAT WE DO</a:t>
            </a:r>
          </a:p>
        </p:txBody>
      </p:sp>
      <p:sp>
        <p:nvSpPr>
          <p:cNvPr id="45" name="Text Placeholder 40"/>
          <p:cNvSpPr>
            <a:spLocks noGrp="1"/>
          </p:cNvSpPr>
          <p:nvPr>
            <p:ph type="body" sz="quarter" idx="19" hasCustomPrompt="1"/>
          </p:nvPr>
        </p:nvSpPr>
        <p:spPr>
          <a:xfrm>
            <a:off x="161162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STARTEGY</a:t>
            </a:r>
          </a:p>
        </p:txBody>
      </p:sp>
      <p:sp>
        <p:nvSpPr>
          <p:cNvPr id="46" name="Text Placeholder 40"/>
          <p:cNvSpPr>
            <a:spLocks noGrp="1"/>
          </p:cNvSpPr>
          <p:nvPr>
            <p:ph type="body" sz="quarter" idx="20" hasCustomPrompt="1"/>
          </p:nvPr>
        </p:nvSpPr>
        <p:spPr>
          <a:xfrm>
            <a:off x="1588555" y="2886514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TEAM SLIDE</a:t>
            </a:r>
          </a:p>
        </p:txBody>
      </p:sp>
      <p:sp>
        <p:nvSpPr>
          <p:cNvPr id="47" name="Text Placehold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7699819" y="179984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LATEST WORK</a:t>
            </a:r>
          </a:p>
        </p:txBody>
      </p:sp>
      <p:sp>
        <p:nvSpPr>
          <p:cNvPr id="48" name="Text Placehold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7699818" y="2891463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MAIN STEPS</a:t>
            </a:r>
          </a:p>
        </p:txBody>
      </p:sp>
      <p:sp>
        <p:nvSpPr>
          <p:cNvPr id="49" name="Text Placeholder 40"/>
          <p:cNvSpPr>
            <a:spLocks noGrp="1"/>
          </p:cNvSpPr>
          <p:nvPr>
            <p:ph type="body" sz="quarter" idx="23" hasCustomPrompt="1"/>
          </p:nvPr>
        </p:nvSpPr>
        <p:spPr>
          <a:xfrm>
            <a:off x="770944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CONCLUSION</a:t>
            </a:r>
          </a:p>
        </p:txBody>
      </p:sp>
      <p:sp>
        <p:nvSpPr>
          <p:cNvPr id="50" name="Text Placeholder 40"/>
          <p:cNvSpPr>
            <a:spLocks noGrp="1"/>
          </p:cNvSpPr>
          <p:nvPr>
            <p:ph type="body" sz="quarter" idx="24" hasCustomPrompt="1"/>
          </p:nvPr>
        </p:nvSpPr>
        <p:spPr>
          <a:xfrm>
            <a:off x="7699817" y="4066071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649535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31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950720" y="723828"/>
            <a:ext cx="4702629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INSERT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6757256" y="724845"/>
            <a:ext cx="5164778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24258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70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49" r:id="rId2"/>
    <p:sldLayoutId id="2147483651" r:id="rId3"/>
    <p:sldLayoutId id="2147483650" r:id="rId4"/>
    <p:sldLayoutId id="2147483652" r:id="rId5"/>
    <p:sldLayoutId id="2147483653" r:id="rId6"/>
    <p:sldLayoutId id="2147483654" r:id="rId7"/>
    <p:sldLayoutId id="2147483676" r:id="rId8"/>
    <p:sldLayoutId id="2147483673" r:id="rId9"/>
    <p:sldLayoutId id="2147483655" r:id="rId10"/>
    <p:sldLayoutId id="2147483656" r:id="rId11"/>
    <p:sldLayoutId id="2147483657" r:id="rId12"/>
    <p:sldLayoutId id="2147483658" r:id="rId13"/>
    <p:sldLayoutId id="2147483670" r:id="rId14"/>
    <p:sldLayoutId id="2147483659" r:id="rId15"/>
    <p:sldLayoutId id="2147483664" r:id="rId16"/>
    <p:sldLayoutId id="2147483677" r:id="rId17"/>
    <p:sldLayoutId id="2147483671" r:id="rId18"/>
    <p:sldLayoutId id="2147483674" r:id="rId19"/>
    <p:sldLayoutId id="2147483672" r:id="rId20"/>
    <p:sldLayoutId id="2147483679" r:id="rId21"/>
    <p:sldLayoutId id="2147483678" r:id="rId22"/>
    <p:sldLayoutId id="2147483680" r:id="rId2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grz-my.sharepoint.com/personal/grace_lushinga_ago_gov_zm/Documents/The%20Fraud%20Triangle%20in%20Forensic%20Auditing.docx?web=1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11" Type="http://schemas.openxmlformats.org/officeDocument/2006/relationships/image" Target="../media/image21.png"/><Relationship Id="rId5" Type="http://schemas.openxmlformats.org/officeDocument/2006/relationships/image" Target="../media/image25.jpeg"/><Relationship Id="rId10" Type="http://schemas.openxmlformats.org/officeDocument/2006/relationships/image" Target="../media/image22.jpeg"/><Relationship Id="rId4" Type="http://schemas.openxmlformats.org/officeDocument/2006/relationships/image" Target="../media/image24.pn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jpeg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5" Type="http://schemas.openxmlformats.org/officeDocument/2006/relationships/image" Target="../media/image22.jpeg"/><Relationship Id="rId4" Type="http://schemas.openxmlformats.org/officeDocument/2006/relationships/hyperlink" Target="mailto:Grace.Chanda@ago.gov.zm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jpe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5A7D7-DF05-4541-945F-33AAAA6C92CD}" type="datetime1">
              <a:rPr lang="en-GB" smtClean="0"/>
              <a:pPr/>
              <a:t>17/07/2025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7228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708030" y="471829"/>
            <a:ext cx="10483970" cy="502194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ACTIVITIES IMPLEMENTED IN RELATION TO THE WORK PLAN</a:t>
            </a:r>
          </a:p>
          <a:p>
            <a:pPr algn="ctr"/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94913-37E2-4BB3-AF42-C882AFDFC8B4}"/>
              </a:ext>
            </a:extLst>
          </p:cNvPr>
          <p:cNvSpPr txBox="1"/>
          <p:nvPr/>
        </p:nvSpPr>
        <p:spPr>
          <a:xfrm>
            <a:off x="790575" y="1112743"/>
            <a:ext cx="11050588" cy="71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Figure below is a summary of Activities Implemented by SAIs in Activity 4 in Relation to the WGEI 2020-2022 Work plan.</a:t>
            </a:r>
            <a:endParaRPr lang="x-none" sz="16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CD90CC-739A-4E53-B856-F97C1D0E2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485568"/>
              </p:ext>
            </p:extLst>
          </p:nvPr>
        </p:nvGraphicFramePr>
        <p:xfrm>
          <a:off x="412376" y="1732430"/>
          <a:ext cx="11672048" cy="5054220"/>
        </p:xfrm>
        <a:graphic>
          <a:graphicData uri="http://schemas.openxmlformats.org/drawingml/2006/table">
            <a:tbl>
              <a:tblPr firstRow="1" firstCol="1" bandRow="1"/>
              <a:tblGrid>
                <a:gridCol w="634844">
                  <a:extLst>
                    <a:ext uri="{9D8B030D-6E8A-4147-A177-3AD203B41FA5}">
                      <a16:colId xmlns:a16="http://schemas.microsoft.com/office/drawing/2014/main" val="1379159870"/>
                    </a:ext>
                  </a:extLst>
                </a:gridCol>
                <a:gridCol w="1760557">
                  <a:extLst>
                    <a:ext uri="{9D8B030D-6E8A-4147-A177-3AD203B41FA5}">
                      <a16:colId xmlns:a16="http://schemas.microsoft.com/office/drawing/2014/main" val="2921120529"/>
                    </a:ext>
                  </a:extLst>
                </a:gridCol>
                <a:gridCol w="3444976">
                  <a:extLst>
                    <a:ext uri="{9D8B030D-6E8A-4147-A177-3AD203B41FA5}">
                      <a16:colId xmlns:a16="http://schemas.microsoft.com/office/drawing/2014/main" val="2969693199"/>
                    </a:ext>
                  </a:extLst>
                </a:gridCol>
                <a:gridCol w="3086875">
                  <a:extLst>
                    <a:ext uri="{9D8B030D-6E8A-4147-A177-3AD203B41FA5}">
                      <a16:colId xmlns:a16="http://schemas.microsoft.com/office/drawing/2014/main" val="833441881"/>
                    </a:ext>
                  </a:extLst>
                </a:gridCol>
                <a:gridCol w="2744796">
                  <a:extLst>
                    <a:ext uri="{9D8B030D-6E8A-4147-A177-3AD203B41FA5}">
                      <a16:colId xmlns:a16="http://schemas.microsoft.com/office/drawing/2014/main" val="2634145726"/>
                    </a:ext>
                  </a:extLst>
                </a:gridCol>
              </a:tblGrid>
              <a:tr h="92116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S/N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Activity 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Expected Output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Target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Status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660365"/>
                  </a:ext>
                </a:extLst>
              </a:tr>
              <a:tr h="6177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vii.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Manage and update EI Tool kit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Revise and update the Framework of Government Auditing Standards for Oil companies under service contracts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dirty="0">
                        <a:solidFill>
                          <a:srgbClr val="0D0D0D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EI Auditor Tool kit updated and relevant to the user</a:t>
                      </a:r>
                    </a:p>
                    <a:p>
                      <a:pPr marL="268288" indent="-268288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68288" indent="-268288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Government Auditing Standards for Oil companies</a:t>
                      </a: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one major update in 3 years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endParaRPr lang="en-US" sz="18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One update in 3 years</a:t>
                      </a: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75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Work in Progress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75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75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75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Work in Progress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75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See presentation by Sai Iraq</a:t>
                      </a:r>
                      <a:endParaRPr lang="x-none" sz="175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512050"/>
                  </a:ext>
                </a:extLst>
              </a:tr>
            </a:tbl>
          </a:graphicData>
        </a:graphic>
      </p:graphicFrame>
      <p:pic>
        <p:nvPicPr>
          <p:cNvPr id="6" name="Picture Placeholder 47">
            <a:extLst>
              <a:ext uri="{FF2B5EF4-FFF2-40B4-BE49-F238E27FC236}">
                <a16:creationId xmlns:a16="http://schemas.microsoft.com/office/drawing/2014/main" id="{55AC53AB-A079-4C24-9DC5-4F632171EE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D0C01F7-4952-4111-AC5E-AF223DC2AD01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9B9F32C-015C-4359-B05C-BD79F0A37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3D92507-5221-4370-9E3F-635EA54F6BE2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9D8F09FD-0C50-45C4-AE76-3E2C47778D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95" y="6398688"/>
            <a:ext cx="907180" cy="47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058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207622" y="471829"/>
            <a:ext cx="8708027" cy="502194"/>
          </a:xfrm>
        </p:spPr>
        <p:txBody>
          <a:bodyPr/>
          <a:lstStyle/>
          <a:p>
            <a:pPr algn="ctr"/>
            <a:r>
              <a:rPr lang="en-US" dirty="0"/>
              <a:t>ACTIVITIES IMPLEMENTED IN RELATION TO THE WORK PLAN</a:t>
            </a:r>
          </a:p>
          <a:p>
            <a:pPr algn="ctr"/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94913-37E2-4BB3-AF42-C882AFDFC8B4}"/>
              </a:ext>
            </a:extLst>
          </p:cNvPr>
          <p:cNvSpPr txBox="1"/>
          <p:nvPr/>
        </p:nvSpPr>
        <p:spPr>
          <a:xfrm>
            <a:off x="790575" y="1112743"/>
            <a:ext cx="11050588" cy="973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Figure below is a summary of Activities Implemented by SAIs in Activity 4 in Relation to the WGEI 2020-2022 Work plan.</a:t>
            </a:r>
            <a:endParaRPr lang="x-non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CD90CC-739A-4E53-B856-F97C1D0E2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176838"/>
              </p:ext>
            </p:extLst>
          </p:nvPr>
        </p:nvGraphicFramePr>
        <p:xfrm>
          <a:off x="376302" y="1599543"/>
          <a:ext cx="11672048" cy="5272596"/>
        </p:xfrm>
        <a:graphic>
          <a:graphicData uri="http://schemas.openxmlformats.org/drawingml/2006/table">
            <a:tbl>
              <a:tblPr firstRow="1" firstCol="1" bandRow="1"/>
              <a:tblGrid>
                <a:gridCol w="634844">
                  <a:extLst>
                    <a:ext uri="{9D8B030D-6E8A-4147-A177-3AD203B41FA5}">
                      <a16:colId xmlns:a16="http://schemas.microsoft.com/office/drawing/2014/main" val="1379159870"/>
                    </a:ext>
                  </a:extLst>
                </a:gridCol>
                <a:gridCol w="1760557">
                  <a:extLst>
                    <a:ext uri="{9D8B030D-6E8A-4147-A177-3AD203B41FA5}">
                      <a16:colId xmlns:a16="http://schemas.microsoft.com/office/drawing/2014/main" val="2921120529"/>
                    </a:ext>
                  </a:extLst>
                </a:gridCol>
                <a:gridCol w="3444976">
                  <a:extLst>
                    <a:ext uri="{9D8B030D-6E8A-4147-A177-3AD203B41FA5}">
                      <a16:colId xmlns:a16="http://schemas.microsoft.com/office/drawing/2014/main" val="2969693199"/>
                    </a:ext>
                  </a:extLst>
                </a:gridCol>
                <a:gridCol w="3086875">
                  <a:extLst>
                    <a:ext uri="{9D8B030D-6E8A-4147-A177-3AD203B41FA5}">
                      <a16:colId xmlns:a16="http://schemas.microsoft.com/office/drawing/2014/main" val="833441881"/>
                    </a:ext>
                  </a:extLst>
                </a:gridCol>
                <a:gridCol w="2744796">
                  <a:extLst>
                    <a:ext uri="{9D8B030D-6E8A-4147-A177-3AD203B41FA5}">
                      <a16:colId xmlns:a16="http://schemas.microsoft.com/office/drawing/2014/main" val="2634145726"/>
                    </a:ext>
                  </a:extLst>
                </a:gridCol>
              </a:tblGrid>
              <a:tr h="91720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S/N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Activity 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Expected Output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Target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Status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660365"/>
                  </a:ext>
                </a:extLst>
              </a:tr>
              <a:tr h="3749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viii.</a:t>
                      </a:r>
                      <a:endParaRPr lang="x-none" sz="20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Identify and undertake research or knowledge development in area of interest in EI (for example research project, case studies, best </a:t>
                      </a:r>
                      <a:r>
                        <a:rPr lang="en-US" sz="2000" dirty="0" err="1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prace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guideline</a:t>
                      </a: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Potential areas of interest 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identified,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and research or knowledge development undertaken</a:t>
                      </a:r>
                    </a:p>
                    <a:p>
                      <a:pPr marL="268288" indent="-268288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000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One update in 3 years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One project in 3 year</a:t>
                      </a: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WIP</a:t>
                      </a:r>
                      <a:endParaRPr lang="x-none" sz="20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512050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6F107127-0452-4C5E-8E4E-7BE1A0A49992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0D5CEF3-BC72-4193-B39B-A3C462EB9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50282D8-F028-461D-8AFD-07BBBE162444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10" name="Picture Placeholder 47">
            <a:extLst>
              <a:ext uri="{FF2B5EF4-FFF2-40B4-BE49-F238E27FC236}">
                <a16:creationId xmlns:a16="http://schemas.microsoft.com/office/drawing/2014/main" id="{449D7A54-767E-49BA-A498-CBC8FCA434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4627AD-2650-4191-A337-ECA3ACCE46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95" y="6398688"/>
            <a:ext cx="907180" cy="47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34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0" y="292231"/>
            <a:ext cx="12771233" cy="720596"/>
          </a:xfrm>
        </p:spPr>
        <p:txBody>
          <a:bodyPr>
            <a:normAutofit fontScale="90000"/>
          </a:bodyPr>
          <a:lstStyle/>
          <a:p>
            <a:r>
              <a:rPr lang="en-GB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GB" sz="3600" b="1" dirty="0"/>
              <a:t>Conclusion –  Value Benefits (Case study Zambia)</a:t>
            </a:r>
            <a:br>
              <a:rPr lang="en-US" sz="3600" b="1" dirty="0">
                <a:cs typeface="Times New Roman" panose="02020603050405020304" pitchFamily="18" charset="0"/>
              </a:rPr>
            </a:br>
            <a:endParaRPr lang="en-GB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0" y="1150374"/>
            <a:ext cx="5997575" cy="530789"/>
          </a:xfrm>
          <a:solidFill>
            <a:schemeClr val="accent4"/>
          </a:solidFill>
        </p:spPr>
        <p:txBody>
          <a:bodyPr anchor="t">
            <a:normAutofit/>
          </a:bodyPr>
          <a:lstStyle/>
          <a:p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8649" y="1681163"/>
            <a:ext cx="5997575" cy="4674870"/>
          </a:xfrm>
          <a:solidFill>
            <a:schemeClr val="bg1"/>
          </a:solidFill>
        </p:spPr>
        <p:txBody>
          <a:bodyPr/>
          <a:lstStyle/>
          <a:p>
            <a:pPr marL="0" lvl="0" indent="0">
              <a:buNone/>
            </a:pPr>
            <a:r>
              <a:rPr lang="en-GB" altLang="en-US" b="1" dirty="0">
                <a:cs typeface="+mj-lt"/>
              </a:rPr>
              <a:t>Status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5997575" y="1150374"/>
            <a:ext cx="6194425" cy="530789"/>
          </a:xfrm>
          <a:solidFill>
            <a:schemeClr val="accent4"/>
          </a:solidFill>
        </p:spPr>
        <p:txBody>
          <a:bodyPr anchor="t">
            <a:normAutofit/>
          </a:bodyPr>
          <a:lstStyle/>
          <a:p>
            <a:r>
              <a:rPr lang="en-GB" altLang="en-US" dirty="0"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4"/>
          </p:nvPr>
        </p:nvSpPr>
        <p:spPr>
          <a:xfrm>
            <a:off x="6172200" y="1681163"/>
            <a:ext cx="6019800" cy="4614129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altLang="en-US" sz="1400" dirty="0">
              <a:solidFill>
                <a:schemeClr val="tx2"/>
              </a:solidFill>
              <a:latin typeface="Roboto Medium" panose="02000000000000000000" pitchFamily="2" charset="0"/>
              <a:ea typeface="Roboto Medium" panose="02000000000000000000" pitchFamily="2" charset="0"/>
              <a:cs typeface="Poppins Medium" pitchFamily="2" charset="77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68808" y="6380391"/>
            <a:ext cx="1723191" cy="531071"/>
            <a:chOff x="7086600" y="5778279"/>
            <a:chExt cx="1752600" cy="620876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043" y="3564081"/>
            <a:ext cx="2697480" cy="1929765"/>
          </a:xfrm>
          <a:prstGeom prst="rect">
            <a:avLst/>
          </a:prstGeom>
        </p:spPr>
      </p:pic>
      <p:pic>
        <p:nvPicPr>
          <p:cNvPr id="14342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5487" y="1917065"/>
            <a:ext cx="2906713" cy="2727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3"/>
          <p:cNvSpPr/>
          <p:nvPr/>
        </p:nvSpPr>
        <p:spPr>
          <a:xfrm>
            <a:off x="179706" y="2066925"/>
            <a:ext cx="2476868" cy="145669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Runoff of mere soil or rock debris – although non-toxic – also devastates the surrounding vegetation.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6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4848" y="1651635"/>
            <a:ext cx="2501900" cy="268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2450" y="4399654"/>
            <a:ext cx="2749550" cy="1760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Flowchart: Process 22"/>
          <p:cNvSpPr/>
          <p:nvPr/>
        </p:nvSpPr>
        <p:spPr>
          <a:xfrm>
            <a:off x="9777730" y="1917065"/>
            <a:ext cx="2100580" cy="1848485"/>
          </a:xfrm>
          <a:prstGeom prst="flowChartProces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dirty="0">
                <a:solidFill>
                  <a:schemeClr val="tx1"/>
                </a:solidFill>
              </a:rPr>
              <a:t>Alteration  of physical landscape, accumulation of  enormous amounts of physical waste, air and water pollution</a:t>
            </a:r>
          </a:p>
        </p:txBody>
      </p:sp>
      <p:sp>
        <p:nvSpPr>
          <p:cNvPr id="6" name="Right Arrow 5"/>
          <p:cNvSpPr/>
          <p:nvPr/>
        </p:nvSpPr>
        <p:spPr>
          <a:xfrm flipV="1">
            <a:off x="2656574" y="2649538"/>
            <a:ext cx="620094" cy="64230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10585704" y="3795079"/>
            <a:ext cx="484632" cy="692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9536749" y="2924970"/>
            <a:ext cx="240982" cy="36687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5643" y="4645025"/>
            <a:ext cx="2822010" cy="1753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164" y="4487116"/>
            <a:ext cx="2443941" cy="1737515"/>
          </a:xfrm>
          <a:prstGeom prst="rect">
            <a:avLst/>
          </a:prstGeom>
        </p:spPr>
      </p:pic>
      <p:sp>
        <p:nvSpPr>
          <p:cNvPr id="5" name="Up Arrow Callout 4"/>
          <p:cNvSpPr/>
          <p:nvPr/>
        </p:nvSpPr>
        <p:spPr>
          <a:xfrm>
            <a:off x="318781" y="5534312"/>
            <a:ext cx="2013381" cy="626197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Air pollution</a:t>
            </a:r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6429AD6-4AA0-4492-9300-E65830826FC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95" y="6398688"/>
            <a:ext cx="907180" cy="475744"/>
          </a:xfrm>
          <a:prstGeom prst="rect">
            <a:avLst/>
          </a:prstGeom>
        </p:spPr>
      </p:pic>
      <p:pic>
        <p:nvPicPr>
          <p:cNvPr id="24" name="Picture Placeholder 47">
            <a:extLst>
              <a:ext uri="{FF2B5EF4-FFF2-40B4-BE49-F238E27FC236}">
                <a16:creationId xmlns:a16="http://schemas.microsoft.com/office/drawing/2014/main" id="{82B7A129-8F2C-427D-8527-397E1D53435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854FB-2495-2624-A804-236370FB5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45CAD6F-D944-BD16-3B02-41697CDF62DE}"/>
              </a:ext>
            </a:extLst>
          </p:cNvPr>
          <p:cNvSpPr/>
          <p:nvPr/>
        </p:nvSpPr>
        <p:spPr>
          <a:xfrm>
            <a:off x="2294965" y="717176"/>
            <a:ext cx="7754470" cy="528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entury" panose="02040604050505020304" pitchFamily="18" charset="0"/>
              </a:rPr>
              <a:t>CONCLUSION </a:t>
            </a:r>
            <a:r>
              <a:rPr lang="en-GB" b="1" dirty="0" err="1">
                <a:solidFill>
                  <a:schemeClr val="tx1"/>
                </a:solidFill>
                <a:latin typeface="Century" panose="02040604050505020304" pitchFamily="18" charset="0"/>
              </a:rPr>
              <a:t>Cont</a:t>
            </a:r>
            <a:r>
              <a:rPr lang="en-GB" b="1" dirty="0">
                <a:solidFill>
                  <a:schemeClr val="tx1"/>
                </a:solidFill>
                <a:latin typeface="Century" panose="02040604050505020304" pitchFamily="18" charset="0"/>
              </a:rPr>
              <a:t>…</a:t>
            </a:r>
            <a:endParaRPr lang="en-US" b="1" dirty="0">
              <a:solidFill>
                <a:schemeClr val="tx1"/>
              </a:solidFill>
              <a:latin typeface="Century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BDEA17-36C5-965D-5E82-7400AF4B58B8}"/>
              </a:ext>
            </a:extLst>
          </p:cNvPr>
          <p:cNvSpPr/>
          <p:nvPr/>
        </p:nvSpPr>
        <p:spPr>
          <a:xfrm>
            <a:off x="94891" y="1246094"/>
            <a:ext cx="11789547" cy="42489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tx1"/>
                </a:solidFill>
                <a:latin typeface="Century" panose="02040604050505020304" pitchFamily="18" charset="0"/>
              </a:rPr>
              <a:t>EI audits are expensive and requirement commitment from the Sai.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tx1"/>
                </a:solidFill>
                <a:latin typeface="Century" panose="02040604050505020304" pitchFamily="18" charset="0"/>
              </a:rPr>
              <a:t>The audit  of EI is technical and requires acquiring basic technical knowledge.  </a:t>
            </a:r>
          </a:p>
          <a:p>
            <a:r>
              <a:rPr lang="en-GB" sz="2800" dirty="0">
                <a:solidFill>
                  <a:schemeClr val="tx1"/>
                </a:solidFill>
                <a:latin typeface="Century" panose="02040604050505020304" pitchFamily="18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GB" sz="2800" dirty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Century" panose="020406040505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25BC80F-1ECD-2FD5-E177-22C802896D6A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6DEE2E-1830-B04E-ACD2-13F5D3318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692EBBC-2A46-72F1-FC6F-127F5D9204C8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7510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4965" y="717176"/>
            <a:ext cx="7754470" cy="528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entury" panose="02040604050505020304" pitchFamily="18" charset="0"/>
              </a:rPr>
              <a:t>WAYFORWD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151204"/>
            <a:ext cx="12192000" cy="50925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>
                <a:solidFill>
                  <a:schemeClr val="tx1"/>
                </a:solidFill>
                <a:latin typeface="Century" panose="02040604050505020304" pitchFamily="18" charset="0"/>
              </a:rPr>
              <a:t>To engage other SIAs through WGEI to encourage them to get involved in benchmarking and collaborative activities.</a:t>
            </a:r>
            <a:endParaRPr lang="en-US" sz="2800" dirty="0">
              <a:solidFill>
                <a:schemeClr val="tx1"/>
              </a:solidFill>
              <a:latin typeface="Century" panose="02040604050505020304" pitchFamily="18" charset="0"/>
            </a:endParaRPr>
          </a:p>
        </p:txBody>
      </p:sp>
      <p:pic>
        <p:nvPicPr>
          <p:cNvPr id="5" name="Picture Placeholder 47">
            <a:extLst>
              <a:ext uri="{FF2B5EF4-FFF2-40B4-BE49-F238E27FC236}">
                <a16:creationId xmlns:a16="http://schemas.microsoft.com/office/drawing/2014/main" id="{219F26C0-AB61-43FD-8107-9DFF28B794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C011D4F-AB20-4C0A-A93E-6335627DE87A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9B32D09-9075-4B42-ADC1-00FA920B8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CC9F2F1-3329-43BA-9FD0-58E654FFEB14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B17C1D0-A4D8-4BAE-B37D-87A4C4EE08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95" y="6398688"/>
            <a:ext cx="907180" cy="47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425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6">
            <a:extLst>
              <a:ext uri="{FF2B5EF4-FFF2-40B4-BE49-F238E27FC236}">
                <a16:creationId xmlns:a16="http://schemas.microsoft.com/office/drawing/2014/main" id="{7C936C7D-2769-4DD7-B3A5-9FA7AA5232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14220" y="2246414"/>
            <a:ext cx="4412203" cy="3363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DEA49E8-91AC-4045-AB1E-03D6125F80E4}"/>
              </a:ext>
            </a:extLst>
          </p:cNvPr>
          <p:cNvSpPr/>
          <p:nvPr/>
        </p:nvSpPr>
        <p:spPr>
          <a:xfrm>
            <a:off x="2698813" y="1216241"/>
            <a:ext cx="452761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 Questions?</a:t>
            </a:r>
          </a:p>
        </p:txBody>
      </p:sp>
      <p:pic>
        <p:nvPicPr>
          <p:cNvPr id="5" name="Picture Placeholder 47">
            <a:extLst>
              <a:ext uri="{FF2B5EF4-FFF2-40B4-BE49-F238E27FC236}">
                <a16:creationId xmlns:a16="http://schemas.microsoft.com/office/drawing/2014/main" id="{B9F6BE73-7936-41C8-B3D4-E69713E23A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C28DD67-5F40-4F39-A105-9AB4943567D8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8F15D5-D12F-4B7B-9CE3-B53C7E253C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3090CD4-3CBA-4E07-AC29-0E1456EE4627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E58C7335-5EDF-44B9-A341-D01B637C19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95" y="6398688"/>
            <a:ext cx="907180" cy="47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89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4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F54A5C4-E2BD-4129-952B-1FD3D0C0D88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+260773835536</a:t>
            </a:r>
          </a:p>
          <a:p>
            <a:endParaRPr lang="x-none" dirty="0"/>
          </a:p>
        </p:txBody>
      </p:sp>
      <p:grpSp>
        <p:nvGrpSpPr>
          <p:cNvPr id="6" name="Group 5"/>
          <p:cNvGrpSpPr/>
          <p:nvPr/>
        </p:nvGrpSpPr>
        <p:grpSpPr>
          <a:xfrm>
            <a:off x="930368" y="3341079"/>
            <a:ext cx="1827359" cy="762726"/>
            <a:chOff x="7086600" y="5778279"/>
            <a:chExt cx="1752600" cy="62087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sp>
        <p:nvSpPr>
          <p:cNvPr id="11" name="Text Placeholder 40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4800" dirty="0"/>
              <a:t>OFFICE OF THE AUDITOR GENERAL</a:t>
            </a:r>
          </a:p>
          <a:p>
            <a:r>
              <a:rPr lang="en-US" sz="4800" dirty="0"/>
              <a:t>P O BOX 50071</a:t>
            </a:r>
          </a:p>
          <a:p>
            <a:r>
              <a:rPr lang="en-US" sz="4800" dirty="0"/>
              <a:t>LUSAKA ZAMBIA</a:t>
            </a:r>
          </a:p>
          <a:p>
            <a:endParaRPr lang="en-US" dirty="0"/>
          </a:p>
        </p:txBody>
      </p:sp>
      <p:sp>
        <p:nvSpPr>
          <p:cNvPr id="12" name="Text Placeholder 41"/>
          <p:cNvSpPr>
            <a:spLocks noGrp="1"/>
          </p:cNvSpPr>
          <p:nvPr>
            <p:ph type="body" sz="quarter" idx="21"/>
          </p:nvPr>
        </p:nvSpPr>
        <p:spPr>
          <a:xfrm>
            <a:off x="8862836" y="3605687"/>
            <a:ext cx="3131940" cy="726639"/>
          </a:xfrm>
        </p:spPr>
        <p:txBody>
          <a:bodyPr>
            <a:normAutofit/>
          </a:bodyPr>
          <a:lstStyle/>
          <a:p>
            <a:r>
              <a:rPr lang="en-US" sz="1800" dirty="0">
                <a:hlinkClick r:id="rId4"/>
              </a:rPr>
              <a:t>Grace.Chanda@ago.gov.zm</a:t>
            </a:r>
            <a:endParaRPr lang="en-US" sz="1800" dirty="0"/>
          </a:p>
          <a:p>
            <a:endParaRPr lang="en-US" sz="1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AEE6176-294C-4336-B7BA-0A48D6AF42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95" y="6398688"/>
            <a:ext cx="907180" cy="475744"/>
          </a:xfrm>
          <a:prstGeom prst="rect">
            <a:avLst/>
          </a:prstGeom>
        </p:spPr>
      </p:pic>
      <p:pic>
        <p:nvPicPr>
          <p:cNvPr id="13" name="Picture Placeholder 47">
            <a:extLst>
              <a:ext uri="{FF2B5EF4-FFF2-40B4-BE49-F238E27FC236}">
                <a16:creationId xmlns:a16="http://schemas.microsoft.com/office/drawing/2014/main" id="{6E4C99CC-2D19-428E-A630-0E51B5F764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DE12A1D-88C0-468D-87D8-70D821ED0D0F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9F3D33F-2679-48C4-A749-C5C0F23DD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A0062C3-6BDF-45C8-BEC3-247CC943A05B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4020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FE9215A-7C5F-423C-8462-813467563408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1D35F11-8216-464B-B5C6-1218069ED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9733558-AE9C-4C5A-A972-9DCA03684CB2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5" name="Picture Placeholder 47">
            <a:extLst>
              <a:ext uri="{FF2B5EF4-FFF2-40B4-BE49-F238E27FC236}">
                <a16:creationId xmlns:a16="http://schemas.microsoft.com/office/drawing/2014/main" id="{E1003A18-2DCE-4867-8A65-21AA929D21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8BF7EE-248E-4644-B529-53F4AD7F44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95" y="6398688"/>
            <a:ext cx="907180" cy="47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321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1122363"/>
            <a:ext cx="11841163" cy="2387600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ACTIVITY 3: KNOWLEDGE AND EXPERIENCE SHARING </a:t>
            </a:r>
            <a:b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REPORT ON PERFORMANCE 2024</a:t>
            </a:r>
            <a:br>
              <a:rPr lang="en-US" sz="2400" dirty="0"/>
            </a:br>
            <a:endParaRPr lang="en-GB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992880" y="5001590"/>
            <a:ext cx="5694045" cy="980109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Presented by:</a:t>
            </a:r>
            <a:r>
              <a:rPr lang="en-GB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SAIs Zambia, USA, IRAQ      Indonesia and Fiji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DD0C56A-4322-489C-81B6-D61196B5CDE5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828E82D-5DCF-44C2-9200-A0742230A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79A0D1A-6BAE-44A1-86AF-3FF328E3F16F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4302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CONCLUSION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0"/>
          </p:nvPr>
        </p:nvSpPr>
        <p:spPr>
          <a:xfrm>
            <a:off x="1588555" y="2886514"/>
            <a:ext cx="6802410" cy="605252"/>
          </a:xfrm>
        </p:spPr>
        <p:txBody>
          <a:bodyPr/>
          <a:lstStyle/>
          <a:p>
            <a:r>
              <a:rPr lang="en-US" dirty="0"/>
              <a:t>ACTIVITIES IMPLEMENTED IN RELATION TO THE WORK PLAN BY ACTIVITY 3</a:t>
            </a:r>
          </a:p>
        </p:txBody>
      </p:sp>
      <p:sp>
        <p:nvSpPr>
          <p:cNvPr id="31" name="Овал 14"/>
          <p:cNvSpPr/>
          <p:nvPr/>
        </p:nvSpPr>
        <p:spPr>
          <a:xfrm>
            <a:off x="778931" y="2897428"/>
            <a:ext cx="603250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Овал 19"/>
          <p:cNvSpPr/>
          <p:nvPr/>
        </p:nvSpPr>
        <p:spPr>
          <a:xfrm>
            <a:off x="778931" y="1691103"/>
            <a:ext cx="603250" cy="604837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" name="Овал 31"/>
          <p:cNvSpPr/>
          <p:nvPr/>
        </p:nvSpPr>
        <p:spPr>
          <a:xfrm>
            <a:off x="778931" y="4102166"/>
            <a:ext cx="604837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909240" y="1881157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1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919824" y="308219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2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920617" y="4279344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3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6910785" y="308219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1EB0B2-9807-47B3-BC76-1A96C9FFB066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DD9D959-7B7C-4409-A1E3-646484522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ABD99C7-5DC2-42B7-87A0-82CAD6B62D32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2211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109968" y="293373"/>
            <a:ext cx="7776754" cy="502194"/>
          </a:xfrm>
        </p:spPr>
        <p:txBody>
          <a:bodyPr/>
          <a:lstStyle/>
          <a:p>
            <a:pPr algn="ctr"/>
            <a:r>
              <a:rPr lang="en-GB" sz="2800" dirty="0"/>
              <a:t>INTRODUCTION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342900" y="1196340"/>
            <a:ext cx="521452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Activity 4 - ‘knowledge and </a:t>
            </a:r>
          </a:p>
          <a:p>
            <a:r>
              <a:rPr lang="en-GB" sz="2000" dirty="0"/>
              <a:t>        experience sharing among SAIs’ </a:t>
            </a:r>
          </a:p>
          <a:p>
            <a:r>
              <a:rPr lang="en-GB" sz="2000" dirty="0"/>
              <a:t>        is spearheaded by SAIs Fiji and Indonesia,      	Iraq, USA, Zambia</a:t>
            </a:r>
          </a:p>
          <a:p>
            <a:r>
              <a:rPr lang="en-GB" sz="2000" dirty="0"/>
              <a:t>    </a:t>
            </a:r>
            <a:endParaRPr lang="en-US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3E29E0-1C96-41EA-AF3C-A62E02E77BDE}"/>
              </a:ext>
            </a:extLst>
          </p:cNvPr>
          <p:cNvSpPr/>
          <p:nvPr/>
        </p:nvSpPr>
        <p:spPr>
          <a:xfrm>
            <a:off x="342900" y="2574611"/>
            <a:ext cx="53980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   SAIs Fiji took over the  </a:t>
            </a:r>
          </a:p>
          <a:p>
            <a:r>
              <a:rPr lang="en-US" sz="2000" dirty="0"/>
              <a:t>        coordination of the activities within the </a:t>
            </a:r>
          </a:p>
          <a:p>
            <a:r>
              <a:rPr lang="en-US" sz="2000" dirty="0"/>
              <a:t>        Working Group guidelines.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8A2A39-877B-4BCE-B7D7-0C9097E147C8}"/>
              </a:ext>
            </a:extLst>
          </p:cNvPr>
          <p:cNvSpPr/>
          <p:nvPr/>
        </p:nvSpPr>
        <p:spPr>
          <a:xfrm>
            <a:off x="320983" y="3700991"/>
            <a:ext cx="58845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   The following are the activities so far</a:t>
            </a:r>
          </a:p>
          <a:p>
            <a:r>
              <a:rPr lang="en-US" sz="2000" dirty="0"/>
              <a:t>         implemented.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636AEF-D503-458E-8120-06F0D9ADDA9D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0DA7EBD-B46C-4B99-A02E-288CF9576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283DEB8-BEEA-4EBF-9E04-8F228059CC03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16" name="Picture 15" descr="A construction vehicle with a person standing in front of it&#10;&#10;AI-generated content may be incorrect.">
            <a:extLst>
              <a:ext uri="{FF2B5EF4-FFF2-40B4-BE49-F238E27FC236}">
                <a16:creationId xmlns:a16="http://schemas.microsoft.com/office/drawing/2014/main" id="{A9381F65-115A-7AE1-82B6-7D2A069075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228" y="1146639"/>
            <a:ext cx="4139952" cy="341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93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207622" y="471829"/>
            <a:ext cx="8708027" cy="502194"/>
          </a:xfrm>
        </p:spPr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ACTIVITIES IMPLEMENTED IN RELATION TO THE WORK PLAN</a:t>
            </a:r>
          </a:p>
          <a:p>
            <a:pPr algn="ctr"/>
            <a:endParaRPr lang="en-US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94913-37E2-4BB3-AF42-C882AFDFC8B4}"/>
              </a:ext>
            </a:extLst>
          </p:cNvPr>
          <p:cNvSpPr txBox="1"/>
          <p:nvPr/>
        </p:nvSpPr>
        <p:spPr>
          <a:xfrm>
            <a:off x="790575" y="1112743"/>
            <a:ext cx="11050588" cy="973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Figure below is a summary of Activities Implemented by SAIs in Activity 4 in Relation to the WGEI 2024-2025 Work plan.</a:t>
            </a:r>
            <a:endParaRPr lang="x-none" sz="16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CD90CC-739A-4E53-B856-F97C1D0E2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452814"/>
              </p:ext>
            </p:extLst>
          </p:nvPr>
        </p:nvGraphicFramePr>
        <p:xfrm>
          <a:off x="350837" y="1732430"/>
          <a:ext cx="11751515" cy="4629659"/>
        </p:xfrm>
        <a:graphic>
          <a:graphicData uri="http://schemas.openxmlformats.org/drawingml/2006/table">
            <a:tbl>
              <a:tblPr firstRow="1" firstCol="1" bandRow="1"/>
              <a:tblGrid>
                <a:gridCol w="639166">
                  <a:extLst>
                    <a:ext uri="{9D8B030D-6E8A-4147-A177-3AD203B41FA5}">
                      <a16:colId xmlns:a16="http://schemas.microsoft.com/office/drawing/2014/main" val="1379159870"/>
                    </a:ext>
                  </a:extLst>
                </a:gridCol>
                <a:gridCol w="1772543">
                  <a:extLst>
                    <a:ext uri="{9D8B030D-6E8A-4147-A177-3AD203B41FA5}">
                      <a16:colId xmlns:a16="http://schemas.microsoft.com/office/drawing/2014/main" val="2921120529"/>
                    </a:ext>
                  </a:extLst>
                </a:gridCol>
                <a:gridCol w="3468431">
                  <a:extLst>
                    <a:ext uri="{9D8B030D-6E8A-4147-A177-3AD203B41FA5}">
                      <a16:colId xmlns:a16="http://schemas.microsoft.com/office/drawing/2014/main" val="2969693199"/>
                    </a:ext>
                  </a:extLst>
                </a:gridCol>
                <a:gridCol w="3107892">
                  <a:extLst>
                    <a:ext uri="{9D8B030D-6E8A-4147-A177-3AD203B41FA5}">
                      <a16:colId xmlns:a16="http://schemas.microsoft.com/office/drawing/2014/main" val="833441881"/>
                    </a:ext>
                  </a:extLst>
                </a:gridCol>
                <a:gridCol w="2763483">
                  <a:extLst>
                    <a:ext uri="{9D8B030D-6E8A-4147-A177-3AD203B41FA5}">
                      <a16:colId xmlns:a16="http://schemas.microsoft.com/office/drawing/2014/main" val="2634145726"/>
                    </a:ext>
                  </a:extLst>
                </a:gridCol>
              </a:tblGrid>
              <a:tr h="9482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S/N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Activity 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Expected Output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Target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Status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660365"/>
                  </a:ext>
                </a:extLst>
              </a:tr>
              <a:tr h="17515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 err="1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100" dirty="0"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Collect and prepare information on issued EI audit reports and other relevant EI materials for upload to WGEI website and web page on INTOSAI Community Portal</a:t>
                      </a:r>
                      <a:endParaRPr lang="en-A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Audit reports and other relevant EI materials that address user’s needs are collected and uploaded to WGEI we</a:t>
                      </a: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bsite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A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There is continuous uploading of the reports on the website.</a:t>
                      </a:r>
                      <a:endParaRPr lang="en-AE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There is an increase in the number of reports uploaded on the WGEI website as reported the SAI Uganda responsible for Administration</a:t>
                      </a:r>
                      <a:endParaRPr lang="en-AE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512050"/>
                  </a:ext>
                </a:extLst>
              </a:tr>
              <a:tr h="8509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ii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Translate WGEI</a:t>
                      </a:r>
                    </a:p>
                    <a:p>
                      <a:pPr marL="9017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materials from their original languages to other INTOSAI languages.</a:t>
                      </a:r>
                      <a:endParaRPr lang="en-AE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Relevant WGEI materials translated from their original languages to other INTOSAI languages</a:t>
                      </a:r>
                      <a:endParaRPr lang="en-AE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 required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AE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Iraq (English-Arabic and visa versa)</a:t>
                      </a:r>
                      <a:endParaRPr lang="en-AE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Ecuador (Spanish) Brazil (Portuguese) </a:t>
                      </a:r>
                    </a:p>
                    <a:p>
                      <a:pPr marL="0" marR="0" lvl="0" inden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materials had been translated</a:t>
                      </a:r>
                      <a:endParaRPr lang="en-AE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282412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0A8B145D-7D7E-4970-90DE-8D733C102434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9AB57E2-DD9A-4F32-84D5-E1ABB2463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2D61B24-975B-4057-B827-66403E40D388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0661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682152" y="471829"/>
            <a:ext cx="9233498" cy="502194"/>
          </a:xfrm>
        </p:spPr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ACTIVITIES IMPLEMENTED IN RELATION TO THE WORK PLAN CON’T</a:t>
            </a:r>
          </a:p>
          <a:p>
            <a:pPr algn="ctr"/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94913-37E2-4BB3-AF42-C882AFDFC8B4}"/>
              </a:ext>
            </a:extLst>
          </p:cNvPr>
          <p:cNvSpPr txBox="1"/>
          <p:nvPr/>
        </p:nvSpPr>
        <p:spPr>
          <a:xfrm>
            <a:off x="790575" y="1112743"/>
            <a:ext cx="11050588" cy="71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Figure below is a summary of Activities Implemented by SAIs in Activity 4 in Relation to the WGEI 2020-2022 Work plan.</a:t>
            </a:r>
            <a:endParaRPr lang="x-none" sz="16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CD90CC-739A-4E53-B856-F97C1D0E2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397554"/>
              </p:ext>
            </p:extLst>
          </p:nvPr>
        </p:nvGraphicFramePr>
        <p:xfrm>
          <a:off x="412376" y="1732430"/>
          <a:ext cx="11672048" cy="4560794"/>
        </p:xfrm>
        <a:graphic>
          <a:graphicData uri="http://schemas.openxmlformats.org/drawingml/2006/table">
            <a:tbl>
              <a:tblPr firstRow="1" firstCol="1" bandRow="1"/>
              <a:tblGrid>
                <a:gridCol w="634844">
                  <a:extLst>
                    <a:ext uri="{9D8B030D-6E8A-4147-A177-3AD203B41FA5}">
                      <a16:colId xmlns:a16="http://schemas.microsoft.com/office/drawing/2014/main" val="1379159870"/>
                    </a:ext>
                  </a:extLst>
                </a:gridCol>
                <a:gridCol w="1760557">
                  <a:extLst>
                    <a:ext uri="{9D8B030D-6E8A-4147-A177-3AD203B41FA5}">
                      <a16:colId xmlns:a16="http://schemas.microsoft.com/office/drawing/2014/main" val="2921120529"/>
                    </a:ext>
                  </a:extLst>
                </a:gridCol>
                <a:gridCol w="3444976">
                  <a:extLst>
                    <a:ext uri="{9D8B030D-6E8A-4147-A177-3AD203B41FA5}">
                      <a16:colId xmlns:a16="http://schemas.microsoft.com/office/drawing/2014/main" val="2969693199"/>
                    </a:ext>
                  </a:extLst>
                </a:gridCol>
                <a:gridCol w="3086875">
                  <a:extLst>
                    <a:ext uri="{9D8B030D-6E8A-4147-A177-3AD203B41FA5}">
                      <a16:colId xmlns:a16="http://schemas.microsoft.com/office/drawing/2014/main" val="833441881"/>
                    </a:ext>
                  </a:extLst>
                </a:gridCol>
                <a:gridCol w="2744796">
                  <a:extLst>
                    <a:ext uri="{9D8B030D-6E8A-4147-A177-3AD203B41FA5}">
                      <a16:colId xmlns:a16="http://schemas.microsoft.com/office/drawing/2014/main" val="2634145726"/>
                    </a:ext>
                  </a:extLst>
                </a:gridCol>
              </a:tblGrid>
              <a:tr h="178196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S/N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Activity 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Expected Output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Target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Status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660365"/>
                  </a:ext>
                </a:extLst>
              </a:tr>
              <a:tr h="27788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iii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Promote and encourage Benchmarking visits between Sais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Benchmarking visits promoted between Sais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romanLcPeriod"/>
                      </a:pP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One activity per year</a:t>
                      </a:r>
                    </a:p>
                    <a:p>
                      <a:pPr marL="358775" indent="-3587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x-none" sz="18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romanLcPeriod"/>
                      </a:pP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 benching marking activities were reported in the past one year.</a:t>
                      </a:r>
                      <a:endParaRPr lang="x-none" sz="18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512050"/>
                  </a:ext>
                </a:extLst>
              </a:tr>
            </a:tbl>
          </a:graphicData>
        </a:graphic>
      </p:graphicFrame>
      <p:pic>
        <p:nvPicPr>
          <p:cNvPr id="6" name="Picture Placeholder 47">
            <a:extLst>
              <a:ext uri="{FF2B5EF4-FFF2-40B4-BE49-F238E27FC236}">
                <a16:creationId xmlns:a16="http://schemas.microsoft.com/office/drawing/2014/main" id="{15C6FCFC-29B1-425A-A8B3-6A3B624AD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89FE8CC-E154-485F-B775-B5F3B52A5F1B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9AA8FC4-559A-4A6A-8C94-4A703419F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E87EEE7-ACD4-4ECD-AAFB-7ADC2DF3B83E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7E698F12-9812-4A22-8289-6BFCB635D8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95" y="6398688"/>
            <a:ext cx="907180" cy="47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91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613140" y="471829"/>
            <a:ext cx="9302509" cy="502194"/>
          </a:xfrm>
        </p:spPr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ACTIVITIES IMPLEMENTED IN RELATION TO THE WORK PLAN CON’T</a:t>
            </a:r>
          </a:p>
          <a:p>
            <a:pPr algn="ctr"/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94913-37E2-4BB3-AF42-C882AFDFC8B4}"/>
              </a:ext>
            </a:extLst>
          </p:cNvPr>
          <p:cNvSpPr txBox="1"/>
          <p:nvPr/>
        </p:nvSpPr>
        <p:spPr>
          <a:xfrm>
            <a:off x="790575" y="1112743"/>
            <a:ext cx="11050588" cy="71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en-US" sz="16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he Figure below is a summary of Activities Implemented by SAIs in Activity 4 in Relation to the WGEI 2020-2022 Work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plan.</a:t>
            </a:r>
            <a:endParaRPr lang="x-non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CD90CC-739A-4E53-B856-F97C1D0E2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308757"/>
              </p:ext>
            </p:extLst>
          </p:nvPr>
        </p:nvGraphicFramePr>
        <p:xfrm>
          <a:off x="412376" y="1732430"/>
          <a:ext cx="11672048" cy="4648165"/>
        </p:xfrm>
        <a:graphic>
          <a:graphicData uri="http://schemas.openxmlformats.org/drawingml/2006/table">
            <a:tbl>
              <a:tblPr firstRow="1" firstCol="1" bandRow="1"/>
              <a:tblGrid>
                <a:gridCol w="634844">
                  <a:extLst>
                    <a:ext uri="{9D8B030D-6E8A-4147-A177-3AD203B41FA5}">
                      <a16:colId xmlns:a16="http://schemas.microsoft.com/office/drawing/2014/main" val="1379159870"/>
                    </a:ext>
                  </a:extLst>
                </a:gridCol>
                <a:gridCol w="1760557">
                  <a:extLst>
                    <a:ext uri="{9D8B030D-6E8A-4147-A177-3AD203B41FA5}">
                      <a16:colId xmlns:a16="http://schemas.microsoft.com/office/drawing/2014/main" val="2921120529"/>
                    </a:ext>
                  </a:extLst>
                </a:gridCol>
                <a:gridCol w="3444976">
                  <a:extLst>
                    <a:ext uri="{9D8B030D-6E8A-4147-A177-3AD203B41FA5}">
                      <a16:colId xmlns:a16="http://schemas.microsoft.com/office/drawing/2014/main" val="2969693199"/>
                    </a:ext>
                  </a:extLst>
                </a:gridCol>
                <a:gridCol w="3086875">
                  <a:extLst>
                    <a:ext uri="{9D8B030D-6E8A-4147-A177-3AD203B41FA5}">
                      <a16:colId xmlns:a16="http://schemas.microsoft.com/office/drawing/2014/main" val="833441881"/>
                    </a:ext>
                  </a:extLst>
                </a:gridCol>
                <a:gridCol w="2744796">
                  <a:extLst>
                    <a:ext uri="{9D8B030D-6E8A-4147-A177-3AD203B41FA5}">
                      <a16:colId xmlns:a16="http://schemas.microsoft.com/office/drawing/2014/main" val="2634145726"/>
                    </a:ext>
                  </a:extLst>
                </a:gridCol>
              </a:tblGrid>
              <a:tr h="178196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S/N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Activity 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Expected Output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Target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Status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660365"/>
                  </a:ext>
                </a:extLst>
              </a:tr>
              <a:tr h="27788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iv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Promoting</a:t>
                      </a:r>
                      <a:r>
                        <a:rPr lang="en-GB" sz="1800" baseline="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Collaborative/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aseline="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joint Audit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Collaborative audits initiated/conducted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romanLcPeriod"/>
                      </a:pP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One collaborative audit every year</a:t>
                      </a:r>
                    </a:p>
                    <a:p>
                      <a:pPr marL="358775" indent="-3587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x-none" sz="18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7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SAI Zambia participated in the coordination of collaborative on Performance audit on The legislative Framework For Tax Revenue mobilisation in the Mining Sector.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x-none" sz="18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512050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4D7822EA-A124-49B0-89D3-84ACF95AC0DA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87EA34D-D0DC-437C-A7D1-0EBFA9CF1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D02D035-A51C-4439-86BD-EEA573BFADB2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1124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708030" y="471829"/>
            <a:ext cx="10483970" cy="502194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ACTIVITIES IMPLEMENTED IN RELATION TO THE WORK PLAN CON’T</a:t>
            </a:r>
          </a:p>
          <a:p>
            <a:pPr algn="ctr"/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94913-37E2-4BB3-AF42-C882AFDFC8B4}"/>
              </a:ext>
            </a:extLst>
          </p:cNvPr>
          <p:cNvSpPr txBox="1"/>
          <p:nvPr/>
        </p:nvSpPr>
        <p:spPr>
          <a:xfrm>
            <a:off x="790575" y="1112743"/>
            <a:ext cx="11050588" cy="973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Figure below is a summary of Activities Implemented by SAIs in Activity 4 in Relation to the WGEI 2020-2022 Work plan.</a:t>
            </a:r>
            <a:endParaRPr lang="x-none" sz="16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CD90CC-739A-4E53-B856-F97C1D0E2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592664"/>
              </p:ext>
            </p:extLst>
          </p:nvPr>
        </p:nvGraphicFramePr>
        <p:xfrm>
          <a:off x="412376" y="1732430"/>
          <a:ext cx="11672048" cy="3691319"/>
        </p:xfrm>
        <a:graphic>
          <a:graphicData uri="http://schemas.openxmlformats.org/drawingml/2006/table">
            <a:tbl>
              <a:tblPr firstRow="1" firstCol="1" bandRow="1"/>
              <a:tblGrid>
                <a:gridCol w="634844">
                  <a:extLst>
                    <a:ext uri="{9D8B030D-6E8A-4147-A177-3AD203B41FA5}">
                      <a16:colId xmlns:a16="http://schemas.microsoft.com/office/drawing/2014/main" val="1379159870"/>
                    </a:ext>
                  </a:extLst>
                </a:gridCol>
                <a:gridCol w="1760557">
                  <a:extLst>
                    <a:ext uri="{9D8B030D-6E8A-4147-A177-3AD203B41FA5}">
                      <a16:colId xmlns:a16="http://schemas.microsoft.com/office/drawing/2014/main" val="2921120529"/>
                    </a:ext>
                  </a:extLst>
                </a:gridCol>
                <a:gridCol w="3444976">
                  <a:extLst>
                    <a:ext uri="{9D8B030D-6E8A-4147-A177-3AD203B41FA5}">
                      <a16:colId xmlns:a16="http://schemas.microsoft.com/office/drawing/2014/main" val="2969693199"/>
                    </a:ext>
                  </a:extLst>
                </a:gridCol>
                <a:gridCol w="3086875">
                  <a:extLst>
                    <a:ext uri="{9D8B030D-6E8A-4147-A177-3AD203B41FA5}">
                      <a16:colId xmlns:a16="http://schemas.microsoft.com/office/drawing/2014/main" val="833441881"/>
                    </a:ext>
                  </a:extLst>
                </a:gridCol>
                <a:gridCol w="2744796">
                  <a:extLst>
                    <a:ext uri="{9D8B030D-6E8A-4147-A177-3AD203B41FA5}">
                      <a16:colId xmlns:a16="http://schemas.microsoft.com/office/drawing/2014/main" val="2634145726"/>
                    </a:ext>
                  </a:extLst>
                </a:gridCol>
              </a:tblGrid>
              <a:tr h="92116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S/N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Activity 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Expected Output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Target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Status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660365"/>
                  </a:ext>
                </a:extLst>
              </a:tr>
              <a:tr h="6177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Promoting the use of SDGs in the planning, conducting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and reporting of an audit.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8288" indent="-268288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romanLcPeriod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SDGs effectively utilized in  planning, conducting and reporting on audits by individual SAIs.</a:t>
                      </a:r>
                    </a:p>
                    <a:p>
                      <a:pPr marL="268288" indent="-268288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ii. Collaborative audits  undertaken on SDGs</a:t>
                      </a: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8288" indent="-268288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baseline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Continuous</a:t>
                      </a:r>
                      <a:endParaRPr lang="en-US" sz="18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8288" lvl="0" indent="-268288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romanLcPeriod"/>
                      </a:pP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Mapped to the SDGs all the reports done on audits along the EI value chain.</a:t>
                      </a:r>
                    </a:p>
                    <a:p>
                      <a:pPr marL="268288" lvl="0" indent="-268288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romanLcPeriod"/>
                      </a:pP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Identified the gap regarding SDGs not addressed.</a:t>
                      </a:r>
                    </a:p>
                    <a:p>
                      <a:pPr marL="268288" lvl="0" indent="-268288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romanLcPeriod"/>
                      </a:pPr>
                      <a:endParaRPr lang="en-GB" sz="16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400050" indent="-4000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romanLcPeriod"/>
                      </a:pPr>
                      <a:endParaRPr lang="x-none" sz="16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512050"/>
                  </a:ext>
                </a:extLst>
              </a:tr>
            </a:tbl>
          </a:graphicData>
        </a:graphic>
      </p:graphicFrame>
      <p:pic>
        <p:nvPicPr>
          <p:cNvPr id="6" name="Picture Placeholder 47">
            <a:extLst>
              <a:ext uri="{FF2B5EF4-FFF2-40B4-BE49-F238E27FC236}">
                <a16:creationId xmlns:a16="http://schemas.microsoft.com/office/drawing/2014/main" id="{D1002F98-C04C-482C-A806-DF51236C82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D2D7C99-AC9E-4560-96FF-549A0346A0A3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DE6233F-B176-4044-A2DB-2D14A32D9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903CB2C-CDCD-4D17-BC28-046B11FB350B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012E0C84-814B-4398-AE44-56F940DBEB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95" y="6398688"/>
            <a:ext cx="907180" cy="47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54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207622" y="471829"/>
            <a:ext cx="8708027" cy="502194"/>
          </a:xfrm>
        </p:spPr>
        <p:txBody>
          <a:bodyPr/>
          <a:lstStyle/>
          <a:p>
            <a:pPr algn="ctr"/>
            <a:r>
              <a:rPr lang="en-US" dirty="0"/>
              <a:t>ACTIVITIES IMPLEMENTED IN RELATION TO THE WORK PLAN CON’T</a:t>
            </a:r>
          </a:p>
          <a:p>
            <a:pPr algn="ctr"/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94913-37E2-4BB3-AF42-C882AFDFC8B4}"/>
              </a:ext>
            </a:extLst>
          </p:cNvPr>
          <p:cNvSpPr txBox="1"/>
          <p:nvPr/>
        </p:nvSpPr>
        <p:spPr>
          <a:xfrm>
            <a:off x="790575" y="1112743"/>
            <a:ext cx="11050588" cy="973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Figure below is a summary of Activities Implemented by SAIs in Activity 4 in Relation to the WGEI 2020-2022 Work plan.</a:t>
            </a:r>
            <a:endParaRPr lang="x-non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CD90CC-739A-4E53-B856-F97C1D0E2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367690"/>
              </p:ext>
            </p:extLst>
          </p:nvPr>
        </p:nvGraphicFramePr>
        <p:xfrm>
          <a:off x="412376" y="1732430"/>
          <a:ext cx="11672048" cy="3114993"/>
        </p:xfrm>
        <a:graphic>
          <a:graphicData uri="http://schemas.openxmlformats.org/drawingml/2006/table">
            <a:tbl>
              <a:tblPr firstRow="1" firstCol="1" bandRow="1"/>
              <a:tblGrid>
                <a:gridCol w="634844">
                  <a:extLst>
                    <a:ext uri="{9D8B030D-6E8A-4147-A177-3AD203B41FA5}">
                      <a16:colId xmlns:a16="http://schemas.microsoft.com/office/drawing/2014/main" val="1379159870"/>
                    </a:ext>
                  </a:extLst>
                </a:gridCol>
                <a:gridCol w="1760557">
                  <a:extLst>
                    <a:ext uri="{9D8B030D-6E8A-4147-A177-3AD203B41FA5}">
                      <a16:colId xmlns:a16="http://schemas.microsoft.com/office/drawing/2014/main" val="2921120529"/>
                    </a:ext>
                  </a:extLst>
                </a:gridCol>
                <a:gridCol w="3444976">
                  <a:extLst>
                    <a:ext uri="{9D8B030D-6E8A-4147-A177-3AD203B41FA5}">
                      <a16:colId xmlns:a16="http://schemas.microsoft.com/office/drawing/2014/main" val="2969693199"/>
                    </a:ext>
                  </a:extLst>
                </a:gridCol>
                <a:gridCol w="3086875">
                  <a:extLst>
                    <a:ext uri="{9D8B030D-6E8A-4147-A177-3AD203B41FA5}">
                      <a16:colId xmlns:a16="http://schemas.microsoft.com/office/drawing/2014/main" val="833441881"/>
                    </a:ext>
                  </a:extLst>
                </a:gridCol>
                <a:gridCol w="2744796">
                  <a:extLst>
                    <a:ext uri="{9D8B030D-6E8A-4147-A177-3AD203B41FA5}">
                      <a16:colId xmlns:a16="http://schemas.microsoft.com/office/drawing/2014/main" val="2634145726"/>
                    </a:ext>
                  </a:extLst>
                </a:gridCol>
              </a:tblGrid>
              <a:tr h="92116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S/N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Activity 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Expected Output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Target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Status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x-none" sz="1800" b="1" kern="12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660365"/>
                  </a:ext>
                </a:extLst>
              </a:tr>
              <a:tr h="6177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Promoting the use of SDGs in the planning, conducting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and reporting of an audit.</a:t>
                      </a:r>
                      <a:endParaRPr lang="x-none" sz="1800" dirty="0"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8288" indent="-268288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romanLcPeriod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SDGs effectively utilized in  planning, conducting and reporting on audits by individual SAIs.</a:t>
                      </a:r>
                    </a:p>
                    <a:p>
                      <a:pPr marL="268288" indent="-268288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ii. Collaborative audits  undertaken on SDGs</a:t>
                      </a: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8288" indent="-268288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effectLst/>
                          <a:latin typeface="Century" panose="020406040505050203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continuous</a:t>
                      </a: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en-GB" sz="16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600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WORK IN PROGRESS</a:t>
                      </a:r>
                    </a:p>
                    <a:p>
                      <a:pPr marL="22860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GB" sz="1500" b="0" dirty="0"/>
                    </a:p>
                    <a:p>
                      <a:pPr marL="0" indent="0">
                        <a:buNone/>
                      </a:pPr>
                      <a:endParaRPr lang="en-US" sz="1500" b="0" dirty="0"/>
                    </a:p>
                    <a:p>
                      <a:endParaRPr lang="en-GB" sz="1400" dirty="0"/>
                    </a:p>
                    <a:p>
                      <a:pPr marL="268288" lvl="0" indent="-268288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romanLcPeriod"/>
                      </a:pPr>
                      <a:endParaRPr lang="en-GB" sz="16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400050" indent="-4000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romanLcPeriod"/>
                      </a:pPr>
                      <a:endParaRPr lang="x-none" sz="1600" kern="1200" baseline="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7553" marR="67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512050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AD2D7C99-AC9E-4560-96FF-549A0346A0A3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DE6233F-B176-4044-A2DB-2D14A32D9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903CB2C-CDCD-4D17-BC28-046B11FB350B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1848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WGEI PRESENTATION TEMPLATE FINAL</Template>
  <TotalTime>7688</TotalTime>
  <Words>1196</Words>
  <Application>Microsoft Office PowerPoint</Application>
  <PresentationFormat>Widescreen</PresentationFormat>
  <Paragraphs>273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4" baseType="lpstr">
      <vt:lpstr>Aptos</vt:lpstr>
      <vt:lpstr>Arial</vt:lpstr>
      <vt:lpstr>Arial  </vt:lpstr>
      <vt:lpstr>Arial Black</vt:lpstr>
      <vt:lpstr>Calibri</vt:lpstr>
      <vt:lpstr>Calibri Light</vt:lpstr>
      <vt:lpstr>Century</vt:lpstr>
      <vt:lpstr>Karla</vt:lpstr>
      <vt:lpstr>Open Sans</vt:lpstr>
      <vt:lpstr>Pe-icon-7-stroke</vt:lpstr>
      <vt:lpstr>Raleway ExtraBold</vt:lpstr>
      <vt:lpstr>Roboto Medium</vt:lpstr>
      <vt:lpstr>Symbol</vt:lpstr>
      <vt:lpstr>Tahoma</vt:lpstr>
      <vt:lpstr>Times New Roman</vt:lpstr>
      <vt:lpstr>Wingdings</vt:lpstr>
      <vt:lpstr>Office Theme</vt:lpstr>
      <vt:lpstr>PowerPoint Presentation</vt:lpstr>
      <vt:lpstr>ACTIVITY 3: KNOWLEDGE AND EXPERIENCE SHARING  REPORT ON PERFORMANCE 2024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Conclusion –  Value Benefits (Case study Zambia)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Grace L. Chanda</cp:lastModifiedBy>
  <cp:revision>414</cp:revision>
  <dcterms:created xsi:type="dcterms:W3CDTF">2021-03-12T10:37:58Z</dcterms:created>
  <dcterms:modified xsi:type="dcterms:W3CDTF">2025-07-17T08:54:53Z</dcterms:modified>
</cp:coreProperties>
</file>