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81" r:id="rId3"/>
    <p:sldId id="277" r:id="rId4"/>
    <p:sldId id="282" r:id="rId5"/>
    <p:sldId id="291" r:id="rId6"/>
    <p:sldId id="289" r:id="rId7"/>
    <p:sldId id="290" r:id="rId8"/>
    <p:sldId id="292" r:id="rId9"/>
    <p:sldId id="28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4C4C"/>
    <a:srgbClr val="C1CAC5"/>
    <a:srgbClr val="F2F2F2"/>
    <a:srgbClr val="F7E6FE"/>
    <a:srgbClr val="5A7D79"/>
    <a:srgbClr val="F47920"/>
    <a:srgbClr val="F69C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88943" autoAdjust="0"/>
  </p:normalViewPr>
  <p:slideViewPr>
    <p:cSldViewPr snapToGrid="0">
      <p:cViewPr varScale="1">
        <p:scale>
          <a:sx n="64" d="100"/>
          <a:sy n="64" d="100"/>
        </p:scale>
        <p:origin x="640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D33324-F24A-4224-9595-A72EC771DBE5}" type="datetimeFigureOut">
              <a:rPr lang="en-GB" smtClean="0"/>
              <a:t>16/07/2025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67EDE-007B-48C8-9D97-2499A3BC38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5479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On this slide, give</a:t>
            </a:r>
            <a:r>
              <a:rPr lang="en-GB" b="1" baseline="0" dirty="0"/>
              <a:t> an overview of your presentation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Insert Company Logos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Replace sample agenda text with the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desired flow of your content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B" b="1" dirty="0"/>
          </a:p>
          <a:p>
            <a:r>
              <a:rPr lang="en-GB" dirty="0"/>
              <a:t>This slide</a:t>
            </a:r>
            <a:r>
              <a:rPr lang="en-GB" baseline="0" dirty="0"/>
              <a:t> </a:t>
            </a:r>
            <a:r>
              <a:rPr lang="en-GB" dirty="0"/>
              <a:t>Provide</a:t>
            </a:r>
            <a:r>
              <a:rPr lang="en-GB" baseline="0" dirty="0"/>
              <a:t>s your audience with a clear structure of your presentation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67EDE-007B-48C8-9D97-2499A3BC382F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1812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Use</a:t>
            </a:r>
            <a:r>
              <a:rPr lang="en-GB" b="1" baseline="0" dirty="0"/>
              <a:t> this slide to Present a process</a:t>
            </a:r>
          </a:p>
          <a:p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Insert Company Logos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Replace sample placeholder text with content specific to your Company.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Describe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each step of your business workflow or any complex process to help</a:t>
            </a:r>
          </a:p>
          <a:p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 audience understand the starting point of a cycle.</a:t>
            </a:r>
          </a:p>
          <a:p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fewer steps, simply delete a sphere </a:t>
            </a:r>
          </a:p>
          <a:p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more steps, right Click a Sphere and copy and Paste</a:t>
            </a:r>
          </a:p>
          <a:p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67EDE-007B-48C8-9D97-2499A3BC382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138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This is a Blank slide for Custom Layout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Insert Company Logos</a:t>
            </a:r>
          </a:p>
          <a:p>
            <a:r>
              <a:rPr lang="en-GB" b="0" dirty="0"/>
              <a:t>Use</a:t>
            </a:r>
            <a:r>
              <a:rPr lang="en-GB" b="0" baseline="0" dirty="0"/>
              <a:t> this slide at any point in your presentation where you need to </a:t>
            </a:r>
          </a:p>
          <a:p>
            <a:r>
              <a:rPr lang="en-GB" b="0" baseline="0" dirty="0"/>
              <a:t>Customise your content.</a:t>
            </a:r>
            <a:endParaRPr lang="en-GB" b="0" dirty="0"/>
          </a:p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67EDE-007B-48C8-9D97-2499A3BC382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4751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This is a Blank slide for Custom Layout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Insert Company Logos</a:t>
            </a:r>
          </a:p>
          <a:p>
            <a:r>
              <a:rPr lang="en-GB" b="0" dirty="0"/>
              <a:t>Use</a:t>
            </a:r>
            <a:r>
              <a:rPr lang="en-GB" b="0" baseline="0" dirty="0"/>
              <a:t> this slide at any point in your presentation where you need to </a:t>
            </a:r>
          </a:p>
          <a:p>
            <a:r>
              <a:rPr lang="en-GB" b="0" baseline="0" dirty="0"/>
              <a:t>Customise your content.</a:t>
            </a:r>
            <a:endParaRPr lang="en-GB" b="0" dirty="0"/>
          </a:p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67EDE-007B-48C8-9D97-2499A3BC382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7184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WGEI</a:t>
            </a:r>
            <a:r>
              <a:rPr lang="en-GB" b="1" baseline="0" dirty="0"/>
              <a:t> Contact Information</a:t>
            </a:r>
          </a:p>
          <a:p>
            <a:r>
              <a:rPr lang="en-GB" b="0" baseline="0" dirty="0"/>
              <a:t>This Slide carries the Hosts Contact information and must always appear at the end of every presentation</a:t>
            </a:r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67EDE-007B-48C8-9D97-2499A3BC382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404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1.emf"/><Relationship Id="rId4" Type="http://schemas.openxmlformats.org/officeDocument/2006/relationships/image" Target="../media/image8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503" y="2840014"/>
            <a:ext cx="12296503" cy="35529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96950" y="1122363"/>
            <a:ext cx="4871049" cy="2387600"/>
          </a:xfrm>
        </p:spPr>
        <p:txBody>
          <a:bodyPr anchor="b"/>
          <a:lstStyle>
            <a:lvl1pPr algn="ctr">
              <a:defRPr sz="6000">
                <a:latin typeface="Karla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96950" y="3602038"/>
            <a:ext cx="4871050" cy="1655762"/>
          </a:xfrm>
        </p:spPr>
        <p:txBody>
          <a:bodyPr/>
          <a:lstStyle>
            <a:lvl1pPr marL="0" indent="0" algn="ctr">
              <a:buNone/>
              <a:defRPr sz="2400">
                <a:latin typeface="Karl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2515" y="6493052"/>
            <a:ext cx="1210492" cy="276483"/>
          </a:xfrm>
          <a:prstGeom prst="rect">
            <a:avLst/>
          </a:prstGeom>
        </p:spPr>
        <p:txBody>
          <a:bodyPr/>
          <a:lstStyle>
            <a:lvl1pPr>
              <a:defRPr sz="1200" b="1">
                <a:latin typeface="Karla"/>
              </a:defRPr>
            </a:lvl1pPr>
          </a:lstStyle>
          <a:p>
            <a:fld id="{C0B5A7D7-DF05-4541-945F-33AAAA6C92CD}" type="datetime1">
              <a:rPr lang="en-GB" smtClean="0"/>
              <a:pPr/>
              <a:t>16/07/2025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182880" y="269966"/>
            <a:ext cx="1636088" cy="757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53105" y="6461758"/>
            <a:ext cx="4415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>
                <a:solidFill>
                  <a:schemeClr val="bg1"/>
                </a:solidFill>
                <a:latin typeface="+mn-lt"/>
              </a:rPr>
              <a:t>To promote the audit of extractive industries</a:t>
            </a:r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042" y="1715781"/>
            <a:ext cx="2712306" cy="1638232"/>
          </a:xfrm>
          <a:prstGeom prst="rect">
            <a:avLst/>
          </a:prstGeom>
        </p:spPr>
      </p:pic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1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232307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10629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197599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152187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5879939" y="1387134"/>
            <a:ext cx="81023" cy="434233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Овал 14"/>
          <p:cNvSpPr/>
          <p:nvPr userDrawn="1"/>
        </p:nvSpPr>
        <p:spPr>
          <a:xfrm>
            <a:off x="5618825" y="1804865"/>
            <a:ext cx="603250" cy="603250"/>
          </a:xfrm>
          <a:prstGeom prst="ellipse">
            <a:avLst/>
          </a:prstGeom>
          <a:solidFill>
            <a:srgbClr val="F69C9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Овал 31"/>
          <p:cNvSpPr/>
          <p:nvPr userDrawn="1"/>
        </p:nvSpPr>
        <p:spPr>
          <a:xfrm>
            <a:off x="5617238" y="4575247"/>
            <a:ext cx="604837" cy="603250"/>
          </a:xfrm>
          <a:prstGeom prst="ellipse">
            <a:avLst/>
          </a:prstGeom>
          <a:solidFill>
            <a:srgbClr val="5A7D7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366" y="1387133"/>
            <a:ext cx="3470072" cy="230695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63" y="3419300"/>
            <a:ext cx="3470072" cy="2310168"/>
          </a:xfrm>
          <a:prstGeom prst="rect">
            <a:avLst/>
          </a:prstGeom>
        </p:spPr>
      </p:pic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7E06-F7B5-4BA1-9AE8-4CB2A18CCDC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Picture Placeholder 16"/>
          <p:cNvSpPr>
            <a:spLocks noGrp="1"/>
          </p:cNvSpPr>
          <p:nvPr>
            <p:ph type="pic" sz="quarter" idx="13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2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3" name="Picture Placeholder 22"/>
          <p:cNvSpPr>
            <a:spLocks noGrp="1"/>
          </p:cNvSpPr>
          <p:nvPr>
            <p:ph type="pic" sz="quarter" idx="15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8798035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663980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601579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icon to add picture</a:t>
            </a:r>
            <a:endParaRPr lang="ru-RU" noProof="0" dirty="0"/>
          </a:p>
        </p:txBody>
      </p:sp>
      <p:sp>
        <p:nvSpPr>
          <p:cNvPr id="3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252755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ta Analysi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8809719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65125"/>
            <a:ext cx="92202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/>
          <p:nvPr userDrawn="1"/>
        </p:nvSpPr>
        <p:spPr>
          <a:xfrm>
            <a:off x="-1" y="0"/>
            <a:ext cx="12192000" cy="6857999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32" y="288881"/>
            <a:ext cx="1148696" cy="693812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 rot="5400000" flipV="1">
            <a:off x="225295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5" y="6371304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9031027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" t="44822" r="-129" b="22070"/>
          <a:stretch/>
        </p:blipFill>
        <p:spPr>
          <a:xfrm>
            <a:off x="0" y="139206"/>
            <a:ext cx="12192000" cy="2692400"/>
          </a:xfrm>
          <a:prstGeom prst="rect">
            <a:avLst/>
          </a:prstGeom>
        </p:spPr>
      </p:pic>
      <p:sp>
        <p:nvSpPr>
          <p:cNvPr id="23" name="Прямоугольник 3"/>
          <p:cNvSpPr/>
          <p:nvPr userDrawn="1"/>
        </p:nvSpPr>
        <p:spPr>
          <a:xfrm>
            <a:off x="0" y="140901"/>
            <a:ext cx="12192000" cy="2690705"/>
          </a:xfrm>
          <a:prstGeom prst="rect">
            <a:avLst/>
          </a:prstGeom>
          <a:solidFill>
            <a:srgbClr val="4C4C4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128748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1690" y="5164888"/>
            <a:ext cx="340294" cy="3411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6073" y="3556064"/>
            <a:ext cx="314772" cy="358232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453176" y="3498429"/>
            <a:ext cx="3227404" cy="2088322"/>
          </a:xfrm>
          <a:solidFill>
            <a:srgbClr val="C1CAC5">
              <a:alpha val="50196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999317" y="5164888"/>
            <a:ext cx="340294" cy="3411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99318" y="3520098"/>
            <a:ext cx="283216" cy="410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012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GEI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" t="20212" r="-129" b="13872"/>
          <a:stretch/>
        </p:blipFill>
        <p:spPr>
          <a:xfrm>
            <a:off x="10633" y="106271"/>
            <a:ext cx="12192000" cy="5360275"/>
          </a:xfrm>
          <a:prstGeom prst="rect">
            <a:avLst/>
          </a:prstGeom>
        </p:spPr>
      </p:pic>
      <p:sp>
        <p:nvSpPr>
          <p:cNvPr id="7" name="Прямоугольник 3"/>
          <p:cNvSpPr/>
          <p:nvPr userDrawn="1"/>
        </p:nvSpPr>
        <p:spPr>
          <a:xfrm>
            <a:off x="1011238" y="990600"/>
            <a:ext cx="10169525" cy="4286250"/>
          </a:xfrm>
          <a:prstGeom prst="rect">
            <a:avLst/>
          </a:prstGeom>
          <a:solidFill>
            <a:srgbClr val="4C4C4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984375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2969013" y="4471094"/>
            <a:ext cx="6253974" cy="632619"/>
          </a:xfrm>
          <a:prstGeom prst="rect">
            <a:avLst/>
          </a:prstGeom>
        </p:spPr>
        <p:txBody>
          <a:bodyPr spcCol="18000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000" kern="0" dirty="0">
                <a:solidFill>
                  <a:schemeClr val="bg1"/>
                </a:solidFill>
                <a:latin typeface="Arial  "/>
                <a:ea typeface="Karla" pitchFamily="2" charset="0"/>
                <a:cs typeface="Poppins" panose="02000000000000000000" pitchFamily="2" charset="0"/>
              </a:rPr>
              <a:t>https://www.intosaicommunity.net/wgei/</a:t>
            </a:r>
            <a:endParaRPr lang="en-US" sz="2000" dirty="0">
              <a:solidFill>
                <a:schemeClr val="bg1"/>
              </a:solidFill>
              <a:latin typeface="Arial  "/>
              <a:ea typeface="Karla" pitchFamily="2" charset="0"/>
              <a:cs typeface="Poppins" panose="02000000000000000000" pitchFamily="2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2103303" y="3134035"/>
            <a:ext cx="2050026" cy="1035429"/>
            <a:chOff x="2103303" y="2905431"/>
            <a:chExt cx="2050026" cy="1035429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6194" y="2905431"/>
              <a:ext cx="544244" cy="54565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103303" y="3540750"/>
              <a:ext cx="20500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20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r>
                <a:rPr lang="en-GB" sz="2000" dirty="0">
                  <a:solidFill>
                    <a:schemeClr val="bg1"/>
                  </a:solidFill>
                  <a:latin typeface="Arial  "/>
                </a:rPr>
                <a:t>www.wgei.org</a:t>
              </a:r>
              <a:r>
                <a:rPr lang="en-US" altLang="en-US" sz="20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endParaRPr lang="en-GB" sz="2000" dirty="0">
                <a:latin typeface="Arial  "/>
              </a:endParaRP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5060170" y="3084300"/>
            <a:ext cx="2216821" cy="1077790"/>
            <a:chOff x="4803411" y="2863070"/>
            <a:chExt cx="2216821" cy="107779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0108" y="2863070"/>
              <a:ext cx="503426" cy="5729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803411" y="3540750"/>
              <a:ext cx="22168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solidFill>
                    <a:schemeClr val="bg1"/>
                  </a:solidFill>
                  <a:latin typeface="Arial  "/>
                </a:rPr>
                <a:t>wgei@oag.go.ug</a:t>
              </a:r>
              <a:endParaRPr lang="en-GB" sz="2000" dirty="0">
                <a:latin typeface="Arial  "/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8183832" y="3151970"/>
            <a:ext cx="2051553" cy="999558"/>
            <a:chOff x="7284176" y="2941302"/>
            <a:chExt cx="2051553" cy="999558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51436" y="2941302"/>
              <a:ext cx="517032" cy="51836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284176" y="3540750"/>
              <a:ext cx="20515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dirty="0">
                  <a:solidFill>
                    <a:schemeClr val="bg1"/>
                  </a:solidFill>
                  <a:latin typeface="Pe-icon-7-stroke" pitchFamily="2" charset="0"/>
                </a:rPr>
                <a:t> </a:t>
              </a:r>
              <a:r>
                <a:rPr lang="en-GB" sz="2000" dirty="0">
                  <a:solidFill>
                    <a:schemeClr val="bg1"/>
                  </a:solidFill>
                  <a:latin typeface="Arial  "/>
                </a:rPr>
                <a:t>@</a:t>
              </a:r>
              <a:r>
                <a:rPr lang="en-GB" sz="2000" dirty="0" err="1">
                  <a:solidFill>
                    <a:schemeClr val="bg1"/>
                  </a:solidFill>
                  <a:latin typeface="Arial  "/>
                </a:rPr>
                <a:t>IntosaiWgei</a:t>
              </a:r>
              <a:endParaRPr lang="en-GB" dirty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216" y="5656243"/>
            <a:ext cx="1557068" cy="94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30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198244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" t="5627" r="-65" b="27120"/>
          <a:stretch/>
        </p:blipFill>
        <p:spPr>
          <a:xfrm>
            <a:off x="3857" y="934214"/>
            <a:ext cx="12188143" cy="5469038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0" y="1528365"/>
            <a:ext cx="4868809" cy="3836047"/>
          </a:xfrm>
          <a:prstGeom prst="rect">
            <a:avLst/>
          </a:prstGeom>
          <a:solidFill>
            <a:srgbClr val="4C4C4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4803494" y="1528364"/>
            <a:ext cx="7388506" cy="3836047"/>
          </a:xfrm>
          <a:prstGeom prst="rect">
            <a:avLst/>
          </a:prstGeom>
          <a:solidFill>
            <a:schemeClr val="bg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128314" y="3068103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62" y="2225132"/>
            <a:ext cx="3368451" cy="1323778"/>
          </a:xfrm>
        </p:spPr>
        <p:txBody>
          <a:bodyPr/>
          <a:lstStyle>
            <a:lvl1pPr>
              <a:defRPr>
                <a:latin typeface="Karla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7838" y="2569354"/>
            <a:ext cx="5643113" cy="19371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656022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931667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701784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9535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242580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4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5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6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2692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802155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-3582"/>
            <a:ext cx="12192000" cy="14455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8707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73" r:id="rId7"/>
    <p:sldLayoutId id="2147483655" r:id="rId8"/>
    <p:sldLayoutId id="2147483656" r:id="rId9"/>
    <p:sldLayoutId id="2147483657" r:id="rId10"/>
    <p:sldLayoutId id="2147483658" r:id="rId11"/>
    <p:sldLayoutId id="2147483670" r:id="rId12"/>
    <p:sldLayoutId id="2147483659" r:id="rId13"/>
    <p:sldLayoutId id="2147483664" r:id="rId14"/>
    <p:sldLayoutId id="2147483667" r:id="rId15"/>
    <p:sldLayoutId id="2147483671" r:id="rId16"/>
    <p:sldLayoutId id="2147483674" r:id="rId17"/>
    <p:sldLayoutId id="2147483672" r:id="rId18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gei.org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796949" y="974035"/>
            <a:ext cx="6044213" cy="1977887"/>
          </a:xfrm>
        </p:spPr>
        <p:txBody>
          <a:bodyPr>
            <a:normAutofit/>
          </a:bodyPr>
          <a:lstStyle/>
          <a:p>
            <a:r>
              <a:rPr lang="en-GB" sz="4000" b="1" dirty="0">
                <a:latin typeface="Franklin Gothic Medium" panose="020B0603020102020204" pitchFamily="34" charset="0"/>
              </a:rPr>
              <a:t>Activity 1: Administration of WGEI Secretariat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47870" y="3602038"/>
            <a:ext cx="6530007" cy="1496736"/>
          </a:xfrm>
        </p:spPr>
        <p:txBody>
          <a:bodyPr>
            <a:normAutofit/>
          </a:bodyPr>
          <a:lstStyle/>
          <a:p>
            <a:r>
              <a:rPr lang="en-US" sz="2600" dirty="0" smtClean="0"/>
              <a:t>WGEI </a:t>
            </a:r>
            <a:r>
              <a:rPr lang="en-US" sz="2600" dirty="0"/>
              <a:t>Steering Committee Meeting </a:t>
            </a:r>
          </a:p>
          <a:p>
            <a:r>
              <a:rPr lang="en-US" sz="2600" dirty="0" smtClean="0"/>
              <a:t>15th </a:t>
            </a:r>
            <a:r>
              <a:rPr lang="en-US" sz="2600" dirty="0"/>
              <a:t>– </a:t>
            </a:r>
            <a:r>
              <a:rPr lang="en-US" sz="2600" dirty="0" smtClean="0"/>
              <a:t>18th July 2025 </a:t>
            </a:r>
            <a:endParaRPr lang="en-US" sz="2600" dirty="0"/>
          </a:p>
          <a:p>
            <a:r>
              <a:rPr lang="en-US" sz="2600" dirty="0" smtClean="0"/>
              <a:t>Livingstone, Zambia</a:t>
            </a:r>
            <a:endParaRPr lang="en-US" sz="2600" dirty="0"/>
          </a:p>
          <a:p>
            <a:endParaRPr lang="en-US" sz="8600" b="1" dirty="0"/>
          </a:p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17</a:t>
            </a:r>
            <a:r>
              <a:rPr lang="en-US" dirty="0" smtClean="0"/>
              <a:t>/07/2025</a:t>
            </a:r>
            <a:endParaRPr lang="en-GB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49" r="249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3022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8557" y="1881157"/>
            <a:ext cx="4530023" cy="358033"/>
          </a:xfrm>
        </p:spPr>
        <p:txBody>
          <a:bodyPr>
            <a:normAutofit fontScale="92500" lnSpcReduction="20000"/>
          </a:bodyPr>
          <a:lstStyle/>
          <a:p>
            <a:r>
              <a:rPr lang="en-GB" b="1" dirty="0">
                <a:solidFill>
                  <a:schemeClr val="tx1"/>
                </a:solidFill>
                <a:latin typeface="Karla"/>
              </a:rPr>
              <a:t>Background 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49" r="24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7" name="Овал 14"/>
          <p:cNvSpPr/>
          <p:nvPr/>
        </p:nvSpPr>
        <p:spPr>
          <a:xfrm>
            <a:off x="778931" y="2897428"/>
            <a:ext cx="603250" cy="603250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Овал 19"/>
          <p:cNvSpPr/>
          <p:nvPr/>
        </p:nvSpPr>
        <p:spPr>
          <a:xfrm>
            <a:off x="778931" y="1691103"/>
            <a:ext cx="603250" cy="604837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Овал 28"/>
          <p:cNvSpPr/>
          <p:nvPr/>
        </p:nvSpPr>
        <p:spPr>
          <a:xfrm>
            <a:off x="778931" y="5306904"/>
            <a:ext cx="604837" cy="603250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Овал 31"/>
          <p:cNvSpPr/>
          <p:nvPr/>
        </p:nvSpPr>
        <p:spPr>
          <a:xfrm>
            <a:off x="778931" y="4102166"/>
            <a:ext cx="604837" cy="603250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Овал 19"/>
          <p:cNvSpPr/>
          <p:nvPr/>
        </p:nvSpPr>
        <p:spPr>
          <a:xfrm>
            <a:off x="6769187" y="1691103"/>
            <a:ext cx="603250" cy="604837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" name="Text Placeholder 2"/>
          <p:cNvSpPr txBox="1">
            <a:spLocks/>
          </p:cNvSpPr>
          <p:nvPr/>
        </p:nvSpPr>
        <p:spPr>
          <a:xfrm>
            <a:off x="1588559" y="3024662"/>
            <a:ext cx="4475357" cy="9056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spc="-150" dirty="0">
                <a:solidFill>
                  <a:schemeClr val="tx1"/>
                </a:solidFill>
                <a:latin typeface="Arial"/>
                <a:cs typeface="Arial"/>
              </a:rPr>
              <a:t>Activities</a:t>
            </a:r>
            <a:r>
              <a:rPr lang="en-US" b="1" spc="-55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b="1" spc="-125" dirty="0">
                <a:solidFill>
                  <a:schemeClr val="tx1"/>
                </a:solidFill>
                <a:latin typeface="Arial"/>
                <a:cs typeface="Arial"/>
              </a:rPr>
              <a:t>undertaken</a:t>
            </a:r>
            <a:r>
              <a:rPr lang="en-US" b="1" spc="-60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b="1" spc="-40" dirty="0">
                <a:solidFill>
                  <a:schemeClr val="tx1"/>
                </a:solidFill>
                <a:latin typeface="Arial"/>
                <a:cs typeface="Arial"/>
              </a:rPr>
              <a:t>since SC meeting in </a:t>
            </a:r>
            <a:r>
              <a:rPr lang="en-US" b="1" spc="-20" dirty="0" smtClean="0">
                <a:solidFill>
                  <a:schemeClr val="tx1"/>
                </a:solidFill>
                <a:latin typeface="Arial"/>
                <a:cs typeface="Arial"/>
              </a:rPr>
              <a:t>2024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1588558" y="4263267"/>
            <a:ext cx="4530023" cy="35803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spc="-145" dirty="0">
                <a:solidFill>
                  <a:schemeClr val="tx1"/>
                </a:solidFill>
                <a:latin typeface="Arial"/>
                <a:cs typeface="Arial"/>
              </a:rPr>
              <a:t>Communication Platforms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>
          <a:xfrm>
            <a:off x="1588557" y="5495676"/>
            <a:ext cx="4530023" cy="35803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 Resources on </a:t>
            </a:r>
            <a:r>
              <a:rPr 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website</a:t>
            </a:r>
            <a:endParaRPr 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653749" y="589425"/>
            <a:ext cx="663700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rgbClr val="4C4C4C"/>
                </a:solidFill>
                <a:latin typeface="Karla" pitchFamily="2" charset="0"/>
                <a:cs typeface="Karla" pitchFamily="2" charset="0"/>
              </a:rPr>
              <a:t>Presentation </a:t>
            </a:r>
            <a:r>
              <a:rPr lang="en-US" altLang="en-US" sz="4000" b="1" dirty="0">
                <a:solidFill>
                  <a:srgbClr val="F47920"/>
                </a:solidFill>
                <a:latin typeface="Karla" pitchFamily="2" charset="0"/>
                <a:cs typeface="Karla" pitchFamily="2" charset="0"/>
              </a:rPr>
              <a:t>Outline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7699821" y="1850994"/>
            <a:ext cx="3103474" cy="38340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Planned Activities 2025</a:t>
            </a:r>
            <a:endParaRPr 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7699820" y="4237891"/>
            <a:ext cx="3103474" cy="8227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909240" y="1881157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1</a:t>
            </a:r>
          </a:p>
        </p:txBody>
      </p:sp>
      <p:sp>
        <p:nvSpPr>
          <p:cNvPr id="25" name="Text Placeholder 2"/>
          <p:cNvSpPr txBox="1">
            <a:spLocks/>
          </p:cNvSpPr>
          <p:nvPr/>
        </p:nvSpPr>
        <p:spPr>
          <a:xfrm>
            <a:off x="919824" y="3082191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2</a:t>
            </a: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920617" y="4279344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3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920616" y="5489175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4</a:t>
            </a: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6910785" y="1881157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5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6910785" y="3082191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b="1" dirty="0">
              <a:solidFill>
                <a:srgbClr val="4C4C4C"/>
              </a:solidFill>
              <a:latin typeface="Karla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6910785" y="4292031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b="1" dirty="0">
              <a:solidFill>
                <a:srgbClr val="4C4C4C"/>
              </a:solidFill>
              <a:latin typeface="Karla"/>
            </a:endParaRPr>
          </a:p>
        </p:txBody>
      </p:sp>
    </p:spTree>
    <p:extLst>
      <p:ext uri="{BB962C8B-B14F-4D97-AF65-F5344CB8AC3E}">
        <p14:creationId xmlns:p14="http://schemas.microsoft.com/office/powerpoint/2010/main" val="87941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921079" y="318919"/>
            <a:ext cx="970606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latin typeface="Karla" pitchFamily="2" charset="0"/>
                <a:cs typeface="Karla" pitchFamily="2" charset="0"/>
              </a:rPr>
              <a:t>Background </a:t>
            </a:r>
            <a:endParaRPr lang="en-US" altLang="en-US" sz="40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3376437" y="2587969"/>
            <a:ext cx="1" cy="502250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endCxn id="6" idx="1"/>
          </p:cNvCxnSpPr>
          <p:nvPr/>
        </p:nvCxnSpPr>
        <p:spPr>
          <a:xfrm flipH="1">
            <a:off x="7366168" y="2504661"/>
            <a:ext cx="200" cy="275976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3"/>
          <p:cNvSpPr/>
          <p:nvPr/>
        </p:nvSpPr>
        <p:spPr>
          <a:xfrm>
            <a:off x="1510748" y="2780636"/>
            <a:ext cx="2696518" cy="2291923"/>
          </a:xfrm>
          <a:custGeom>
            <a:avLst/>
            <a:gdLst>
              <a:gd name="connsiteX0" fmla="*/ 0 w 1636950"/>
              <a:gd name="connsiteY0" fmla="*/ 818475 h 1636950"/>
              <a:gd name="connsiteX1" fmla="*/ 818475 w 1636950"/>
              <a:gd name="connsiteY1" fmla="*/ 0 h 1636950"/>
              <a:gd name="connsiteX2" fmla="*/ 1636950 w 1636950"/>
              <a:gd name="connsiteY2" fmla="*/ 818475 h 1636950"/>
              <a:gd name="connsiteX3" fmla="*/ 818475 w 1636950"/>
              <a:gd name="connsiteY3" fmla="*/ 1636950 h 1636950"/>
              <a:gd name="connsiteX4" fmla="*/ 0 w 1636950"/>
              <a:gd name="connsiteY4" fmla="*/ 818475 h 163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950" h="1636950">
                <a:moveTo>
                  <a:pt x="0" y="818475"/>
                </a:moveTo>
                <a:cubicBezTo>
                  <a:pt x="0" y="366444"/>
                  <a:pt x="366444" y="0"/>
                  <a:pt x="818475" y="0"/>
                </a:cubicBezTo>
                <a:cubicBezTo>
                  <a:pt x="1270506" y="0"/>
                  <a:pt x="1636950" y="366444"/>
                  <a:pt x="1636950" y="818475"/>
                </a:cubicBezTo>
                <a:cubicBezTo>
                  <a:pt x="1636950" y="1270506"/>
                  <a:pt x="1270506" y="1636950"/>
                  <a:pt x="818475" y="1636950"/>
                </a:cubicBezTo>
                <a:cubicBezTo>
                  <a:pt x="366444" y="1636950"/>
                  <a:pt x="0" y="1270506"/>
                  <a:pt x="0" y="818475"/>
                </a:cubicBezTo>
                <a:close/>
              </a:path>
            </a:pathLst>
          </a:custGeom>
          <a:solidFill>
            <a:srgbClr val="C00000">
              <a:alpha val="5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29813" tIns="322276" rIns="329813" bIns="322276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6500" kern="1200" dirty="0"/>
          </a:p>
        </p:txBody>
      </p:sp>
      <p:sp>
        <p:nvSpPr>
          <p:cNvPr id="5" name="Freeform 4"/>
          <p:cNvSpPr/>
          <p:nvPr/>
        </p:nvSpPr>
        <p:spPr>
          <a:xfrm>
            <a:off x="3863746" y="2684303"/>
            <a:ext cx="2655663" cy="2217739"/>
          </a:xfrm>
          <a:custGeom>
            <a:avLst/>
            <a:gdLst>
              <a:gd name="connsiteX0" fmla="*/ 0 w 1636950"/>
              <a:gd name="connsiteY0" fmla="*/ 818475 h 1636950"/>
              <a:gd name="connsiteX1" fmla="*/ 818475 w 1636950"/>
              <a:gd name="connsiteY1" fmla="*/ 0 h 1636950"/>
              <a:gd name="connsiteX2" fmla="*/ 1636950 w 1636950"/>
              <a:gd name="connsiteY2" fmla="*/ 818475 h 1636950"/>
              <a:gd name="connsiteX3" fmla="*/ 818475 w 1636950"/>
              <a:gd name="connsiteY3" fmla="*/ 1636950 h 1636950"/>
              <a:gd name="connsiteX4" fmla="*/ 0 w 1636950"/>
              <a:gd name="connsiteY4" fmla="*/ 818475 h 163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950" h="1636950">
                <a:moveTo>
                  <a:pt x="0" y="818475"/>
                </a:moveTo>
                <a:cubicBezTo>
                  <a:pt x="0" y="366444"/>
                  <a:pt x="366444" y="0"/>
                  <a:pt x="818475" y="0"/>
                </a:cubicBezTo>
                <a:cubicBezTo>
                  <a:pt x="1270506" y="0"/>
                  <a:pt x="1636950" y="366444"/>
                  <a:pt x="1636950" y="818475"/>
                </a:cubicBezTo>
                <a:cubicBezTo>
                  <a:pt x="1636950" y="1270506"/>
                  <a:pt x="1270506" y="1636950"/>
                  <a:pt x="818475" y="1636950"/>
                </a:cubicBezTo>
                <a:cubicBezTo>
                  <a:pt x="366444" y="1636950"/>
                  <a:pt x="0" y="1270506"/>
                  <a:pt x="0" y="818475"/>
                </a:cubicBezTo>
                <a:close/>
              </a:path>
            </a:pathLst>
          </a:custGeom>
          <a:solidFill>
            <a:schemeClr val="bg2">
              <a:lumMod val="10000"/>
              <a:alpha val="73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29813" tIns="322276" rIns="329813" bIns="322276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6500" kern="1200" dirty="0"/>
          </a:p>
        </p:txBody>
      </p:sp>
      <p:sp>
        <p:nvSpPr>
          <p:cNvPr id="6" name="Freeform 5"/>
          <p:cNvSpPr/>
          <p:nvPr/>
        </p:nvSpPr>
        <p:spPr>
          <a:xfrm>
            <a:off x="6095232" y="2780637"/>
            <a:ext cx="2541872" cy="2217738"/>
          </a:xfrm>
          <a:custGeom>
            <a:avLst/>
            <a:gdLst>
              <a:gd name="connsiteX0" fmla="*/ 0 w 1636950"/>
              <a:gd name="connsiteY0" fmla="*/ 818475 h 1636950"/>
              <a:gd name="connsiteX1" fmla="*/ 818475 w 1636950"/>
              <a:gd name="connsiteY1" fmla="*/ 0 h 1636950"/>
              <a:gd name="connsiteX2" fmla="*/ 1636950 w 1636950"/>
              <a:gd name="connsiteY2" fmla="*/ 818475 h 1636950"/>
              <a:gd name="connsiteX3" fmla="*/ 818475 w 1636950"/>
              <a:gd name="connsiteY3" fmla="*/ 1636950 h 1636950"/>
              <a:gd name="connsiteX4" fmla="*/ 0 w 1636950"/>
              <a:gd name="connsiteY4" fmla="*/ 818475 h 163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950" h="1636950">
                <a:moveTo>
                  <a:pt x="0" y="818475"/>
                </a:moveTo>
                <a:cubicBezTo>
                  <a:pt x="0" y="366444"/>
                  <a:pt x="366444" y="0"/>
                  <a:pt x="818475" y="0"/>
                </a:cubicBezTo>
                <a:cubicBezTo>
                  <a:pt x="1270506" y="0"/>
                  <a:pt x="1636950" y="366444"/>
                  <a:pt x="1636950" y="818475"/>
                </a:cubicBezTo>
                <a:cubicBezTo>
                  <a:pt x="1636950" y="1270506"/>
                  <a:pt x="1270506" y="1636950"/>
                  <a:pt x="818475" y="1636950"/>
                </a:cubicBezTo>
                <a:cubicBezTo>
                  <a:pt x="366444" y="1636950"/>
                  <a:pt x="0" y="1270506"/>
                  <a:pt x="0" y="818475"/>
                </a:cubicBezTo>
                <a:close/>
              </a:path>
            </a:pathLst>
          </a:custGeom>
          <a:solidFill>
            <a:schemeClr val="bg2">
              <a:lumMod val="10000"/>
              <a:alpha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29813" tIns="322276" rIns="329813" bIns="322276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6500" kern="1200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2206487" y="3254011"/>
            <a:ext cx="1169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3600" dirty="0">
                <a:solidFill>
                  <a:schemeClr val="bg1"/>
                </a:solidFill>
                <a:latin typeface="Pe-icon-7-stroke" pitchFamily="2" charset="0"/>
              </a:rPr>
              <a:t>46</a:t>
            </a:r>
            <a:endParaRPr lang="ru-RU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4696115" y="3270562"/>
            <a:ext cx="9102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3600" dirty="0" smtClean="0">
                <a:solidFill>
                  <a:schemeClr val="bg1"/>
                </a:solidFill>
                <a:latin typeface="Pe-icon-7-stroke" pitchFamily="2" charset="0"/>
              </a:rPr>
              <a:t>11</a:t>
            </a:r>
            <a:endParaRPr lang="ru-RU" altLang="en-US" sz="36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6797372" y="3271426"/>
            <a:ext cx="11372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3600" dirty="0">
                <a:solidFill>
                  <a:schemeClr val="bg1"/>
                </a:solidFill>
                <a:latin typeface="Pe-icon-7-stroke" pitchFamily="2" charset="0"/>
              </a:rPr>
              <a:t>2</a:t>
            </a:r>
            <a:endParaRPr lang="ru-RU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8508802" y="3262720"/>
            <a:ext cx="3664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3600" dirty="0">
                <a:solidFill>
                  <a:schemeClr val="bg1"/>
                </a:solidFill>
                <a:latin typeface="Pe-icon-7-stroke" pitchFamily="2" charset="0"/>
              </a:rPr>
              <a:t>5</a:t>
            </a:r>
            <a:endParaRPr lang="ru-RU" altLang="en-US" sz="3600" dirty="0">
              <a:solidFill>
                <a:schemeClr val="bg1"/>
              </a:solidFill>
            </a:endParaRPr>
          </a:p>
        </p:txBody>
      </p:sp>
      <p:sp>
        <p:nvSpPr>
          <p:cNvPr id="15" name="Текст 11"/>
          <p:cNvSpPr txBox="1">
            <a:spLocks/>
          </p:cNvSpPr>
          <p:nvPr/>
        </p:nvSpPr>
        <p:spPr>
          <a:xfrm>
            <a:off x="1367406" y="1808658"/>
            <a:ext cx="3067491" cy="15716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cs typeface="Poppins SemiBold" panose="02000000000000000000" pitchFamily="2" charset="0"/>
              </a:rPr>
              <a:t>WGEI MEMBERS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4696115" y="4657069"/>
            <a:ext cx="1" cy="500885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Текст 11"/>
          <p:cNvSpPr txBox="1">
            <a:spLocks/>
          </p:cNvSpPr>
          <p:nvPr/>
        </p:nvSpPr>
        <p:spPr>
          <a:xfrm>
            <a:off x="3549202" y="4998376"/>
            <a:ext cx="2359025" cy="781639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cs typeface="Poppins SemiBold" panose="02000000000000000000" pitchFamily="2" charset="0"/>
              </a:rPr>
              <a:t>STEERING COMMITTEE MEMBERS</a:t>
            </a:r>
            <a:endParaRPr lang="en-US" sz="2400" b="1" dirty="0">
              <a:solidFill>
                <a:schemeClr val="bg2">
                  <a:lumMod val="25000"/>
                </a:schemeClr>
              </a:solidFill>
              <a:latin typeface="+mj-lt"/>
              <a:cs typeface="Poppins SemiBold" panose="02000000000000000000" pitchFamily="2" charset="0"/>
            </a:endParaRPr>
          </a:p>
        </p:txBody>
      </p:sp>
      <p:sp>
        <p:nvSpPr>
          <p:cNvPr id="25" name="Текст 11"/>
          <p:cNvSpPr txBox="1">
            <a:spLocks/>
          </p:cNvSpPr>
          <p:nvPr/>
        </p:nvSpPr>
        <p:spPr>
          <a:xfrm>
            <a:off x="6866211" y="1808658"/>
            <a:ext cx="2108823" cy="15716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cs typeface="Poppins SemiBold" panose="02000000000000000000" pitchFamily="2" charset="0"/>
              </a:rPr>
              <a:t>OBSERVER MEMBERS</a:t>
            </a:r>
            <a:r>
              <a:rPr lang="en-US" sz="2400" kern="0" dirty="0">
                <a:solidFill>
                  <a:schemeClr val="bg1">
                    <a:lumMod val="65000"/>
                  </a:schemeClr>
                </a:solidFill>
                <a:ea typeface="Karla" pitchFamily="2" charset="0"/>
                <a:cs typeface="Poppins" panose="02000000000000000000" pitchFamily="2" charset="0"/>
              </a:rPr>
              <a:t> </a:t>
            </a:r>
            <a:endParaRPr lang="en-US" sz="2400" b="1" dirty="0">
              <a:solidFill>
                <a:schemeClr val="bg1">
                  <a:lumMod val="65000"/>
                </a:schemeClr>
              </a:solidFill>
              <a:cs typeface="Poppins" panose="02000000000000000000" pitchFamily="2" charset="0"/>
            </a:endParaRPr>
          </a:p>
        </p:txBody>
      </p:sp>
      <p:pic>
        <p:nvPicPr>
          <p:cNvPr id="18" name="Picture Placeholder 17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49" r="24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449412" y="3816626"/>
            <a:ext cx="23917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 smtClean="0"/>
              <a:t>SAI Fiji has resigned from Steering Committee.</a:t>
            </a:r>
            <a:endParaRPr lang="en-GB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 smtClean="0"/>
              <a:t>Remains member of WGEI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2451462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49" r="24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53967" y="362635"/>
            <a:ext cx="93621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spc="-100" dirty="0">
                <a:latin typeface="Arial"/>
                <a:cs typeface="Arial"/>
              </a:rPr>
              <a:t>A</a:t>
            </a:r>
            <a:r>
              <a:rPr lang="en-US" sz="2800" b="1" spc="-150" dirty="0">
                <a:latin typeface="Arial"/>
                <a:cs typeface="Arial"/>
              </a:rPr>
              <a:t>ctivities</a:t>
            </a:r>
            <a:r>
              <a:rPr lang="en-US" sz="2800" b="1" spc="-55" dirty="0">
                <a:latin typeface="Arial"/>
                <a:cs typeface="Arial"/>
              </a:rPr>
              <a:t> </a:t>
            </a:r>
            <a:r>
              <a:rPr lang="en-US" sz="2800" b="1" spc="-125" dirty="0">
                <a:latin typeface="Arial"/>
                <a:cs typeface="Arial"/>
              </a:rPr>
              <a:t>undertaken</a:t>
            </a:r>
            <a:r>
              <a:rPr lang="en-US" sz="2800" b="1" spc="-60" dirty="0">
                <a:latin typeface="Arial"/>
                <a:cs typeface="Arial"/>
              </a:rPr>
              <a:t> </a:t>
            </a:r>
            <a:r>
              <a:rPr lang="en-US" sz="2800" b="1" spc="-40" dirty="0" smtClean="0">
                <a:latin typeface="Arial"/>
                <a:cs typeface="Arial"/>
              </a:rPr>
              <a:t>since </a:t>
            </a:r>
            <a:r>
              <a:rPr lang="en-US" sz="2800" b="1" spc="-40" dirty="0">
                <a:latin typeface="Arial"/>
                <a:cs typeface="Arial"/>
              </a:rPr>
              <a:t>SC meeting in </a:t>
            </a:r>
            <a:r>
              <a:rPr lang="en-US" sz="2800" b="1" spc="-20" dirty="0" smtClean="0">
                <a:latin typeface="Arial"/>
                <a:cs typeface="Arial"/>
              </a:rPr>
              <a:t>2024</a:t>
            </a:r>
            <a:endParaRPr lang="en-US" sz="2800" dirty="0"/>
          </a:p>
        </p:txBody>
      </p:sp>
      <p:sp>
        <p:nvSpPr>
          <p:cNvPr id="6" name="Rectangle 5"/>
          <p:cNvSpPr/>
          <p:nvPr/>
        </p:nvSpPr>
        <p:spPr>
          <a:xfrm>
            <a:off x="587228" y="1672344"/>
            <a:ext cx="1113219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The </a:t>
            </a:r>
            <a:r>
              <a:rPr lang="en-US" sz="2800" dirty="0"/>
              <a:t>WGEI website was launched </a:t>
            </a:r>
            <a:r>
              <a:rPr lang="en-US" sz="2800" dirty="0" smtClean="0"/>
              <a:t>in February</a:t>
            </a:r>
            <a:r>
              <a:rPr lang="en-US" sz="2800" dirty="0" smtClean="0"/>
              <a:t> </a:t>
            </a:r>
            <a:r>
              <a:rPr lang="en-US" sz="2800" dirty="0" smtClean="0"/>
              <a:t>2025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The </a:t>
            </a:r>
            <a:r>
              <a:rPr lang="en-US" sz="2800" dirty="0"/>
              <a:t>20th Edition of the WGEI Newsletter </a:t>
            </a:r>
            <a:r>
              <a:rPr lang="en-US" sz="2800" dirty="0" smtClean="0"/>
              <a:t>has been published.</a:t>
            </a:r>
            <a:endParaRPr lang="en-US" sz="2800" dirty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2800" dirty="0" err="1" smtClean="0"/>
              <a:t>Organised</a:t>
            </a:r>
            <a:r>
              <a:rPr lang="en-US" sz="2800" dirty="0" smtClean="0"/>
              <a:t> </a:t>
            </a:r>
            <a:r>
              <a:rPr lang="en-US" sz="2800" dirty="0" smtClean="0"/>
              <a:t>3 quarterly Steering Committee meetings  </a:t>
            </a:r>
            <a:r>
              <a:rPr lang="en-US" sz="2800" dirty="0" smtClean="0"/>
              <a:t>&amp; </a:t>
            </a:r>
            <a:r>
              <a:rPr lang="en-US" sz="2800" dirty="0" smtClean="0"/>
              <a:t>1 Annual meeting </a:t>
            </a:r>
            <a:endParaRPr lang="en-US" sz="2800" dirty="0" smtClean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WGEI Chair participated in the 16th KSC </a:t>
            </a:r>
            <a:r>
              <a:rPr lang="en-US" sz="2800" dirty="0" smtClean="0"/>
              <a:t>Steering Committee </a:t>
            </a:r>
            <a:r>
              <a:rPr lang="en-US" sz="2800" dirty="0" smtClean="0"/>
              <a:t>meeting in 2024 </a:t>
            </a:r>
            <a:r>
              <a:rPr lang="en-US" sz="2800" dirty="0" smtClean="0"/>
              <a:t>in </a:t>
            </a:r>
            <a:r>
              <a:rPr lang="en-US" sz="2800" dirty="0" smtClean="0"/>
              <a:t>Kenya - Presented </a:t>
            </a:r>
            <a:r>
              <a:rPr lang="en-US" sz="2800" dirty="0" smtClean="0"/>
              <a:t>WGEI </a:t>
            </a:r>
            <a:r>
              <a:rPr lang="en-US" sz="2800" dirty="0" smtClean="0"/>
              <a:t>report for the year 2023-2024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WGEI Chair attended the 78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INTOSAI Governing Board meeting in </a:t>
            </a:r>
            <a:r>
              <a:rPr lang="en-US" sz="2800" dirty="0" smtClean="0"/>
              <a:t>Egypt – 2 WGEI products approved: </a:t>
            </a:r>
          </a:p>
          <a:p>
            <a:pPr marL="1341438" indent="-357188">
              <a:buFont typeface="Arial" panose="020B0604020202020204" pitchFamily="34" charset="0"/>
              <a:buChar char="•"/>
            </a:pPr>
            <a:r>
              <a:rPr lang="en-US" sz="2400" dirty="0"/>
              <a:t>Extractive Industries Training Framework </a:t>
            </a:r>
            <a:endParaRPr lang="en-US" sz="2400" dirty="0" smtClean="0"/>
          </a:p>
          <a:p>
            <a:pPr marL="1341438" indent="-357188">
              <a:buFont typeface="Arial" panose="020B0604020202020204" pitchFamily="34" charset="0"/>
              <a:buChar char="•"/>
            </a:pPr>
            <a:r>
              <a:rPr lang="en-GB" sz="2400" dirty="0"/>
              <a:t>Briefing Note on the Role of Supreme Audit Institutions in the Good Governance of the Extractive Industry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64512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49" r="249"/>
          <a:stretch>
            <a:fillRect/>
          </a:stretch>
        </p:blipFill>
        <p:spPr>
          <a:xfrm>
            <a:off x="10533063" y="6208713"/>
            <a:ext cx="1365250" cy="64928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53967" y="362635"/>
            <a:ext cx="93621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spc="-100" dirty="0">
                <a:latin typeface="Arial"/>
                <a:cs typeface="Arial"/>
              </a:rPr>
              <a:t>A</a:t>
            </a:r>
            <a:r>
              <a:rPr lang="en-US" sz="2800" b="1" spc="-150" dirty="0">
                <a:latin typeface="Arial"/>
                <a:cs typeface="Arial"/>
              </a:rPr>
              <a:t>ctivities</a:t>
            </a:r>
            <a:r>
              <a:rPr lang="en-US" sz="2800" b="1" spc="-55" dirty="0">
                <a:latin typeface="Arial"/>
                <a:cs typeface="Arial"/>
              </a:rPr>
              <a:t> </a:t>
            </a:r>
            <a:r>
              <a:rPr lang="en-US" sz="2800" b="1" spc="-125" dirty="0">
                <a:latin typeface="Arial"/>
                <a:cs typeface="Arial"/>
              </a:rPr>
              <a:t>undertaken</a:t>
            </a:r>
            <a:r>
              <a:rPr lang="en-US" sz="2800" b="1" spc="-60" dirty="0">
                <a:latin typeface="Arial"/>
                <a:cs typeface="Arial"/>
              </a:rPr>
              <a:t> </a:t>
            </a:r>
            <a:r>
              <a:rPr lang="en-US" sz="2800" b="1" spc="-40" dirty="0" smtClean="0">
                <a:latin typeface="Arial"/>
                <a:cs typeface="Arial"/>
              </a:rPr>
              <a:t>since </a:t>
            </a:r>
            <a:r>
              <a:rPr lang="en-US" sz="2800" b="1" spc="-40" dirty="0">
                <a:latin typeface="Arial"/>
                <a:cs typeface="Arial"/>
              </a:rPr>
              <a:t>SC meeting in </a:t>
            </a:r>
            <a:r>
              <a:rPr lang="en-US" sz="2800" b="1" spc="-20" dirty="0" smtClean="0">
                <a:latin typeface="Arial"/>
                <a:cs typeface="Arial"/>
              </a:rPr>
              <a:t>2024 </a:t>
            </a:r>
            <a:r>
              <a:rPr lang="en-US" sz="2800" b="1" spc="-20" dirty="0" err="1">
                <a:latin typeface="Arial"/>
                <a:cs typeface="Arial"/>
              </a:rPr>
              <a:t>cont</a:t>
            </a:r>
            <a:r>
              <a:rPr lang="en-US" sz="2800" b="1" spc="-20" dirty="0">
                <a:latin typeface="Arial"/>
                <a:cs typeface="Arial"/>
              </a:rPr>
              <a:t>….</a:t>
            </a:r>
            <a:endParaRPr lang="en-US" sz="2800" dirty="0"/>
          </a:p>
        </p:txBody>
      </p:sp>
      <p:sp>
        <p:nvSpPr>
          <p:cNvPr id="6" name="Rectangle 5"/>
          <p:cNvSpPr/>
          <p:nvPr/>
        </p:nvSpPr>
        <p:spPr>
          <a:xfrm>
            <a:off x="553672" y="1871077"/>
            <a:ext cx="11132192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Represented WGEI at the INTOSAI WGEA General Assembly in </a:t>
            </a:r>
            <a:r>
              <a:rPr lang="en-US" sz="3200" dirty="0" err="1"/>
              <a:t>Qawra</a:t>
            </a:r>
            <a:r>
              <a:rPr lang="en-US" sz="3200" dirty="0"/>
              <a:t>, Malta </a:t>
            </a:r>
            <a:r>
              <a:rPr lang="en-US" sz="3200" dirty="0" smtClean="0"/>
              <a:t>in July </a:t>
            </a:r>
            <a:r>
              <a:rPr lang="en-US" sz="3200" dirty="0" smtClean="0"/>
              <a:t>2025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Providing support to process of development, review and update of:</a:t>
            </a:r>
          </a:p>
          <a:p>
            <a:pPr marL="1789113" indent="-447675">
              <a:buFont typeface="Arial" panose="020B0604020202020204" pitchFamily="34" charset="0"/>
              <a:buChar char="•"/>
            </a:pPr>
            <a:r>
              <a:rPr lang="en-US" sz="2800" dirty="0"/>
              <a:t>Energy Transition Audit Guide</a:t>
            </a:r>
          </a:p>
          <a:p>
            <a:pPr marL="1789113" indent="-447675">
              <a:buFont typeface="Arial" panose="020B0604020202020204" pitchFamily="34" charset="0"/>
              <a:buChar char="•"/>
            </a:pPr>
            <a:r>
              <a:rPr lang="en-GB" sz="2800" dirty="0"/>
              <a:t>Framework of Government Standards for Oil Companies under Service </a:t>
            </a:r>
            <a:r>
              <a:rPr lang="en-GB" sz="2800" dirty="0" smtClean="0"/>
              <a:t>Contract</a:t>
            </a:r>
          </a:p>
          <a:p>
            <a:pPr marL="1789113" indent="-447675">
              <a:buFont typeface="Arial" panose="020B0604020202020204" pitchFamily="34" charset="0"/>
              <a:buChar char="•"/>
            </a:pPr>
            <a:r>
              <a:rPr lang="en-GB" sz="2800" dirty="0"/>
              <a:t>EI Auditor </a:t>
            </a:r>
            <a:r>
              <a:rPr lang="en-GB" sz="2800" dirty="0" smtClean="0"/>
              <a:t>Toolkit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GB" sz="3200" dirty="0" smtClean="0"/>
              <a:t>Published 2 issues of WGEI Newsletter</a:t>
            </a:r>
            <a:endParaRPr lang="en-GB" sz="3200" dirty="0"/>
          </a:p>
          <a:p>
            <a:pPr marL="571500" indent="-571500">
              <a:buFont typeface="Wingdings" panose="05000000000000000000" pitchFamily="2" charset="2"/>
              <a:buChar char="ü"/>
            </a:pPr>
            <a:endParaRPr lang="en-GB" sz="3200" dirty="0"/>
          </a:p>
          <a:p>
            <a:pPr marL="571500" indent="-571500">
              <a:buFont typeface="Wingdings" panose="05000000000000000000" pitchFamily="2" charset="2"/>
              <a:buChar char="ü"/>
            </a:pPr>
            <a:endParaRPr lang="en-US" sz="3200" dirty="0"/>
          </a:p>
          <a:p>
            <a:pPr marL="571500" indent="-571500">
              <a:buFont typeface="Wingdings" panose="05000000000000000000" pitchFamily="2" charset="2"/>
              <a:buChar char="ü"/>
            </a:pPr>
            <a:endParaRPr lang="en-US" sz="3600" dirty="0"/>
          </a:p>
          <a:p>
            <a:pPr marL="571500" indent="-571500">
              <a:buFont typeface="Wingdings" panose="05000000000000000000" pitchFamily="2" charset="2"/>
              <a:buChar char="ü"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259550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49" r="24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04160" y="333355"/>
            <a:ext cx="74748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/>
              <a:t>COMMUNICATION PLATFORMS</a:t>
            </a:r>
          </a:p>
        </p:txBody>
      </p:sp>
      <p:sp>
        <p:nvSpPr>
          <p:cNvPr id="6" name="Rectangle 5"/>
          <p:cNvSpPr/>
          <p:nvPr/>
        </p:nvSpPr>
        <p:spPr>
          <a:xfrm>
            <a:off x="1868557" y="1242829"/>
            <a:ext cx="841047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/>
              <a:t>Maintained and updated WGEI contact information</a:t>
            </a:r>
          </a:p>
          <a:p>
            <a:pPr>
              <a:lnSpc>
                <a:spcPct val="150000"/>
              </a:lnSpc>
            </a:pPr>
            <a:endParaRPr lang="en-US" sz="2800" dirty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/>
              <a:t>Update WGEI X (Twitter) </a:t>
            </a:r>
            <a:r>
              <a:rPr lang="en-US" sz="2800" dirty="0" smtClean="0"/>
              <a:t>account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           </a:t>
            </a:r>
            <a:r>
              <a:rPr lang="en-US" sz="2800" dirty="0" smtClean="0">
                <a:solidFill>
                  <a:srgbClr val="0070C0"/>
                </a:solidFill>
              </a:rPr>
              <a:t>@</a:t>
            </a:r>
            <a:r>
              <a:rPr lang="en-US" sz="2800" dirty="0" err="1" smtClean="0">
                <a:solidFill>
                  <a:srgbClr val="0070C0"/>
                </a:solidFill>
              </a:rPr>
              <a:t>IntosaiWgei</a:t>
            </a:r>
            <a:endParaRPr lang="en-US" sz="2800" dirty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Redesigned and published the </a:t>
            </a:r>
            <a:r>
              <a:rPr lang="en-US" sz="2800" dirty="0"/>
              <a:t>WGEI </a:t>
            </a:r>
            <a:r>
              <a:rPr lang="en-US" sz="2800" dirty="0" smtClean="0"/>
              <a:t>website. </a:t>
            </a:r>
            <a:endParaRPr lang="en-US" sz="2800" dirty="0"/>
          </a:p>
          <a:p>
            <a:pPr>
              <a:lnSpc>
                <a:spcPct val="150000"/>
              </a:lnSpc>
            </a:pPr>
            <a:r>
              <a:rPr lang="en-US" sz="2800" dirty="0"/>
              <a:t>	Access at: </a:t>
            </a:r>
            <a:r>
              <a:rPr lang="en-US" sz="2800" dirty="0">
                <a:hlinkClick r:id="rId3"/>
              </a:rPr>
              <a:t>https</a:t>
            </a:r>
            <a:r>
              <a:rPr lang="en-US" sz="2800" dirty="0" smtClean="0">
                <a:hlinkClick r:id="rId3"/>
              </a:rPr>
              <a:t>://wgei.org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41554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49" r="24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86856" y="333355"/>
            <a:ext cx="95382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/>
              <a:t>EI Resources on WGEI </a:t>
            </a:r>
            <a:r>
              <a:rPr lang="en-US" sz="4400" b="1" dirty="0" smtClean="0"/>
              <a:t>website</a:t>
            </a:r>
            <a:endParaRPr lang="en-US" sz="4400" b="1" dirty="0"/>
          </a:p>
        </p:txBody>
      </p:sp>
      <p:graphicFrame>
        <p:nvGraphicFramePr>
          <p:cNvPr id="7" name="Picture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3730686"/>
              </p:ext>
            </p:extLst>
          </p:nvPr>
        </p:nvGraphicFramePr>
        <p:xfrm>
          <a:off x="2047461" y="1175069"/>
          <a:ext cx="8338930" cy="4410723"/>
        </p:xfrm>
        <a:graphic>
          <a:graphicData uri="http://schemas.openxmlformats.org/drawingml/2006/table">
            <a:tbl>
              <a:tblPr firstRow="1" firstCol="1" bandRow="1">
                <a:tableStyleId>{91EBBBCC-DAD2-459C-BE2E-F6DE35CF9A28}</a:tableStyleId>
              </a:tblPr>
              <a:tblGrid>
                <a:gridCol w="41694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94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7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Resource</a:t>
                      </a:r>
                      <a:endParaRPr lang="en-GB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Quantity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76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WGEI </a:t>
                      </a:r>
                      <a:r>
                        <a:rPr lang="en-GB" sz="2000" dirty="0" smtClean="0">
                          <a:effectLst/>
                        </a:rPr>
                        <a:t>Products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7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Audit </a:t>
                      </a:r>
                      <a:r>
                        <a:rPr lang="en-GB" sz="2000" dirty="0" smtClean="0">
                          <a:effectLst/>
                        </a:rPr>
                        <a:t>Reports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71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7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Research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18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7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Guidelines and Manuals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6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7092348"/>
                  </a:ext>
                </a:extLst>
              </a:tr>
              <a:tr h="487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External Resources</a:t>
                      </a:r>
                      <a:endParaRPr lang="en-GB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15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3641870"/>
                  </a:ext>
                </a:extLst>
              </a:tr>
              <a:tr h="487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Useful Links</a:t>
                      </a:r>
                      <a:endParaRPr lang="en-GB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4884178"/>
                  </a:ext>
                </a:extLst>
              </a:tr>
              <a:tr h="487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Training Materials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55127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0481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49" r="24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13358" y="345857"/>
            <a:ext cx="94879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Planned </a:t>
            </a:r>
            <a:r>
              <a:rPr lang="en-US" sz="3600" b="1" dirty="0" smtClean="0"/>
              <a:t>Activities (July – December) </a:t>
            </a:r>
            <a:r>
              <a:rPr lang="en-US" sz="3600" b="1" dirty="0" smtClean="0"/>
              <a:t>2025</a:t>
            </a:r>
            <a:endParaRPr lang="en-US" sz="3600" b="1" dirty="0"/>
          </a:p>
        </p:txBody>
      </p:sp>
      <p:sp>
        <p:nvSpPr>
          <p:cNvPr id="7" name="Rectangle 6"/>
          <p:cNvSpPr/>
          <p:nvPr/>
        </p:nvSpPr>
        <p:spPr>
          <a:xfrm>
            <a:off x="2013358" y="1546186"/>
            <a:ext cx="846255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Roll out WGEI E-Learning Platform on Moodle Learning Management System 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Complete review and update of 2 products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Report on WGEI performance to KSC / INCOSAI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Draft WGEI  </a:t>
            </a:r>
            <a:r>
              <a:rPr lang="en-US" sz="2800" dirty="0" err="1" smtClean="0"/>
              <a:t>workplan</a:t>
            </a:r>
            <a:r>
              <a:rPr lang="en-US" sz="2800" dirty="0" smtClean="0"/>
              <a:t> (2026 -2028)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878025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1321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GEI PRESENTATION 1 DEC.potx [Autosaved]" id="{A806DD31-81C3-4C6B-BEDA-41C284F6C30B}" vid="{81178C08-5E8C-410D-B701-32EF2BEF74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WGEI PRESENTATION TEMPLATE FINAL</Template>
  <TotalTime>431</TotalTime>
  <Words>506</Words>
  <Application>Microsoft Office PowerPoint</Application>
  <PresentationFormat>Widescreen</PresentationFormat>
  <Paragraphs>98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3" baseType="lpstr">
      <vt:lpstr>Arial</vt:lpstr>
      <vt:lpstr>Arial  </vt:lpstr>
      <vt:lpstr>Arial Black</vt:lpstr>
      <vt:lpstr>Calibri</vt:lpstr>
      <vt:lpstr>Calibri Light</vt:lpstr>
      <vt:lpstr>Franklin Gothic Medium</vt:lpstr>
      <vt:lpstr>Karla</vt:lpstr>
      <vt:lpstr>King</vt:lpstr>
      <vt:lpstr>Pe-icon-7-stroke</vt:lpstr>
      <vt:lpstr>Poppins</vt:lpstr>
      <vt:lpstr>Poppins SemiBold</vt:lpstr>
      <vt:lpstr>Times New Roman</vt:lpstr>
      <vt:lpstr>Wingdings</vt:lpstr>
      <vt:lpstr>Office Theme</vt:lpstr>
      <vt:lpstr>Activity 1: Administration of WGEI Secretariat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WGEI ADMNISTRATION – ACTIVITY 1</dc:title>
  <dc:creator>A</dc:creator>
  <cp:lastModifiedBy>Sheilla Ngira</cp:lastModifiedBy>
  <cp:revision>46</cp:revision>
  <dcterms:created xsi:type="dcterms:W3CDTF">2024-10-04T12:40:49Z</dcterms:created>
  <dcterms:modified xsi:type="dcterms:W3CDTF">2025-07-16T08:48:56Z</dcterms:modified>
</cp:coreProperties>
</file>