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81" r:id="rId3"/>
    <p:sldId id="290" r:id="rId4"/>
    <p:sldId id="282" r:id="rId5"/>
    <p:sldId id="287" r:id="rId6"/>
    <p:sldId id="285" r:id="rId7"/>
    <p:sldId id="288" r:id="rId8"/>
    <p:sldId id="28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C4C4C"/>
    <a:srgbClr val="C1CAC5"/>
    <a:srgbClr val="F2F2F2"/>
    <a:srgbClr val="F7E6FE"/>
    <a:srgbClr val="5A7D79"/>
    <a:srgbClr val="F47920"/>
    <a:srgbClr val="F69C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88943" autoAdjust="0"/>
  </p:normalViewPr>
  <p:slideViewPr>
    <p:cSldViewPr snapToGrid="0">
      <p:cViewPr varScale="1">
        <p:scale>
          <a:sx n="64" d="100"/>
          <a:sy n="64" d="100"/>
        </p:scale>
        <p:origin x="640" y="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D33324-F24A-4224-9595-A72EC771DBE5}" type="datetimeFigureOut">
              <a:rPr lang="en-GB" smtClean="0"/>
              <a:t>16/07/2025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967EDE-007B-48C8-9D97-2499A3BC38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54791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dirty="0" smtClean="0"/>
              <a:t>On this slide, give</a:t>
            </a:r>
            <a:r>
              <a:rPr lang="en-GB" b="1" baseline="0" dirty="0" smtClean="0"/>
              <a:t> an overview of your presentation</a:t>
            </a:r>
          </a:p>
          <a:p>
            <a:r>
              <a:rPr lang="en-GB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Insert Company Logos</a:t>
            </a:r>
          </a:p>
          <a:p>
            <a:r>
              <a:rPr lang="en-GB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Replace sample agenda text with the</a:t>
            </a:r>
            <a:r>
              <a:rPr lang="en-GB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desired flow of your content</a:t>
            </a:r>
            <a:r>
              <a:rPr lang="en-GB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GB" b="1" dirty="0" smtClean="0"/>
          </a:p>
          <a:p>
            <a:r>
              <a:rPr lang="en-GB" dirty="0" smtClean="0"/>
              <a:t>This slide</a:t>
            </a:r>
            <a:r>
              <a:rPr lang="en-GB" baseline="0" dirty="0" smtClean="0"/>
              <a:t> </a:t>
            </a:r>
            <a:r>
              <a:rPr lang="en-GB" dirty="0" smtClean="0"/>
              <a:t>Provide</a:t>
            </a:r>
            <a:r>
              <a:rPr lang="en-GB" baseline="0" dirty="0" smtClean="0"/>
              <a:t>s your audience with a clear structure of your presentation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967EDE-007B-48C8-9D97-2499A3BC382F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718129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dirty="0" smtClean="0"/>
              <a:t>This is a Blank slide for Custom Layout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Insert Company Logos</a:t>
            </a:r>
          </a:p>
          <a:p>
            <a:r>
              <a:rPr lang="en-GB" b="0" dirty="0" smtClean="0"/>
              <a:t>Use</a:t>
            </a:r>
            <a:r>
              <a:rPr lang="en-GB" b="0" baseline="0" dirty="0" smtClean="0"/>
              <a:t> this slide at any point in your presentation where you need to </a:t>
            </a:r>
          </a:p>
          <a:p>
            <a:r>
              <a:rPr lang="en-GB" b="0" baseline="0" dirty="0" smtClean="0"/>
              <a:t>Customise your content.</a:t>
            </a:r>
            <a:endParaRPr lang="en-GB" b="0" dirty="0" smtClean="0"/>
          </a:p>
          <a:p>
            <a:endParaRPr lang="en-GB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967EDE-007B-48C8-9D97-2499A3BC382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47514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dirty="0" smtClean="0"/>
              <a:t>This is a Blank slide for Custom Layout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Insert Company Logos</a:t>
            </a:r>
          </a:p>
          <a:p>
            <a:r>
              <a:rPr lang="en-GB" b="0" dirty="0" smtClean="0"/>
              <a:t>Use</a:t>
            </a:r>
            <a:r>
              <a:rPr lang="en-GB" b="0" baseline="0" dirty="0" smtClean="0"/>
              <a:t> this slide at any point in your presentation where you need to </a:t>
            </a:r>
          </a:p>
          <a:p>
            <a:r>
              <a:rPr lang="en-GB" b="0" baseline="0" dirty="0" smtClean="0"/>
              <a:t>Customise your content.</a:t>
            </a:r>
            <a:endParaRPr lang="en-GB" b="0" dirty="0" smtClean="0"/>
          </a:p>
          <a:p>
            <a:endParaRPr lang="en-GB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967EDE-007B-48C8-9D97-2499A3BC382F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566476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dirty="0" smtClean="0"/>
              <a:t>This is a Blank slide for Custom Layout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Insert Company Logos</a:t>
            </a:r>
          </a:p>
          <a:p>
            <a:r>
              <a:rPr lang="en-GB" b="0" dirty="0" smtClean="0"/>
              <a:t>Use</a:t>
            </a:r>
            <a:r>
              <a:rPr lang="en-GB" b="0" baseline="0" dirty="0" smtClean="0"/>
              <a:t> this slide at any point in your presentation where you need to </a:t>
            </a:r>
          </a:p>
          <a:p>
            <a:r>
              <a:rPr lang="en-GB" b="0" baseline="0" dirty="0" smtClean="0"/>
              <a:t>Customise your content.</a:t>
            </a:r>
            <a:endParaRPr lang="en-GB" b="0" dirty="0" smtClean="0"/>
          </a:p>
          <a:p>
            <a:endParaRPr lang="en-GB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967EDE-007B-48C8-9D97-2499A3BC382F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14201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dirty="0" smtClean="0"/>
              <a:t>This is a Blank slide for Custom Layout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Insert Company Logos</a:t>
            </a:r>
          </a:p>
          <a:p>
            <a:r>
              <a:rPr lang="en-GB" b="0" dirty="0" smtClean="0"/>
              <a:t>Use</a:t>
            </a:r>
            <a:r>
              <a:rPr lang="en-GB" b="0" baseline="0" dirty="0" smtClean="0"/>
              <a:t> this slide at any point in your presentation where you need to </a:t>
            </a:r>
          </a:p>
          <a:p>
            <a:r>
              <a:rPr lang="en-GB" b="0" baseline="0" dirty="0" smtClean="0"/>
              <a:t>Customise your content.</a:t>
            </a:r>
            <a:endParaRPr lang="en-GB" b="0" dirty="0" smtClean="0"/>
          </a:p>
          <a:p>
            <a:endParaRPr lang="en-GB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967EDE-007B-48C8-9D97-2499A3BC382F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76660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dirty="0" smtClean="0"/>
              <a:t>WGEI</a:t>
            </a:r>
            <a:r>
              <a:rPr lang="en-GB" b="1" baseline="0" dirty="0" smtClean="0"/>
              <a:t> Contact Information</a:t>
            </a:r>
          </a:p>
          <a:p>
            <a:r>
              <a:rPr lang="en-GB" b="0" baseline="0" dirty="0" smtClean="0"/>
              <a:t>This Slide carries the Hosts Contact information and must always appear at the end of every presentation</a:t>
            </a:r>
            <a:endParaRPr lang="en-GB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967EDE-007B-48C8-9D97-2499A3BC382F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34047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emf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11.emf"/><Relationship Id="rId4" Type="http://schemas.openxmlformats.org/officeDocument/2006/relationships/image" Target="../media/image8.emf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Rectangle 27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4503" y="2840014"/>
            <a:ext cx="12296503" cy="355297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796950" y="1122363"/>
            <a:ext cx="4871049" cy="2387600"/>
          </a:xfrm>
        </p:spPr>
        <p:txBody>
          <a:bodyPr anchor="b"/>
          <a:lstStyle>
            <a:lvl1pPr algn="ctr">
              <a:defRPr sz="6000">
                <a:latin typeface="Karla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796950" y="3602038"/>
            <a:ext cx="4871050" cy="1655762"/>
          </a:xfrm>
        </p:spPr>
        <p:txBody>
          <a:bodyPr/>
          <a:lstStyle>
            <a:lvl1pPr marL="0" indent="0" algn="ctr">
              <a:buNone/>
              <a:defRPr sz="2400">
                <a:latin typeface="Karl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22515" y="6493052"/>
            <a:ext cx="1210492" cy="276483"/>
          </a:xfrm>
          <a:prstGeom prst="rect">
            <a:avLst/>
          </a:prstGeom>
        </p:spPr>
        <p:txBody>
          <a:bodyPr/>
          <a:lstStyle>
            <a:lvl1pPr>
              <a:defRPr sz="1200" b="1">
                <a:latin typeface="Karla"/>
              </a:defRPr>
            </a:lvl1pPr>
          </a:lstStyle>
          <a:p>
            <a:fld id="{C0B5A7D7-DF05-4541-945F-33AAAA6C92CD}" type="datetime1">
              <a:rPr lang="en-GB" smtClean="0"/>
              <a:pPr/>
              <a:t>16/07/2025</a:t>
            </a:fld>
            <a:endParaRPr lang="en-GB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182880" y="269966"/>
            <a:ext cx="1636088" cy="7576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953105" y="6461758"/>
            <a:ext cx="44152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i="1" dirty="0" smtClean="0">
                <a:solidFill>
                  <a:schemeClr val="bg1"/>
                </a:solidFill>
                <a:latin typeface="+mn-lt"/>
              </a:rPr>
              <a:t>To promote the audit of extractive industries</a:t>
            </a:r>
            <a:endParaRPr lang="en-GB" sz="1400" i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29" name="Picture 2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2042" y="1715781"/>
            <a:ext cx="2712306" cy="1638232"/>
          </a:xfrm>
          <a:prstGeom prst="rect">
            <a:avLst/>
          </a:prstGeom>
        </p:spPr>
      </p:pic>
      <p:sp>
        <p:nvSpPr>
          <p:cNvPr id="17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1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23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323071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6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7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06299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197599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5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6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521874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/>
          <p:cNvSpPr/>
          <p:nvPr userDrawn="1"/>
        </p:nvSpPr>
        <p:spPr>
          <a:xfrm>
            <a:off x="5879939" y="1387134"/>
            <a:ext cx="81023" cy="4342334"/>
          </a:xfrm>
          <a:prstGeom prst="rect">
            <a:avLst/>
          </a:prstGeom>
          <a:solidFill>
            <a:srgbClr val="5A7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Овал 14"/>
          <p:cNvSpPr/>
          <p:nvPr userDrawn="1"/>
        </p:nvSpPr>
        <p:spPr>
          <a:xfrm>
            <a:off x="5618825" y="1804865"/>
            <a:ext cx="603250" cy="603250"/>
          </a:xfrm>
          <a:prstGeom prst="ellipse">
            <a:avLst/>
          </a:prstGeom>
          <a:solidFill>
            <a:srgbClr val="F69C93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0" name="Овал 31"/>
          <p:cNvSpPr/>
          <p:nvPr userDrawn="1"/>
        </p:nvSpPr>
        <p:spPr>
          <a:xfrm>
            <a:off x="5617238" y="4575247"/>
            <a:ext cx="604837" cy="603250"/>
          </a:xfrm>
          <a:prstGeom prst="ellipse">
            <a:avLst/>
          </a:prstGeom>
          <a:solidFill>
            <a:srgbClr val="5A7D79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366" y="1387133"/>
            <a:ext cx="3470072" cy="230695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463" y="3419300"/>
            <a:ext cx="3470072" cy="2310168"/>
          </a:xfrm>
          <a:prstGeom prst="rect">
            <a:avLst/>
          </a:prstGeom>
        </p:spPr>
      </p:pic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21" name="Slide Number Placeholder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57E06-F7B5-4BA1-9AE8-4CB2A18CCDC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1" name="Picture Placeholder 16"/>
          <p:cNvSpPr>
            <a:spLocks noGrp="1"/>
          </p:cNvSpPr>
          <p:nvPr>
            <p:ph type="pic" sz="quarter" idx="13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12" name="Picture Placeholder 18"/>
          <p:cNvSpPr>
            <a:spLocks noGrp="1"/>
          </p:cNvSpPr>
          <p:nvPr>
            <p:ph type="pic" sz="quarter" idx="14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13" name="Picture Placeholder 22"/>
          <p:cNvSpPr>
            <a:spLocks noGrp="1"/>
          </p:cNvSpPr>
          <p:nvPr>
            <p:ph type="pic" sz="quarter" idx="15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798035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4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5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6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39807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Рисунок 8"/>
          <p:cNvSpPr>
            <a:spLocks noGrp="1"/>
          </p:cNvSpPr>
          <p:nvPr>
            <p:ph type="pic" sz="quarter" idx="10"/>
          </p:nvPr>
        </p:nvSpPr>
        <p:spPr>
          <a:xfrm>
            <a:off x="0" y="-1"/>
            <a:ext cx="12192000" cy="601579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smtClean="0"/>
              <a:t>Click icon to add picture</a:t>
            </a:r>
            <a:endParaRPr lang="ru-RU" noProof="0" dirty="0"/>
          </a:p>
        </p:txBody>
      </p:sp>
      <p:sp>
        <p:nvSpPr>
          <p:cNvPr id="3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4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5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527553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3600" y="365125"/>
            <a:ext cx="92202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2"/>
          <p:cNvSpPr/>
          <p:nvPr userDrawn="1"/>
        </p:nvSpPr>
        <p:spPr>
          <a:xfrm>
            <a:off x="-1" y="0"/>
            <a:ext cx="12192000" cy="6857999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32" y="288881"/>
            <a:ext cx="1148696" cy="693812"/>
          </a:xfrm>
          <a:prstGeom prst="rect">
            <a:avLst/>
          </a:prstGeom>
        </p:spPr>
      </p:pic>
      <p:sp>
        <p:nvSpPr>
          <p:cNvPr id="5" name="Rectangle 4"/>
          <p:cNvSpPr/>
          <p:nvPr userDrawn="1"/>
        </p:nvSpPr>
        <p:spPr>
          <a:xfrm rot="5400000" flipV="1">
            <a:off x="225295" y="587667"/>
            <a:ext cx="583473" cy="122249"/>
          </a:xfrm>
          <a:prstGeom prst="rect">
            <a:avLst/>
          </a:prstGeom>
          <a:solidFill>
            <a:srgbClr val="F69C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/>
          <p:cNvSpPr/>
          <p:nvPr userDrawn="1"/>
        </p:nvSpPr>
        <p:spPr>
          <a:xfrm>
            <a:off x="453175" y="6371304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8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9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31027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er Contac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" t="44822" r="-129" b="22070"/>
          <a:stretch/>
        </p:blipFill>
        <p:spPr>
          <a:xfrm>
            <a:off x="0" y="139206"/>
            <a:ext cx="12192000" cy="2692400"/>
          </a:xfrm>
          <a:prstGeom prst="rect">
            <a:avLst/>
          </a:prstGeom>
        </p:spPr>
      </p:pic>
      <p:sp>
        <p:nvSpPr>
          <p:cNvPr id="23" name="Прямоугольник 3"/>
          <p:cNvSpPr/>
          <p:nvPr userDrawn="1"/>
        </p:nvSpPr>
        <p:spPr>
          <a:xfrm>
            <a:off x="0" y="140901"/>
            <a:ext cx="12192000" cy="2690705"/>
          </a:xfrm>
          <a:prstGeom prst="rect">
            <a:avLst/>
          </a:prstGeom>
          <a:solidFill>
            <a:srgbClr val="4C4C4C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9" name="TextBox 8"/>
          <p:cNvSpPr txBox="1">
            <a:spLocks noChangeArrowheads="1"/>
          </p:cNvSpPr>
          <p:nvPr userDrawn="1"/>
        </p:nvSpPr>
        <p:spPr bwMode="auto">
          <a:xfrm>
            <a:off x="3616325" y="1128748"/>
            <a:ext cx="49593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King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King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King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King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King" pitchFamily="2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9pPr>
          </a:lstStyle>
          <a:p>
            <a:pPr algn="ctr" eaLnBrk="1" hangingPunct="1"/>
            <a:r>
              <a:rPr lang="en-US" altLang="en-US" sz="4000" b="1" dirty="0">
                <a:solidFill>
                  <a:schemeClr val="bg1"/>
                </a:solidFill>
                <a:latin typeface="Arial Black" panose="020B0A04020102020204" pitchFamily="34" charset="0"/>
                <a:cs typeface="Karla" pitchFamily="2" charset="0"/>
              </a:rPr>
              <a:t>GET IN TOUCH</a:t>
            </a:r>
            <a:endParaRPr lang="en-US" altLang="en-US" sz="1400" b="1" dirty="0">
              <a:solidFill>
                <a:schemeClr val="bg1"/>
              </a:solidFill>
              <a:latin typeface="Arial Black" panose="020B0A04020102020204" pitchFamily="34" charset="0"/>
              <a:cs typeface="Karla" pitchFamily="2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71690" y="5164888"/>
            <a:ext cx="340294" cy="34117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36073" y="3556064"/>
            <a:ext cx="314772" cy="358232"/>
          </a:xfrm>
          <a:prstGeom prst="rect">
            <a:avLst/>
          </a:prstGeom>
        </p:spPr>
      </p:pic>
      <p:sp>
        <p:nvSpPr>
          <p:cNvPr id="20" name="Rectangle 19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453176" y="3498429"/>
            <a:ext cx="3227404" cy="2088322"/>
          </a:xfrm>
          <a:solidFill>
            <a:srgbClr val="C1CAC5">
              <a:alpha val="50196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3999317" y="5164888"/>
            <a:ext cx="340294" cy="34117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3999318" y="3520098"/>
            <a:ext cx="283216" cy="410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601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GEI Contac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" t="20212" r="-129" b="13872"/>
          <a:stretch/>
        </p:blipFill>
        <p:spPr>
          <a:xfrm>
            <a:off x="10633" y="106271"/>
            <a:ext cx="12192000" cy="5360275"/>
          </a:xfrm>
          <a:prstGeom prst="rect">
            <a:avLst/>
          </a:prstGeom>
        </p:spPr>
      </p:pic>
      <p:sp>
        <p:nvSpPr>
          <p:cNvPr id="7" name="Прямоугольник 3"/>
          <p:cNvSpPr/>
          <p:nvPr userDrawn="1"/>
        </p:nvSpPr>
        <p:spPr>
          <a:xfrm>
            <a:off x="1011238" y="990600"/>
            <a:ext cx="10169525" cy="4286250"/>
          </a:xfrm>
          <a:prstGeom prst="rect">
            <a:avLst/>
          </a:prstGeom>
          <a:solidFill>
            <a:srgbClr val="4C4C4C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9" name="TextBox 8"/>
          <p:cNvSpPr txBox="1">
            <a:spLocks noChangeArrowheads="1"/>
          </p:cNvSpPr>
          <p:nvPr userDrawn="1"/>
        </p:nvSpPr>
        <p:spPr bwMode="auto">
          <a:xfrm>
            <a:off x="3616325" y="1984375"/>
            <a:ext cx="49593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King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King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King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King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King" pitchFamily="2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9pPr>
          </a:lstStyle>
          <a:p>
            <a:pPr algn="ctr" eaLnBrk="1" hangingPunct="1"/>
            <a:r>
              <a:rPr lang="en-US" altLang="en-US" sz="4000" b="1" dirty="0">
                <a:solidFill>
                  <a:schemeClr val="bg1"/>
                </a:solidFill>
                <a:latin typeface="Arial Black" panose="020B0A04020102020204" pitchFamily="34" charset="0"/>
                <a:cs typeface="Karla" pitchFamily="2" charset="0"/>
              </a:rPr>
              <a:t>GET IN TOUCH</a:t>
            </a:r>
            <a:endParaRPr lang="en-US" altLang="en-US" sz="1400" b="1" dirty="0">
              <a:solidFill>
                <a:schemeClr val="bg1"/>
              </a:solidFill>
              <a:latin typeface="Arial Black" panose="020B0A04020102020204" pitchFamily="34" charset="0"/>
              <a:cs typeface="Karla" pitchFamily="2" charset="0"/>
            </a:endParaRPr>
          </a:p>
        </p:txBody>
      </p:sp>
      <p:sp>
        <p:nvSpPr>
          <p:cNvPr id="10" name="Подзаголовок 2"/>
          <p:cNvSpPr txBox="1">
            <a:spLocks/>
          </p:cNvSpPr>
          <p:nvPr userDrawn="1"/>
        </p:nvSpPr>
        <p:spPr>
          <a:xfrm>
            <a:off x="2969013" y="4471094"/>
            <a:ext cx="6253974" cy="632619"/>
          </a:xfrm>
          <a:prstGeom prst="rect">
            <a:avLst/>
          </a:prstGeom>
        </p:spPr>
        <p:txBody>
          <a:bodyPr spcCol="18000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sz="2000" kern="0" dirty="0" smtClean="0">
                <a:solidFill>
                  <a:schemeClr val="bg1"/>
                </a:solidFill>
                <a:latin typeface="Arial  "/>
                <a:ea typeface="Karla" pitchFamily="2" charset="0"/>
                <a:cs typeface="Poppins" panose="02000000000000000000" pitchFamily="2" charset="0"/>
              </a:rPr>
              <a:t>https://www.intosaicommunity.net/wgei/</a:t>
            </a:r>
            <a:endParaRPr lang="en-US" sz="2000" dirty="0">
              <a:solidFill>
                <a:schemeClr val="bg1"/>
              </a:solidFill>
              <a:latin typeface="Arial  "/>
              <a:ea typeface="Karla" pitchFamily="2" charset="0"/>
              <a:cs typeface="Poppins" panose="02000000000000000000" pitchFamily="2" charset="0"/>
            </a:endParaRPr>
          </a:p>
        </p:txBody>
      </p:sp>
      <p:grpSp>
        <p:nvGrpSpPr>
          <p:cNvPr id="11" name="Group 10"/>
          <p:cNvGrpSpPr/>
          <p:nvPr userDrawn="1"/>
        </p:nvGrpSpPr>
        <p:grpSpPr>
          <a:xfrm>
            <a:off x="2103303" y="3134035"/>
            <a:ext cx="2050026" cy="1035429"/>
            <a:chOff x="2103303" y="2905431"/>
            <a:chExt cx="2050026" cy="1035429"/>
          </a:xfrm>
        </p:grpSpPr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56194" y="2905431"/>
              <a:ext cx="544244" cy="545651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2103303" y="3540750"/>
              <a:ext cx="205002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en-US" sz="2000" dirty="0">
                  <a:solidFill>
                    <a:schemeClr val="bg1"/>
                  </a:solidFill>
                  <a:latin typeface="Arial  "/>
                  <a:ea typeface="Karla" pitchFamily="2" charset="0"/>
                  <a:cs typeface="Poppins" pitchFamily="2" charset="0"/>
                </a:rPr>
                <a:t> </a:t>
              </a:r>
              <a:r>
                <a:rPr lang="en-GB" sz="2000" dirty="0">
                  <a:solidFill>
                    <a:schemeClr val="bg1"/>
                  </a:solidFill>
                  <a:latin typeface="Arial  "/>
                </a:rPr>
                <a:t>www.wgei.org</a:t>
              </a:r>
              <a:r>
                <a:rPr lang="en-US" altLang="en-US" sz="2000" dirty="0">
                  <a:solidFill>
                    <a:schemeClr val="bg1"/>
                  </a:solidFill>
                  <a:latin typeface="Arial  "/>
                  <a:ea typeface="Karla" pitchFamily="2" charset="0"/>
                  <a:cs typeface="Poppins" pitchFamily="2" charset="0"/>
                </a:rPr>
                <a:t> </a:t>
              </a:r>
              <a:endParaRPr lang="en-GB" sz="2000" dirty="0">
                <a:latin typeface="Arial  "/>
              </a:endParaRPr>
            </a:p>
          </p:txBody>
        </p:sp>
      </p:grpSp>
      <p:grpSp>
        <p:nvGrpSpPr>
          <p:cNvPr id="14" name="Group 13"/>
          <p:cNvGrpSpPr/>
          <p:nvPr userDrawn="1"/>
        </p:nvGrpSpPr>
        <p:grpSpPr>
          <a:xfrm>
            <a:off x="5060170" y="3084300"/>
            <a:ext cx="2216821" cy="1077790"/>
            <a:chOff x="4803411" y="2863070"/>
            <a:chExt cx="2216821" cy="1077790"/>
          </a:xfrm>
        </p:grpSpPr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660108" y="2863070"/>
              <a:ext cx="503426" cy="572933"/>
            </a:xfrm>
            <a:prstGeom prst="rect">
              <a:avLst/>
            </a:prstGeom>
          </p:spPr>
        </p:pic>
        <p:sp>
          <p:nvSpPr>
            <p:cNvPr id="16" name="TextBox 15"/>
            <p:cNvSpPr txBox="1"/>
            <p:nvPr/>
          </p:nvSpPr>
          <p:spPr>
            <a:xfrm>
              <a:off x="4803411" y="3540750"/>
              <a:ext cx="221682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000" dirty="0" smtClean="0">
                  <a:solidFill>
                    <a:schemeClr val="bg1"/>
                  </a:solidFill>
                  <a:latin typeface="Arial  "/>
                </a:rPr>
                <a:t>wgei@oag.go.ug</a:t>
              </a:r>
              <a:endParaRPr lang="en-GB" sz="2000" dirty="0">
                <a:latin typeface="Arial  "/>
              </a:endParaRPr>
            </a:p>
          </p:txBody>
        </p:sp>
      </p:grpSp>
      <p:grpSp>
        <p:nvGrpSpPr>
          <p:cNvPr id="17" name="Group 16"/>
          <p:cNvGrpSpPr/>
          <p:nvPr userDrawn="1"/>
        </p:nvGrpSpPr>
        <p:grpSpPr>
          <a:xfrm>
            <a:off x="8183832" y="3151970"/>
            <a:ext cx="2051553" cy="999558"/>
            <a:chOff x="7284176" y="2941302"/>
            <a:chExt cx="2051553" cy="999558"/>
          </a:xfrm>
        </p:grpSpPr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051436" y="2941302"/>
              <a:ext cx="517032" cy="518367"/>
            </a:xfrm>
            <a:prstGeom prst="rect">
              <a:avLst/>
            </a:prstGeom>
          </p:spPr>
        </p:pic>
        <p:sp>
          <p:nvSpPr>
            <p:cNvPr id="19" name="TextBox 18"/>
            <p:cNvSpPr txBox="1"/>
            <p:nvPr/>
          </p:nvSpPr>
          <p:spPr>
            <a:xfrm>
              <a:off x="7284176" y="3540750"/>
              <a:ext cx="205155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en-US" dirty="0">
                  <a:solidFill>
                    <a:schemeClr val="bg1"/>
                  </a:solidFill>
                  <a:latin typeface="Pe-icon-7-stroke" pitchFamily="2" charset="0"/>
                </a:rPr>
                <a:t> </a:t>
              </a:r>
              <a:r>
                <a:rPr lang="en-GB" sz="2000" dirty="0">
                  <a:solidFill>
                    <a:schemeClr val="bg1"/>
                  </a:solidFill>
                  <a:latin typeface="Arial  "/>
                </a:rPr>
                <a:t>@</a:t>
              </a:r>
              <a:r>
                <a:rPr lang="en-GB" sz="2000" dirty="0" err="1" smtClean="0">
                  <a:solidFill>
                    <a:schemeClr val="bg1"/>
                  </a:solidFill>
                  <a:latin typeface="Arial  "/>
                </a:rPr>
                <a:t>IntosaiWgei</a:t>
              </a:r>
              <a:endParaRPr lang="en-GB" dirty="0"/>
            </a:p>
          </p:txBody>
        </p:sp>
      </p:grpSp>
      <p:sp>
        <p:nvSpPr>
          <p:cNvPr id="20" name="Rectangle 19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0216" y="5656243"/>
            <a:ext cx="1557068" cy="940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9300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5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6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982443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" t="5627" r="-65" b="27120"/>
          <a:stretch/>
        </p:blipFill>
        <p:spPr>
          <a:xfrm>
            <a:off x="3857" y="934214"/>
            <a:ext cx="12188143" cy="5469038"/>
          </a:xfrm>
          <a:prstGeom prst="rect">
            <a:avLst/>
          </a:prstGeom>
        </p:spPr>
      </p:pic>
      <p:sp>
        <p:nvSpPr>
          <p:cNvPr id="15" name="Rectangle 14"/>
          <p:cNvSpPr/>
          <p:nvPr userDrawn="1"/>
        </p:nvSpPr>
        <p:spPr>
          <a:xfrm>
            <a:off x="0" y="1528365"/>
            <a:ext cx="4868809" cy="3836047"/>
          </a:xfrm>
          <a:prstGeom prst="rect">
            <a:avLst/>
          </a:prstGeom>
          <a:solidFill>
            <a:srgbClr val="4C4C4C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/>
          <p:cNvSpPr/>
          <p:nvPr userDrawn="1"/>
        </p:nvSpPr>
        <p:spPr>
          <a:xfrm>
            <a:off x="4803494" y="1528364"/>
            <a:ext cx="7388506" cy="3836047"/>
          </a:xfrm>
          <a:prstGeom prst="rect">
            <a:avLst/>
          </a:prstGeom>
          <a:solidFill>
            <a:schemeClr val="bg1">
              <a:alpha val="8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/>
          <p:cNvSpPr/>
          <p:nvPr userDrawn="1"/>
        </p:nvSpPr>
        <p:spPr>
          <a:xfrm>
            <a:off x="4128314" y="3068103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2062" y="2225132"/>
            <a:ext cx="3368451" cy="1323778"/>
          </a:xfrm>
        </p:spPr>
        <p:txBody>
          <a:bodyPr/>
          <a:lstStyle>
            <a:lvl1pPr>
              <a:defRPr>
                <a:latin typeface="Karla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37838" y="2569354"/>
            <a:ext cx="5643113" cy="1937173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4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5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6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6022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6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7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316679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8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9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017848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truc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95353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e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5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6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425801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Picture Placeholder 16"/>
          <p:cNvSpPr>
            <a:spLocks noGrp="1"/>
          </p:cNvSpPr>
          <p:nvPr>
            <p:ph type="pic" sz="quarter" idx="14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8" name="Picture Placeholder 18"/>
          <p:cNvSpPr>
            <a:spLocks noGrp="1"/>
          </p:cNvSpPr>
          <p:nvPr>
            <p:ph type="pic" sz="quarter" idx="15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9" name="Picture Placeholder 22"/>
          <p:cNvSpPr>
            <a:spLocks noGrp="1"/>
          </p:cNvSpPr>
          <p:nvPr>
            <p:ph type="pic" sz="quarter" idx="16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6" name="Rectangle 5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26925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6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  <p:sp>
        <p:nvSpPr>
          <p:cNvPr id="7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Logo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21557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9" name="Rectangle 8"/>
          <p:cNvSpPr/>
          <p:nvPr userDrawn="1"/>
        </p:nvSpPr>
        <p:spPr>
          <a:xfrm>
            <a:off x="0" y="-3582"/>
            <a:ext cx="12192000" cy="144554"/>
          </a:xfrm>
          <a:prstGeom prst="rect">
            <a:avLst/>
          </a:prstGeom>
          <a:solidFill>
            <a:srgbClr val="5A7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723" y="288881"/>
            <a:ext cx="1148696" cy="693812"/>
          </a:xfrm>
          <a:prstGeom prst="rect">
            <a:avLst/>
          </a:prstGeom>
        </p:spPr>
      </p:pic>
      <p:sp>
        <p:nvSpPr>
          <p:cNvPr id="11" name="Rectangle 10"/>
          <p:cNvSpPr/>
          <p:nvPr userDrawn="1"/>
        </p:nvSpPr>
        <p:spPr>
          <a:xfrm rot="5400000" flipV="1">
            <a:off x="126441" y="587667"/>
            <a:ext cx="583473" cy="122249"/>
          </a:xfrm>
          <a:prstGeom prst="rect">
            <a:avLst/>
          </a:prstGeom>
          <a:solidFill>
            <a:srgbClr val="F69C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787079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  <p:sldLayoutId id="2147483652" r:id="rId4"/>
    <p:sldLayoutId id="2147483653" r:id="rId5"/>
    <p:sldLayoutId id="2147483654" r:id="rId6"/>
    <p:sldLayoutId id="2147483673" r:id="rId7"/>
    <p:sldLayoutId id="2147483655" r:id="rId8"/>
    <p:sldLayoutId id="2147483656" r:id="rId9"/>
    <p:sldLayoutId id="2147483657" r:id="rId10"/>
    <p:sldLayoutId id="2147483658" r:id="rId11"/>
    <p:sldLayoutId id="2147483670" r:id="rId12"/>
    <p:sldLayoutId id="2147483659" r:id="rId13"/>
    <p:sldLayoutId id="2147483664" r:id="rId14"/>
    <p:sldLayoutId id="2147483671" r:id="rId15"/>
    <p:sldLayoutId id="2147483674" r:id="rId16"/>
    <p:sldLayoutId id="2147483672" r:id="rId17"/>
  </p:sldLayoutIdLst>
  <p:timing>
    <p:tnLst>
      <p:par>
        <p:cTn id="1" dur="indefinite" restart="never" nodeType="tmRoot"/>
      </p:par>
    </p:tnLst>
  </p:timing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5796949" y="1838739"/>
            <a:ext cx="6044213" cy="1408554"/>
          </a:xfrm>
        </p:spPr>
        <p:txBody>
          <a:bodyPr>
            <a:normAutofit/>
          </a:bodyPr>
          <a:lstStyle/>
          <a:p>
            <a:pPr algn="l"/>
            <a:r>
              <a:rPr lang="en-GB" sz="4000" b="1" dirty="0" smtClean="0"/>
              <a:t>Activity 2 : </a:t>
            </a:r>
            <a:r>
              <a:rPr lang="en-GB" sz="4000" b="1" i="1" dirty="0" smtClean="0"/>
              <a:t>Learning Undertakings</a:t>
            </a:r>
            <a:endParaRPr lang="en-GB" sz="4000" b="1" i="1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522516" y="4194312"/>
            <a:ext cx="5580110" cy="1351721"/>
          </a:xfrm>
        </p:spPr>
        <p:txBody>
          <a:bodyPr>
            <a:noAutofit/>
          </a:bodyPr>
          <a:lstStyle/>
          <a:p>
            <a:pPr marL="38100" marR="30480" algn="l">
              <a:lnSpc>
                <a:spcPct val="100000"/>
              </a:lnSpc>
              <a:spcBef>
                <a:spcPts val="100"/>
              </a:spcBef>
            </a:pPr>
            <a:r>
              <a:rPr lang="en-US" sz="2000" dirty="0" smtClean="0">
                <a:latin typeface="Arial"/>
                <a:cs typeface="Arial"/>
              </a:rPr>
              <a:t>WGEI</a:t>
            </a:r>
            <a:r>
              <a:rPr lang="en-US" sz="2000" spc="-50" dirty="0" smtClean="0">
                <a:latin typeface="Arial"/>
                <a:cs typeface="Arial"/>
              </a:rPr>
              <a:t> </a:t>
            </a:r>
            <a:r>
              <a:rPr lang="en-US" sz="2000" spc="-50" dirty="0">
                <a:latin typeface="Arial"/>
                <a:cs typeface="Arial"/>
              </a:rPr>
              <a:t>Steering Committee</a:t>
            </a:r>
            <a:r>
              <a:rPr lang="en-US" sz="2000" spc="-114" dirty="0">
                <a:latin typeface="Arial"/>
                <a:cs typeface="Arial"/>
              </a:rPr>
              <a:t> </a:t>
            </a:r>
            <a:r>
              <a:rPr lang="en-US" sz="2000" spc="-10" dirty="0">
                <a:latin typeface="Arial"/>
                <a:cs typeface="Arial"/>
              </a:rPr>
              <a:t>M</a:t>
            </a:r>
            <a:r>
              <a:rPr lang="en-US" sz="2000" spc="-10" dirty="0" smtClean="0">
                <a:latin typeface="Arial"/>
                <a:cs typeface="Arial"/>
              </a:rPr>
              <a:t>eeting</a:t>
            </a:r>
          </a:p>
          <a:p>
            <a:pPr marL="38100" marR="30480" algn="l">
              <a:lnSpc>
                <a:spcPct val="100000"/>
              </a:lnSpc>
              <a:spcBef>
                <a:spcPts val="100"/>
              </a:spcBef>
            </a:pPr>
            <a:endParaRPr lang="en-US" sz="2000" dirty="0">
              <a:latin typeface="Arial"/>
              <a:cs typeface="Arial"/>
            </a:endParaRPr>
          </a:p>
          <a:p>
            <a:pPr algn="l">
              <a:lnSpc>
                <a:spcPct val="100000"/>
              </a:lnSpc>
              <a:spcBef>
                <a:spcPts val="285"/>
              </a:spcBef>
            </a:pPr>
            <a:r>
              <a:rPr lang="en-US" sz="2000" dirty="0" smtClean="0">
                <a:latin typeface="Arial"/>
                <a:cs typeface="Arial"/>
              </a:rPr>
              <a:t>15</a:t>
            </a:r>
            <a:r>
              <a:rPr lang="en-US" sz="2000" baseline="25641" dirty="0" smtClean="0">
                <a:latin typeface="Arial"/>
                <a:cs typeface="Arial"/>
              </a:rPr>
              <a:t>th</a:t>
            </a:r>
            <a:r>
              <a:rPr lang="en-US" sz="2000" spc="262" baseline="25641" dirty="0" smtClean="0">
                <a:latin typeface="Arial"/>
                <a:cs typeface="Arial"/>
              </a:rPr>
              <a:t> </a:t>
            </a:r>
            <a:r>
              <a:rPr lang="en-US" sz="2000" dirty="0">
                <a:latin typeface="Arial"/>
                <a:cs typeface="Arial"/>
              </a:rPr>
              <a:t>-</a:t>
            </a:r>
            <a:r>
              <a:rPr lang="en-US" sz="2000" spc="-20" dirty="0">
                <a:latin typeface="Arial"/>
                <a:cs typeface="Arial"/>
              </a:rPr>
              <a:t> </a:t>
            </a:r>
            <a:r>
              <a:rPr lang="en-US" sz="2000" spc="-20" dirty="0" smtClean="0">
                <a:latin typeface="Arial"/>
                <a:cs typeface="Arial"/>
              </a:rPr>
              <a:t>18</a:t>
            </a:r>
            <a:r>
              <a:rPr lang="en-US" sz="2000" baseline="25641" dirty="0" smtClean="0">
                <a:latin typeface="Arial"/>
                <a:cs typeface="Arial"/>
              </a:rPr>
              <a:t>th</a:t>
            </a:r>
            <a:r>
              <a:rPr lang="en-US" sz="2000" spc="262" baseline="25641" dirty="0" smtClean="0">
                <a:latin typeface="Arial"/>
                <a:cs typeface="Arial"/>
              </a:rPr>
              <a:t> </a:t>
            </a:r>
            <a:r>
              <a:rPr lang="en-US" sz="2000" spc="-20" dirty="0" smtClean="0">
                <a:latin typeface="Arial"/>
                <a:cs typeface="Arial"/>
              </a:rPr>
              <a:t>July,</a:t>
            </a:r>
            <a:r>
              <a:rPr lang="en-US" sz="2000" spc="-30" dirty="0" smtClean="0">
                <a:latin typeface="Arial"/>
                <a:cs typeface="Arial"/>
              </a:rPr>
              <a:t> </a:t>
            </a:r>
            <a:r>
              <a:rPr lang="en-US" sz="2000" dirty="0" smtClean="0">
                <a:latin typeface="Arial"/>
                <a:cs typeface="Arial"/>
              </a:rPr>
              <a:t>2025</a:t>
            </a:r>
            <a:r>
              <a:rPr lang="en-US" sz="2000" spc="-20" dirty="0" smtClean="0">
                <a:latin typeface="Arial"/>
                <a:cs typeface="Arial"/>
              </a:rPr>
              <a:t> Livingstone, Zambia</a:t>
            </a:r>
          </a:p>
          <a:p>
            <a:pPr algn="l">
              <a:lnSpc>
                <a:spcPct val="100000"/>
              </a:lnSpc>
              <a:spcBef>
                <a:spcPts val="285"/>
              </a:spcBef>
            </a:pPr>
            <a:endParaRPr lang="en-US" sz="2000" spc="-20" dirty="0" smtClean="0">
              <a:latin typeface="Arial"/>
              <a:cs typeface="Arial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17</a:t>
            </a:r>
            <a:r>
              <a:rPr lang="en-US" dirty="0" smtClean="0"/>
              <a:t>/07/2025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81537" y="6169936"/>
            <a:ext cx="1365622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430226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8559" y="1876369"/>
            <a:ext cx="4530023" cy="358033"/>
          </a:xfrm>
        </p:spPr>
        <p:txBody>
          <a:bodyPr>
            <a:normAutofit fontScale="92500" lnSpcReduction="20000"/>
          </a:bodyPr>
          <a:lstStyle/>
          <a:p>
            <a:r>
              <a:rPr lang="en-GB" b="1" dirty="0" smtClean="0">
                <a:solidFill>
                  <a:srgbClr val="4C4C4C"/>
                </a:solidFill>
                <a:latin typeface="Karla"/>
              </a:rPr>
              <a:t>Background</a:t>
            </a:r>
            <a:endParaRPr lang="en-GB" b="1" dirty="0">
              <a:solidFill>
                <a:srgbClr val="4C4C4C"/>
              </a:solidFill>
              <a:latin typeface="Karla"/>
            </a:endParaRPr>
          </a:p>
        </p:txBody>
      </p:sp>
      <p:sp>
        <p:nvSpPr>
          <p:cNvPr id="7" name="Овал 14"/>
          <p:cNvSpPr/>
          <p:nvPr/>
        </p:nvSpPr>
        <p:spPr>
          <a:xfrm>
            <a:off x="778931" y="2897428"/>
            <a:ext cx="603250" cy="603250"/>
          </a:xfrm>
          <a:prstGeom prst="ellipse">
            <a:avLst/>
          </a:prstGeom>
          <a:solidFill>
            <a:srgbClr val="C1CAC5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8" name="Овал 19"/>
          <p:cNvSpPr/>
          <p:nvPr/>
        </p:nvSpPr>
        <p:spPr>
          <a:xfrm>
            <a:off x="778931" y="1691103"/>
            <a:ext cx="603250" cy="604837"/>
          </a:xfrm>
          <a:prstGeom prst="ellipse">
            <a:avLst/>
          </a:prstGeom>
          <a:solidFill>
            <a:srgbClr val="C1CAC5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0" name="Овал 31"/>
          <p:cNvSpPr/>
          <p:nvPr/>
        </p:nvSpPr>
        <p:spPr>
          <a:xfrm>
            <a:off x="778931" y="4102166"/>
            <a:ext cx="604837" cy="603250"/>
          </a:xfrm>
          <a:prstGeom prst="ellipse">
            <a:avLst/>
          </a:prstGeom>
          <a:solidFill>
            <a:srgbClr val="C1CAC5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5" name="Text Placeholder 2"/>
          <p:cNvSpPr txBox="1">
            <a:spLocks/>
          </p:cNvSpPr>
          <p:nvPr/>
        </p:nvSpPr>
        <p:spPr>
          <a:xfrm>
            <a:off x="1588557" y="2897429"/>
            <a:ext cx="5885669" cy="6032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200" b="1" dirty="0">
                <a:solidFill>
                  <a:srgbClr val="4C4C4C"/>
                </a:solidFill>
                <a:latin typeface="Karla"/>
              </a:rPr>
              <a:t>Activities </a:t>
            </a:r>
            <a:r>
              <a:rPr lang="en-US" sz="2200" b="1" dirty="0" smtClean="0">
                <a:solidFill>
                  <a:srgbClr val="4C4C4C"/>
                </a:solidFill>
                <a:latin typeface="Karla"/>
              </a:rPr>
              <a:t>since SC meeting 2024</a:t>
            </a:r>
            <a:endParaRPr lang="en-US" sz="2200" b="1" dirty="0">
              <a:solidFill>
                <a:srgbClr val="4C4C4C"/>
              </a:solidFill>
              <a:latin typeface="Karla"/>
            </a:endParaRPr>
          </a:p>
        </p:txBody>
      </p:sp>
      <p:sp>
        <p:nvSpPr>
          <p:cNvPr id="16" name="Text Placeholder 2"/>
          <p:cNvSpPr txBox="1">
            <a:spLocks/>
          </p:cNvSpPr>
          <p:nvPr/>
        </p:nvSpPr>
        <p:spPr>
          <a:xfrm>
            <a:off x="1588558" y="4263267"/>
            <a:ext cx="6111262" cy="44214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b="1" dirty="0">
                <a:solidFill>
                  <a:srgbClr val="4C4C4C"/>
                </a:solidFill>
                <a:latin typeface="Karla"/>
              </a:rPr>
              <a:t>Planned activities </a:t>
            </a:r>
            <a:r>
              <a:rPr lang="en-GB" sz="2000" b="1" dirty="0" smtClean="0">
                <a:solidFill>
                  <a:srgbClr val="4C4C4C"/>
                </a:solidFill>
                <a:latin typeface="Karla"/>
              </a:rPr>
              <a:t>July – December 2025</a:t>
            </a:r>
            <a:endParaRPr lang="en-GB" sz="2000" b="1" dirty="0">
              <a:solidFill>
                <a:srgbClr val="4C4C4C"/>
              </a:solidFill>
              <a:latin typeface="Karla"/>
            </a:endParaRPr>
          </a:p>
        </p:txBody>
      </p:sp>
      <p:sp>
        <p:nvSpPr>
          <p:cNvPr id="17" name="Text Placeholder 2"/>
          <p:cNvSpPr txBox="1">
            <a:spLocks/>
          </p:cNvSpPr>
          <p:nvPr/>
        </p:nvSpPr>
        <p:spPr>
          <a:xfrm>
            <a:off x="1588557" y="5495676"/>
            <a:ext cx="4530023" cy="35803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b="1" dirty="0">
              <a:solidFill>
                <a:srgbClr val="4C4C4C"/>
              </a:solidFill>
              <a:latin typeface="Karla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3104445" y="589425"/>
            <a:ext cx="618631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King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King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King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King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King" pitchFamily="2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9pPr>
          </a:lstStyle>
          <a:p>
            <a:pPr eaLnBrk="1" hangingPunct="1"/>
            <a:r>
              <a:rPr lang="en-US" altLang="en-US" sz="4000" b="1" dirty="0" smtClean="0">
                <a:solidFill>
                  <a:srgbClr val="4C4C4C"/>
                </a:solidFill>
                <a:latin typeface="Karla" pitchFamily="2" charset="0"/>
                <a:cs typeface="Karla" pitchFamily="2" charset="0"/>
              </a:rPr>
              <a:t>Presentation  </a:t>
            </a:r>
            <a:r>
              <a:rPr lang="en-US" altLang="en-US" sz="4000" b="1" dirty="0" smtClean="0">
                <a:solidFill>
                  <a:srgbClr val="F47920"/>
                </a:solidFill>
                <a:latin typeface="Karla" pitchFamily="2" charset="0"/>
                <a:cs typeface="Karla" pitchFamily="2" charset="0"/>
              </a:rPr>
              <a:t>Outline</a:t>
            </a:r>
            <a:endParaRPr lang="en-US" altLang="en-US" sz="4000" b="1" dirty="0">
              <a:solidFill>
                <a:srgbClr val="F47920"/>
              </a:solidFill>
              <a:latin typeface="Karla" pitchFamily="2" charset="0"/>
              <a:cs typeface="Karla" pitchFamily="2" charset="0"/>
            </a:endParaRPr>
          </a:p>
        </p:txBody>
      </p:sp>
      <p:sp>
        <p:nvSpPr>
          <p:cNvPr id="21" name="Text Placeholder 2"/>
          <p:cNvSpPr txBox="1">
            <a:spLocks/>
          </p:cNvSpPr>
          <p:nvPr/>
        </p:nvSpPr>
        <p:spPr>
          <a:xfrm>
            <a:off x="7699821" y="2999287"/>
            <a:ext cx="3103474" cy="38340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b="1" dirty="0">
              <a:solidFill>
                <a:srgbClr val="4C4C4C"/>
              </a:solidFill>
              <a:latin typeface="Karla"/>
            </a:endParaRPr>
          </a:p>
        </p:txBody>
      </p:sp>
      <p:sp>
        <p:nvSpPr>
          <p:cNvPr id="22" name="Text Placeholder 2"/>
          <p:cNvSpPr txBox="1">
            <a:spLocks/>
          </p:cNvSpPr>
          <p:nvPr/>
        </p:nvSpPr>
        <p:spPr>
          <a:xfrm>
            <a:off x="7699820" y="4237892"/>
            <a:ext cx="3103474" cy="38340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b="1" dirty="0">
              <a:solidFill>
                <a:srgbClr val="4C4C4C"/>
              </a:solidFill>
              <a:latin typeface="Karla"/>
            </a:endParaRPr>
          </a:p>
        </p:txBody>
      </p:sp>
      <p:sp>
        <p:nvSpPr>
          <p:cNvPr id="24" name="Text Placeholder 2"/>
          <p:cNvSpPr txBox="1">
            <a:spLocks/>
          </p:cNvSpPr>
          <p:nvPr/>
        </p:nvSpPr>
        <p:spPr>
          <a:xfrm>
            <a:off x="909240" y="1881157"/>
            <a:ext cx="365209" cy="30050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b="1" dirty="0" smtClean="0">
                <a:solidFill>
                  <a:srgbClr val="4C4C4C"/>
                </a:solidFill>
                <a:latin typeface="Karla"/>
              </a:rPr>
              <a:t>1</a:t>
            </a:r>
            <a:endParaRPr lang="en-GB" b="1" dirty="0">
              <a:solidFill>
                <a:srgbClr val="4C4C4C"/>
              </a:solidFill>
              <a:latin typeface="Karla"/>
            </a:endParaRPr>
          </a:p>
        </p:txBody>
      </p:sp>
      <p:sp>
        <p:nvSpPr>
          <p:cNvPr id="25" name="Text Placeholder 2"/>
          <p:cNvSpPr txBox="1">
            <a:spLocks/>
          </p:cNvSpPr>
          <p:nvPr/>
        </p:nvSpPr>
        <p:spPr>
          <a:xfrm>
            <a:off x="919824" y="3082191"/>
            <a:ext cx="365209" cy="30050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b="1" dirty="0">
                <a:solidFill>
                  <a:srgbClr val="4C4C4C"/>
                </a:solidFill>
                <a:latin typeface="Karla"/>
              </a:rPr>
              <a:t>2</a:t>
            </a:r>
          </a:p>
        </p:txBody>
      </p:sp>
      <p:sp>
        <p:nvSpPr>
          <p:cNvPr id="26" name="Text Placeholder 2"/>
          <p:cNvSpPr txBox="1">
            <a:spLocks/>
          </p:cNvSpPr>
          <p:nvPr/>
        </p:nvSpPr>
        <p:spPr>
          <a:xfrm>
            <a:off x="920617" y="4279344"/>
            <a:ext cx="365209" cy="30050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b="1" dirty="0">
                <a:solidFill>
                  <a:srgbClr val="4C4C4C"/>
                </a:solidFill>
                <a:latin typeface="Karla"/>
              </a:rPr>
              <a:t>3</a:t>
            </a:r>
          </a:p>
        </p:txBody>
      </p:sp>
      <p:sp>
        <p:nvSpPr>
          <p:cNvPr id="27" name="Text Placeholder 2"/>
          <p:cNvSpPr txBox="1">
            <a:spLocks/>
          </p:cNvSpPr>
          <p:nvPr/>
        </p:nvSpPr>
        <p:spPr>
          <a:xfrm>
            <a:off x="920616" y="5489175"/>
            <a:ext cx="365209" cy="30050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b="1" dirty="0">
              <a:solidFill>
                <a:srgbClr val="4C4C4C"/>
              </a:solidFill>
              <a:latin typeface="Karla"/>
            </a:endParaRPr>
          </a:p>
        </p:txBody>
      </p:sp>
      <p:sp>
        <p:nvSpPr>
          <p:cNvPr id="28" name="Text Placeholder 2"/>
          <p:cNvSpPr txBox="1">
            <a:spLocks/>
          </p:cNvSpPr>
          <p:nvPr/>
        </p:nvSpPr>
        <p:spPr>
          <a:xfrm>
            <a:off x="6910785" y="1881157"/>
            <a:ext cx="365209" cy="30050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b="1" dirty="0">
              <a:solidFill>
                <a:srgbClr val="4C4C4C"/>
              </a:solidFill>
              <a:latin typeface="Karla"/>
            </a:endParaRPr>
          </a:p>
        </p:txBody>
      </p:sp>
      <p:sp>
        <p:nvSpPr>
          <p:cNvPr id="29" name="Text Placeholder 2"/>
          <p:cNvSpPr txBox="1">
            <a:spLocks/>
          </p:cNvSpPr>
          <p:nvPr/>
        </p:nvSpPr>
        <p:spPr>
          <a:xfrm>
            <a:off x="6910785" y="3082191"/>
            <a:ext cx="365209" cy="30050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b="1" dirty="0">
              <a:solidFill>
                <a:srgbClr val="4C4C4C"/>
              </a:solidFill>
              <a:latin typeface="Karla"/>
            </a:endParaRPr>
          </a:p>
        </p:txBody>
      </p:sp>
      <p:sp>
        <p:nvSpPr>
          <p:cNvPr id="30" name="Text Placeholder 2"/>
          <p:cNvSpPr txBox="1">
            <a:spLocks/>
          </p:cNvSpPr>
          <p:nvPr/>
        </p:nvSpPr>
        <p:spPr>
          <a:xfrm>
            <a:off x="6910785" y="4292031"/>
            <a:ext cx="365209" cy="30050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b="1" dirty="0">
              <a:solidFill>
                <a:srgbClr val="4C4C4C"/>
              </a:solidFill>
              <a:latin typeface="Karla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70989" y="6117441"/>
            <a:ext cx="1365622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41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18177" y="1055154"/>
            <a:ext cx="5049837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King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King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King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King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King" pitchFamily="2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9pPr>
          </a:lstStyle>
          <a:p>
            <a:pPr algn="ctr" eaLnBrk="1" hangingPunct="1"/>
            <a:r>
              <a:rPr lang="en-US" altLang="en-US" sz="3600" b="1" dirty="0" smtClean="0">
                <a:solidFill>
                  <a:srgbClr val="4C4C4C"/>
                </a:solidFill>
                <a:latin typeface="Karla" pitchFamily="2" charset="0"/>
                <a:cs typeface="Karla" pitchFamily="2" charset="0"/>
              </a:rPr>
              <a:t>Background</a:t>
            </a:r>
            <a:endParaRPr lang="en-US" altLang="en-US" sz="3600" b="1" dirty="0" smtClean="0">
              <a:solidFill>
                <a:srgbClr val="F47920"/>
              </a:solidFill>
              <a:latin typeface="Karla" pitchFamily="2" charset="0"/>
              <a:cs typeface="Karla" pitchFamily="2" charset="0"/>
            </a:endParaRPr>
          </a:p>
          <a:p>
            <a:pPr eaLnBrk="1" hangingPunct="1"/>
            <a:endParaRPr lang="en-US" altLang="en-US" sz="1600" dirty="0">
              <a:latin typeface="Raleway ExtraBold" panose="020B0903030101060003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18177" y="1746175"/>
            <a:ext cx="5558938" cy="36240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Bef>
                <a:spcPts val="0"/>
              </a:spcBef>
              <a:buFont typeface="Wingdings" panose="05000000000000000000" pitchFamily="2" charset="2"/>
              <a:buChar char="ü"/>
              <a:defRPr/>
            </a:pPr>
            <a:r>
              <a:rPr lang="en-US" b="1" kern="0" dirty="0"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Goal of activity: </a:t>
            </a:r>
            <a:r>
              <a:rPr lang="en-US" kern="0" dirty="0"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capacity building in audit of EI </a:t>
            </a:r>
          </a:p>
          <a:p>
            <a:pPr>
              <a:lnSpc>
                <a:spcPct val="200000"/>
              </a:lnSpc>
              <a:spcBef>
                <a:spcPts val="0"/>
              </a:spcBef>
              <a:buFont typeface="Wingdings" panose="05000000000000000000" pitchFamily="2" charset="2"/>
              <a:buChar char="ü"/>
              <a:defRPr/>
            </a:pPr>
            <a:r>
              <a:rPr lang="en-US" b="1" kern="0" dirty="0"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Activity leads: </a:t>
            </a:r>
            <a:r>
              <a:rPr lang="en-US" kern="0" dirty="0"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SAIs Ghana, India and Uganda</a:t>
            </a:r>
          </a:p>
          <a:p>
            <a:pPr>
              <a:lnSpc>
                <a:spcPct val="200000"/>
              </a:lnSpc>
              <a:spcBef>
                <a:spcPts val="0"/>
              </a:spcBef>
              <a:buFont typeface="Wingdings" panose="05000000000000000000" pitchFamily="2" charset="2"/>
              <a:buChar char="ü"/>
              <a:defRPr/>
            </a:pPr>
            <a:r>
              <a:rPr lang="en-US" b="1" kern="0" dirty="0"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Implemented by: </a:t>
            </a:r>
            <a:r>
              <a:rPr lang="en-US" kern="0" dirty="0"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Learning Task Force comprised of SAIs Ecuador, Ghana, India, Indonesia, Iraq, Kenya, Norway, Uganda, United States, Vietnam, Zambia, Zimbabwe and AFROSAI-E</a:t>
            </a:r>
          </a:p>
          <a:p>
            <a:pPr>
              <a:lnSpc>
                <a:spcPct val="150000"/>
              </a:lnSpc>
              <a:defRPr/>
            </a:pPr>
            <a:endParaRPr lang="en-US" sz="900" dirty="0">
              <a:latin typeface="Karla" pitchFamily="2" charset="0"/>
              <a:ea typeface="Karla" pitchFamily="2" charset="0"/>
              <a:cs typeface="Poppins" panose="02000000000000000000" pitchFamily="2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7115" y="860215"/>
            <a:ext cx="6214885" cy="451002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5913" y="6208888"/>
            <a:ext cx="1365622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89965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89043" y="1576800"/>
            <a:ext cx="8955158" cy="60478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400" marR="17780">
              <a:lnSpc>
                <a:spcPct val="150000"/>
              </a:lnSpc>
              <a:spcBef>
                <a:spcPts val="620"/>
              </a:spcBef>
              <a:tabLst>
                <a:tab pos="482600" algn="l"/>
              </a:tabLst>
            </a:pPr>
            <a:r>
              <a:rPr lang="en-US" sz="2800" b="1" u="sng" spc="-10" dirty="0" smtClean="0"/>
              <a:t>E-Learning Course</a:t>
            </a:r>
          </a:p>
          <a:p>
            <a:pPr marL="482600" marR="17780" indent="-457200">
              <a:lnSpc>
                <a:spcPct val="150000"/>
              </a:lnSpc>
              <a:spcBef>
                <a:spcPts val="620"/>
              </a:spcBef>
              <a:buFont typeface="Wingdings" panose="05000000000000000000" pitchFamily="2" charset="2"/>
              <a:buChar char="Ø"/>
              <a:tabLst>
                <a:tab pos="482600" algn="l"/>
              </a:tabLst>
            </a:pPr>
            <a:r>
              <a:rPr lang="en-US" sz="3200" spc="-10" dirty="0" smtClean="0"/>
              <a:t>E-learning course completed and ready for publication</a:t>
            </a:r>
            <a:endParaRPr lang="en-US" sz="3200" spc="-10" dirty="0"/>
          </a:p>
          <a:p>
            <a:pPr marL="482600" marR="17780" indent="-457200">
              <a:lnSpc>
                <a:spcPct val="150000"/>
              </a:lnSpc>
              <a:spcBef>
                <a:spcPts val="620"/>
              </a:spcBef>
              <a:buFont typeface="Wingdings" panose="05000000000000000000" pitchFamily="2" charset="2"/>
              <a:buChar char="Ø"/>
              <a:tabLst>
                <a:tab pos="482600" algn="l"/>
              </a:tabLst>
            </a:pPr>
            <a:r>
              <a:rPr lang="en-US" sz="3200" spc="-10" dirty="0"/>
              <a:t>Based on </a:t>
            </a:r>
            <a:r>
              <a:rPr lang="en-US" sz="3200" spc="-10" dirty="0" smtClean="0"/>
              <a:t>EI Training Framework: Module </a:t>
            </a:r>
            <a:r>
              <a:rPr lang="en-US" sz="3200" spc="-10" dirty="0"/>
              <a:t>3 </a:t>
            </a:r>
            <a:r>
              <a:rPr lang="en-US" sz="3200" spc="-10" dirty="0" smtClean="0"/>
              <a:t>– </a:t>
            </a:r>
            <a:r>
              <a:rPr lang="en-US" sz="3200" i="1" spc="-10" dirty="0" smtClean="0"/>
              <a:t>Exploration and Data Management</a:t>
            </a:r>
            <a:r>
              <a:rPr lang="en-US" sz="3200" spc="-10" dirty="0" smtClean="0"/>
              <a:t> (</a:t>
            </a:r>
            <a:r>
              <a:rPr lang="en-US" sz="3200" i="1" spc="-10" dirty="0" smtClean="0"/>
              <a:t>minerals</a:t>
            </a:r>
            <a:r>
              <a:rPr lang="en-US" sz="3200" spc="-10" dirty="0" smtClean="0"/>
              <a:t>)</a:t>
            </a:r>
            <a:endParaRPr lang="en-US" sz="3200" spc="-10" dirty="0" smtClean="0"/>
          </a:p>
          <a:p>
            <a:pPr marL="482600" marR="17780" indent="-457200">
              <a:lnSpc>
                <a:spcPct val="150000"/>
              </a:lnSpc>
              <a:spcBef>
                <a:spcPts val="620"/>
              </a:spcBef>
              <a:buFont typeface="Wingdings" panose="05000000000000000000" pitchFamily="2" charset="2"/>
              <a:buChar char="Ø"/>
              <a:tabLst>
                <a:tab pos="482600" algn="l"/>
              </a:tabLst>
            </a:pPr>
            <a:r>
              <a:rPr lang="en-US" sz="3200" spc="-10" dirty="0"/>
              <a:t>Secretariat to share course in </a:t>
            </a:r>
            <a:r>
              <a:rPr lang="en-US" sz="3200" spc="-10" dirty="0" smtClean="0"/>
              <a:t>coming weeks</a:t>
            </a:r>
            <a:r>
              <a:rPr lang="en-US" sz="2800" spc="-10" dirty="0" smtClean="0"/>
              <a:t>.</a:t>
            </a:r>
            <a:endParaRPr lang="en-US" sz="2800" spc="-10" dirty="0"/>
          </a:p>
          <a:p>
            <a:pPr marL="25400" marR="17780">
              <a:lnSpc>
                <a:spcPct val="100000"/>
              </a:lnSpc>
              <a:spcBef>
                <a:spcPts val="620"/>
              </a:spcBef>
              <a:tabLst>
                <a:tab pos="482600" algn="l"/>
              </a:tabLst>
            </a:pPr>
            <a:endParaRPr lang="en-GB" sz="2500" spc="-10" dirty="0"/>
          </a:p>
          <a:p>
            <a:pPr marL="25400" marR="17780">
              <a:lnSpc>
                <a:spcPct val="100000"/>
              </a:lnSpc>
              <a:spcBef>
                <a:spcPts val="620"/>
              </a:spcBef>
              <a:tabLst>
                <a:tab pos="482600" algn="l"/>
              </a:tabLst>
            </a:pPr>
            <a:endParaRPr lang="en-US" sz="2500" spc="-10" dirty="0" smtClean="0"/>
          </a:p>
          <a:p>
            <a:pPr marL="25400" marR="17780">
              <a:lnSpc>
                <a:spcPct val="100000"/>
              </a:lnSpc>
              <a:spcBef>
                <a:spcPts val="620"/>
              </a:spcBef>
              <a:tabLst>
                <a:tab pos="482600" algn="l"/>
              </a:tabLst>
            </a:pPr>
            <a:endParaRPr lang="en-US" sz="2500" spc="-10" dirty="0" smtClean="0"/>
          </a:p>
        </p:txBody>
      </p:sp>
      <p:sp>
        <p:nvSpPr>
          <p:cNvPr id="7" name="Rectangle 6"/>
          <p:cNvSpPr/>
          <p:nvPr/>
        </p:nvSpPr>
        <p:spPr>
          <a:xfrm>
            <a:off x="1937857" y="622693"/>
            <a:ext cx="831349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4C4C4C"/>
                </a:solidFill>
                <a:latin typeface="Karla"/>
              </a:rPr>
              <a:t>Activities </a:t>
            </a:r>
            <a:r>
              <a:rPr lang="en-US" sz="2800" b="1" dirty="0" smtClean="0">
                <a:solidFill>
                  <a:srgbClr val="4C4C4C"/>
                </a:solidFill>
                <a:latin typeface="Karla"/>
              </a:rPr>
              <a:t>since SC meeting 2024</a:t>
            </a:r>
            <a:endParaRPr lang="en-GB" sz="2800" b="1" dirty="0">
              <a:solidFill>
                <a:srgbClr val="4C4C4C"/>
              </a:solidFill>
              <a:latin typeface="Karla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70989" y="6137319"/>
            <a:ext cx="1365622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512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08113" y="1083365"/>
            <a:ext cx="11509513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400" marR="17780">
              <a:lnSpc>
                <a:spcPct val="150000"/>
              </a:lnSpc>
              <a:spcBef>
                <a:spcPts val="620"/>
              </a:spcBef>
              <a:tabLst>
                <a:tab pos="482600" algn="l"/>
              </a:tabLst>
            </a:pPr>
            <a:r>
              <a:rPr lang="en-US" sz="2800" b="1" u="sng" spc="-10" dirty="0" smtClean="0"/>
              <a:t>5</a:t>
            </a:r>
            <a:r>
              <a:rPr lang="en-US" sz="2800" b="1" u="sng" spc="-10" baseline="30000" dirty="0" smtClean="0"/>
              <a:t>th</a:t>
            </a:r>
            <a:r>
              <a:rPr lang="en-US" sz="2800" b="1" u="sng" spc="-10" dirty="0" smtClean="0"/>
              <a:t> International </a:t>
            </a:r>
            <a:r>
              <a:rPr lang="en-US" sz="2800" b="1" u="sng" spc="-10" dirty="0" err="1" smtClean="0"/>
              <a:t>Programme</a:t>
            </a:r>
            <a:r>
              <a:rPr lang="en-US" sz="2800" b="1" u="sng" spc="-10" dirty="0" smtClean="0"/>
              <a:t> on Audit of Extractive Industries</a:t>
            </a:r>
            <a:endParaRPr lang="en-US" sz="2800" b="1" u="sng" spc="-10" dirty="0" smtClean="0"/>
          </a:p>
          <a:p>
            <a:pPr marL="368300" marR="17780" indent="-342900">
              <a:lnSpc>
                <a:spcPct val="150000"/>
              </a:lnSpc>
              <a:spcBef>
                <a:spcPts val="620"/>
              </a:spcBef>
              <a:buFont typeface="Wingdings" panose="05000000000000000000" pitchFamily="2" charset="2"/>
              <a:buChar char="Ø"/>
              <a:tabLst>
                <a:tab pos="482600" algn="l"/>
              </a:tabLst>
            </a:pPr>
            <a:r>
              <a:rPr lang="en-US" sz="2000" spc="-10" dirty="0" err="1" smtClean="0"/>
              <a:t>Organised</a:t>
            </a:r>
            <a:r>
              <a:rPr lang="en-US" sz="2000" spc="-10" dirty="0" smtClean="0"/>
              <a:t> in collaboration with </a:t>
            </a:r>
            <a:r>
              <a:rPr lang="en-US" sz="2000" spc="-10" dirty="0" err="1" smtClean="0"/>
              <a:t>iCED</a:t>
            </a:r>
            <a:r>
              <a:rPr lang="en-US" sz="2000" spc="-10" dirty="0" smtClean="0"/>
              <a:t> of SAI India </a:t>
            </a:r>
          </a:p>
          <a:p>
            <a:pPr marL="368300" marR="17780" indent="-342900">
              <a:lnSpc>
                <a:spcPct val="150000"/>
              </a:lnSpc>
              <a:spcBef>
                <a:spcPts val="620"/>
              </a:spcBef>
              <a:buFont typeface="Wingdings" panose="05000000000000000000" pitchFamily="2" charset="2"/>
              <a:buChar char="Ø"/>
              <a:tabLst>
                <a:tab pos="482600" algn="l"/>
              </a:tabLst>
            </a:pPr>
            <a:r>
              <a:rPr lang="en-US" sz="2000" spc="-10" dirty="0"/>
              <a:t>H</a:t>
            </a:r>
            <a:r>
              <a:rPr lang="en-US" sz="2000" spc="-10" dirty="0" smtClean="0"/>
              <a:t>eld </a:t>
            </a:r>
            <a:r>
              <a:rPr lang="en-US" sz="2000" spc="-10" dirty="0"/>
              <a:t>in two </a:t>
            </a:r>
            <a:r>
              <a:rPr lang="en-US" sz="2000" spc="-10" dirty="0" smtClean="0"/>
              <a:t>parts:</a:t>
            </a:r>
          </a:p>
          <a:p>
            <a:pPr marL="1341438" marR="17780" indent="-268288">
              <a:lnSpc>
                <a:spcPct val="150000"/>
              </a:lnSpc>
              <a:spcBef>
                <a:spcPts val="620"/>
              </a:spcBef>
              <a:buFont typeface="Arial" panose="020B0604020202020204" pitchFamily="34" charset="0"/>
              <a:buChar char="•"/>
              <a:tabLst>
                <a:tab pos="482600" algn="l"/>
              </a:tabLst>
            </a:pPr>
            <a:r>
              <a:rPr lang="en-US" spc="-10" dirty="0" smtClean="0"/>
              <a:t>January </a:t>
            </a:r>
            <a:r>
              <a:rPr lang="en-US" spc="-10" dirty="0"/>
              <a:t>2025 (</a:t>
            </a:r>
            <a:r>
              <a:rPr lang="en-US" i="1" spc="-10" dirty="0" smtClean="0"/>
              <a:t>Online</a:t>
            </a:r>
            <a:r>
              <a:rPr lang="en-US" spc="-10" dirty="0" smtClean="0"/>
              <a:t>)</a:t>
            </a:r>
          </a:p>
          <a:p>
            <a:pPr marL="1341438" marR="17780" indent="-268288">
              <a:lnSpc>
                <a:spcPct val="150000"/>
              </a:lnSpc>
              <a:spcBef>
                <a:spcPts val="620"/>
              </a:spcBef>
              <a:buFont typeface="Arial" panose="020B0604020202020204" pitchFamily="34" charset="0"/>
              <a:buChar char="•"/>
              <a:tabLst>
                <a:tab pos="482600" algn="l"/>
              </a:tabLst>
            </a:pPr>
            <a:r>
              <a:rPr lang="en-US" spc="-10" dirty="0" smtClean="0"/>
              <a:t>March </a:t>
            </a:r>
            <a:r>
              <a:rPr lang="en-US" spc="-10" dirty="0"/>
              <a:t>2025 </a:t>
            </a:r>
            <a:r>
              <a:rPr lang="en-US" spc="-10" dirty="0" smtClean="0"/>
              <a:t>(</a:t>
            </a:r>
            <a:r>
              <a:rPr lang="en-US" i="1" spc="-10" dirty="0" smtClean="0"/>
              <a:t>In-person</a:t>
            </a:r>
            <a:r>
              <a:rPr lang="en-US" spc="-10" dirty="0" smtClean="0"/>
              <a:t>)</a:t>
            </a:r>
            <a:endParaRPr lang="en-US" spc="-10" dirty="0"/>
          </a:p>
          <a:p>
            <a:pPr marL="368300" marR="17780" indent="-342900">
              <a:lnSpc>
                <a:spcPct val="150000"/>
              </a:lnSpc>
              <a:spcBef>
                <a:spcPts val="620"/>
              </a:spcBef>
              <a:buFont typeface="Wingdings" panose="05000000000000000000" pitchFamily="2" charset="2"/>
              <a:buChar char="Ø"/>
              <a:tabLst>
                <a:tab pos="482600" algn="l"/>
              </a:tabLst>
            </a:pPr>
            <a:r>
              <a:rPr lang="en-US" sz="2000" spc="-10" dirty="0" smtClean="0"/>
              <a:t>106 </a:t>
            </a:r>
            <a:r>
              <a:rPr lang="en-US" sz="2000" spc="-10" dirty="0"/>
              <a:t>participants from 26 </a:t>
            </a:r>
            <a:r>
              <a:rPr lang="en-US" sz="2000" spc="-10" dirty="0" smtClean="0"/>
              <a:t>SAIs in </a:t>
            </a:r>
            <a:r>
              <a:rPr lang="en-US" sz="2000" spc="-10" dirty="0"/>
              <a:t>online </a:t>
            </a:r>
            <a:r>
              <a:rPr lang="en-US" sz="2000" spc="-10" dirty="0" smtClean="0"/>
              <a:t>training</a:t>
            </a:r>
          </a:p>
          <a:p>
            <a:pPr marL="368300" marR="17780" indent="-342900">
              <a:lnSpc>
                <a:spcPct val="150000"/>
              </a:lnSpc>
              <a:spcBef>
                <a:spcPts val="620"/>
              </a:spcBef>
              <a:buFont typeface="Wingdings" panose="05000000000000000000" pitchFamily="2" charset="2"/>
              <a:buChar char="Ø"/>
              <a:tabLst>
                <a:tab pos="482600" algn="l"/>
              </a:tabLst>
            </a:pPr>
            <a:r>
              <a:rPr lang="en-US" sz="2000" spc="-10" dirty="0" smtClean="0"/>
              <a:t>20 </a:t>
            </a:r>
            <a:r>
              <a:rPr lang="en-US" sz="2000" spc="-10" dirty="0"/>
              <a:t>participants from 11 SAIs </a:t>
            </a:r>
            <a:r>
              <a:rPr lang="en-US" sz="2000" spc="-10" dirty="0" smtClean="0"/>
              <a:t>in-person</a:t>
            </a:r>
            <a:r>
              <a:rPr lang="en-US" sz="2000" spc="-10" dirty="0" smtClean="0"/>
              <a:t> </a:t>
            </a:r>
            <a:r>
              <a:rPr lang="en-US" sz="2000" spc="-10" dirty="0"/>
              <a:t>training</a:t>
            </a:r>
          </a:p>
          <a:p>
            <a:pPr marL="368300" marR="17780" indent="-342900">
              <a:lnSpc>
                <a:spcPct val="150000"/>
              </a:lnSpc>
              <a:spcBef>
                <a:spcPts val="620"/>
              </a:spcBef>
              <a:buFont typeface="Wingdings" panose="05000000000000000000" pitchFamily="2" charset="2"/>
              <a:buChar char="Ø"/>
              <a:tabLst>
                <a:tab pos="482600" algn="l"/>
              </a:tabLst>
            </a:pPr>
            <a:r>
              <a:rPr lang="en-US" sz="2000" spc="-10" dirty="0" smtClean="0"/>
              <a:t>Covered 4 modules of EI Training Framework:</a:t>
            </a:r>
          </a:p>
          <a:p>
            <a:pPr marL="25400" marR="17780">
              <a:lnSpc>
                <a:spcPct val="150000"/>
              </a:lnSpc>
              <a:spcBef>
                <a:spcPts val="620"/>
              </a:spcBef>
              <a:tabLst>
                <a:tab pos="482600" algn="l"/>
              </a:tabLst>
            </a:pPr>
            <a:r>
              <a:rPr lang="en-US" spc="-10" dirty="0" smtClean="0"/>
              <a:t>a) Module 1 – Overview of the Extractive Industries, b) </a:t>
            </a:r>
            <a:r>
              <a:rPr lang="en-US" spc="-10" dirty="0" smtClean="0"/>
              <a:t>Module 2 – Policy, Legal and Institutional Frameworks c) </a:t>
            </a:r>
            <a:r>
              <a:rPr lang="en-US" spc="-10" dirty="0" smtClean="0"/>
              <a:t>Module 4 – Award of Contracts and Licenses and d) </a:t>
            </a:r>
            <a:r>
              <a:rPr lang="en-US" spc="-10" dirty="0" smtClean="0"/>
              <a:t>Module 8 – Environment and Sustainable Development</a:t>
            </a:r>
            <a:endParaRPr lang="en-US" sz="2500" spc="-10" dirty="0" smtClean="0"/>
          </a:p>
        </p:txBody>
      </p:sp>
      <p:sp>
        <p:nvSpPr>
          <p:cNvPr id="7" name="Rectangle 6"/>
          <p:cNvSpPr/>
          <p:nvPr/>
        </p:nvSpPr>
        <p:spPr>
          <a:xfrm>
            <a:off x="1948069" y="347870"/>
            <a:ext cx="83032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800" b="1" dirty="0">
                <a:solidFill>
                  <a:srgbClr val="4C4C4C"/>
                </a:solidFill>
                <a:latin typeface="Karla"/>
              </a:rPr>
              <a:t>Activities since SC meeting </a:t>
            </a:r>
            <a:r>
              <a:rPr lang="en-GB" sz="2800" b="1" dirty="0" smtClean="0">
                <a:solidFill>
                  <a:srgbClr val="4C4C4C"/>
                </a:solidFill>
                <a:latin typeface="Karla"/>
              </a:rPr>
              <a:t>2024 </a:t>
            </a:r>
            <a:r>
              <a:rPr lang="en-GB" sz="2800" b="1" dirty="0" err="1" smtClean="0">
                <a:solidFill>
                  <a:srgbClr val="4C4C4C"/>
                </a:solidFill>
                <a:latin typeface="Karla"/>
              </a:rPr>
              <a:t>Cont</a:t>
            </a:r>
            <a:r>
              <a:rPr lang="en-GB" sz="2800" b="1" dirty="0" smtClean="0">
                <a:solidFill>
                  <a:srgbClr val="4C4C4C"/>
                </a:solidFill>
                <a:latin typeface="Karla"/>
              </a:rPr>
              <a:t>…..</a:t>
            </a:r>
            <a:endParaRPr lang="en-GB" sz="2800" b="1" dirty="0">
              <a:solidFill>
                <a:srgbClr val="4C4C4C"/>
              </a:solidFill>
              <a:latin typeface="Karla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70989" y="6137319"/>
            <a:ext cx="1365622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657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937857" y="1576800"/>
            <a:ext cx="8687074" cy="43242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400" marR="17780">
              <a:lnSpc>
                <a:spcPct val="150000"/>
              </a:lnSpc>
              <a:spcBef>
                <a:spcPts val="620"/>
              </a:spcBef>
              <a:tabLst>
                <a:tab pos="482600" algn="l"/>
              </a:tabLst>
            </a:pPr>
            <a:r>
              <a:rPr lang="en-US" sz="2500" b="1" u="sng" spc="-10" dirty="0" smtClean="0"/>
              <a:t>International Training workshop, Kampala Uganda</a:t>
            </a:r>
          </a:p>
          <a:p>
            <a:pPr marL="368300" marR="17780" indent="-342900">
              <a:lnSpc>
                <a:spcPct val="150000"/>
              </a:lnSpc>
              <a:spcBef>
                <a:spcPts val="620"/>
              </a:spcBef>
              <a:buFont typeface="Arial" panose="020B0604020202020204" pitchFamily="34" charset="0"/>
              <a:buChar char="•"/>
              <a:tabLst>
                <a:tab pos="482600" algn="l"/>
              </a:tabLst>
            </a:pPr>
            <a:r>
              <a:rPr lang="en-US" sz="2500" spc="-10" dirty="0"/>
              <a:t>H</a:t>
            </a:r>
            <a:r>
              <a:rPr lang="en-US" sz="2500" spc="-10" dirty="0" smtClean="0"/>
              <a:t>eld in-person </a:t>
            </a:r>
            <a:r>
              <a:rPr lang="en-US" sz="2500" spc="-10" dirty="0" smtClean="0"/>
              <a:t>in</a:t>
            </a:r>
            <a:r>
              <a:rPr lang="en-US" sz="2500" spc="-10" dirty="0" smtClean="0"/>
              <a:t> </a:t>
            </a:r>
            <a:r>
              <a:rPr lang="en-US" sz="2500" spc="-10" dirty="0"/>
              <a:t>May </a:t>
            </a:r>
            <a:r>
              <a:rPr lang="en-US" sz="2500" spc="-10" dirty="0" smtClean="0"/>
              <a:t>2025</a:t>
            </a:r>
          </a:p>
          <a:p>
            <a:pPr marL="368300" marR="17780" indent="-342900">
              <a:lnSpc>
                <a:spcPct val="150000"/>
              </a:lnSpc>
              <a:spcBef>
                <a:spcPts val="620"/>
              </a:spcBef>
              <a:buFont typeface="Arial" panose="020B0604020202020204" pitchFamily="34" charset="0"/>
              <a:buChar char="•"/>
              <a:tabLst>
                <a:tab pos="482600" algn="l"/>
              </a:tabLst>
            </a:pPr>
            <a:r>
              <a:rPr lang="en-US" sz="2500" spc="-10" dirty="0" smtClean="0"/>
              <a:t>Covered</a:t>
            </a:r>
            <a:r>
              <a:rPr lang="en-US" sz="2500" spc="-10" dirty="0" smtClean="0"/>
              <a:t> </a:t>
            </a:r>
            <a:r>
              <a:rPr lang="en-US" sz="2500" spc="-10" dirty="0"/>
              <a:t>Module 10 </a:t>
            </a:r>
            <a:r>
              <a:rPr lang="en-US" sz="2500" spc="-10" dirty="0" smtClean="0"/>
              <a:t>- Accounting </a:t>
            </a:r>
            <a:r>
              <a:rPr lang="en-US" sz="2500" spc="-10" dirty="0"/>
              <a:t>Standards in </a:t>
            </a:r>
            <a:r>
              <a:rPr lang="en-US" sz="2500" spc="-10" dirty="0" smtClean="0"/>
              <a:t>the Extractive Industries</a:t>
            </a:r>
          </a:p>
          <a:p>
            <a:pPr marL="368300" marR="17780" indent="-342900">
              <a:lnSpc>
                <a:spcPct val="150000"/>
              </a:lnSpc>
              <a:spcBef>
                <a:spcPts val="620"/>
              </a:spcBef>
              <a:buFont typeface="Arial" panose="020B0604020202020204" pitchFamily="34" charset="0"/>
              <a:buChar char="•"/>
              <a:tabLst>
                <a:tab pos="482600" algn="l"/>
              </a:tabLst>
            </a:pPr>
            <a:r>
              <a:rPr lang="en-US" sz="2500" spc="-10" dirty="0" smtClean="0"/>
              <a:t>36 Participants from 9 SAIs and National Stakeholders</a:t>
            </a:r>
          </a:p>
          <a:p>
            <a:pPr marL="368300" marR="17780" indent="-342900">
              <a:lnSpc>
                <a:spcPct val="150000"/>
              </a:lnSpc>
              <a:spcBef>
                <a:spcPts val="620"/>
              </a:spcBef>
              <a:buFont typeface="Arial" panose="020B0604020202020204" pitchFamily="34" charset="0"/>
              <a:buChar char="•"/>
              <a:tabLst>
                <a:tab pos="482600" algn="l"/>
              </a:tabLst>
            </a:pPr>
            <a:r>
              <a:rPr lang="en-US" sz="2500" spc="-10" dirty="0" smtClean="0"/>
              <a:t>Training material available on website</a:t>
            </a:r>
            <a:endParaRPr lang="en-US" sz="2500" spc="-10" dirty="0" smtClean="0"/>
          </a:p>
          <a:p>
            <a:pPr marL="25400" marR="17780">
              <a:lnSpc>
                <a:spcPct val="100000"/>
              </a:lnSpc>
              <a:spcBef>
                <a:spcPts val="620"/>
              </a:spcBef>
              <a:tabLst>
                <a:tab pos="482600" algn="l"/>
              </a:tabLst>
            </a:pPr>
            <a:endParaRPr lang="en-US" sz="2500" spc="-10" dirty="0" smtClean="0"/>
          </a:p>
        </p:txBody>
      </p:sp>
      <p:sp>
        <p:nvSpPr>
          <p:cNvPr id="7" name="Rectangle 6"/>
          <p:cNvSpPr/>
          <p:nvPr/>
        </p:nvSpPr>
        <p:spPr>
          <a:xfrm>
            <a:off x="1937857" y="622693"/>
            <a:ext cx="831349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800" b="1" dirty="0">
                <a:solidFill>
                  <a:srgbClr val="4C4C4C"/>
                </a:solidFill>
                <a:latin typeface="Karla"/>
              </a:rPr>
              <a:t>Activities since SC meeting 2024 </a:t>
            </a:r>
            <a:r>
              <a:rPr lang="en-GB" sz="2800" b="1" dirty="0" err="1">
                <a:solidFill>
                  <a:srgbClr val="4C4C4C"/>
                </a:solidFill>
                <a:latin typeface="Karla"/>
              </a:rPr>
              <a:t>Cont</a:t>
            </a:r>
            <a:r>
              <a:rPr lang="en-GB" sz="2800" b="1" dirty="0">
                <a:solidFill>
                  <a:srgbClr val="4C4C4C"/>
                </a:solidFill>
                <a:latin typeface="Karla"/>
              </a:rPr>
              <a:t>…..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10746" y="6137319"/>
            <a:ext cx="1365622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2291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246243" y="1576800"/>
            <a:ext cx="7653131" cy="21082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8300" marR="17780" indent="-342900">
              <a:lnSpc>
                <a:spcPct val="150000"/>
              </a:lnSpc>
              <a:spcBef>
                <a:spcPts val="620"/>
              </a:spcBef>
              <a:buFont typeface="Arial" panose="020B0604020202020204" pitchFamily="34" charset="0"/>
              <a:buChar char="•"/>
              <a:tabLst>
                <a:tab pos="482600" algn="l"/>
              </a:tabLst>
            </a:pPr>
            <a:r>
              <a:rPr lang="en-US" sz="3200" spc="-10" dirty="0" smtClean="0"/>
              <a:t>Roll out E-Learning course</a:t>
            </a:r>
          </a:p>
          <a:p>
            <a:pPr marL="368300" marR="17780" indent="-342900">
              <a:lnSpc>
                <a:spcPct val="150000"/>
              </a:lnSpc>
              <a:spcBef>
                <a:spcPts val="620"/>
              </a:spcBef>
              <a:buFont typeface="Arial" panose="020B0604020202020204" pitchFamily="34" charset="0"/>
              <a:buChar char="•"/>
              <a:tabLst>
                <a:tab pos="482600" algn="l"/>
              </a:tabLst>
            </a:pPr>
            <a:r>
              <a:rPr lang="en-US" sz="3200" spc="-10" dirty="0" smtClean="0"/>
              <a:t>Hold</a:t>
            </a:r>
            <a:r>
              <a:rPr lang="en-US" sz="3200" spc="-10" dirty="0" smtClean="0"/>
              <a:t> training workshop</a:t>
            </a:r>
            <a:endParaRPr lang="en-US" sz="3200" spc="-10" dirty="0" smtClean="0"/>
          </a:p>
          <a:p>
            <a:pPr marL="25400" marR="17780">
              <a:lnSpc>
                <a:spcPct val="100000"/>
              </a:lnSpc>
              <a:spcBef>
                <a:spcPts val="620"/>
              </a:spcBef>
              <a:tabLst>
                <a:tab pos="482600" algn="l"/>
              </a:tabLst>
            </a:pPr>
            <a:endParaRPr lang="en-US" sz="2500" spc="-10" dirty="0" smtClean="0"/>
          </a:p>
        </p:txBody>
      </p:sp>
      <p:sp>
        <p:nvSpPr>
          <p:cNvPr id="7" name="Rectangle 6"/>
          <p:cNvSpPr/>
          <p:nvPr/>
        </p:nvSpPr>
        <p:spPr>
          <a:xfrm>
            <a:off x="1937857" y="622693"/>
            <a:ext cx="831349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800" b="1" dirty="0" smtClean="0">
                <a:solidFill>
                  <a:srgbClr val="4C4C4C"/>
                </a:solidFill>
                <a:latin typeface="Karla"/>
              </a:rPr>
              <a:t>Planned activities July – December 2025</a:t>
            </a:r>
            <a:endParaRPr lang="en-GB" sz="2800" b="1" dirty="0">
              <a:solidFill>
                <a:srgbClr val="4C4C4C"/>
              </a:solidFill>
              <a:latin typeface="Karla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10746" y="6137319"/>
            <a:ext cx="1365622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1540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132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GEI PRESENTATION 1 DEC.potx [Autosaved]" id="{A806DD31-81C3-4C6B-BEDA-41C284F6C30B}" vid="{81178C08-5E8C-410D-B701-32EF2BEF746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WGEI PRESENTATION TEMPLATE FINAL</Template>
  <TotalTime>679</TotalTime>
  <Words>461</Words>
  <Application>Microsoft Office PowerPoint</Application>
  <PresentationFormat>Widescreen</PresentationFormat>
  <Paragraphs>69</Paragraphs>
  <Slides>8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9" baseType="lpstr">
      <vt:lpstr>Arial</vt:lpstr>
      <vt:lpstr>Arial  </vt:lpstr>
      <vt:lpstr>Arial Black</vt:lpstr>
      <vt:lpstr>Calibri</vt:lpstr>
      <vt:lpstr>Calibri Light</vt:lpstr>
      <vt:lpstr>Karla</vt:lpstr>
      <vt:lpstr>Pe-icon-7-stroke</vt:lpstr>
      <vt:lpstr>Poppins</vt:lpstr>
      <vt:lpstr>Raleway ExtraBold</vt:lpstr>
      <vt:lpstr>Wingdings</vt:lpstr>
      <vt:lpstr>Office Theme</vt:lpstr>
      <vt:lpstr>Activity 2 : Learning Undertakings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ACTIVITY 3 -</dc:title>
  <dc:creator>A</dc:creator>
  <cp:lastModifiedBy>Sheilla Ngira</cp:lastModifiedBy>
  <cp:revision>36</cp:revision>
  <dcterms:created xsi:type="dcterms:W3CDTF">2024-10-04T11:49:51Z</dcterms:created>
  <dcterms:modified xsi:type="dcterms:W3CDTF">2025-07-16T11:29:00Z</dcterms:modified>
</cp:coreProperties>
</file>