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60" r:id="rId5"/>
  </p:sldMasterIdLst>
  <p:notesMasterIdLst>
    <p:notesMasterId r:id="rId30"/>
  </p:notesMasterIdLst>
  <p:sldIdLst>
    <p:sldId id="289" r:id="rId6"/>
    <p:sldId id="304" r:id="rId7"/>
    <p:sldId id="284" r:id="rId8"/>
    <p:sldId id="433" r:id="rId9"/>
    <p:sldId id="285" r:id="rId10"/>
    <p:sldId id="311" r:id="rId11"/>
    <p:sldId id="307" r:id="rId12"/>
    <p:sldId id="312" r:id="rId13"/>
    <p:sldId id="446" r:id="rId14"/>
    <p:sldId id="434" r:id="rId15"/>
    <p:sldId id="292" r:id="rId16"/>
    <p:sldId id="437" r:id="rId17"/>
    <p:sldId id="261" r:id="rId18"/>
    <p:sldId id="435" r:id="rId19"/>
    <p:sldId id="436" r:id="rId20"/>
    <p:sldId id="438" r:id="rId21"/>
    <p:sldId id="305" r:id="rId22"/>
    <p:sldId id="445" r:id="rId23"/>
    <p:sldId id="439" r:id="rId24"/>
    <p:sldId id="440" r:id="rId25"/>
    <p:sldId id="441" r:id="rId26"/>
    <p:sldId id="442" r:id="rId27"/>
    <p:sldId id="443" r:id="rId28"/>
    <p:sldId id="302" r:id="rId29"/>
  </p:sldIdLst>
  <p:sldSz cx="12192000" cy="6858000"/>
  <p:notesSz cx="6858000" cy="9144000"/>
  <p:defaultTextStyle>
    <a:defPPr>
      <a:defRPr lang="en-U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A9FF344-6D91-9EAF-1B7D-3A6E5DAB3621}" name="PAU" initials="PAU" userId="PAU"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098"/>
    <p:restoredTop sz="93682" autoAdjust="0"/>
  </p:normalViewPr>
  <p:slideViewPr>
    <p:cSldViewPr snapToGrid="0" snapToObjects="1">
      <p:cViewPr varScale="1">
        <p:scale>
          <a:sx n="69" d="100"/>
          <a:sy n="69" d="100"/>
        </p:scale>
        <p:origin x="868"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microsoft.com/office/2018/10/relationships/authors" Target="authors.xml"/><Relationship Id="rId8" Type="http://schemas.openxmlformats.org/officeDocument/2006/relationships/slide" Target="slides/slide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F82C52-1322-4BD2-82CA-12FA95DB542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74978A3-6EAF-400D-A872-F528F4FCC435}">
      <dgm:prSet/>
      <dgm:spPr/>
      <dgm:t>
        <a:bodyPr/>
        <a:lstStyle/>
        <a:p>
          <a:r>
            <a:rPr lang="en-GB"/>
            <a:t>1. Role of the Petroleum Authority of Uganda</a:t>
          </a:r>
          <a:endParaRPr lang="en-US" dirty="0"/>
        </a:p>
      </dgm:t>
    </dgm:pt>
    <dgm:pt modelId="{433C4B65-B210-476C-BF18-2CB41476B44D}" type="parTrans" cxnId="{76AD5238-6E82-479A-B40A-F260B266C13F}">
      <dgm:prSet/>
      <dgm:spPr/>
      <dgm:t>
        <a:bodyPr/>
        <a:lstStyle/>
        <a:p>
          <a:endParaRPr lang="en-US">
            <a:solidFill>
              <a:schemeClr val="bg2"/>
            </a:solidFill>
          </a:endParaRPr>
        </a:p>
      </dgm:t>
    </dgm:pt>
    <dgm:pt modelId="{3D1C325C-DDE5-48AE-9F16-5D9663987ECA}" type="sibTrans" cxnId="{76AD5238-6E82-479A-B40A-F260B266C13F}">
      <dgm:prSet/>
      <dgm:spPr/>
      <dgm:t>
        <a:bodyPr/>
        <a:lstStyle/>
        <a:p>
          <a:endParaRPr lang="en-US">
            <a:solidFill>
              <a:schemeClr val="bg2"/>
            </a:solidFill>
          </a:endParaRPr>
        </a:p>
      </dgm:t>
    </dgm:pt>
    <dgm:pt modelId="{28A4B45F-6471-41BC-A57E-47F4198BA64C}">
      <dgm:prSet/>
      <dgm:spPr/>
      <dgm:t>
        <a:bodyPr/>
        <a:lstStyle/>
        <a:p>
          <a:r>
            <a:rPr lang="en-GB"/>
            <a:t>2. Regulatory Framework</a:t>
          </a:r>
          <a:endParaRPr lang="en-US" dirty="0"/>
        </a:p>
      </dgm:t>
    </dgm:pt>
    <dgm:pt modelId="{0FDB2E7C-ECBE-4585-B2E6-EE6F367CFB4F}" type="parTrans" cxnId="{3842A7BF-CF3A-4B6B-8081-F777EE9E8CEA}">
      <dgm:prSet/>
      <dgm:spPr/>
      <dgm:t>
        <a:bodyPr/>
        <a:lstStyle/>
        <a:p>
          <a:endParaRPr lang="en-US">
            <a:solidFill>
              <a:schemeClr val="bg2"/>
            </a:solidFill>
          </a:endParaRPr>
        </a:p>
      </dgm:t>
    </dgm:pt>
    <dgm:pt modelId="{25A880E9-05FA-47FF-90ED-F1677BB2429F}" type="sibTrans" cxnId="{3842A7BF-CF3A-4B6B-8081-F777EE9E8CEA}">
      <dgm:prSet/>
      <dgm:spPr/>
      <dgm:t>
        <a:bodyPr/>
        <a:lstStyle/>
        <a:p>
          <a:endParaRPr lang="en-US">
            <a:solidFill>
              <a:schemeClr val="bg2"/>
            </a:solidFill>
          </a:endParaRPr>
        </a:p>
      </dgm:t>
    </dgm:pt>
    <dgm:pt modelId="{9E71FA00-B468-406C-A3F3-F98EAEC4B261}">
      <dgm:prSet/>
      <dgm:spPr/>
      <dgm:t>
        <a:bodyPr/>
        <a:lstStyle/>
        <a:p>
          <a:r>
            <a:rPr lang="en-GB" dirty="0"/>
            <a:t>3. Oil field life cycle</a:t>
          </a:r>
          <a:endParaRPr lang="en-US" dirty="0"/>
        </a:p>
      </dgm:t>
    </dgm:pt>
    <dgm:pt modelId="{A9C24673-20DF-4C56-BF52-E001EFFA6A42}" type="parTrans" cxnId="{2F25FD9F-D02E-4E19-86E0-B1EBD51DD4AB}">
      <dgm:prSet/>
      <dgm:spPr/>
      <dgm:t>
        <a:bodyPr/>
        <a:lstStyle/>
        <a:p>
          <a:endParaRPr lang="en-US">
            <a:solidFill>
              <a:schemeClr val="bg2"/>
            </a:solidFill>
          </a:endParaRPr>
        </a:p>
      </dgm:t>
    </dgm:pt>
    <dgm:pt modelId="{08B9A130-B606-4AE9-9FA2-6DD63F4681E3}" type="sibTrans" cxnId="{2F25FD9F-D02E-4E19-86E0-B1EBD51DD4AB}">
      <dgm:prSet/>
      <dgm:spPr/>
      <dgm:t>
        <a:bodyPr/>
        <a:lstStyle/>
        <a:p>
          <a:endParaRPr lang="en-US">
            <a:solidFill>
              <a:schemeClr val="bg2"/>
            </a:solidFill>
          </a:endParaRPr>
        </a:p>
      </dgm:t>
    </dgm:pt>
    <dgm:pt modelId="{1610D749-FFF9-4B4A-BF35-5B0D66CBD73E}">
      <dgm:prSet/>
      <dgm:spPr/>
      <dgm:t>
        <a:bodyPr/>
        <a:lstStyle/>
        <a:p>
          <a:r>
            <a:rPr lang="en-GB" dirty="0"/>
            <a:t>5. Decommissioning</a:t>
          </a:r>
          <a:endParaRPr lang="en-US" dirty="0"/>
        </a:p>
      </dgm:t>
    </dgm:pt>
    <dgm:pt modelId="{1758122D-62CC-450C-BB0F-24B4B23B9F46}" type="parTrans" cxnId="{0A994D5E-8C77-4689-BCB0-12723892F7E4}">
      <dgm:prSet/>
      <dgm:spPr/>
      <dgm:t>
        <a:bodyPr/>
        <a:lstStyle/>
        <a:p>
          <a:endParaRPr lang="en-US">
            <a:solidFill>
              <a:schemeClr val="bg2"/>
            </a:solidFill>
          </a:endParaRPr>
        </a:p>
      </dgm:t>
    </dgm:pt>
    <dgm:pt modelId="{1FBF3C14-B8CD-452E-A931-9AC07DE27F54}" type="sibTrans" cxnId="{0A994D5E-8C77-4689-BCB0-12723892F7E4}">
      <dgm:prSet/>
      <dgm:spPr/>
      <dgm:t>
        <a:bodyPr/>
        <a:lstStyle/>
        <a:p>
          <a:endParaRPr lang="en-US">
            <a:solidFill>
              <a:schemeClr val="bg2"/>
            </a:solidFill>
          </a:endParaRPr>
        </a:p>
      </dgm:t>
    </dgm:pt>
    <dgm:pt modelId="{9220FEF4-B0D4-457A-AFF3-9EFF75DE25B7}">
      <dgm:prSet/>
      <dgm:spPr/>
      <dgm:t>
        <a:bodyPr/>
        <a:lstStyle/>
        <a:p>
          <a:r>
            <a:rPr lang="en-GB" dirty="0"/>
            <a:t>6. Decommissioning Provisions</a:t>
          </a:r>
          <a:endParaRPr lang="en-US" dirty="0"/>
        </a:p>
      </dgm:t>
    </dgm:pt>
    <dgm:pt modelId="{84053D09-FFB7-4D5A-A671-FF27714C1CB8}" type="parTrans" cxnId="{83EDB4C4-3EF7-4C11-BD64-FE7955B557E6}">
      <dgm:prSet/>
      <dgm:spPr/>
      <dgm:t>
        <a:bodyPr/>
        <a:lstStyle/>
        <a:p>
          <a:endParaRPr lang="en-US">
            <a:solidFill>
              <a:schemeClr val="bg2"/>
            </a:solidFill>
          </a:endParaRPr>
        </a:p>
      </dgm:t>
    </dgm:pt>
    <dgm:pt modelId="{247D7242-B379-401D-9566-2D669FCFBDD7}" type="sibTrans" cxnId="{83EDB4C4-3EF7-4C11-BD64-FE7955B557E6}">
      <dgm:prSet/>
      <dgm:spPr/>
      <dgm:t>
        <a:bodyPr/>
        <a:lstStyle/>
        <a:p>
          <a:endParaRPr lang="en-US">
            <a:solidFill>
              <a:schemeClr val="bg2"/>
            </a:solidFill>
          </a:endParaRPr>
        </a:p>
      </dgm:t>
    </dgm:pt>
    <dgm:pt modelId="{26EB1CC4-D04D-4451-AA31-A32CE814B396}">
      <dgm:prSet/>
      <dgm:spPr/>
      <dgm:t>
        <a:bodyPr/>
        <a:lstStyle/>
        <a:p>
          <a:r>
            <a:rPr lang="en-GB" dirty="0"/>
            <a:t>7. Decommissioning plan and fund</a:t>
          </a:r>
          <a:endParaRPr lang="en-US" dirty="0"/>
        </a:p>
      </dgm:t>
    </dgm:pt>
    <dgm:pt modelId="{0F65A0D5-4560-4DE3-B043-B720DD07F580}" type="parTrans" cxnId="{EC400AC3-77FA-4531-9A3F-62DAA81D63CD}">
      <dgm:prSet/>
      <dgm:spPr/>
      <dgm:t>
        <a:bodyPr/>
        <a:lstStyle/>
        <a:p>
          <a:endParaRPr lang="en-US">
            <a:solidFill>
              <a:schemeClr val="bg2"/>
            </a:solidFill>
          </a:endParaRPr>
        </a:p>
      </dgm:t>
    </dgm:pt>
    <dgm:pt modelId="{CD0E8B7B-A1F7-461E-89F4-20F1F677B8D7}" type="sibTrans" cxnId="{EC400AC3-77FA-4531-9A3F-62DAA81D63CD}">
      <dgm:prSet/>
      <dgm:spPr/>
      <dgm:t>
        <a:bodyPr/>
        <a:lstStyle/>
        <a:p>
          <a:endParaRPr lang="en-US">
            <a:solidFill>
              <a:schemeClr val="bg2"/>
            </a:solidFill>
          </a:endParaRPr>
        </a:p>
      </dgm:t>
    </dgm:pt>
    <dgm:pt modelId="{C7A46F3C-647F-4FFC-8473-C9323381A055}">
      <dgm:prSet/>
      <dgm:spPr/>
      <dgm:t>
        <a:bodyPr/>
        <a:lstStyle/>
        <a:p>
          <a:r>
            <a:rPr lang="en-GB" dirty="0"/>
            <a:t>8. Red flags for Auditors</a:t>
          </a:r>
          <a:endParaRPr lang="en-US" dirty="0"/>
        </a:p>
      </dgm:t>
    </dgm:pt>
    <dgm:pt modelId="{C4CF573C-E16B-4432-804B-0CA30C7CCA2B}" type="sibTrans" cxnId="{51B5C9F0-C58B-4DA1-8995-DB5389A4DC54}">
      <dgm:prSet/>
      <dgm:spPr/>
      <dgm:t>
        <a:bodyPr/>
        <a:lstStyle/>
        <a:p>
          <a:endParaRPr lang="en-US">
            <a:solidFill>
              <a:schemeClr val="bg2"/>
            </a:solidFill>
          </a:endParaRPr>
        </a:p>
      </dgm:t>
    </dgm:pt>
    <dgm:pt modelId="{D716FBF1-EB34-4519-A361-5529ED592752}" type="parTrans" cxnId="{51B5C9F0-C58B-4DA1-8995-DB5389A4DC54}">
      <dgm:prSet/>
      <dgm:spPr/>
      <dgm:t>
        <a:bodyPr/>
        <a:lstStyle/>
        <a:p>
          <a:endParaRPr lang="en-US">
            <a:solidFill>
              <a:schemeClr val="bg2"/>
            </a:solidFill>
          </a:endParaRPr>
        </a:p>
      </dgm:t>
    </dgm:pt>
    <dgm:pt modelId="{BF95AD70-1DC9-449D-B3E0-BEE9DC10E8B1}">
      <dgm:prSet/>
      <dgm:spPr/>
      <dgm:t>
        <a:bodyPr/>
        <a:lstStyle/>
        <a:p>
          <a:r>
            <a:rPr lang="en-GB" dirty="0"/>
            <a:t>9. Policy changes</a:t>
          </a:r>
          <a:endParaRPr lang="en-US" dirty="0"/>
        </a:p>
      </dgm:t>
    </dgm:pt>
    <dgm:pt modelId="{ADFC3C5A-DC61-43B5-A8CA-40AF9ACE8CE2}" type="parTrans" cxnId="{4EE1FC59-EC89-436D-9F52-121E3D4852C0}">
      <dgm:prSet/>
      <dgm:spPr/>
      <dgm:t>
        <a:bodyPr/>
        <a:lstStyle/>
        <a:p>
          <a:endParaRPr lang="en-UG">
            <a:solidFill>
              <a:schemeClr val="bg2"/>
            </a:solidFill>
          </a:endParaRPr>
        </a:p>
      </dgm:t>
    </dgm:pt>
    <dgm:pt modelId="{8008CF00-D3CF-4E7C-B89F-0A20A60E5DAA}" type="sibTrans" cxnId="{4EE1FC59-EC89-436D-9F52-121E3D4852C0}">
      <dgm:prSet/>
      <dgm:spPr/>
      <dgm:t>
        <a:bodyPr/>
        <a:lstStyle/>
        <a:p>
          <a:endParaRPr lang="en-UG">
            <a:solidFill>
              <a:schemeClr val="bg2"/>
            </a:solidFill>
          </a:endParaRPr>
        </a:p>
      </dgm:t>
    </dgm:pt>
    <dgm:pt modelId="{C64F2E83-669F-4055-B6D7-600B75662DFB}">
      <dgm:prSet/>
      <dgm:spPr/>
      <dgm:t>
        <a:bodyPr/>
        <a:lstStyle/>
        <a:p>
          <a:r>
            <a:rPr lang="en-US" dirty="0"/>
            <a:t>4. Accounting Standards </a:t>
          </a:r>
          <a:endParaRPr lang="en-UG" dirty="0"/>
        </a:p>
      </dgm:t>
    </dgm:pt>
    <dgm:pt modelId="{BF063084-0F57-49E0-BAB1-DFA3EB6D9B1E}" type="parTrans" cxnId="{66010915-AFDE-4502-8BB0-7ECFA237A3F0}">
      <dgm:prSet/>
      <dgm:spPr/>
      <dgm:t>
        <a:bodyPr/>
        <a:lstStyle/>
        <a:p>
          <a:endParaRPr lang="en-UG"/>
        </a:p>
      </dgm:t>
    </dgm:pt>
    <dgm:pt modelId="{9496490D-C038-4F6B-A1E6-865D7832194A}" type="sibTrans" cxnId="{66010915-AFDE-4502-8BB0-7ECFA237A3F0}">
      <dgm:prSet/>
      <dgm:spPr/>
      <dgm:t>
        <a:bodyPr/>
        <a:lstStyle/>
        <a:p>
          <a:endParaRPr lang="en-UG"/>
        </a:p>
      </dgm:t>
    </dgm:pt>
    <dgm:pt modelId="{20102470-BE7B-4A7C-9998-97B5F82201D8}" type="pres">
      <dgm:prSet presAssocID="{43F82C52-1322-4BD2-82CA-12FA95DB5422}" presName="linear" presStyleCnt="0">
        <dgm:presLayoutVars>
          <dgm:animLvl val="lvl"/>
          <dgm:resizeHandles val="exact"/>
        </dgm:presLayoutVars>
      </dgm:prSet>
      <dgm:spPr/>
    </dgm:pt>
    <dgm:pt modelId="{EE5F51BB-5D4A-4B1F-8BE4-B1470E18CF8F}" type="pres">
      <dgm:prSet presAssocID="{474978A3-6EAF-400D-A872-F528F4FCC435}" presName="parentText" presStyleLbl="node1" presStyleIdx="0" presStyleCnt="9">
        <dgm:presLayoutVars>
          <dgm:chMax val="0"/>
          <dgm:bulletEnabled val="1"/>
        </dgm:presLayoutVars>
      </dgm:prSet>
      <dgm:spPr/>
    </dgm:pt>
    <dgm:pt modelId="{2CA654CE-946C-403F-B7DF-00FDC5AF4774}" type="pres">
      <dgm:prSet presAssocID="{3D1C325C-DDE5-48AE-9F16-5D9663987ECA}" presName="spacer" presStyleCnt="0"/>
      <dgm:spPr/>
    </dgm:pt>
    <dgm:pt modelId="{34490E99-A4DD-423E-8F34-2C9C2B580BBB}" type="pres">
      <dgm:prSet presAssocID="{28A4B45F-6471-41BC-A57E-47F4198BA64C}" presName="parentText" presStyleLbl="node1" presStyleIdx="1" presStyleCnt="9">
        <dgm:presLayoutVars>
          <dgm:chMax val="0"/>
          <dgm:bulletEnabled val="1"/>
        </dgm:presLayoutVars>
      </dgm:prSet>
      <dgm:spPr/>
    </dgm:pt>
    <dgm:pt modelId="{BD894730-8B80-46F4-A627-8EF76A9ECF19}" type="pres">
      <dgm:prSet presAssocID="{25A880E9-05FA-47FF-90ED-F1677BB2429F}" presName="spacer" presStyleCnt="0"/>
      <dgm:spPr/>
    </dgm:pt>
    <dgm:pt modelId="{26409272-09ED-4DED-990E-C47B6FBEAF9A}" type="pres">
      <dgm:prSet presAssocID="{9E71FA00-B468-406C-A3F3-F98EAEC4B261}" presName="parentText" presStyleLbl="node1" presStyleIdx="2" presStyleCnt="9">
        <dgm:presLayoutVars>
          <dgm:chMax val="0"/>
          <dgm:bulletEnabled val="1"/>
        </dgm:presLayoutVars>
      </dgm:prSet>
      <dgm:spPr/>
    </dgm:pt>
    <dgm:pt modelId="{0E26B8D4-8A50-44D7-A193-FB7FEAC7D698}" type="pres">
      <dgm:prSet presAssocID="{08B9A130-B606-4AE9-9FA2-6DD63F4681E3}" presName="spacer" presStyleCnt="0"/>
      <dgm:spPr/>
    </dgm:pt>
    <dgm:pt modelId="{A7BC9FBA-88DA-479B-B0B5-AB280AFE9CA2}" type="pres">
      <dgm:prSet presAssocID="{C64F2E83-669F-4055-B6D7-600B75662DFB}" presName="parentText" presStyleLbl="node1" presStyleIdx="3" presStyleCnt="9">
        <dgm:presLayoutVars>
          <dgm:chMax val="0"/>
          <dgm:bulletEnabled val="1"/>
        </dgm:presLayoutVars>
      </dgm:prSet>
      <dgm:spPr/>
    </dgm:pt>
    <dgm:pt modelId="{35F9CB62-116F-406D-A434-B5650A8FA6A3}" type="pres">
      <dgm:prSet presAssocID="{9496490D-C038-4F6B-A1E6-865D7832194A}" presName="spacer" presStyleCnt="0"/>
      <dgm:spPr/>
    </dgm:pt>
    <dgm:pt modelId="{B0B77619-9490-483D-BB70-74CB97235B63}" type="pres">
      <dgm:prSet presAssocID="{1610D749-FFF9-4B4A-BF35-5B0D66CBD73E}" presName="parentText" presStyleLbl="node1" presStyleIdx="4" presStyleCnt="9">
        <dgm:presLayoutVars>
          <dgm:chMax val="0"/>
          <dgm:bulletEnabled val="1"/>
        </dgm:presLayoutVars>
      </dgm:prSet>
      <dgm:spPr/>
    </dgm:pt>
    <dgm:pt modelId="{5C557166-439B-4351-8A72-C99E26262D41}" type="pres">
      <dgm:prSet presAssocID="{1FBF3C14-B8CD-452E-A931-9AC07DE27F54}" presName="spacer" presStyleCnt="0"/>
      <dgm:spPr/>
    </dgm:pt>
    <dgm:pt modelId="{82995491-52FF-47F5-BD0D-46A10FC545F5}" type="pres">
      <dgm:prSet presAssocID="{9220FEF4-B0D4-457A-AFF3-9EFF75DE25B7}" presName="parentText" presStyleLbl="node1" presStyleIdx="5" presStyleCnt="9">
        <dgm:presLayoutVars>
          <dgm:chMax val="0"/>
          <dgm:bulletEnabled val="1"/>
        </dgm:presLayoutVars>
      </dgm:prSet>
      <dgm:spPr/>
    </dgm:pt>
    <dgm:pt modelId="{7A42E07E-79AD-4053-8445-5E3F87C7E6A1}" type="pres">
      <dgm:prSet presAssocID="{247D7242-B379-401D-9566-2D669FCFBDD7}" presName="spacer" presStyleCnt="0"/>
      <dgm:spPr/>
    </dgm:pt>
    <dgm:pt modelId="{52F730B6-AB0C-4CA7-AD74-F3D2A901E70A}" type="pres">
      <dgm:prSet presAssocID="{26EB1CC4-D04D-4451-AA31-A32CE814B396}" presName="parentText" presStyleLbl="node1" presStyleIdx="6" presStyleCnt="9">
        <dgm:presLayoutVars>
          <dgm:chMax val="0"/>
          <dgm:bulletEnabled val="1"/>
        </dgm:presLayoutVars>
      </dgm:prSet>
      <dgm:spPr/>
    </dgm:pt>
    <dgm:pt modelId="{AEFB61FB-BE6D-4B76-9BF7-2819661A4117}" type="pres">
      <dgm:prSet presAssocID="{CD0E8B7B-A1F7-461E-89F4-20F1F677B8D7}" presName="spacer" presStyleCnt="0"/>
      <dgm:spPr/>
    </dgm:pt>
    <dgm:pt modelId="{DE4FCF6F-FCF9-4872-8424-286F7D68752C}" type="pres">
      <dgm:prSet presAssocID="{C7A46F3C-647F-4FFC-8473-C9323381A055}" presName="parentText" presStyleLbl="node1" presStyleIdx="7" presStyleCnt="9" custLinFactNeighborY="0">
        <dgm:presLayoutVars>
          <dgm:chMax val="0"/>
          <dgm:bulletEnabled val="1"/>
        </dgm:presLayoutVars>
      </dgm:prSet>
      <dgm:spPr/>
    </dgm:pt>
    <dgm:pt modelId="{04F7E550-7A30-477C-89AC-A7E71672FD53}" type="pres">
      <dgm:prSet presAssocID="{C4CF573C-E16B-4432-804B-0CA30C7CCA2B}" presName="spacer" presStyleCnt="0"/>
      <dgm:spPr/>
    </dgm:pt>
    <dgm:pt modelId="{26347ED4-3B33-41D8-A8F7-4577D3BA2E57}" type="pres">
      <dgm:prSet presAssocID="{BF95AD70-1DC9-449D-B3E0-BEE9DC10E8B1}" presName="parentText" presStyleLbl="node1" presStyleIdx="8" presStyleCnt="9">
        <dgm:presLayoutVars>
          <dgm:chMax val="0"/>
          <dgm:bulletEnabled val="1"/>
        </dgm:presLayoutVars>
      </dgm:prSet>
      <dgm:spPr/>
    </dgm:pt>
  </dgm:ptLst>
  <dgm:cxnLst>
    <dgm:cxn modelId="{66010915-AFDE-4502-8BB0-7ECFA237A3F0}" srcId="{43F82C52-1322-4BD2-82CA-12FA95DB5422}" destId="{C64F2E83-669F-4055-B6D7-600B75662DFB}" srcOrd="3" destOrd="0" parTransId="{BF063084-0F57-49E0-BAB1-DFA3EB6D9B1E}" sibTransId="{9496490D-C038-4F6B-A1E6-865D7832194A}"/>
    <dgm:cxn modelId="{0DB99418-05A7-4F4B-84A8-AB4011EEACE3}" type="presOf" srcId="{28A4B45F-6471-41BC-A57E-47F4198BA64C}" destId="{34490E99-A4DD-423E-8F34-2C9C2B580BBB}" srcOrd="0" destOrd="0" presId="urn:microsoft.com/office/officeart/2005/8/layout/vList2"/>
    <dgm:cxn modelId="{26B45F27-F334-482E-823A-152226BC856F}" type="presOf" srcId="{43F82C52-1322-4BD2-82CA-12FA95DB5422}" destId="{20102470-BE7B-4A7C-9998-97B5F82201D8}" srcOrd="0" destOrd="0" presId="urn:microsoft.com/office/officeart/2005/8/layout/vList2"/>
    <dgm:cxn modelId="{4D2DF727-04BA-4D1B-9ABC-3D78102B6E9A}" type="presOf" srcId="{26EB1CC4-D04D-4451-AA31-A32CE814B396}" destId="{52F730B6-AB0C-4CA7-AD74-F3D2A901E70A}" srcOrd="0" destOrd="0" presId="urn:microsoft.com/office/officeart/2005/8/layout/vList2"/>
    <dgm:cxn modelId="{E46F3236-99E0-4704-A620-1A027BEB4AC8}" type="presOf" srcId="{C7A46F3C-647F-4FFC-8473-C9323381A055}" destId="{DE4FCF6F-FCF9-4872-8424-286F7D68752C}" srcOrd="0" destOrd="0" presId="urn:microsoft.com/office/officeart/2005/8/layout/vList2"/>
    <dgm:cxn modelId="{76AD5238-6E82-479A-B40A-F260B266C13F}" srcId="{43F82C52-1322-4BD2-82CA-12FA95DB5422}" destId="{474978A3-6EAF-400D-A872-F528F4FCC435}" srcOrd="0" destOrd="0" parTransId="{433C4B65-B210-476C-BF18-2CB41476B44D}" sibTransId="{3D1C325C-DDE5-48AE-9F16-5D9663987ECA}"/>
    <dgm:cxn modelId="{0A994D5E-8C77-4689-BCB0-12723892F7E4}" srcId="{43F82C52-1322-4BD2-82CA-12FA95DB5422}" destId="{1610D749-FFF9-4B4A-BF35-5B0D66CBD73E}" srcOrd="4" destOrd="0" parTransId="{1758122D-62CC-450C-BB0F-24B4B23B9F46}" sibTransId="{1FBF3C14-B8CD-452E-A931-9AC07DE27F54}"/>
    <dgm:cxn modelId="{B0FF044A-7D9E-4BCC-A6F7-5BFC5F47762B}" type="presOf" srcId="{474978A3-6EAF-400D-A872-F528F4FCC435}" destId="{EE5F51BB-5D4A-4B1F-8BE4-B1470E18CF8F}" srcOrd="0" destOrd="0" presId="urn:microsoft.com/office/officeart/2005/8/layout/vList2"/>
    <dgm:cxn modelId="{A4BC0159-D852-4C8C-B19B-AD613C678C55}" type="presOf" srcId="{1610D749-FFF9-4B4A-BF35-5B0D66CBD73E}" destId="{B0B77619-9490-483D-BB70-74CB97235B63}" srcOrd="0" destOrd="0" presId="urn:microsoft.com/office/officeart/2005/8/layout/vList2"/>
    <dgm:cxn modelId="{4EE1FC59-EC89-436D-9F52-121E3D4852C0}" srcId="{43F82C52-1322-4BD2-82CA-12FA95DB5422}" destId="{BF95AD70-1DC9-449D-B3E0-BEE9DC10E8B1}" srcOrd="8" destOrd="0" parTransId="{ADFC3C5A-DC61-43B5-A8CA-40AF9ACE8CE2}" sibTransId="{8008CF00-D3CF-4E7C-B89F-0A20A60E5DAA}"/>
    <dgm:cxn modelId="{06C2497F-172B-4E38-ADD5-F86C22473DD8}" type="presOf" srcId="{C64F2E83-669F-4055-B6D7-600B75662DFB}" destId="{A7BC9FBA-88DA-479B-B0B5-AB280AFE9CA2}" srcOrd="0" destOrd="0" presId="urn:microsoft.com/office/officeart/2005/8/layout/vList2"/>
    <dgm:cxn modelId="{D2431884-40B9-44AF-BBD7-FC55A2B6607F}" type="presOf" srcId="{9E71FA00-B468-406C-A3F3-F98EAEC4B261}" destId="{26409272-09ED-4DED-990E-C47B6FBEAF9A}" srcOrd="0" destOrd="0" presId="urn:microsoft.com/office/officeart/2005/8/layout/vList2"/>
    <dgm:cxn modelId="{2F25FD9F-D02E-4E19-86E0-B1EBD51DD4AB}" srcId="{43F82C52-1322-4BD2-82CA-12FA95DB5422}" destId="{9E71FA00-B468-406C-A3F3-F98EAEC4B261}" srcOrd="2" destOrd="0" parTransId="{A9C24673-20DF-4C56-BF52-E001EFFA6A42}" sibTransId="{08B9A130-B606-4AE9-9FA2-6DD63F4681E3}"/>
    <dgm:cxn modelId="{B668D4A5-9B77-4325-BFD2-F3D2A37ECA13}" type="presOf" srcId="{9220FEF4-B0D4-457A-AFF3-9EFF75DE25B7}" destId="{82995491-52FF-47F5-BD0D-46A10FC545F5}" srcOrd="0" destOrd="0" presId="urn:microsoft.com/office/officeart/2005/8/layout/vList2"/>
    <dgm:cxn modelId="{3842A7BF-CF3A-4B6B-8081-F777EE9E8CEA}" srcId="{43F82C52-1322-4BD2-82CA-12FA95DB5422}" destId="{28A4B45F-6471-41BC-A57E-47F4198BA64C}" srcOrd="1" destOrd="0" parTransId="{0FDB2E7C-ECBE-4585-B2E6-EE6F367CFB4F}" sibTransId="{25A880E9-05FA-47FF-90ED-F1677BB2429F}"/>
    <dgm:cxn modelId="{EC400AC3-77FA-4531-9A3F-62DAA81D63CD}" srcId="{43F82C52-1322-4BD2-82CA-12FA95DB5422}" destId="{26EB1CC4-D04D-4451-AA31-A32CE814B396}" srcOrd="6" destOrd="0" parTransId="{0F65A0D5-4560-4DE3-B043-B720DD07F580}" sibTransId="{CD0E8B7B-A1F7-461E-89F4-20F1F677B8D7}"/>
    <dgm:cxn modelId="{83EDB4C4-3EF7-4C11-BD64-FE7955B557E6}" srcId="{43F82C52-1322-4BD2-82CA-12FA95DB5422}" destId="{9220FEF4-B0D4-457A-AFF3-9EFF75DE25B7}" srcOrd="5" destOrd="0" parTransId="{84053D09-FFB7-4D5A-A671-FF27714C1CB8}" sibTransId="{247D7242-B379-401D-9566-2D669FCFBDD7}"/>
    <dgm:cxn modelId="{8B4B56E0-06CC-4FA8-840D-8239E96C33F8}" type="presOf" srcId="{BF95AD70-1DC9-449D-B3E0-BEE9DC10E8B1}" destId="{26347ED4-3B33-41D8-A8F7-4577D3BA2E57}" srcOrd="0" destOrd="0" presId="urn:microsoft.com/office/officeart/2005/8/layout/vList2"/>
    <dgm:cxn modelId="{51B5C9F0-C58B-4DA1-8995-DB5389A4DC54}" srcId="{43F82C52-1322-4BD2-82CA-12FA95DB5422}" destId="{C7A46F3C-647F-4FFC-8473-C9323381A055}" srcOrd="7" destOrd="0" parTransId="{D716FBF1-EB34-4519-A361-5529ED592752}" sibTransId="{C4CF573C-E16B-4432-804B-0CA30C7CCA2B}"/>
    <dgm:cxn modelId="{889712C6-1182-4D8A-8DA1-6A1F64641F71}" type="presParOf" srcId="{20102470-BE7B-4A7C-9998-97B5F82201D8}" destId="{EE5F51BB-5D4A-4B1F-8BE4-B1470E18CF8F}" srcOrd="0" destOrd="0" presId="urn:microsoft.com/office/officeart/2005/8/layout/vList2"/>
    <dgm:cxn modelId="{51F4B73C-E26B-49EA-AD2B-BE400A2B3F47}" type="presParOf" srcId="{20102470-BE7B-4A7C-9998-97B5F82201D8}" destId="{2CA654CE-946C-403F-B7DF-00FDC5AF4774}" srcOrd="1" destOrd="0" presId="urn:microsoft.com/office/officeart/2005/8/layout/vList2"/>
    <dgm:cxn modelId="{24690B9E-C0A2-48C4-A1EA-702760E7F9F0}" type="presParOf" srcId="{20102470-BE7B-4A7C-9998-97B5F82201D8}" destId="{34490E99-A4DD-423E-8F34-2C9C2B580BBB}" srcOrd="2" destOrd="0" presId="urn:microsoft.com/office/officeart/2005/8/layout/vList2"/>
    <dgm:cxn modelId="{D69E90E1-3A93-4462-97B1-3C4406461606}" type="presParOf" srcId="{20102470-BE7B-4A7C-9998-97B5F82201D8}" destId="{BD894730-8B80-46F4-A627-8EF76A9ECF19}" srcOrd="3" destOrd="0" presId="urn:microsoft.com/office/officeart/2005/8/layout/vList2"/>
    <dgm:cxn modelId="{63AB6CFC-426D-4631-8175-24721379BDED}" type="presParOf" srcId="{20102470-BE7B-4A7C-9998-97B5F82201D8}" destId="{26409272-09ED-4DED-990E-C47B6FBEAF9A}" srcOrd="4" destOrd="0" presId="urn:microsoft.com/office/officeart/2005/8/layout/vList2"/>
    <dgm:cxn modelId="{F4C0A903-6314-408A-BD6C-F5C87A93CF30}" type="presParOf" srcId="{20102470-BE7B-4A7C-9998-97B5F82201D8}" destId="{0E26B8D4-8A50-44D7-A193-FB7FEAC7D698}" srcOrd="5" destOrd="0" presId="urn:microsoft.com/office/officeart/2005/8/layout/vList2"/>
    <dgm:cxn modelId="{1885E68A-8F66-4513-8A98-EFD34E28D79D}" type="presParOf" srcId="{20102470-BE7B-4A7C-9998-97B5F82201D8}" destId="{A7BC9FBA-88DA-479B-B0B5-AB280AFE9CA2}" srcOrd="6" destOrd="0" presId="urn:microsoft.com/office/officeart/2005/8/layout/vList2"/>
    <dgm:cxn modelId="{64B3F2F9-295F-412A-BA3A-CBB6840AFF2D}" type="presParOf" srcId="{20102470-BE7B-4A7C-9998-97B5F82201D8}" destId="{35F9CB62-116F-406D-A434-B5650A8FA6A3}" srcOrd="7" destOrd="0" presId="urn:microsoft.com/office/officeart/2005/8/layout/vList2"/>
    <dgm:cxn modelId="{22E0A5E3-4EC0-4EB0-9AF6-B3629314D10D}" type="presParOf" srcId="{20102470-BE7B-4A7C-9998-97B5F82201D8}" destId="{B0B77619-9490-483D-BB70-74CB97235B63}" srcOrd="8" destOrd="0" presId="urn:microsoft.com/office/officeart/2005/8/layout/vList2"/>
    <dgm:cxn modelId="{1B36347B-D43E-4B6B-93F6-60EE4BF2C939}" type="presParOf" srcId="{20102470-BE7B-4A7C-9998-97B5F82201D8}" destId="{5C557166-439B-4351-8A72-C99E26262D41}" srcOrd="9" destOrd="0" presId="urn:microsoft.com/office/officeart/2005/8/layout/vList2"/>
    <dgm:cxn modelId="{F6C670FC-9B50-470E-90E7-CDFFF16E08F8}" type="presParOf" srcId="{20102470-BE7B-4A7C-9998-97B5F82201D8}" destId="{82995491-52FF-47F5-BD0D-46A10FC545F5}" srcOrd="10" destOrd="0" presId="urn:microsoft.com/office/officeart/2005/8/layout/vList2"/>
    <dgm:cxn modelId="{B5A45CB9-4E2D-47A3-84C8-7C1D12287992}" type="presParOf" srcId="{20102470-BE7B-4A7C-9998-97B5F82201D8}" destId="{7A42E07E-79AD-4053-8445-5E3F87C7E6A1}" srcOrd="11" destOrd="0" presId="urn:microsoft.com/office/officeart/2005/8/layout/vList2"/>
    <dgm:cxn modelId="{06E6E5C6-63A0-429E-96FE-94907B7AC91B}" type="presParOf" srcId="{20102470-BE7B-4A7C-9998-97B5F82201D8}" destId="{52F730B6-AB0C-4CA7-AD74-F3D2A901E70A}" srcOrd="12" destOrd="0" presId="urn:microsoft.com/office/officeart/2005/8/layout/vList2"/>
    <dgm:cxn modelId="{6A78DE6E-2793-4D8C-B658-7BC3BA13B1CF}" type="presParOf" srcId="{20102470-BE7B-4A7C-9998-97B5F82201D8}" destId="{AEFB61FB-BE6D-4B76-9BF7-2819661A4117}" srcOrd="13" destOrd="0" presId="urn:microsoft.com/office/officeart/2005/8/layout/vList2"/>
    <dgm:cxn modelId="{470EA9D3-FC1A-4E1A-9556-B2A2E19230D7}" type="presParOf" srcId="{20102470-BE7B-4A7C-9998-97B5F82201D8}" destId="{DE4FCF6F-FCF9-4872-8424-286F7D68752C}" srcOrd="14" destOrd="0" presId="urn:microsoft.com/office/officeart/2005/8/layout/vList2"/>
    <dgm:cxn modelId="{2077BB6C-841B-4382-BB3B-C4D254FD4AAB}" type="presParOf" srcId="{20102470-BE7B-4A7C-9998-97B5F82201D8}" destId="{04F7E550-7A30-477C-89AC-A7E71672FD53}" srcOrd="15" destOrd="0" presId="urn:microsoft.com/office/officeart/2005/8/layout/vList2"/>
    <dgm:cxn modelId="{A418B813-016C-4B1C-9391-DC87454DEE35}" type="presParOf" srcId="{20102470-BE7B-4A7C-9998-97B5F82201D8}" destId="{26347ED4-3B33-41D8-A8F7-4577D3BA2E57}" srcOrd="1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5F51BB-5D4A-4B1F-8BE4-B1470E18CF8F}">
      <dsp:nvSpPr>
        <dsp:cNvPr id="0" name=""/>
        <dsp:cNvSpPr/>
      </dsp:nvSpPr>
      <dsp:spPr>
        <a:xfrm>
          <a:off x="0" y="62843"/>
          <a:ext cx="7102475"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a:t>1. Role of the Petroleum Authority of Uganda</a:t>
          </a:r>
          <a:endParaRPr lang="en-US" sz="2000" kern="1200" dirty="0"/>
        </a:p>
      </dsp:txBody>
      <dsp:txXfrm>
        <a:off x="23417" y="86260"/>
        <a:ext cx="7055641" cy="432866"/>
      </dsp:txXfrm>
    </dsp:sp>
    <dsp:sp modelId="{34490E99-A4DD-423E-8F34-2C9C2B580BBB}">
      <dsp:nvSpPr>
        <dsp:cNvPr id="0" name=""/>
        <dsp:cNvSpPr/>
      </dsp:nvSpPr>
      <dsp:spPr>
        <a:xfrm>
          <a:off x="0" y="600143"/>
          <a:ext cx="7102475"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a:t>2. Regulatory Framework</a:t>
          </a:r>
          <a:endParaRPr lang="en-US" sz="2000" kern="1200" dirty="0"/>
        </a:p>
      </dsp:txBody>
      <dsp:txXfrm>
        <a:off x="23417" y="623560"/>
        <a:ext cx="7055641" cy="432866"/>
      </dsp:txXfrm>
    </dsp:sp>
    <dsp:sp modelId="{26409272-09ED-4DED-990E-C47B6FBEAF9A}">
      <dsp:nvSpPr>
        <dsp:cNvPr id="0" name=""/>
        <dsp:cNvSpPr/>
      </dsp:nvSpPr>
      <dsp:spPr>
        <a:xfrm>
          <a:off x="0" y="1137443"/>
          <a:ext cx="7102475"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t>3. Oil field life cycle</a:t>
          </a:r>
          <a:endParaRPr lang="en-US" sz="2000" kern="1200" dirty="0"/>
        </a:p>
      </dsp:txBody>
      <dsp:txXfrm>
        <a:off x="23417" y="1160860"/>
        <a:ext cx="7055641" cy="432866"/>
      </dsp:txXfrm>
    </dsp:sp>
    <dsp:sp modelId="{A7BC9FBA-88DA-479B-B0B5-AB280AFE9CA2}">
      <dsp:nvSpPr>
        <dsp:cNvPr id="0" name=""/>
        <dsp:cNvSpPr/>
      </dsp:nvSpPr>
      <dsp:spPr>
        <a:xfrm>
          <a:off x="0" y="1674743"/>
          <a:ext cx="7102475"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kern="1200" dirty="0"/>
            <a:t>4. Accounting Standards </a:t>
          </a:r>
          <a:endParaRPr lang="en-UG" sz="2000" kern="1200" dirty="0"/>
        </a:p>
      </dsp:txBody>
      <dsp:txXfrm>
        <a:off x="23417" y="1698160"/>
        <a:ext cx="7055641" cy="432866"/>
      </dsp:txXfrm>
    </dsp:sp>
    <dsp:sp modelId="{B0B77619-9490-483D-BB70-74CB97235B63}">
      <dsp:nvSpPr>
        <dsp:cNvPr id="0" name=""/>
        <dsp:cNvSpPr/>
      </dsp:nvSpPr>
      <dsp:spPr>
        <a:xfrm>
          <a:off x="0" y="2212044"/>
          <a:ext cx="7102475"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t>5. Decommissioning</a:t>
          </a:r>
          <a:endParaRPr lang="en-US" sz="2000" kern="1200" dirty="0"/>
        </a:p>
      </dsp:txBody>
      <dsp:txXfrm>
        <a:off x="23417" y="2235461"/>
        <a:ext cx="7055641" cy="432866"/>
      </dsp:txXfrm>
    </dsp:sp>
    <dsp:sp modelId="{82995491-52FF-47F5-BD0D-46A10FC545F5}">
      <dsp:nvSpPr>
        <dsp:cNvPr id="0" name=""/>
        <dsp:cNvSpPr/>
      </dsp:nvSpPr>
      <dsp:spPr>
        <a:xfrm>
          <a:off x="0" y="2749344"/>
          <a:ext cx="7102475"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t>6. Decommissioning Provisions</a:t>
          </a:r>
          <a:endParaRPr lang="en-US" sz="2000" kern="1200" dirty="0"/>
        </a:p>
      </dsp:txBody>
      <dsp:txXfrm>
        <a:off x="23417" y="2772761"/>
        <a:ext cx="7055641" cy="432866"/>
      </dsp:txXfrm>
    </dsp:sp>
    <dsp:sp modelId="{52F730B6-AB0C-4CA7-AD74-F3D2A901E70A}">
      <dsp:nvSpPr>
        <dsp:cNvPr id="0" name=""/>
        <dsp:cNvSpPr/>
      </dsp:nvSpPr>
      <dsp:spPr>
        <a:xfrm>
          <a:off x="0" y="3286644"/>
          <a:ext cx="7102475"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t>7. Decommissioning plan and fund</a:t>
          </a:r>
          <a:endParaRPr lang="en-US" sz="2000" kern="1200" dirty="0"/>
        </a:p>
      </dsp:txBody>
      <dsp:txXfrm>
        <a:off x="23417" y="3310061"/>
        <a:ext cx="7055641" cy="432866"/>
      </dsp:txXfrm>
    </dsp:sp>
    <dsp:sp modelId="{DE4FCF6F-FCF9-4872-8424-286F7D68752C}">
      <dsp:nvSpPr>
        <dsp:cNvPr id="0" name=""/>
        <dsp:cNvSpPr/>
      </dsp:nvSpPr>
      <dsp:spPr>
        <a:xfrm>
          <a:off x="0" y="3823944"/>
          <a:ext cx="7102475"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t>8. Red flags for Auditors</a:t>
          </a:r>
          <a:endParaRPr lang="en-US" sz="2000" kern="1200" dirty="0"/>
        </a:p>
      </dsp:txBody>
      <dsp:txXfrm>
        <a:off x="23417" y="3847361"/>
        <a:ext cx="7055641" cy="432866"/>
      </dsp:txXfrm>
    </dsp:sp>
    <dsp:sp modelId="{26347ED4-3B33-41D8-A8F7-4577D3BA2E57}">
      <dsp:nvSpPr>
        <dsp:cNvPr id="0" name=""/>
        <dsp:cNvSpPr/>
      </dsp:nvSpPr>
      <dsp:spPr>
        <a:xfrm>
          <a:off x="0" y="4361244"/>
          <a:ext cx="7102475" cy="479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GB" sz="2000" kern="1200" dirty="0"/>
            <a:t>9. Policy changes</a:t>
          </a:r>
          <a:endParaRPr lang="en-US" sz="2000" kern="1200" dirty="0"/>
        </a:p>
      </dsp:txBody>
      <dsp:txXfrm>
        <a:off x="23417" y="4384661"/>
        <a:ext cx="7055641" cy="43286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G"/>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FA19F5-D1C0-1D4F-AF16-A53A64579C04}" type="datetimeFigureOut">
              <a:rPr lang="en-UG" smtClean="0"/>
              <a:t>07/05/2025</a:t>
            </a:fld>
            <a:endParaRPr lang="en-UG"/>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G"/>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G"/>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EAC879-F69E-E84F-98A1-9DCEA3CC92ED}" type="slidenum">
              <a:rPr lang="en-UG" smtClean="0"/>
              <a:t>‹#›</a:t>
            </a:fld>
            <a:endParaRPr lang="en-UG"/>
          </a:p>
        </p:txBody>
      </p:sp>
    </p:spTree>
    <p:extLst>
      <p:ext uri="{BB962C8B-B14F-4D97-AF65-F5344CB8AC3E}">
        <p14:creationId xmlns:p14="http://schemas.microsoft.com/office/powerpoint/2010/main" val="141342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G" dirty="0"/>
          </a:p>
        </p:txBody>
      </p:sp>
      <p:sp>
        <p:nvSpPr>
          <p:cNvPr id="4" name="Slide Number Placeholder 3"/>
          <p:cNvSpPr>
            <a:spLocks noGrp="1"/>
          </p:cNvSpPr>
          <p:nvPr>
            <p:ph type="sldNum" sz="quarter" idx="5"/>
          </p:nvPr>
        </p:nvSpPr>
        <p:spPr/>
        <p:txBody>
          <a:bodyPr/>
          <a:lstStyle/>
          <a:p>
            <a:fld id="{D6EAC879-F69E-E84F-98A1-9DCEA3CC92ED}" type="slidenum">
              <a:rPr lang="en-UG" smtClean="0"/>
              <a:t>2</a:t>
            </a:fld>
            <a:endParaRPr lang="en-UG"/>
          </a:p>
        </p:txBody>
      </p:sp>
    </p:spTree>
    <p:extLst>
      <p:ext uri="{BB962C8B-B14F-4D97-AF65-F5344CB8AC3E}">
        <p14:creationId xmlns:p14="http://schemas.microsoft.com/office/powerpoint/2010/main" val="33780427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3BB377C-F2CA-479A-92FC-EBFF2CD3F7CE}" type="slidenum">
              <a:rPr lang="en-GB" smtClean="0">
                <a:solidFill>
                  <a:prstClr val="black"/>
                </a:solidFill>
              </a:rPr>
              <a:pPr/>
              <a:t>4</a:t>
            </a:fld>
            <a:endParaRPr lang="en-GB" dirty="0">
              <a:solidFill>
                <a:prstClr val="black"/>
              </a:solidFill>
            </a:endParaRPr>
          </a:p>
        </p:txBody>
      </p:sp>
    </p:spTree>
    <p:extLst>
      <p:ext uri="{BB962C8B-B14F-4D97-AF65-F5344CB8AC3E}">
        <p14:creationId xmlns:p14="http://schemas.microsoft.com/office/powerpoint/2010/main" val="3533630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AEBB4-7F70-3448-A088-F54A4BFC7DA9}"/>
              </a:ext>
            </a:extLst>
          </p:cNvPr>
          <p:cNvSpPr>
            <a:spLocks noGrp="1"/>
          </p:cNvSpPr>
          <p:nvPr>
            <p:ph type="ctrTitle"/>
          </p:nvPr>
        </p:nvSpPr>
        <p:spPr>
          <a:xfrm>
            <a:off x="581319" y="1197778"/>
            <a:ext cx="9144000" cy="772425"/>
          </a:xfrm>
        </p:spPr>
        <p:txBody>
          <a:bodyPr anchor="t">
            <a:normAutofit/>
          </a:bodyPr>
          <a:lstStyle>
            <a:lvl1pPr algn="l">
              <a:defRPr sz="4400"/>
            </a:lvl1pPr>
          </a:lstStyle>
          <a:p>
            <a:r>
              <a:rPr lang="en-GB" dirty="0"/>
              <a:t>Click to edit Master title style</a:t>
            </a:r>
            <a:endParaRPr lang="en-UG" dirty="0"/>
          </a:p>
        </p:txBody>
      </p:sp>
      <p:sp>
        <p:nvSpPr>
          <p:cNvPr id="3" name="Subtitle 2">
            <a:extLst>
              <a:ext uri="{FF2B5EF4-FFF2-40B4-BE49-F238E27FC236}">
                <a16:creationId xmlns:a16="http://schemas.microsoft.com/office/drawing/2014/main" id="{C8FEDAF0-1AB2-134A-A39A-249589C80644}"/>
              </a:ext>
            </a:extLst>
          </p:cNvPr>
          <p:cNvSpPr>
            <a:spLocks noGrp="1"/>
          </p:cNvSpPr>
          <p:nvPr>
            <p:ph type="subTitle" idx="1"/>
          </p:nvPr>
        </p:nvSpPr>
        <p:spPr>
          <a:xfrm>
            <a:off x="581319" y="2121031"/>
            <a:ext cx="9144000" cy="3212185"/>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G" dirty="0"/>
          </a:p>
        </p:txBody>
      </p:sp>
    </p:spTree>
    <p:extLst>
      <p:ext uri="{BB962C8B-B14F-4D97-AF65-F5344CB8AC3E}">
        <p14:creationId xmlns:p14="http://schemas.microsoft.com/office/powerpoint/2010/main" val="3374733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CA099-91CB-3C40-8301-29F126DFF40E}"/>
              </a:ext>
            </a:extLst>
          </p:cNvPr>
          <p:cNvSpPr>
            <a:spLocks noGrp="1"/>
          </p:cNvSpPr>
          <p:nvPr>
            <p:ph type="title"/>
          </p:nvPr>
        </p:nvSpPr>
        <p:spPr/>
        <p:txBody>
          <a:bodyPr/>
          <a:lstStyle/>
          <a:p>
            <a:r>
              <a:rPr lang="en-GB"/>
              <a:t>Click to edit Master title style</a:t>
            </a:r>
            <a:endParaRPr lang="en-UG"/>
          </a:p>
        </p:txBody>
      </p:sp>
      <p:sp>
        <p:nvSpPr>
          <p:cNvPr id="3" name="Vertical Text Placeholder 2">
            <a:extLst>
              <a:ext uri="{FF2B5EF4-FFF2-40B4-BE49-F238E27FC236}">
                <a16:creationId xmlns:a16="http://schemas.microsoft.com/office/drawing/2014/main" id="{71C4DFF9-81AE-A141-9FD0-B917C690758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4" name="Date Placeholder 3">
            <a:extLst>
              <a:ext uri="{FF2B5EF4-FFF2-40B4-BE49-F238E27FC236}">
                <a16:creationId xmlns:a16="http://schemas.microsoft.com/office/drawing/2014/main" id="{8133A92C-87D6-254C-AF94-7E05CC40A7E3}"/>
              </a:ext>
            </a:extLst>
          </p:cNvPr>
          <p:cNvSpPr>
            <a:spLocks noGrp="1"/>
          </p:cNvSpPr>
          <p:nvPr>
            <p:ph type="dt" sz="half" idx="10"/>
          </p:nvPr>
        </p:nvSpPr>
        <p:spPr/>
        <p:txBody>
          <a:bodyPr/>
          <a:lstStyle/>
          <a:p>
            <a:fld id="{1D0848E0-916C-F64F-8F46-703CD9E107DD}" type="datetime4">
              <a:rPr lang="en-US" smtClean="0"/>
              <a:t>May 7, 2025</a:t>
            </a:fld>
            <a:endParaRPr lang="en-UG"/>
          </a:p>
        </p:txBody>
      </p:sp>
      <p:sp>
        <p:nvSpPr>
          <p:cNvPr id="5" name="Footer Placeholder 4">
            <a:extLst>
              <a:ext uri="{FF2B5EF4-FFF2-40B4-BE49-F238E27FC236}">
                <a16:creationId xmlns:a16="http://schemas.microsoft.com/office/drawing/2014/main" id="{0541AE0C-45C3-7E48-8E6E-64ACFEA9FA64}"/>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6" name="Slide Number Placeholder 5">
            <a:extLst>
              <a:ext uri="{FF2B5EF4-FFF2-40B4-BE49-F238E27FC236}">
                <a16:creationId xmlns:a16="http://schemas.microsoft.com/office/drawing/2014/main" id="{E31116B8-15C7-1048-BDC2-C174D96C2742}"/>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1381699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422219-EEB4-394E-9C4B-34A9EFBE1132}"/>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G"/>
          </a:p>
        </p:txBody>
      </p:sp>
      <p:sp>
        <p:nvSpPr>
          <p:cNvPr id="3" name="Vertical Text Placeholder 2">
            <a:extLst>
              <a:ext uri="{FF2B5EF4-FFF2-40B4-BE49-F238E27FC236}">
                <a16:creationId xmlns:a16="http://schemas.microsoft.com/office/drawing/2014/main" id="{4517D659-3C94-C14A-AB3F-7C7801D784F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4" name="Date Placeholder 3">
            <a:extLst>
              <a:ext uri="{FF2B5EF4-FFF2-40B4-BE49-F238E27FC236}">
                <a16:creationId xmlns:a16="http://schemas.microsoft.com/office/drawing/2014/main" id="{64EC73C2-722E-7A44-87A4-AB3B41BB9CA6}"/>
              </a:ext>
            </a:extLst>
          </p:cNvPr>
          <p:cNvSpPr>
            <a:spLocks noGrp="1"/>
          </p:cNvSpPr>
          <p:nvPr>
            <p:ph type="dt" sz="half" idx="10"/>
          </p:nvPr>
        </p:nvSpPr>
        <p:spPr/>
        <p:txBody>
          <a:bodyPr/>
          <a:lstStyle/>
          <a:p>
            <a:fld id="{3EC2F183-B70A-F145-BF0C-74E6E9CF02D4}" type="datetime4">
              <a:rPr lang="en-US" smtClean="0"/>
              <a:t>May 7, 2025</a:t>
            </a:fld>
            <a:endParaRPr lang="en-UG"/>
          </a:p>
        </p:txBody>
      </p:sp>
      <p:sp>
        <p:nvSpPr>
          <p:cNvPr id="5" name="Footer Placeholder 4">
            <a:extLst>
              <a:ext uri="{FF2B5EF4-FFF2-40B4-BE49-F238E27FC236}">
                <a16:creationId xmlns:a16="http://schemas.microsoft.com/office/drawing/2014/main" id="{10011371-0034-9149-9708-4D9BB2071D60}"/>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6" name="Slide Number Placeholder 5">
            <a:extLst>
              <a:ext uri="{FF2B5EF4-FFF2-40B4-BE49-F238E27FC236}">
                <a16:creationId xmlns:a16="http://schemas.microsoft.com/office/drawing/2014/main" id="{7F522511-8206-9B4E-9C15-298DF703D76C}"/>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40733733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9" name="Rectangle 8"/>
          <p:cNvSpPr/>
          <p:nvPr userDrawn="1"/>
        </p:nvSpPr>
        <p:spPr>
          <a:xfrm>
            <a:off x="0" y="2"/>
            <a:ext cx="12192000" cy="1124743"/>
          </a:xfrm>
          <a:prstGeom prst="rect">
            <a:avLst/>
          </a:prstGeom>
          <a:solidFill>
            <a:schemeClr val="bg1"/>
          </a:solidFill>
          <a:ln>
            <a:noFill/>
          </a:ln>
          <a:effectLst>
            <a:outerShdw blurRad="50800" dist="38100" dir="5400000" algn="t" rotWithShape="0">
              <a:prstClr val="black">
                <a:alpha val="40000"/>
              </a:prst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endParaRPr lang="en-GB" sz="1800">
              <a:solidFill>
                <a:prstClr val="white"/>
              </a:solidFill>
            </a:endParaRPr>
          </a:p>
        </p:txBody>
      </p:sp>
      <p:sp>
        <p:nvSpPr>
          <p:cNvPr id="7" name="Rectangle 6"/>
          <p:cNvSpPr/>
          <p:nvPr userDrawn="1"/>
        </p:nvSpPr>
        <p:spPr>
          <a:xfrm>
            <a:off x="-26504" y="6597351"/>
            <a:ext cx="11460480" cy="253020"/>
          </a:xfrm>
          <a:prstGeom prst="rect">
            <a:avLst/>
          </a:prstGeom>
          <a:solidFill>
            <a:srgbClr val="69D8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solidFill>
                <a:prstClr val="white"/>
              </a:solidFill>
            </a:endParaRPr>
          </a:p>
        </p:txBody>
      </p:sp>
      <p:sp>
        <p:nvSpPr>
          <p:cNvPr id="5" name="Footer Placeholder 4"/>
          <p:cNvSpPr>
            <a:spLocks noGrp="1"/>
          </p:cNvSpPr>
          <p:nvPr>
            <p:ph type="ftr" sz="quarter" idx="11"/>
          </p:nvPr>
        </p:nvSpPr>
        <p:spPr>
          <a:xfrm>
            <a:off x="-26504" y="6597352"/>
            <a:ext cx="10945216" cy="260648"/>
          </a:xfrm>
        </p:spPr>
        <p:txBody>
          <a:bodyPr/>
          <a:lstStyle/>
          <a:p>
            <a:endParaRPr lang="en-GB" dirty="0">
              <a:solidFill>
                <a:prstClr val="black">
                  <a:tint val="75000"/>
                </a:prstClr>
              </a:solidFill>
            </a:endParaRPr>
          </a:p>
        </p:txBody>
      </p:sp>
      <p:sp>
        <p:nvSpPr>
          <p:cNvPr id="10" name="TextBox 9"/>
          <p:cNvSpPr txBox="1"/>
          <p:nvPr userDrawn="1"/>
        </p:nvSpPr>
        <p:spPr>
          <a:xfrm>
            <a:off x="327139" y="6638545"/>
            <a:ext cx="10753195" cy="161583"/>
          </a:xfrm>
          <a:prstGeom prst="rect">
            <a:avLst/>
          </a:prstGeom>
          <a:noFill/>
        </p:spPr>
        <p:txBody>
          <a:bodyPr wrap="square" lIns="0" tIns="0" rIns="0" bIns="0" rtlCol="0">
            <a:spAutoFit/>
          </a:bodyPr>
          <a:lstStyle/>
          <a:p>
            <a:r>
              <a:rPr lang="en-GB" sz="1050" dirty="0">
                <a:solidFill>
                  <a:prstClr val="black"/>
                </a:solidFill>
                <a:latin typeface="Corbel" panose="020B0503020204020204" pitchFamily="34" charset="0"/>
                <a:cs typeface="Arial" panose="020B0604020202020204" pitchFamily="34" charset="0"/>
              </a:rPr>
              <a:t>© The Petroleum Authority of Uganda (2017)</a:t>
            </a:r>
          </a:p>
        </p:txBody>
      </p:sp>
      <p:cxnSp>
        <p:nvCxnSpPr>
          <p:cNvPr id="12" name="Straight Connector 11"/>
          <p:cNvCxnSpPr/>
          <p:nvPr userDrawn="1"/>
        </p:nvCxnSpPr>
        <p:spPr>
          <a:xfrm>
            <a:off x="0" y="1124744"/>
            <a:ext cx="12192000" cy="0"/>
          </a:xfrm>
          <a:prstGeom prst="line">
            <a:avLst/>
          </a:prstGeom>
          <a:ln w="22225"/>
        </p:spPr>
        <p:style>
          <a:lnRef idx="1">
            <a:schemeClr val="accent1"/>
          </a:lnRef>
          <a:fillRef idx="0">
            <a:schemeClr val="accent1"/>
          </a:fillRef>
          <a:effectRef idx="0">
            <a:schemeClr val="accent1"/>
          </a:effectRef>
          <a:fontRef idx="minor">
            <a:schemeClr val="tx1"/>
          </a:fontRef>
        </p:style>
      </p:cxnSp>
      <p:pic>
        <p:nvPicPr>
          <p:cNvPr id="14" name="Picture 13" descr="C:\Users\m.ekunu\AppData\Local\Microsoft\Windows\INetCacheContent.Word\New Picture (1).png"/>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160001" y="329010"/>
            <a:ext cx="1883833" cy="466725"/>
          </a:xfrm>
          <a:prstGeom prst="rect">
            <a:avLst/>
          </a:prstGeom>
          <a:noFill/>
          <a:ln>
            <a:noFill/>
          </a:ln>
        </p:spPr>
      </p:pic>
      <p:sp>
        <p:nvSpPr>
          <p:cNvPr id="13" name="Slide Number Placeholder 5"/>
          <p:cNvSpPr>
            <a:spLocks noGrp="1"/>
          </p:cNvSpPr>
          <p:nvPr>
            <p:ph type="sldNum" sz="quarter" idx="12"/>
          </p:nvPr>
        </p:nvSpPr>
        <p:spPr>
          <a:xfrm>
            <a:off x="11506133" y="6594339"/>
            <a:ext cx="685867" cy="256032"/>
          </a:xfrm>
          <a:solidFill>
            <a:srgbClr val="FFBC37"/>
          </a:solidFill>
        </p:spPr>
        <p:txBody>
          <a:bodyPr/>
          <a:lstStyle>
            <a:lvl1pPr algn="ctr">
              <a:defRPr sz="1050" b="1">
                <a:solidFill>
                  <a:srgbClr val="003300"/>
                </a:solidFill>
                <a:latin typeface="Corbel" panose="020B0503020204020204" pitchFamily="34" charset="0"/>
              </a:defRPr>
            </a:lvl1pPr>
          </a:lstStyle>
          <a:p>
            <a:fld id="{AF43800A-562F-439A-823D-70A35C233CBC}" type="slidenum">
              <a:rPr lang="en-GB" smtClean="0"/>
              <a:pPr/>
              <a:t>‹#›</a:t>
            </a:fld>
            <a:endParaRPr lang="en-GB" dirty="0"/>
          </a:p>
        </p:txBody>
      </p:sp>
    </p:spTree>
    <p:extLst>
      <p:ext uri="{BB962C8B-B14F-4D97-AF65-F5344CB8AC3E}">
        <p14:creationId xmlns:p14="http://schemas.microsoft.com/office/powerpoint/2010/main" val="34964405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AEBB4-7F70-3448-A088-F54A4BFC7DA9}"/>
              </a:ext>
            </a:extLst>
          </p:cNvPr>
          <p:cNvSpPr>
            <a:spLocks noGrp="1"/>
          </p:cNvSpPr>
          <p:nvPr>
            <p:ph type="ctrTitle"/>
          </p:nvPr>
        </p:nvSpPr>
        <p:spPr>
          <a:xfrm>
            <a:off x="581319" y="1197778"/>
            <a:ext cx="9144000" cy="772425"/>
          </a:xfrm>
        </p:spPr>
        <p:txBody>
          <a:bodyPr anchor="t">
            <a:normAutofit/>
          </a:bodyPr>
          <a:lstStyle>
            <a:lvl1pPr algn="l">
              <a:defRPr sz="4400"/>
            </a:lvl1pPr>
          </a:lstStyle>
          <a:p>
            <a:r>
              <a:rPr lang="en-GB" dirty="0"/>
              <a:t>Click to edit Master title style</a:t>
            </a:r>
            <a:endParaRPr lang="en-UG" dirty="0"/>
          </a:p>
        </p:txBody>
      </p:sp>
      <p:sp>
        <p:nvSpPr>
          <p:cNvPr id="3" name="Subtitle 2">
            <a:extLst>
              <a:ext uri="{FF2B5EF4-FFF2-40B4-BE49-F238E27FC236}">
                <a16:creationId xmlns:a16="http://schemas.microsoft.com/office/drawing/2014/main" id="{C8FEDAF0-1AB2-134A-A39A-249589C80644}"/>
              </a:ext>
            </a:extLst>
          </p:cNvPr>
          <p:cNvSpPr>
            <a:spLocks noGrp="1"/>
          </p:cNvSpPr>
          <p:nvPr>
            <p:ph type="subTitle" idx="1"/>
          </p:nvPr>
        </p:nvSpPr>
        <p:spPr>
          <a:xfrm>
            <a:off x="581319" y="2121031"/>
            <a:ext cx="9144000" cy="3212185"/>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G" dirty="0"/>
          </a:p>
        </p:txBody>
      </p:sp>
    </p:spTree>
    <p:extLst>
      <p:ext uri="{BB962C8B-B14F-4D97-AF65-F5344CB8AC3E}">
        <p14:creationId xmlns:p14="http://schemas.microsoft.com/office/powerpoint/2010/main" val="2683398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90063-A16F-7F43-B2C4-3CB8EB724681}"/>
              </a:ext>
            </a:extLst>
          </p:cNvPr>
          <p:cNvSpPr>
            <a:spLocks noGrp="1"/>
          </p:cNvSpPr>
          <p:nvPr>
            <p:ph type="title"/>
          </p:nvPr>
        </p:nvSpPr>
        <p:spPr/>
        <p:txBody>
          <a:bodyPr/>
          <a:lstStyle/>
          <a:p>
            <a:r>
              <a:rPr lang="en-GB" dirty="0"/>
              <a:t>Click to edit Master title style</a:t>
            </a:r>
            <a:endParaRPr lang="en-UG" dirty="0"/>
          </a:p>
        </p:txBody>
      </p:sp>
      <p:sp>
        <p:nvSpPr>
          <p:cNvPr id="3" name="Content Placeholder 2">
            <a:extLst>
              <a:ext uri="{FF2B5EF4-FFF2-40B4-BE49-F238E27FC236}">
                <a16:creationId xmlns:a16="http://schemas.microsoft.com/office/drawing/2014/main" id="{3729315E-F8FF-EB4F-B3D5-89BD04DB754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4" name="Date Placeholder 3">
            <a:extLst>
              <a:ext uri="{FF2B5EF4-FFF2-40B4-BE49-F238E27FC236}">
                <a16:creationId xmlns:a16="http://schemas.microsoft.com/office/drawing/2014/main" id="{C6045B53-30B2-0C45-887C-5F43E83F0716}"/>
              </a:ext>
            </a:extLst>
          </p:cNvPr>
          <p:cNvSpPr>
            <a:spLocks noGrp="1"/>
          </p:cNvSpPr>
          <p:nvPr>
            <p:ph type="dt" sz="half" idx="10"/>
          </p:nvPr>
        </p:nvSpPr>
        <p:spPr/>
        <p:txBody>
          <a:bodyPr/>
          <a:lstStyle/>
          <a:p>
            <a:fld id="{BBE5FB69-BF02-2C4A-B25A-71D4EF4BA02F}" type="datetime4">
              <a:rPr lang="en-US" smtClean="0"/>
              <a:t>May 7, 2025</a:t>
            </a:fld>
            <a:endParaRPr lang="en-UG"/>
          </a:p>
        </p:txBody>
      </p:sp>
      <p:sp>
        <p:nvSpPr>
          <p:cNvPr id="5" name="Footer Placeholder 4">
            <a:extLst>
              <a:ext uri="{FF2B5EF4-FFF2-40B4-BE49-F238E27FC236}">
                <a16:creationId xmlns:a16="http://schemas.microsoft.com/office/drawing/2014/main" id="{BF093E3F-929E-BB4E-B2D7-ECC7E9A5EC25}"/>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6" name="Slide Number Placeholder 5">
            <a:extLst>
              <a:ext uri="{FF2B5EF4-FFF2-40B4-BE49-F238E27FC236}">
                <a16:creationId xmlns:a16="http://schemas.microsoft.com/office/drawing/2014/main" id="{CDB52D87-68DC-724D-8FB4-5934E8F2B18C}"/>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25800338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C7A95-3DA4-6D47-A1DD-8CA55FB4CA9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G"/>
          </a:p>
        </p:txBody>
      </p:sp>
      <p:sp>
        <p:nvSpPr>
          <p:cNvPr id="3" name="Text Placeholder 2">
            <a:extLst>
              <a:ext uri="{FF2B5EF4-FFF2-40B4-BE49-F238E27FC236}">
                <a16:creationId xmlns:a16="http://schemas.microsoft.com/office/drawing/2014/main" id="{529012A5-51D2-CC4B-A7E1-0260917C09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E9FE8E9-4171-9C4F-8CA1-97687D400DFC}"/>
              </a:ext>
            </a:extLst>
          </p:cNvPr>
          <p:cNvSpPr>
            <a:spLocks noGrp="1"/>
          </p:cNvSpPr>
          <p:nvPr>
            <p:ph type="dt" sz="half" idx="10"/>
          </p:nvPr>
        </p:nvSpPr>
        <p:spPr/>
        <p:txBody>
          <a:bodyPr/>
          <a:lstStyle/>
          <a:p>
            <a:fld id="{33F19D8A-3104-5E48-94D1-5AA1A67E23BB}" type="datetime4">
              <a:rPr lang="en-US" smtClean="0"/>
              <a:t>May 7, 2025</a:t>
            </a:fld>
            <a:endParaRPr lang="en-UG"/>
          </a:p>
        </p:txBody>
      </p:sp>
      <p:sp>
        <p:nvSpPr>
          <p:cNvPr id="5" name="Footer Placeholder 4">
            <a:extLst>
              <a:ext uri="{FF2B5EF4-FFF2-40B4-BE49-F238E27FC236}">
                <a16:creationId xmlns:a16="http://schemas.microsoft.com/office/drawing/2014/main" id="{7EE8F97A-A8CA-9346-A1CA-DCD9A959A394}"/>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6" name="Slide Number Placeholder 5">
            <a:extLst>
              <a:ext uri="{FF2B5EF4-FFF2-40B4-BE49-F238E27FC236}">
                <a16:creationId xmlns:a16="http://schemas.microsoft.com/office/drawing/2014/main" id="{F9450FED-24F1-8143-BFBC-EA59CDE4BF58}"/>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28716387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0A8F2-DD77-A741-858B-D0AD5D9C815B}"/>
              </a:ext>
            </a:extLst>
          </p:cNvPr>
          <p:cNvSpPr>
            <a:spLocks noGrp="1"/>
          </p:cNvSpPr>
          <p:nvPr>
            <p:ph type="title"/>
          </p:nvPr>
        </p:nvSpPr>
        <p:spPr/>
        <p:txBody>
          <a:bodyPr/>
          <a:lstStyle/>
          <a:p>
            <a:r>
              <a:rPr lang="en-GB"/>
              <a:t>Click to edit Master title style</a:t>
            </a:r>
            <a:endParaRPr lang="en-UG"/>
          </a:p>
        </p:txBody>
      </p:sp>
      <p:sp>
        <p:nvSpPr>
          <p:cNvPr id="3" name="Content Placeholder 2">
            <a:extLst>
              <a:ext uri="{FF2B5EF4-FFF2-40B4-BE49-F238E27FC236}">
                <a16:creationId xmlns:a16="http://schemas.microsoft.com/office/drawing/2014/main" id="{D8764070-080C-C94F-8F66-C8CB6CAFF94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4" name="Content Placeholder 3">
            <a:extLst>
              <a:ext uri="{FF2B5EF4-FFF2-40B4-BE49-F238E27FC236}">
                <a16:creationId xmlns:a16="http://schemas.microsoft.com/office/drawing/2014/main" id="{8854B8F0-EC3E-4046-8BC2-AB96D5D636A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5" name="Date Placeholder 4">
            <a:extLst>
              <a:ext uri="{FF2B5EF4-FFF2-40B4-BE49-F238E27FC236}">
                <a16:creationId xmlns:a16="http://schemas.microsoft.com/office/drawing/2014/main" id="{082D3F27-D2B9-2F4D-A303-FF72B33F8B9D}"/>
              </a:ext>
            </a:extLst>
          </p:cNvPr>
          <p:cNvSpPr>
            <a:spLocks noGrp="1"/>
          </p:cNvSpPr>
          <p:nvPr>
            <p:ph type="dt" sz="half" idx="10"/>
          </p:nvPr>
        </p:nvSpPr>
        <p:spPr/>
        <p:txBody>
          <a:bodyPr/>
          <a:lstStyle/>
          <a:p>
            <a:fld id="{E266DF34-ED89-E146-AA35-457397BE4BCA}" type="datetime4">
              <a:rPr lang="en-US" smtClean="0"/>
              <a:t>May 7, 2025</a:t>
            </a:fld>
            <a:endParaRPr lang="en-UG"/>
          </a:p>
        </p:txBody>
      </p:sp>
      <p:sp>
        <p:nvSpPr>
          <p:cNvPr id="6" name="Footer Placeholder 5">
            <a:extLst>
              <a:ext uri="{FF2B5EF4-FFF2-40B4-BE49-F238E27FC236}">
                <a16:creationId xmlns:a16="http://schemas.microsoft.com/office/drawing/2014/main" id="{1C2A380F-AC4F-5847-AA07-5E8886FCF59D}"/>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7" name="Slide Number Placeholder 6">
            <a:extLst>
              <a:ext uri="{FF2B5EF4-FFF2-40B4-BE49-F238E27FC236}">
                <a16:creationId xmlns:a16="http://schemas.microsoft.com/office/drawing/2014/main" id="{6471DADF-DBA8-C84A-90E7-8B8ED9ECB5AB}"/>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30471578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BB68A-37CF-B348-BE50-7DB7CCB5D809}"/>
              </a:ext>
            </a:extLst>
          </p:cNvPr>
          <p:cNvSpPr>
            <a:spLocks noGrp="1"/>
          </p:cNvSpPr>
          <p:nvPr>
            <p:ph type="title"/>
          </p:nvPr>
        </p:nvSpPr>
        <p:spPr>
          <a:xfrm>
            <a:off x="839788" y="365125"/>
            <a:ext cx="10515600" cy="1325563"/>
          </a:xfrm>
        </p:spPr>
        <p:txBody>
          <a:bodyPr/>
          <a:lstStyle/>
          <a:p>
            <a:r>
              <a:rPr lang="en-GB"/>
              <a:t>Click to edit Master title style</a:t>
            </a:r>
            <a:endParaRPr lang="en-UG"/>
          </a:p>
        </p:txBody>
      </p:sp>
      <p:sp>
        <p:nvSpPr>
          <p:cNvPr id="3" name="Text Placeholder 2">
            <a:extLst>
              <a:ext uri="{FF2B5EF4-FFF2-40B4-BE49-F238E27FC236}">
                <a16:creationId xmlns:a16="http://schemas.microsoft.com/office/drawing/2014/main" id="{4546A86A-85D1-3340-BC48-4543C534FB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B4415CA-923F-FB4D-8C97-5E1F15E159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5" name="Text Placeholder 4">
            <a:extLst>
              <a:ext uri="{FF2B5EF4-FFF2-40B4-BE49-F238E27FC236}">
                <a16:creationId xmlns:a16="http://schemas.microsoft.com/office/drawing/2014/main" id="{6B3F86B9-9F19-554A-88C1-498B6D9ED9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9130635-F91F-914A-AD28-7FEAC4415FA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7" name="Date Placeholder 6">
            <a:extLst>
              <a:ext uri="{FF2B5EF4-FFF2-40B4-BE49-F238E27FC236}">
                <a16:creationId xmlns:a16="http://schemas.microsoft.com/office/drawing/2014/main" id="{42A0B916-BFEF-7640-974D-792F8A120B00}"/>
              </a:ext>
            </a:extLst>
          </p:cNvPr>
          <p:cNvSpPr>
            <a:spLocks noGrp="1"/>
          </p:cNvSpPr>
          <p:nvPr>
            <p:ph type="dt" sz="half" idx="10"/>
          </p:nvPr>
        </p:nvSpPr>
        <p:spPr/>
        <p:txBody>
          <a:bodyPr/>
          <a:lstStyle/>
          <a:p>
            <a:fld id="{5E44672C-E3A8-DD41-9FC2-067D9E823C14}" type="datetime4">
              <a:rPr lang="en-US" smtClean="0"/>
              <a:t>May 7, 2025</a:t>
            </a:fld>
            <a:endParaRPr lang="en-UG"/>
          </a:p>
        </p:txBody>
      </p:sp>
      <p:sp>
        <p:nvSpPr>
          <p:cNvPr id="8" name="Footer Placeholder 7">
            <a:extLst>
              <a:ext uri="{FF2B5EF4-FFF2-40B4-BE49-F238E27FC236}">
                <a16:creationId xmlns:a16="http://schemas.microsoft.com/office/drawing/2014/main" id="{EAFAADF1-7734-594F-AD38-6E80D6882162}"/>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9" name="Slide Number Placeholder 8">
            <a:extLst>
              <a:ext uri="{FF2B5EF4-FFF2-40B4-BE49-F238E27FC236}">
                <a16:creationId xmlns:a16="http://schemas.microsoft.com/office/drawing/2014/main" id="{F2AB1654-2F17-FC41-9258-94DBACB43CB2}"/>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6729087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C4604-F391-7C41-9329-60E62A43DBBC}"/>
              </a:ext>
            </a:extLst>
          </p:cNvPr>
          <p:cNvSpPr>
            <a:spLocks noGrp="1"/>
          </p:cNvSpPr>
          <p:nvPr>
            <p:ph type="title"/>
          </p:nvPr>
        </p:nvSpPr>
        <p:spPr/>
        <p:txBody>
          <a:bodyPr/>
          <a:lstStyle/>
          <a:p>
            <a:r>
              <a:rPr lang="en-GB"/>
              <a:t>Click to edit Master title style</a:t>
            </a:r>
            <a:endParaRPr lang="en-UG"/>
          </a:p>
        </p:txBody>
      </p:sp>
      <p:sp>
        <p:nvSpPr>
          <p:cNvPr id="3" name="Date Placeholder 2">
            <a:extLst>
              <a:ext uri="{FF2B5EF4-FFF2-40B4-BE49-F238E27FC236}">
                <a16:creationId xmlns:a16="http://schemas.microsoft.com/office/drawing/2014/main" id="{A84A556D-5489-4D45-878C-4826E7B350E2}"/>
              </a:ext>
            </a:extLst>
          </p:cNvPr>
          <p:cNvSpPr>
            <a:spLocks noGrp="1"/>
          </p:cNvSpPr>
          <p:nvPr>
            <p:ph type="dt" sz="half" idx="10"/>
          </p:nvPr>
        </p:nvSpPr>
        <p:spPr/>
        <p:txBody>
          <a:bodyPr/>
          <a:lstStyle/>
          <a:p>
            <a:fld id="{BF188E11-3094-F84A-9787-E8E6F8B1B48D}" type="datetime4">
              <a:rPr lang="en-US" smtClean="0"/>
              <a:t>May 7, 2025</a:t>
            </a:fld>
            <a:endParaRPr lang="en-UG"/>
          </a:p>
        </p:txBody>
      </p:sp>
      <p:sp>
        <p:nvSpPr>
          <p:cNvPr id="4" name="Footer Placeholder 3">
            <a:extLst>
              <a:ext uri="{FF2B5EF4-FFF2-40B4-BE49-F238E27FC236}">
                <a16:creationId xmlns:a16="http://schemas.microsoft.com/office/drawing/2014/main" id="{D7DAB512-492E-B24A-AF2E-5804FA6B5694}"/>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5" name="Slide Number Placeholder 4">
            <a:extLst>
              <a:ext uri="{FF2B5EF4-FFF2-40B4-BE49-F238E27FC236}">
                <a16:creationId xmlns:a16="http://schemas.microsoft.com/office/drawing/2014/main" id="{7BBB88CC-30CA-BA40-A27A-E0B51A1464D9}"/>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40631817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3E57616-3A81-8947-8441-FA1126C003F6}"/>
              </a:ext>
            </a:extLst>
          </p:cNvPr>
          <p:cNvSpPr>
            <a:spLocks noGrp="1"/>
          </p:cNvSpPr>
          <p:nvPr>
            <p:ph type="dt" sz="half" idx="10"/>
          </p:nvPr>
        </p:nvSpPr>
        <p:spPr/>
        <p:txBody>
          <a:bodyPr/>
          <a:lstStyle/>
          <a:p>
            <a:fld id="{26436681-0F88-2944-AFE0-4C0517A66103}" type="datetime4">
              <a:rPr lang="en-US" smtClean="0"/>
              <a:t>May 7, 2025</a:t>
            </a:fld>
            <a:endParaRPr lang="en-UG"/>
          </a:p>
        </p:txBody>
      </p:sp>
      <p:sp>
        <p:nvSpPr>
          <p:cNvPr id="3" name="Footer Placeholder 2">
            <a:extLst>
              <a:ext uri="{FF2B5EF4-FFF2-40B4-BE49-F238E27FC236}">
                <a16:creationId xmlns:a16="http://schemas.microsoft.com/office/drawing/2014/main" id="{B2D3DC66-D278-8A4E-A580-DFF6512F0531}"/>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4" name="Slide Number Placeholder 3">
            <a:extLst>
              <a:ext uri="{FF2B5EF4-FFF2-40B4-BE49-F238E27FC236}">
                <a16:creationId xmlns:a16="http://schemas.microsoft.com/office/drawing/2014/main" id="{E33465EA-440B-CC4F-8A85-A0D7F58DC3D1}"/>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34686541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90063-A16F-7F43-B2C4-3CB8EB724681}"/>
              </a:ext>
            </a:extLst>
          </p:cNvPr>
          <p:cNvSpPr>
            <a:spLocks noGrp="1"/>
          </p:cNvSpPr>
          <p:nvPr>
            <p:ph type="title"/>
          </p:nvPr>
        </p:nvSpPr>
        <p:spPr/>
        <p:txBody>
          <a:bodyPr/>
          <a:lstStyle/>
          <a:p>
            <a:r>
              <a:rPr lang="en-GB" dirty="0"/>
              <a:t>Click to edit Master title style</a:t>
            </a:r>
            <a:endParaRPr lang="en-UG" dirty="0"/>
          </a:p>
        </p:txBody>
      </p:sp>
      <p:sp>
        <p:nvSpPr>
          <p:cNvPr id="3" name="Content Placeholder 2">
            <a:extLst>
              <a:ext uri="{FF2B5EF4-FFF2-40B4-BE49-F238E27FC236}">
                <a16:creationId xmlns:a16="http://schemas.microsoft.com/office/drawing/2014/main" id="{3729315E-F8FF-EB4F-B3D5-89BD04DB754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4" name="Date Placeholder 3">
            <a:extLst>
              <a:ext uri="{FF2B5EF4-FFF2-40B4-BE49-F238E27FC236}">
                <a16:creationId xmlns:a16="http://schemas.microsoft.com/office/drawing/2014/main" id="{C6045B53-30B2-0C45-887C-5F43E83F0716}"/>
              </a:ext>
            </a:extLst>
          </p:cNvPr>
          <p:cNvSpPr>
            <a:spLocks noGrp="1"/>
          </p:cNvSpPr>
          <p:nvPr>
            <p:ph type="dt" sz="half" idx="10"/>
          </p:nvPr>
        </p:nvSpPr>
        <p:spPr/>
        <p:txBody>
          <a:bodyPr/>
          <a:lstStyle/>
          <a:p>
            <a:fld id="{BBE5FB69-BF02-2C4A-B25A-71D4EF4BA02F}" type="datetime4">
              <a:rPr lang="en-US" smtClean="0"/>
              <a:t>May 7, 2025</a:t>
            </a:fld>
            <a:endParaRPr lang="en-UG"/>
          </a:p>
        </p:txBody>
      </p:sp>
      <p:sp>
        <p:nvSpPr>
          <p:cNvPr id="5" name="Footer Placeholder 4">
            <a:extLst>
              <a:ext uri="{FF2B5EF4-FFF2-40B4-BE49-F238E27FC236}">
                <a16:creationId xmlns:a16="http://schemas.microsoft.com/office/drawing/2014/main" id="{BF093E3F-929E-BB4E-B2D7-ECC7E9A5EC25}"/>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6" name="Slide Number Placeholder 5">
            <a:extLst>
              <a:ext uri="{FF2B5EF4-FFF2-40B4-BE49-F238E27FC236}">
                <a16:creationId xmlns:a16="http://schemas.microsoft.com/office/drawing/2014/main" id="{CDB52D87-68DC-724D-8FB4-5934E8F2B18C}"/>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16961338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6A70A-5DA6-FE4A-879D-58217B8F389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G"/>
          </a:p>
        </p:txBody>
      </p:sp>
      <p:sp>
        <p:nvSpPr>
          <p:cNvPr id="3" name="Content Placeholder 2">
            <a:extLst>
              <a:ext uri="{FF2B5EF4-FFF2-40B4-BE49-F238E27FC236}">
                <a16:creationId xmlns:a16="http://schemas.microsoft.com/office/drawing/2014/main" id="{77C728E6-EA7E-A14D-9D51-FD42FDEF9D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4" name="Text Placeholder 3">
            <a:extLst>
              <a:ext uri="{FF2B5EF4-FFF2-40B4-BE49-F238E27FC236}">
                <a16:creationId xmlns:a16="http://schemas.microsoft.com/office/drawing/2014/main" id="{95A0D675-CAAE-9346-9850-A9A3119BCA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9B3BCF3-A315-9A4A-A7F6-3E607D203612}"/>
              </a:ext>
            </a:extLst>
          </p:cNvPr>
          <p:cNvSpPr>
            <a:spLocks noGrp="1"/>
          </p:cNvSpPr>
          <p:nvPr>
            <p:ph type="dt" sz="half" idx="10"/>
          </p:nvPr>
        </p:nvSpPr>
        <p:spPr/>
        <p:txBody>
          <a:bodyPr/>
          <a:lstStyle/>
          <a:p>
            <a:fld id="{5E5752DE-7DE4-864C-9E90-B8C55F1DC51C}" type="datetime4">
              <a:rPr lang="en-US" smtClean="0"/>
              <a:t>May 7, 2025</a:t>
            </a:fld>
            <a:endParaRPr lang="en-UG"/>
          </a:p>
        </p:txBody>
      </p:sp>
      <p:sp>
        <p:nvSpPr>
          <p:cNvPr id="6" name="Footer Placeholder 5">
            <a:extLst>
              <a:ext uri="{FF2B5EF4-FFF2-40B4-BE49-F238E27FC236}">
                <a16:creationId xmlns:a16="http://schemas.microsoft.com/office/drawing/2014/main" id="{AA276007-4383-CA41-9B04-7FE6D317FE4B}"/>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7" name="Slide Number Placeholder 6">
            <a:extLst>
              <a:ext uri="{FF2B5EF4-FFF2-40B4-BE49-F238E27FC236}">
                <a16:creationId xmlns:a16="http://schemas.microsoft.com/office/drawing/2014/main" id="{E6945ACF-AFB4-B843-A3DE-F8EAA4EA53B7}"/>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12797823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8CAFA-AB5A-0D40-BC47-0E8B9E3905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G"/>
          </a:p>
        </p:txBody>
      </p:sp>
      <p:sp>
        <p:nvSpPr>
          <p:cNvPr id="3" name="Picture Placeholder 2">
            <a:extLst>
              <a:ext uri="{FF2B5EF4-FFF2-40B4-BE49-F238E27FC236}">
                <a16:creationId xmlns:a16="http://schemas.microsoft.com/office/drawing/2014/main" id="{881F29F2-2D50-5F47-8328-BEDA450230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G"/>
          </a:p>
        </p:txBody>
      </p:sp>
      <p:sp>
        <p:nvSpPr>
          <p:cNvPr id="4" name="Text Placeholder 3">
            <a:extLst>
              <a:ext uri="{FF2B5EF4-FFF2-40B4-BE49-F238E27FC236}">
                <a16:creationId xmlns:a16="http://schemas.microsoft.com/office/drawing/2014/main" id="{42CC3A4D-329B-6F43-859F-74D6569D37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44929D0-F63E-AF44-A9A8-F372B756C895}"/>
              </a:ext>
            </a:extLst>
          </p:cNvPr>
          <p:cNvSpPr>
            <a:spLocks noGrp="1"/>
          </p:cNvSpPr>
          <p:nvPr>
            <p:ph type="dt" sz="half" idx="10"/>
          </p:nvPr>
        </p:nvSpPr>
        <p:spPr/>
        <p:txBody>
          <a:bodyPr/>
          <a:lstStyle/>
          <a:p>
            <a:fld id="{5B0FA6BC-5B39-0441-9FA9-4C598B2E2001}" type="datetime4">
              <a:rPr lang="en-US" smtClean="0"/>
              <a:t>May 7, 2025</a:t>
            </a:fld>
            <a:endParaRPr lang="en-UG"/>
          </a:p>
        </p:txBody>
      </p:sp>
      <p:sp>
        <p:nvSpPr>
          <p:cNvPr id="6" name="Footer Placeholder 5">
            <a:extLst>
              <a:ext uri="{FF2B5EF4-FFF2-40B4-BE49-F238E27FC236}">
                <a16:creationId xmlns:a16="http://schemas.microsoft.com/office/drawing/2014/main" id="{48E4E3DB-EC83-8245-AA28-06EF9BB9F0D6}"/>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7" name="Slide Number Placeholder 6">
            <a:extLst>
              <a:ext uri="{FF2B5EF4-FFF2-40B4-BE49-F238E27FC236}">
                <a16:creationId xmlns:a16="http://schemas.microsoft.com/office/drawing/2014/main" id="{FFB2992B-1B76-0740-BC7E-5ECF986D725B}"/>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31923018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7CA099-91CB-3C40-8301-29F126DFF40E}"/>
              </a:ext>
            </a:extLst>
          </p:cNvPr>
          <p:cNvSpPr>
            <a:spLocks noGrp="1"/>
          </p:cNvSpPr>
          <p:nvPr>
            <p:ph type="title"/>
          </p:nvPr>
        </p:nvSpPr>
        <p:spPr/>
        <p:txBody>
          <a:bodyPr/>
          <a:lstStyle/>
          <a:p>
            <a:r>
              <a:rPr lang="en-GB"/>
              <a:t>Click to edit Master title style</a:t>
            </a:r>
            <a:endParaRPr lang="en-UG"/>
          </a:p>
        </p:txBody>
      </p:sp>
      <p:sp>
        <p:nvSpPr>
          <p:cNvPr id="3" name="Vertical Text Placeholder 2">
            <a:extLst>
              <a:ext uri="{FF2B5EF4-FFF2-40B4-BE49-F238E27FC236}">
                <a16:creationId xmlns:a16="http://schemas.microsoft.com/office/drawing/2014/main" id="{71C4DFF9-81AE-A141-9FD0-B917C690758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4" name="Date Placeholder 3">
            <a:extLst>
              <a:ext uri="{FF2B5EF4-FFF2-40B4-BE49-F238E27FC236}">
                <a16:creationId xmlns:a16="http://schemas.microsoft.com/office/drawing/2014/main" id="{8133A92C-87D6-254C-AF94-7E05CC40A7E3}"/>
              </a:ext>
            </a:extLst>
          </p:cNvPr>
          <p:cNvSpPr>
            <a:spLocks noGrp="1"/>
          </p:cNvSpPr>
          <p:nvPr>
            <p:ph type="dt" sz="half" idx="10"/>
          </p:nvPr>
        </p:nvSpPr>
        <p:spPr/>
        <p:txBody>
          <a:bodyPr/>
          <a:lstStyle/>
          <a:p>
            <a:fld id="{1D0848E0-916C-F64F-8F46-703CD9E107DD}" type="datetime4">
              <a:rPr lang="en-US" smtClean="0"/>
              <a:t>May 7, 2025</a:t>
            </a:fld>
            <a:endParaRPr lang="en-UG"/>
          </a:p>
        </p:txBody>
      </p:sp>
      <p:sp>
        <p:nvSpPr>
          <p:cNvPr id="5" name="Footer Placeholder 4">
            <a:extLst>
              <a:ext uri="{FF2B5EF4-FFF2-40B4-BE49-F238E27FC236}">
                <a16:creationId xmlns:a16="http://schemas.microsoft.com/office/drawing/2014/main" id="{0541AE0C-45C3-7E48-8E6E-64ACFEA9FA64}"/>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6" name="Slide Number Placeholder 5">
            <a:extLst>
              <a:ext uri="{FF2B5EF4-FFF2-40B4-BE49-F238E27FC236}">
                <a16:creationId xmlns:a16="http://schemas.microsoft.com/office/drawing/2014/main" id="{E31116B8-15C7-1048-BDC2-C174D96C2742}"/>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15290794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A422219-EEB4-394E-9C4B-34A9EFBE1132}"/>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G"/>
          </a:p>
        </p:txBody>
      </p:sp>
      <p:sp>
        <p:nvSpPr>
          <p:cNvPr id="3" name="Vertical Text Placeholder 2">
            <a:extLst>
              <a:ext uri="{FF2B5EF4-FFF2-40B4-BE49-F238E27FC236}">
                <a16:creationId xmlns:a16="http://schemas.microsoft.com/office/drawing/2014/main" id="{4517D659-3C94-C14A-AB3F-7C7801D784F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4" name="Date Placeholder 3">
            <a:extLst>
              <a:ext uri="{FF2B5EF4-FFF2-40B4-BE49-F238E27FC236}">
                <a16:creationId xmlns:a16="http://schemas.microsoft.com/office/drawing/2014/main" id="{64EC73C2-722E-7A44-87A4-AB3B41BB9CA6}"/>
              </a:ext>
            </a:extLst>
          </p:cNvPr>
          <p:cNvSpPr>
            <a:spLocks noGrp="1"/>
          </p:cNvSpPr>
          <p:nvPr>
            <p:ph type="dt" sz="half" idx="10"/>
          </p:nvPr>
        </p:nvSpPr>
        <p:spPr/>
        <p:txBody>
          <a:bodyPr/>
          <a:lstStyle/>
          <a:p>
            <a:fld id="{3EC2F183-B70A-F145-BF0C-74E6E9CF02D4}" type="datetime4">
              <a:rPr lang="en-US" smtClean="0"/>
              <a:t>May 7, 2025</a:t>
            </a:fld>
            <a:endParaRPr lang="en-UG"/>
          </a:p>
        </p:txBody>
      </p:sp>
      <p:sp>
        <p:nvSpPr>
          <p:cNvPr id="5" name="Footer Placeholder 4">
            <a:extLst>
              <a:ext uri="{FF2B5EF4-FFF2-40B4-BE49-F238E27FC236}">
                <a16:creationId xmlns:a16="http://schemas.microsoft.com/office/drawing/2014/main" id="{10011371-0034-9149-9708-4D9BB2071D60}"/>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6" name="Slide Number Placeholder 5">
            <a:extLst>
              <a:ext uri="{FF2B5EF4-FFF2-40B4-BE49-F238E27FC236}">
                <a16:creationId xmlns:a16="http://schemas.microsoft.com/office/drawing/2014/main" id="{7F522511-8206-9B4E-9C15-298DF703D76C}"/>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1656808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C7A95-3DA4-6D47-A1DD-8CA55FB4CA9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G"/>
          </a:p>
        </p:txBody>
      </p:sp>
      <p:sp>
        <p:nvSpPr>
          <p:cNvPr id="3" name="Text Placeholder 2">
            <a:extLst>
              <a:ext uri="{FF2B5EF4-FFF2-40B4-BE49-F238E27FC236}">
                <a16:creationId xmlns:a16="http://schemas.microsoft.com/office/drawing/2014/main" id="{529012A5-51D2-CC4B-A7E1-0260917C09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E9FE8E9-4171-9C4F-8CA1-97687D400DFC}"/>
              </a:ext>
            </a:extLst>
          </p:cNvPr>
          <p:cNvSpPr>
            <a:spLocks noGrp="1"/>
          </p:cNvSpPr>
          <p:nvPr>
            <p:ph type="dt" sz="half" idx="10"/>
          </p:nvPr>
        </p:nvSpPr>
        <p:spPr/>
        <p:txBody>
          <a:bodyPr/>
          <a:lstStyle/>
          <a:p>
            <a:fld id="{33F19D8A-3104-5E48-94D1-5AA1A67E23BB}" type="datetime4">
              <a:rPr lang="en-US" smtClean="0"/>
              <a:t>May 7, 2025</a:t>
            </a:fld>
            <a:endParaRPr lang="en-UG"/>
          </a:p>
        </p:txBody>
      </p:sp>
      <p:sp>
        <p:nvSpPr>
          <p:cNvPr id="5" name="Footer Placeholder 4">
            <a:extLst>
              <a:ext uri="{FF2B5EF4-FFF2-40B4-BE49-F238E27FC236}">
                <a16:creationId xmlns:a16="http://schemas.microsoft.com/office/drawing/2014/main" id="{7EE8F97A-A8CA-9346-A1CA-DCD9A959A394}"/>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6" name="Slide Number Placeholder 5">
            <a:extLst>
              <a:ext uri="{FF2B5EF4-FFF2-40B4-BE49-F238E27FC236}">
                <a16:creationId xmlns:a16="http://schemas.microsoft.com/office/drawing/2014/main" id="{F9450FED-24F1-8143-BFBC-EA59CDE4BF58}"/>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37141188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0A8F2-DD77-A741-858B-D0AD5D9C815B}"/>
              </a:ext>
            </a:extLst>
          </p:cNvPr>
          <p:cNvSpPr>
            <a:spLocks noGrp="1"/>
          </p:cNvSpPr>
          <p:nvPr>
            <p:ph type="title"/>
          </p:nvPr>
        </p:nvSpPr>
        <p:spPr/>
        <p:txBody>
          <a:bodyPr/>
          <a:lstStyle/>
          <a:p>
            <a:r>
              <a:rPr lang="en-GB"/>
              <a:t>Click to edit Master title style</a:t>
            </a:r>
            <a:endParaRPr lang="en-UG"/>
          </a:p>
        </p:txBody>
      </p:sp>
      <p:sp>
        <p:nvSpPr>
          <p:cNvPr id="3" name="Content Placeholder 2">
            <a:extLst>
              <a:ext uri="{FF2B5EF4-FFF2-40B4-BE49-F238E27FC236}">
                <a16:creationId xmlns:a16="http://schemas.microsoft.com/office/drawing/2014/main" id="{D8764070-080C-C94F-8F66-C8CB6CAFF94D}"/>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4" name="Content Placeholder 3">
            <a:extLst>
              <a:ext uri="{FF2B5EF4-FFF2-40B4-BE49-F238E27FC236}">
                <a16:creationId xmlns:a16="http://schemas.microsoft.com/office/drawing/2014/main" id="{8854B8F0-EC3E-4046-8BC2-AB96D5D636A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5" name="Date Placeholder 4">
            <a:extLst>
              <a:ext uri="{FF2B5EF4-FFF2-40B4-BE49-F238E27FC236}">
                <a16:creationId xmlns:a16="http://schemas.microsoft.com/office/drawing/2014/main" id="{082D3F27-D2B9-2F4D-A303-FF72B33F8B9D}"/>
              </a:ext>
            </a:extLst>
          </p:cNvPr>
          <p:cNvSpPr>
            <a:spLocks noGrp="1"/>
          </p:cNvSpPr>
          <p:nvPr>
            <p:ph type="dt" sz="half" idx="10"/>
          </p:nvPr>
        </p:nvSpPr>
        <p:spPr/>
        <p:txBody>
          <a:bodyPr/>
          <a:lstStyle/>
          <a:p>
            <a:fld id="{E266DF34-ED89-E146-AA35-457397BE4BCA}" type="datetime4">
              <a:rPr lang="en-US" smtClean="0"/>
              <a:t>May 7, 2025</a:t>
            </a:fld>
            <a:endParaRPr lang="en-UG"/>
          </a:p>
        </p:txBody>
      </p:sp>
      <p:sp>
        <p:nvSpPr>
          <p:cNvPr id="6" name="Footer Placeholder 5">
            <a:extLst>
              <a:ext uri="{FF2B5EF4-FFF2-40B4-BE49-F238E27FC236}">
                <a16:creationId xmlns:a16="http://schemas.microsoft.com/office/drawing/2014/main" id="{1C2A380F-AC4F-5847-AA07-5E8886FCF59D}"/>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7" name="Slide Number Placeholder 6">
            <a:extLst>
              <a:ext uri="{FF2B5EF4-FFF2-40B4-BE49-F238E27FC236}">
                <a16:creationId xmlns:a16="http://schemas.microsoft.com/office/drawing/2014/main" id="{6471DADF-DBA8-C84A-90E7-8B8ED9ECB5AB}"/>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24965978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BB68A-37CF-B348-BE50-7DB7CCB5D809}"/>
              </a:ext>
            </a:extLst>
          </p:cNvPr>
          <p:cNvSpPr>
            <a:spLocks noGrp="1"/>
          </p:cNvSpPr>
          <p:nvPr>
            <p:ph type="title"/>
          </p:nvPr>
        </p:nvSpPr>
        <p:spPr>
          <a:xfrm>
            <a:off x="839788" y="365125"/>
            <a:ext cx="10515600" cy="1325563"/>
          </a:xfrm>
        </p:spPr>
        <p:txBody>
          <a:bodyPr/>
          <a:lstStyle/>
          <a:p>
            <a:r>
              <a:rPr lang="en-GB"/>
              <a:t>Click to edit Master title style</a:t>
            </a:r>
            <a:endParaRPr lang="en-UG"/>
          </a:p>
        </p:txBody>
      </p:sp>
      <p:sp>
        <p:nvSpPr>
          <p:cNvPr id="3" name="Text Placeholder 2">
            <a:extLst>
              <a:ext uri="{FF2B5EF4-FFF2-40B4-BE49-F238E27FC236}">
                <a16:creationId xmlns:a16="http://schemas.microsoft.com/office/drawing/2014/main" id="{4546A86A-85D1-3340-BC48-4543C534FB3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B4415CA-923F-FB4D-8C97-5E1F15E159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5" name="Text Placeholder 4">
            <a:extLst>
              <a:ext uri="{FF2B5EF4-FFF2-40B4-BE49-F238E27FC236}">
                <a16:creationId xmlns:a16="http://schemas.microsoft.com/office/drawing/2014/main" id="{6B3F86B9-9F19-554A-88C1-498B6D9ED9D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9130635-F91F-914A-AD28-7FEAC4415FA7}"/>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7" name="Date Placeholder 6">
            <a:extLst>
              <a:ext uri="{FF2B5EF4-FFF2-40B4-BE49-F238E27FC236}">
                <a16:creationId xmlns:a16="http://schemas.microsoft.com/office/drawing/2014/main" id="{42A0B916-BFEF-7640-974D-792F8A120B00}"/>
              </a:ext>
            </a:extLst>
          </p:cNvPr>
          <p:cNvSpPr>
            <a:spLocks noGrp="1"/>
          </p:cNvSpPr>
          <p:nvPr>
            <p:ph type="dt" sz="half" idx="10"/>
          </p:nvPr>
        </p:nvSpPr>
        <p:spPr/>
        <p:txBody>
          <a:bodyPr/>
          <a:lstStyle/>
          <a:p>
            <a:fld id="{5E44672C-E3A8-DD41-9FC2-067D9E823C14}" type="datetime4">
              <a:rPr lang="en-US" smtClean="0"/>
              <a:t>May 7, 2025</a:t>
            </a:fld>
            <a:endParaRPr lang="en-UG"/>
          </a:p>
        </p:txBody>
      </p:sp>
      <p:sp>
        <p:nvSpPr>
          <p:cNvPr id="8" name="Footer Placeholder 7">
            <a:extLst>
              <a:ext uri="{FF2B5EF4-FFF2-40B4-BE49-F238E27FC236}">
                <a16:creationId xmlns:a16="http://schemas.microsoft.com/office/drawing/2014/main" id="{EAFAADF1-7734-594F-AD38-6E80D6882162}"/>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9" name="Slide Number Placeholder 8">
            <a:extLst>
              <a:ext uri="{FF2B5EF4-FFF2-40B4-BE49-F238E27FC236}">
                <a16:creationId xmlns:a16="http://schemas.microsoft.com/office/drawing/2014/main" id="{F2AB1654-2F17-FC41-9258-94DBACB43CB2}"/>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14215851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C4604-F391-7C41-9329-60E62A43DBBC}"/>
              </a:ext>
            </a:extLst>
          </p:cNvPr>
          <p:cNvSpPr>
            <a:spLocks noGrp="1"/>
          </p:cNvSpPr>
          <p:nvPr>
            <p:ph type="title"/>
          </p:nvPr>
        </p:nvSpPr>
        <p:spPr/>
        <p:txBody>
          <a:bodyPr/>
          <a:lstStyle/>
          <a:p>
            <a:r>
              <a:rPr lang="en-GB"/>
              <a:t>Click to edit Master title style</a:t>
            </a:r>
            <a:endParaRPr lang="en-UG"/>
          </a:p>
        </p:txBody>
      </p:sp>
      <p:sp>
        <p:nvSpPr>
          <p:cNvPr id="3" name="Date Placeholder 2">
            <a:extLst>
              <a:ext uri="{FF2B5EF4-FFF2-40B4-BE49-F238E27FC236}">
                <a16:creationId xmlns:a16="http://schemas.microsoft.com/office/drawing/2014/main" id="{A84A556D-5489-4D45-878C-4826E7B350E2}"/>
              </a:ext>
            </a:extLst>
          </p:cNvPr>
          <p:cNvSpPr>
            <a:spLocks noGrp="1"/>
          </p:cNvSpPr>
          <p:nvPr>
            <p:ph type="dt" sz="half" idx="10"/>
          </p:nvPr>
        </p:nvSpPr>
        <p:spPr/>
        <p:txBody>
          <a:bodyPr/>
          <a:lstStyle/>
          <a:p>
            <a:fld id="{BF188E11-3094-F84A-9787-E8E6F8B1B48D}" type="datetime4">
              <a:rPr lang="en-US" smtClean="0"/>
              <a:t>May 7, 2025</a:t>
            </a:fld>
            <a:endParaRPr lang="en-UG"/>
          </a:p>
        </p:txBody>
      </p:sp>
      <p:sp>
        <p:nvSpPr>
          <p:cNvPr id="4" name="Footer Placeholder 3">
            <a:extLst>
              <a:ext uri="{FF2B5EF4-FFF2-40B4-BE49-F238E27FC236}">
                <a16:creationId xmlns:a16="http://schemas.microsoft.com/office/drawing/2014/main" id="{D7DAB512-492E-B24A-AF2E-5804FA6B5694}"/>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5" name="Slide Number Placeholder 4">
            <a:extLst>
              <a:ext uri="{FF2B5EF4-FFF2-40B4-BE49-F238E27FC236}">
                <a16:creationId xmlns:a16="http://schemas.microsoft.com/office/drawing/2014/main" id="{7BBB88CC-30CA-BA40-A27A-E0B51A1464D9}"/>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41536881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3E57616-3A81-8947-8441-FA1126C003F6}"/>
              </a:ext>
            </a:extLst>
          </p:cNvPr>
          <p:cNvSpPr>
            <a:spLocks noGrp="1"/>
          </p:cNvSpPr>
          <p:nvPr>
            <p:ph type="dt" sz="half" idx="10"/>
          </p:nvPr>
        </p:nvSpPr>
        <p:spPr/>
        <p:txBody>
          <a:bodyPr/>
          <a:lstStyle/>
          <a:p>
            <a:fld id="{26436681-0F88-2944-AFE0-4C0517A66103}" type="datetime4">
              <a:rPr lang="en-US" smtClean="0"/>
              <a:t>May 7, 2025</a:t>
            </a:fld>
            <a:endParaRPr lang="en-UG"/>
          </a:p>
        </p:txBody>
      </p:sp>
      <p:sp>
        <p:nvSpPr>
          <p:cNvPr id="3" name="Footer Placeholder 2">
            <a:extLst>
              <a:ext uri="{FF2B5EF4-FFF2-40B4-BE49-F238E27FC236}">
                <a16:creationId xmlns:a16="http://schemas.microsoft.com/office/drawing/2014/main" id="{B2D3DC66-D278-8A4E-A580-DFF6512F0531}"/>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4" name="Slide Number Placeholder 3">
            <a:extLst>
              <a:ext uri="{FF2B5EF4-FFF2-40B4-BE49-F238E27FC236}">
                <a16:creationId xmlns:a16="http://schemas.microsoft.com/office/drawing/2014/main" id="{E33465EA-440B-CC4F-8A85-A0D7F58DC3D1}"/>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25528000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6A70A-5DA6-FE4A-879D-58217B8F389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G"/>
          </a:p>
        </p:txBody>
      </p:sp>
      <p:sp>
        <p:nvSpPr>
          <p:cNvPr id="3" name="Content Placeholder 2">
            <a:extLst>
              <a:ext uri="{FF2B5EF4-FFF2-40B4-BE49-F238E27FC236}">
                <a16:creationId xmlns:a16="http://schemas.microsoft.com/office/drawing/2014/main" id="{77C728E6-EA7E-A14D-9D51-FD42FDEF9DF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G"/>
          </a:p>
        </p:txBody>
      </p:sp>
      <p:sp>
        <p:nvSpPr>
          <p:cNvPr id="4" name="Text Placeholder 3">
            <a:extLst>
              <a:ext uri="{FF2B5EF4-FFF2-40B4-BE49-F238E27FC236}">
                <a16:creationId xmlns:a16="http://schemas.microsoft.com/office/drawing/2014/main" id="{95A0D675-CAAE-9346-9850-A9A3119BCA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9B3BCF3-A315-9A4A-A7F6-3E607D203612}"/>
              </a:ext>
            </a:extLst>
          </p:cNvPr>
          <p:cNvSpPr>
            <a:spLocks noGrp="1"/>
          </p:cNvSpPr>
          <p:nvPr>
            <p:ph type="dt" sz="half" idx="10"/>
          </p:nvPr>
        </p:nvSpPr>
        <p:spPr/>
        <p:txBody>
          <a:bodyPr/>
          <a:lstStyle/>
          <a:p>
            <a:fld id="{5E5752DE-7DE4-864C-9E90-B8C55F1DC51C}" type="datetime4">
              <a:rPr lang="en-US" smtClean="0"/>
              <a:t>May 7, 2025</a:t>
            </a:fld>
            <a:endParaRPr lang="en-UG"/>
          </a:p>
        </p:txBody>
      </p:sp>
      <p:sp>
        <p:nvSpPr>
          <p:cNvPr id="6" name="Footer Placeholder 5">
            <a:extLst>
              <a:ext uri="{FF2B5EF4-FFF2-40B4-BE49-F238E27FC236}">
                <a16:creationId xmlns:a16="http://schemas.microsoft.com/office/drawing/2014/main" id="{AA276007-4383-CA41-9B04-7FE6D317FE4B}"/>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7" name="Slide Number Placeholder 6">
            <a:extLst>
              <a:ext uri="{FF2B5EF4-FFF2-40B4-BE49-F238E27FC236}">
                <a16:creationId xmlns:a16="http://schemas.microsoft.com/office/drawing/2014/main" id="{E6945ACF-AFB4-B843-A3DE-F8EAA4EA53B7}"/>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11367913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8CAFA-AB5A-0D40-BC47-0E8B9E3905E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G"/>
          </a:p>
        </p:txBody>
      </p:sp>
      <p:sp>
        <p:nvSpPr>
          <p:cNvPr id="3" name="Picture Placeholder 2">
            <a:extLst>
              <a:ext uri="{FF2B5EF4-FFF2-40B4-BE49-F238E27FC236}">
                <a16:creationId xmlns:a16="http://schemas.microsoft.com/office/drawing/2014/main" id="{881F29F2-2D50-5F47-8328-BEDA4502305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G"/>
          </a:p>
        </p:txBody>
      </p:sp>
      <p:sp>
        <p:nvSpPr>
          <p:cNvPr id="4" name="Text Placeholder 3">
            <a:extLst>
              <a:ext uri="{FF2B5EF4-FFF2-40B4-BE49-F238E27FC236}">
                <a16:creationId xmlns:a16="http://schemas.microsoft.com/office/drawing/2014/main" id="{42CC3A4D-329B-6F43-859F-74D6569D371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44929D0-F63E-AF44-A9A8-F372B756C895}"/>
              </a:ext>
            </a:extLst>
          </p:cNvPr>
          <p:cNvSpPr>
            <a:spLocks noGrp="1"/>
          </p:cNvSpPr>
          <p:nvPr>
            <p:ph type="dt" sz="half" idx="10"/>
          </p:nvPr>
        </p:nvSpPr>
        <p:spPr/>
        <p:txBody>
          <a:bodyPr/>
          <a:lstStyle/>
          <a:p>
            <a:fld id="{5B0FA6BC-5B39-0441-9FA9-4C598B2E2001}" type="datetime4">
              <a:rPr lang="en-US" smtClean="0"/>
              <a:t>May 7, 2025</a:t>
            </a:fld>
            <a:endParaRPr lang="en-UG"/>
          </a:p>
        </p:txBody>
      </p:sp>
      <p:sp>
        <p:nvSpPr>
          <p:cNvPr id="6" name="Footer Placeholder 5">
            <a:extLst>
              <a:ext uri="{FF2B5EF4-FFF2-40B4-BE49-F238E27FC236}">
                <a16:creationId xmlns:a16="http://schemas.microsoft.com/office/drawing/2014/main" id="{48E4E3DB-EC83-8245-AA28-06EF9BB9F0D6}"/>
              </a:ext>
            </a:extLst>
          </p:cNvPr>
          <p:cNvSpPr>
            <a:spLocks noGrp="1"/>
          </p:cNvSpPr>
          <p:nvPr>
            <p:ph type="ftr" sz="quarter" idx="11"/>
          </p:nvPr>
        </p:nvSpPr>
        <p:spPr>
          <a:xfrm>
            <a:off x="4038600" y="6356350"/>
            <a:ext cx="4114800" cy="365125"/>
          </a:xfrm>
          <a:prstGeom prst="rect">
            <a:avLst/>
          </a:prstGeom>
        </p:spPr>
        <p:txBody>
          <a:bodyPr/>
          <a:lstStyle/>
          <a:p>
            <a:endParaRPr lang="en-UG"/>
          </a:p>
        </p:txBody>
      </p:sp>
      <p:sp>
        <p:nvSpPr>
          <p:cNvPr id="7" name="Slide Number Placeholder 6">
            <a:extLst>
              <a:ext uri="{FF2B5EF4-FFF2-40B4-BE49-F238E27FC236}">
                <a16:creationId xmlns:a16="http://schemas.microsoft.com/office/drawing/2014/main" id="{FFB2992B-1B76-0740-BC7E-5ECF986D725B}"/>
              </a:ext>
            </a:extLst>
          </p:cNvPr>
          <p:cNvSpPr>
            <a:spLocks noGrp="1"/>
          </p:cNvSpPr>
          <p:nvPr>
            <p:ph type="sldNum" sz="quarter" idx="12"/>
          </p:nvPr>
        </p:nvSpPr>
        <p:spPr/>
        <p:txBody>
          <a:bodyPr/>
          <a:lstStyle/>
          <a:p>
            <a:fld id="{E8628654-B26C-B344-A3A6-5680D5901C11}" type="slidenum">
              <a:rPr lang="en-UG" smtClean="0"/>
              <a:t>‹#›</a:t>
            </a:fld>
            <a:endParaRPr lang="en-UG"/>
          </a:p>
        </p:txBody>
      </p:sp>
    </p:spTree>
    <p:extLst>
      <p:ext uri="{BB962C8B-B14F-4D97-AF65-F5344CB8AC3E}">
        <p14:creationId xmlns:p14="http://schemas.microsoft.com/office/powerpoint/2010/main" val="924670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19000B9-24D3-7D4F-A685-378009C77BC7}"/>
              </a:ext>
            </a:extLst>
          </p:cNvPr>
          <p:cNvPicPr>
            <a:picLocks noChangeAspect="1"/>
          </p:cNvPicPr>
          <p:nvPr userDrawn="1"/>
        </p:nvPicPr>
        <p:blipFill>
          <a:blip r:embed="rId14"/>
          <a:stretch>
            <a:fillRect/>
          </a:stretch>
        </p:blipFill>
        <p:spPr>
          <a:xfrm>
            <a:off x="-51756" y="0"/>
            <a:ext cx="12425153" cy="6895424"/>
          </a:xfrm>
          <a:prstGeom prst="rect">
            <a:avLst/>
          </a:prstGeom>
        </p:spPr>
      </p:pic>
      <p:sp>
        <p:nvSpPr>
          <p:cNvPr id="2" name="Title Placeholder 1">
            <a:extLst>
              <a:ext uri="{FF2B5EF4-FFF2-40B4-BE49-F238E27FC236}">
                <a16:creationId xmlns:a16="http://schemas.microsoft.com/office/drawing/2014/main" id="{3DE580A5-5E0D-2A42-8F53-ED5649704600}"/>
              </a:ext>
            </a:extLst>
          </p:cNvPr>
          <p:cNvSpPr>
            <a:spLocks noGrp="1"/>
          </p:cNvSpPr>
          <p:nvPr>
            <p:ph type="title"/>
          </p:nvPr>
        </p:nvSpPr>
        <p:spPr>
          <a:xfrm>
            <a:off x="479425" y="1217361"/>
            <a:ext cx="10515600" cy="675607"/>
          </a:xfrm>
          <a:prstGeom prst="rect">
            <a:avLst/>
          </a:prstGeom>
        </p:spPr>
        <p:txBody>
          <a:bodyPr vert="horz" lIns="91440" tIns="45720" rIns="91440" bIns="45720" rtlCol="0" anchor="ctr">
            <a:normAutofit/>
          </a:bodyPr>
          <a:lstStyle/>
          <a:p>
            <a:endParaRPr lang="en-UG" dirty="0"/>
          </a:p>
        </p:txBody>
      </p:sp>
      <p:sp>
        <p:nvSpPr>
          <p:cNvPr id="3" name="Text Placeholder 2">
            <a:extLst>
              <a:ext uri="{FF2B5EF4-FFF2-40B4-BE49-F238E27FC236}">
                <a16:creationId xmlns:a16="http://schemas.microsoft.com/office/drawing/2014/main" id="{805EA454-93EA-4345-BDD1-111D1F9DE4F1}"/>
              </a:ext>
            </a:extLst>
          </p:cNvPr>
          <p:cNvSpPr>
            <a:spLocks noGrp="1"/>
          </p:cNvSpPr>
          <p:nvPr>
            <p:ph type="body" idx="1"/>
          </p:nvPr>
        </p:nvSpPr>
        <p:spPr>
          <a:xfrm>
            <a:off x="479425" y="2203899"/>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G" dirty="0"/>
          </a:p>
        </p:txBody>
      </p:sp>
      <p:sp>
        <p:nvSpPr>
          <p:cNvPr id="4" name="Date Placeholder 3">
            <a:extLst>
              <a:ext uri="{FF2B5EF4-FFF2-40B4-BE49-F238E27FC236}">
                <a16:creationId xmlns:a16="http://schemas.microsoft.com/office/drawing/2014/main" id="{C6F22D3F-26CA-9546-B115-F90D45ABD85C}"/>
              </a:ext>
            </a:extLst>
          </p:cNvPr>
          <p:cNvSpPr>
            <a:spLocks noGrp="1"/>
          </p:cNvSpPr>
          <p:nvPr>
            <p:ph type="dt" sz="half" idx="2"/>
          </p:nvPr>
        </p:nvSpPr>
        <p:spPr>
          <a:xfrm>
            <a:off x="9841102" y="6356348"/>
            <a:ext cx="1233055" cy="367200"/>
          </a:xfrm>
          <a:prstGeom prst="rect">
            <a:avLst/>
          </a:prstGeom>
        </p:spPr>
        <p:txBody>
          <a:bodyPr vert="horz" lIns="90000" tIns="45720" rIns="91440" bIns="45720" rtlCol="0" anchor="ctr"/>
          <a:lstStyle>
            <a:lvl1pPr algn="r">
              <a:defRPr sz="1100">
                <a:solidFill>
                  <a:schemeClr val="tx1">
                    <a:tint val="75000"/>
                  </a:schemeClr>
                </a:solidFill>
              </a:defRPr>
            </a:lvl1pPr>
          </a:lstStyle>
          <a:p>
            <a:fld id="{C429DE58-BB01-CD48-8737-CBCA3B683385}" type="datetime4">
              <a:rPr lang="en-US" smtClean="0"/>
              <a:t>May 7, 2025</a:t>
            </a:fld>
            <a:endParaRPr lang="en-UG" dirty="0"/>
          </a:p>
        </p:txBody>
      </p:sp>
      <p:sp>
        <p:nvSpPr>
          <p:cNvPr id="5" name="Footer Placeholder 4">
            <a:extLst>
              <a:ext uri="{FF2B5EF4-FFF2-40B4-BE49-F238E27FC236}">
                <a16:creationId xmlns:a16="http://schemas.microsoft.com/office/drawing/2014/main" id="{B0D26448-94F7-0845-A9E0-046FBDA6575C}"/>
              </a:ext>
            </a:extLst>
          </p:cNvPr>
          <p:cNvSpPr>
            <a:spLocks noGrp="1"/>
          </p:cNvSpPr>
          <p:nvPr>
            <p:ph type="ftr" sz="quarter" idx="3"/>
          </p:nvPr>
        </p:nvSpPr>
        <p:spPr>
          <a:xfrm>
            <a:off x="488852" y="6356350"/>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G" dirty="0"/>
          </a:p>
        </p:txBody>
      </p:sp>
      <p:sp>
        <p:nvSpPr>
          <p:cNvPr id="6" name="Slide Number Placeholder 5">
            <a:extLst>
              <a:ext uri="{FF2B5EF4-FFF2-40B4-BE49-F238E27FC236}">
                <a16:creationId xmlns:a16="http://schemas.microsoft.com/office/drawing/2014/main" id="{6578B4F4-8491-7741-949A-7FB0AA56E15C}"/>
              </a:ext>
            </a:extLst>
          </p:cNvPr>
          <p:cNvSpPr>
            <a:spLocks noGrp="1"/>
          </p:cNvSpPr>
          <p:nvPr>
            <p:ph type="sldNum" sz="quarter" idx="4"/>
          </p:nvPr>
        </p:nvSpPr>
        <p:spPr>
          <a:xfrm>
            <a:off x="10995025" y="6356349"/>
            <a:ext cx="717550" cy="367200"/>
          </a:xfrm>
          <a:prstGeom prst="rect">
            <a:avLst/>
          </a:prstGeom>
        </p:spPr>
        <p:txBody>
          <a:bodyPr vert="horz" lIns="0" tIns="45720" rIns="91440" bIns="45720" rtlCol="0" anchor="ctr"/>
          <a:lstStyle>
            <a:lvl1pPr algn="r">
              <a:defRPr sz="1100">
                <a:solidFill>
                  <a:schemeClr val="tx1">
                    <a:tint val="75000"/>
                  </a:schemeClr>
                </a:solidFill>
              </a:defRPr>
            </a:lvl1pPr>
          </a:lstStyle>
          <a:p>
            <a:r>
              <a:rPr lang="en-UG" dirty="0"/>
              <a:t>| </a:t>
            </a:r>
            <a:fld id="{E8628654-B26C-B344-A3A6-5680D5901C11}" type="slidenum">
              <a:rPr lang="en-UG" smtClean="0"/>
              <a:pPr/>
              <a:t>‹#›</a:t>
            </a:fld>
            <a:endParaRPr lang="en-UG" dirty="0"/>
          </a:p>
        </p:txBody>
      </p:sp>
    </p:spTree>
    <p:extLst>
      <p:ext uri="{BB962C8B-B14F-4D97-AF65-F5344CB8AC3E}">
        <p14:creationId xmlns:p14="http://schemas.microsoft.com/office/powerpoint/2010/main" val="37654412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hf sldNum="0" hdr="0" ftr="0"/>
  <p:txStyles>
    <p:titleStyle>
      <a:lvl1pPr algn="l" defTabSz="914400" rtl="0" eaLnBrk="1" latinLnBrk="0" hangingPunct="1">
        <a:lnSpc>
          <a:spcPct val="90000"/>
        </a:lnSpc>
        <a:spcBef>
          <a:spcPct val="0"/>
        </a:spcBef>
        <a:buNone/>
        <a:defRPr sz="3600" b="1" i="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86">
          <p15:clr>
            <a:srgbClr val="F26B43"/>
          </p15:clr>
        </p15:guide>
        <p15:guide id="2" pos="302">
          <p15:clr>
            <a:srgbClr val="F26B43"/>
          </p15:clr>
        </p15:guide>
        <p15:guide id="3" orient="horz" pos="399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19000B9-24D3-7D4F-A685-378009C77BC7}"/>
              </a:ext>
            </a:extLst>
          </p:cNvPr>
          <p:cNvPicPr>
            <a:picLocks noChangeAspect="1"/>
          </p:cNvPicPr>
          <p:nvPr userDrawn="1"/>
        </p:nvPicPr>
        <p:blipFill>
          <a:blip r:embed="rId13"/>
          <a:stretch>
            <a:fillRect/>
          </a:stretch>
        </p:blipFill>
        <p:spPr>
          <a:xfrm>
            <a:off x="-51756" y="0"/>
            <a:ext cx="12425153" cy="6895424"/>
          </a:xfrm>
          <a:prstGeom prst="rect">
            <a:avLst/>
          </a:prstGeom>
        </p:spPr>
      </p:pic>
      <p:sp>
        <p:nvSpPr>
          <p:cNvPr id="2" name="Title Placeholder 1">
            <a:extLst>
              <a:ext uri="{FF2B5EF4-FFF2-40B4-BE49-F238E27FC236}">
                <a16:creationId xmlns:a16="http://schemas.microsoft.com/office/drawing/2014/main" id="{3DE580A5-5E0D-2A42-8F53-ED5649704600}"/>
              </a:ext>
            </a:extLst>
          </p:cNvPr>
          <p:cNvSpPr>
            <a:spLocks noGrp="1"/>
          </p:cNvSpPr>
          <p:nvPr>
            <p:ph type="title"/>
          </p:nvPr>
        </p:nvSpPr>
        <p:spPr>
          <a:xfrm>
            <a:off x="479425" y="1217361"/>
            <a:ext cx="10515600" cy="675607"/>
          </a:xfrm>
          <a:prstGeom prst="rect">
            <a:avLst/>
          </a:prstGeom>
        </p:spPr>
        <p:txBody>
          <a:bodyPr vert="horz" lIns="91440" tIns="45720" rIns="91440" bIns="45720" rtlCol="0" anchor="ctr">
            <a:normAutofit/>
          </a:bodyPr>
          <a:lstStyle/>
          <a:p>
            <a:endParaRPr lang="en-UG" dirty="0"/>
          </a:p>
        </p:txBody>
      </p:sp>
      <p:sp>
        <p:nvSpPr>
          <p:cNvPr id="3" name="Text Placeholder 2">
            <a:extLst>
              <a:ext uri="{FF2B5EF4-FFF2-40B4-BE49-F238E27FC236}">
                <a16:creationId xmlns:a16="http://schemas.microsoft.com/office/drawing/2014/main" id="{805EA454-93EA-4345-BDD1-111D1F9DE4F1}"/>
              </a:ext>
            </a:extLst>
          </p:cNvPr>
          <p:cNvSpPr>
            <a:spLocks noGrp="1"/>
          </p:cNvSpPr>
          <p:nvPr>
            <p:ph type="body" idx="1"/>
          </p:nvPr>
        </p:nvSpPr>
        <p:spPr>
          <a:xfrm>
            <a:off x="479425" y="2203899"/>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G" dirty="0"/>
          </a:p>
        </p:txBody>
      </p:sp>
      <p:sp>
        <p:nvSpPr>
          <p:cNvPr id="4" name="Date Placeholder 3">
            <a:extLst>
              <a:ext uri="{FF2B5EF4-FFF2-40B4-BE49-F238E27FC236}">
                <a16:creationId xmlns:a16="http://schemas.microsoft.com/office/drawing/2014/main" id="{C6F22D3F-26CA-9546-B115-F90D45ABD85C}"/>
              </a:ext>
            </a:extLst>
          </p:cNvPr>
          <p:cNvSpPr>
            <a:spLocks noGrp="1"/>
          </p:cNvSpPr>
          <p:nvPr>
            <p:ph type="dt" sz="half" idx="2"/>
          </p:nvPr>
        </p:nvSpPr>
        <p:spPr>
          <a:xfrm>
            <a:off x="9841102" y="6356348"/>
            <a:ext cx="1233055" cy="367200"/>
          </a:xfrm>
          <a:prstGeom prst="rect">
            <a:avLst/>
          </a:prstGeom>
        </p:spPr>
        <p:txBody>
          <a:bodyPr vert="horz" lIns="90000" tIns="45720" rIns="91440" bIns="45720" rtlCol="0" anchor="ctr"/>
          <a:lstStyle>
            <a:lvl1pPr algn="r">
              <a:defRPr sz="1100">
                <a:solidFill>
                  <a:schemeClr val="tx1">
                    <a:tint val="75000"/>
                  </a:schemeClr>
                </a:solidFill>
              </a:defRPr>
            </a:lvl1pPr>
          </a:lstStyle>
          <a:p>
            <a:fld id="{C429DE58-BB01-CD48-8737-CBCA3B683385}" type="datetime4">
              <a:rPr lang="en-US" smtClean="0"/>
              <a:t>May 7, 2025</a:t>
            </a:fld>
            <a:endParaRPr lang="en-UG" dirty="0"/>
          </a:p>
        </p:txBody>
      </p:sp>
      <p:sp>
        <p:nvSpPr>
          <p:cNvPr id="5" name="Footer Placeholder 4">
            <a:extLst>
              <a:ext uri="{FF2B5EF4-FFF2-40B4-BE49-F238E27FC236}">
                <a16:creationId xmlns:a16="http://schemas.microsoft.com/office/drawing/2014/main" id="{B0D26448-94F7-0845-A9E0-046FBDA6575C}"/>
              </a:ext>
            </a:extLst>
          </p:cNvPr>
          <p:cNvSpPr>
            <a:spLocks noGrp="1"/>
          </p:cNvSpPr>
          <p:nvPr>
            <p:ph type="ftr" sz="quarter" idx="3"/>
          </p:nvPr>
        </p:nvSpPr>
        <p:spPr>
          <a:xfrm>
            <a:off x="488852" y="6356350"/>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G" dirty="0"/>
          </a:p>
        </p:txBody>
      </p:sp>
      <p:sp>
        <p:nvSpPr>
          <p:cNvPr id="6" name="Slide Number Placeholder 5">
            <a:extLst>
              <a:ext uri="{FF2B5EF4-FFF2-40B4-BE49-F238E27FC236}">
                <a16:creationId xmlns:a16="http://schemas.microsoft.com/office/drawing/2014/main" id="{6578B4F4-8491-7741-949A-7FB0AA56E15C}"/>
              </a:ext>
            </a:extLst>
          </p:cNvPr>
          <p:cNvSpPr>
            <a:spLocks noGrp="1"/>
          </p:cNvSpPr>
          <p:nvPr>
            <p:ph type="sldNum" sz="quarter" idx="4"/>
          </p:nvPr>
        </p:nvSpPr>
        <p:spPr>
          <a:xfrm>
            <a:off x="10995025" y="6356349"/>
            <a:ext cx="717550" cy="367200"/>
          </a:xfrm>
          <a:prstGeom prst="rect">
            <a:avLst/>
          </a:prstGeom>
        </p:spPr>
        <p:txBody>
          <a:bodyPr vert="horz" lIns="0" tIns="45720" rIns="91440" bIns="45720" rtlCol="0" anchor="ctr"/>
          <a:lstStyle>
            <a:lvl1pPr algn="r">
              <a:defRPr sz="1100">
                <a:solidFill>
                  <a:schemeClr val="tx1">
                    <a:tint val="75000"/>
                  </a:schemeClr>
                </a:solidFill>
              </a:defRPr>
            </a:lvl1pPr>
          </a:lstStyle>
          <a:p>
            <a:r>
              <a:rPr lang="en-UG" dirty="0"/>
              <a:t>| </a:t>
            </a:r>
            <a:fld id="{E8628654-B26C-B344-A3A6-5680D5901C11}" type="slidenum">
              <a:rPr lang="en-UG" smtClean="0"/>
              <a:pPr/>
              <a:t>‹#›</a:t>
            </a:fld>
            <a:endParaRPr lang="en-UG" dirty="0"/>
          </a:p>
        </p:txBody>
      </p:sp>
    </p:spTree>
    <p:extLst>
      <p:ext uri="{BB962C8B-B14F-4D97-AF65-F5344CB8AC3E}">
        <p14:creationId xmlns:p14="http://schemas.microsoft.com/office/powerpoint/2010/main" val="22971266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l" defTabSz="914400" rtl="0" eaLnBrk="1" latinLnBrk="0" hangingPunct="1">
        <a:lnSpc>
          <a:spcPct val="90000"/>
        </a:lnSpc>
        <a:spcBef>
          <a:spcPct val="0"/>
        </a:spcBef>
        <a:buNone/>
        <a:defRPr sz="3600" b="1" i="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86">
          <p15:clr>
            <a:srgbClr val="F26B43"/>
          </p15:clr>
        </p15:guide>
        <p15:guide id="2" pos="302">
          <p15:clr>
            <a:srgbClr val="F26B43"/>
          </p15:clr>
        </p15:guide>
        <p15:guide id="3" orient="horz" pos="39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l="-1000" r="-1000"/>
          </a:stretch>
        </a:blipFill>
        <a:effectLst/>
      </p:bgPr>
    </p:bg>
    <p:spTree>
      <p:nvGrpSpPr>
        <p:cNvPr id="1" name="">
          <a:extLst>
            <a:ext uri="{FF2B5EF4-FFF2-40B4-BE49-F238E27FC236}">
              <a16:creationId xmlns:a16="http://schemas.microsoft.com/office/drawing/2014/main" id="{69DA2912-A4EC-8B89-9EFB-C928B1BA34C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8BE18E8-FB5F-98C3-16D8-8C8D287281A3}"/>
              </a:ext>
            </a:extLst>
          </p:cNvPr>
          <p:cNvSpPr>
            <a:spLocks noGrp="1"/>
          </p:cNvSpPr>
          <p:nvPr>
            <p:ph type="title"/>
          </p:nvPr>
        </p:nvSpPr>
        <p:spPr>
          <a:xfrm>
            <a:off x="612797" y="2765746"/>
            <a:ext cx="7446979" cy="1883712"/>
          </a:xfrm>
        </p:spPr>
        <p:txBody>
          <a:bodyPr>
            <a:normAutofit/>
          </a:bodyPr>
          <a:lstStyle/>
          <a:p>
            <a:pPr>
              <a:lnSpc>
                <a:spcPct val="100000"/>
              </a:lnSpc>
            </a:pPr>
            <a:r>
              <a:rPr lang="en-GB" dirty="0">
                <a:cs typeface="Calibri" panose="020F0502020204030204" pitchFamily="34" charset="0"/>
              </a:rPr>
              <a:t>DECOMMISSIONING PROVISIONS AND CHANGES IN POLICY</a:t>
            </a:r>
            <a:endParaRPr lang="en-UG" dirty="0">
              <a:latin typeface="Calibri" panose="020F0502020204030204" pitchFamily="34" charset="0"/>
              <a:cs typeface="Calibri" panose="020F0502020204030204" pitchFamily="34" charset="0"/>
            </a:endParaRPr>
          </a:p>
        </p:txBody>
      </p:sp>
      <p:sp>
        <p:nvSpPr>
          <p:cNvPr id="9" name="Title 1">
            <a:extLst>
              <a:ext uri="{FF2B5EF4-FFF2-40B4-BE49-F238E27FC236}">
                <a16:creationId xmlns:a16="http://schemas.microsoft.com/office/drawing/2014/main" id="{E089CE05-A081-D74F-A070-6525FA0386E1}"/>
              </a:ext>
            </a:extLst>
          </p:cNvPr>
          <p:cNvSpPr txBox="1">
            <a:spLocks/>
          </p:cNvSpPr>
          <p:nvPr/>
        </p:nvSpPr>
        <p:spPr>
          <a:xfrm>
            <a:off x="612797" y="5433525"/>
            <a:ext cx="6752508" cy="351509"/>
          </a:xfrm>
          <a:prstGeom prst="rect">
            <a:avLst/>
          </a:prstGeom>
        </p:spPr>
        <p:txBody>
          <a:bodyPr vert="horz" lIns="91440" tIns="45720" rIns="91440" bIns="45720" rtlCol="0" anchor="t">
            <a:normAutofit lnSpcReduction="10000"/>
          </a:bodyPr>
          <a:lstStyle>
            <a:lvl1pPr algn="l" defTabSz="914400" rtl="0" eaLnBrk="1" latinLnBrk="0" hangingPunct="1">
              <a:lnSpc>
                <a:spcPct val="90000"/>
              </a:lnSpc>
              <a:spcBef>
                <a:spcPct val="0"/>
              </a:spcBef>
              <a:buNone/>
              <a:defRPr sz="3600" b="1" i="0" kern="1200" baseline="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GB" sz="2000" b="0" i="1" dirty="0">
                <a:solidFill>
                  <a:srgbClr val="201D1F"/>
                </a:solidFill>
                <a:latin typeface="Century Gothic" panose="020F0302020204030204"/>
              </a:rPr>
              <a:t>Presented</a:t>
            </a:r>
            <a:r>
              <a:rPr lang="en-GB" sz="2000" b="0" dirty="0">
                <a:solidFill>
                  <a:srgbClr val="201D1F"/>
                </a:solidFill>
                <a:latin typeface="Century Gothic" panose="020F0302020204030204"/>
              </a:rPr>
              <a:t> </a:t>
            </a:r>
            <a:r>
              <a:rPr lang="en-GB" sz="2000" b="0" i="1" dirty="0">
                <a:solidFill>
                  <a:srgbClr val="201D1F"/>
                </a:solidFill>
                <a:latin typeface="Century Gothic" panose="020F0302020204030204"/>
              </a:rPr>
              <a:t>by: Annet Bazalilaki</a:t>
            </a:r>
            <a:endParaRPr kumimoji="0" lang="en-UG" sz="2000" b="0" i="1" u="none" strike="noStrike" kern="1200" cap="none" spc="0" normalizeH="0" baseline="0" noProof="0" dirty="0">
              <a:ln>
                <a:noFill/>
              </a:ln>
              <a:solidFill>
                <a:srgbClr val="201D1F"/>
              </a:solidFill>
              <a:effectLst/>
              <a:uLnTx/>
              <a:uFillTx/>
              <a:latin typeface="Century Gothic" panose="020F0302020204030204"/>
              <a:ea typeface="+mj-ea"/>
              <a:cs typeface="+mj-cs"/>
            </a:endParaRPr>
          </a:p>
        </p:txBody>
      </p:sp>
      <p:sp>
        <p:nvSpPr>
          <p:cNvPr id="3" name="Title 1">
            <a:extLst>
              <a:ext uri="{FF2B5EF4-FFF2-40B4-BE49-F238E27FC236}">
                <a16:creationId xmlns:a16="http://schemas.microsoft.com/office/drawing/2014/main" id="{4C7D0FEA-7843-8612-402B-16508C20C765}"/>
              </a:ext>
            </a:extLst>
          </p:cNvPr>
          <p:cNvSpPr txBox="1">
            <a:spLocks/>
          </p:cNvSpPr>
          <p:nvPr/>
        </p:nvSpPr>
        <p:spPr>
          <a:xfrm>
            <a:off x="388307" y="5785034"/>
            <a:ext cx="6540638" cy="381852"/>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3600" b="1" i="0" kern="1200" baseline="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GB" sz="2000" dirty="0">
                <a:solidFill>
                  <a:srgbClr val="201D1F"/>
                </a:solidFill>
                <a:latin typeface="Century Gothic" panose="020F0302020204030204"/>
              </a:rPr>
              <a:t>07</a:t>
            </a:r>
            <a:r>
              <a:rPr lang="en-GB" sz="2000" baseline="30000" dirty="0">
                <a:solidFill>
                  <a:srgbClr val="201D1F"/>
                </a:solidFill>
                <a:latin typeface="Century Gothic" panose="020F0302020204030204"/>
              </a:rPr>
              <a:t>th</a:t>
            </a:r>
            <a:r>
              <a:rPr lang="en-GB" sz="2000" dirty="0">
                <a:solidFill>
                  <a:srgbClr val="201D1F"/>
                </a:solidFill>
                <a:latin typeface="Century Gothic" panose="020F0302020204030204"/>
              </a:rPr>
              <a:t> MAY</a:t>
            </a:r>
            <a:r>
              <a:rPr lang="en-GB" sz="2000" b="0" dirty="0">
                <a:solidFill>
                  <a:srgbClr val="201D1F"/>
                </a:solidFill>
                <a:latin typeface="Century Gothic" panose="020F0302020204030204"/>
              </a:rPr>
              <a:t> </a:t>
            </a:r>
            <a:r>
              <a:rPr kumimoji="0" lang="en-GB" sz="2000" b="0" i="0" u="none" strike="noStrike" kern="1200" cap="none" spc="0" normalizeH="0" baseline="0" noProof="0" dirty="0">
                <a:ln>
                  <a:noFill/>
                </a:ln>
                <a:solidFill>
                  <a:srgbClr val="201D1F"/>
                </a:solidFill>
                <a:effectLst/>
                <a:uLnTx/>
                <a:uFillTx/>
                <a:latin typeface="Century Gothic" panose="020F0302020204030204"/>
                <a:ea typeface="+mj-ea"/>
                <a:cs typeface="+mj-cs"/>
              </a:rPr>
              <a:t> </a:t>
            </a:r>
            <a:r>
              <a:rPr kumimoji="0" lang="en-GB" sz="2000" i="0" u="none" strike="noStrike" kern="1200" cap="none" spc="0" normalizeH="0" baseline="0" noProof="0" dirty="0">
                <a:ln>
                  <a:noFill/>
                </a:ln>
                <a:solidFill>
                  <a:srgbClr val="201D1F"/>
                </a:solidFill>
                <a:effectLst/>
                <a:uLnTx/>
                <a:uFillTx/>
                <a:latin typeface="Century Gothic" panose="020F0302020204030204"/>
                <a:ea typeface="+mj-ea"/>
                <a:cs typeface="+mj-cs"/>
              </a:rPr>
              <a:t>2025</a:t>
            </a:r>
            <a:endParaRPr kumimoji="0" lang="en-UG" sz="2000" i="0" u="none" strike="noStrike" kern="1200" cap="none" spc="0" normalizeH="0" baseline="0" noProof="0" dirty="0">
              <a:ln>
                <a:noFill/>
              </a:ln>
              <a:solidFill>
                <a:srgbClr val="201D1F"/>
              </a:solidFill>
              <a:effectLst/>
              <a:uLnTx/>
              <a:uFillTx/>
              <a:latin typeface="Century Gothic" panose="020F0302020204030204"/>
              <a:ea typeface="+mj-ea"/>
              <a:cs typeface="+mj-cs"/>
            </a:endParaRPr>
          </a:p>
        </p:txBody>
      </p:sp>
    </p:spTree>
    <p:extLst>
      <p:ext uri="{BB962C8B-B14F-4D97-AF65-F5344CB8AC3E}">
        <p14:creationId xmlns:p14="http://schemas.microsoft.com/office/powerpoint/2010/main" val="926981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F00273-742C-B38A-22E4-94B50B0F2136}"/>
              </a:ext>
            </a:extLst>
          </p:cNvPr>
          <p:cNvSpPr>
            <a:spLocks noGrp="1"/>
          </p:cNvSpPr>
          <p:nvPr>
            <p:ph type="ctrTitle"/>
          </p:nvPr>
        </p:nvSpPr>
        <p:spPr/>
        <p:txBody>
          <a:bodyPr/>
          <a:lstStyle/>
          <a:p>
            <a:r>
              <a:rPr lang="en-US" dirty="0"/>
              <a:t>Decommissioning</a:t>
            </a:r>
            <a:endParaRPr lang="en-UG" dirty="0"/>
          </a:p>
        </p:txBody>
      </p:sp>
      <p:sp>
        <p:nvSpPr>
          <p:cNvPr id="4" name="Subtitle 3">
            <a:extLst>
              <a:ext uri="{FF2B5EF4-FFF2-40B4-BE49-F238E27FC236}">
                <a16:creationId xmlns:a16="http://schemas.microsoft.com/office/drawing/2014/main" id="{EBB0E1FC-BE88-580E-249A-31BA5696DC12}"/>
              </a:ext>
            </a:extLst>
          </p:cNvPr>
          <p:cNvSpPr>
            <a:spLocks noGrp="1"/>
          </p:cNvSpPr>
          <p:nvPr>
            <p:ph type="subTitle" idx="1"/>
          </p:nvPr>
        </p:nvSpPr>
        <p:spPr/>
        <p:txBody>
          <a:bodyPr/>
          <a:lstStyle/>
          <a:p>
            <a:pPr algn="just"/>
            <a:r>
              <a:rPr lang="en-GB" b="0" i="0" dirty="0">
                <a:solidFill>
                  <a:srgbClr val="333333"/>
                </a:solidFill>
                <a:effectLst/>
              </a:rPr>
              <a:t>Decommissioning is the final stage of any oil or gas project and poses significant technical, economic, social and environmental risks. It is a long, costly, and complex process that if not effectively planned, managed, and executed can have disastrous consequences. </a:t>
            </a:r>
          </a:p>
          <a:p>
            <a:pPr algn="just"/>
            <a:r>
              <a:rPr lang="en-GB" b="0" i="0" dirty="0">
                <a:solidFill>
                  <a:srgbClr val="333333"/>
                </a:solidFill>
                <a:effectLst/>
              </a:rPr>
              <a:t>At the end of a field production cycle, the facilities must be dismantled and the surrounding area restored to its natural condition</a:t>
            </a:r>
            <a:r>
              <a:rPr lang="en-GB" dirty="0">
                <a:solidFill>
                  <a:srgbClr val="333333"/>
                </a:solidFill>
              </a:rPr>
              <a:t>.</a:t>
            </a:r>
            <a:endParaRPr lang="en-UG" dirty="0"/>
          </a:p>
        </p:txBody>
      </p:sp>
      <p:sp>
        <p:nvSpPr>
          <p:cNvPr id="2" name="Date Placeholder 1">
            <a:extLst>
              <a:ext uri="{FF2B5EF4-FFF2-40B4-BE49-F238E27FC236}">
                <a16:creationId xmlns:a16="http://schemas.microsoft.com/office/drawing/2014/main" id="{D5F270C3-FE30-C82E-7D31-9EC31AF16AF5}"/>
              </a:ext>
            </a:extLst>
          </p:cNvPr>
          <p:cNvSpPr>
            <a:spLocks noGrp="1"/>
          </p:cNvSpPr>
          <p:nvPr>
            <p:ph type="dt" sz="half" idx="4294967295"/>
          </p:nvPr>
        </p:nvSpPr>
        <p:spPr>
          <a:xfrm>
            <a:off x="10958513" y="6356350"/>
            <a:ext cx="1233487" cy="366713"/>
          </a:xfrm>
        </p:spPr>
        <p:txBody>
          <a:bodyPr/>
          <a:lstStyle/>
          <a:p>
            <a:fld id="{26436681-0F88-2944-AFE0-4C0517A66103}" type="datetime4">
              <a:rPr lang="en-US" smtClean="0"/>
              <a:t>May 7, 2025</a:t>
            </a:fld>
            <a:endParaRPr lang="en-UG"/>
          </a:p>
        </p:txBody>
      </p:sp>
    </p:spTree>
    <p:extLst>
      <p:ext uri="{BB962C8B-B14F-4D97-AF65-F5344CB8AC3E}">
        <p14:creationId xmlns:p14="http://schemas.microsoft.com/office/powerpoint/2010/main" val="36065951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51A1489D-6ED8-439C-B31D-8C37C7A024AC}"/>
              </a:ext>
            </a:extLst>
          </p:cNvPr>
          <p:cNvSpPr>
            <a:spLocks noGrp="1"/>
          </p:cNvSpPr>
          <p:nvPr>
            <p:ph type="dt" sz="half" idx="10"/>
          </p:nvPr>
        </p:nvSpPr>
        <p:spPr/>
        <p:txBody>
          <a:bodyPr/>
          <a:lstStyle/>
          <a:p>
            <a:fld id="{B882DCC1-7C86-C949-9897-36677B73F7E3}" type="datetime4">
              <a:rPr lang="en-US" smtClean="0"/>
              <a:t>May 7, 2025</a:t>
            </a:fld>
            <a:endParaRPr lang="en-UG"/>
          </a:p>
        </p:txBody>
      </p:sp>
      <p:sp>
        <p:nvSpPr>
          <p:cNvPr id="5" name="Slide Number Placeholder 4">
            <a:extLst>
              <a:ext uri="{FF2B5EF4-FFF2-40B4-BE49-F238E27FC236}">
                <a16:creationId xmlns:a16="http://schemas.microsoft.com/office/drawing/2014/main" id="{7D4D51B9-7C95-F650-26D7-D5F9DB7A4367}"/>
              </a:ext>
            </a:extLst>
          </p:cNvPr>
          <p:cNvSpPr>
            <a:spLocks noGrp="1"/>
          </p:cNvSpPr>
          <p:nvPr>
            <p:ph type="sldNum" sz="quarter" idx="12"/>
          </p:nvPr>
        </p:nvSpPr>
        <p:spPr/>
        <p:txBody>
          <a:bodyPr/>
          <a:lstStyle/>
          <a:p>
            <a:fld id="{E8628654-B26C-B344-A3A6-5680D5901C11}" type="slidenum">
              <a:rPr lang="en-UG" smtClean="0"/>
              <a:t>11</a:t>
            </a:fld>
            <a:endParaRPr lang="en-UG"/>
          </a:p>
        </p:txBody>
      </p:sp>
      <p:sp>
        <p:nvSpPr>
          <p:cNvPr id="2" name="Title 1">
            <a:extLst>
              <a:ext uri="{FF2B5EF4-FFF2-40B4-BE49-F238E27FC236}">
                <a16:creationId xmlns:a16="http://schemas.microsoft.com/office/drawing/2014/main" id="{FCA032C4-29AC-AAF1-D351-8BBC91519A96}"/>
              </a:ext>
            </a:extLst>
          </p:cNvPr>
          <p:cNvSpPr>
            <a:spLocks noGrp="1"/>
          </p:cNvSpPr>
          <p:nvPr>
            <p:ph type="title" idx="4294967295"/>
          </p:nvPr>
        </p:nvSpPr>
        <p:spPr>
          <a:xfrm>
            <a:off x="2280804" y="743541"/>
            <a:ext cx="8442614" cy="674688"/>
          </a:xfrm>
        </p:spPr>
        <p:txBody>
          <a:bodyPr>
            <a:noAutofit/>
          </a:bodyPr>
          <a:lstStyle/>
          <a:p>
            <a:r>
              <a:rPr lang="en-GB" dirty="0"/>
              <a:t>DECOMMISSIONING PLAN AND FUND</a:t>
            </a:r>
            <a:endParaRPr lang="en-UG" dirty="0"/>
          </a:p>
        </p:txBody>
      </p:sp>
      <p:sp>
        <p:nvSpPr>
          <p:cNvPr id="7" name="Text Placeholder 7">
            <a:extLst>
              <a:ext uri="{FF2B5EF4-FFF2-40B4-BE49-F238E27FC236}">
                <a16:creationId xmlns:a16="http://schemas.microsoft.com/office/drawing/2014/main" id="{6439BDDE-1711-8C34-DC0A-EA67BACFB14E}"/>
              </a:ext>
            </a:extLst>
          </p:cNvPr>
          <p:cNvSpPr txBox="1">
            <a:spLocks/>
          </p:cNvSpPr>
          <p:nvPr/>
        </p:nvSpPr>
        <p:spPr>
          <a:xfrm>
            <a:off x="6841663" y="1912096"/>
            <a:ext cx="5183188" cy="478227"/>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b="1" dirty="0">
                <a:latin typeface="+mj-lt"/>
                <a:ea typeface="Calibri" panose="020F0502020204030204" pitchFamily="34" charset="0"/>
                <a:cs typeface="Calibri" panose="020F0502020204030204" pitchFamily="34" charset="0"/>
              </a:rPr>
              <a:t>Decommissioning fund</a:t>
            </a:r>
            <a:endParaRPr lang="en-UG" dirty="0">
              <a:latin typeface="+mj-lt"/>
            </a:endParaRPr>
          </a:p>
        </p:txBody>
      </p:sp>
      <p:sp>
        <p:nvSpPr>
          <p:cNvPr id="8" name="Content Placeholder 6">
            <a:extLst>
              <a:ext uri="{FF2B5EF4-FFF2-40B4-BE49-F238E27FC236}">
                <a16:creationId xmlns:a16="http://schemas.microsoft.com/office/drawing/2014/main" id="{881A7083-2C8F-3B59-7FDA-415E9AB7C19F}"/>
              </a:ext>
            </a:extLst>
          </p:cNvPr>
          <p:cNvSpPr txBox="1">
            <a:spLocks/>
          </p:cNvSpPr>
          <p:nvPr/>
        </p:nvSpPr>
        <p:spPr>
          <a:xfrm>
            <a:off x="540810" y="2669309"/>
            <a:ext cx="5895962" cy="265083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Submitted at the earliest 4 years but at least 2 years before the time when the use of a facility is expected to be terminated permanently.</a:t>
            </a:r>
            <a:endParaRPr lang="en-UG" sz="2400" dirty="0"/>
          </a:p>
        </p:txBody>
      </p:sp>
      <p:sp>
        <p:nvSpPr>
          <p:cNvPr id="9" name="Content Placeholder 8">
            <a:extLst>
              <a:ext uri="{FF2B5EF4-FFF2-40B4-BE49-F238E27FC236}">
                <a16:creationId xmlns:a16="http://schemas.microsoft.com/office/drawing/2014/main" id="{BE2AC645-5F7F-21A1-883D-7A5268B48599}"/>
              </a:ext>
            </a:extLst>
          </p:cNvPr>
          <p:cNvSpPr txBox="1">
            <a:spLocks/>
          </p:cNvSpPr>
          <p:nvPr/>
        </p:nvSpPr>
        <p:spPr>
          <a:xfrm>
            <a:off x="6545792" y="2669309"/>
            <a:ext cx="5479059" cy="312906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400" dirty="0">
                <a:solidFill>
                  <a:prstClr val="black"/>
                </a:solidFill>
                <a:ea typeface="Calibri" panose="020F0502020204030204" pitchFamily="34" charset="0"/>
                <a:cs typeface="Calibri" panose="020F0502020204030204" pitchFamily="34" charset="0"/>
              </a:rPr>
              <a:t>Payments commence in the calendar quarter in which the following occur</a:t>
            </a:r>
          </a:p>
          <a:p>
            <a:pPr lvl="1" algn="just">
              <a:buFont typeface="Wingdings" panose="05000000000000000000" pitchFamily="2" charset="2"/>
              <a:buChar char="q"/>
            </a:pPr>
            <a:r>
              <a:rPr lang="en-US" sz="2000" dirty="0">
                <a:solidFill>
                  <a:prstClr val="black"/>
                </a:solidFill>
                <a:ea typeface="Calibri" panose="020F0502020204030204" pitchFamily="34" charset="0"/>
                <a:cs typeface="Calibri" panose="020F0502020204030204" pitchFamily="34" charset="0"/>
              </a:rPr>
              <a:t>Production has reached 50% of the aggregate recoverable reserves</a:t>
            </a:r>
          </a:p>
          <a:p>
            <a:pPr lvl="1" algn="just">
              <a:buFont typeface="Wingdings" panose="05000000000000000000" pitchFamily="2" charset="2"/>
              <a:buChar char="q"/>
            </a:pPr>
            <a:r>
              <a:rPr lang="en-US" sz="2000" dirty="0">
                <a:solidFill>
                  <a:prstClr val="black"/>
                </a:solidFill>
                <a:ea typeface="Calibri" panose="020F0502020204030204" pitchFamily="34" charset="0"/>
                <a:cs typeface="Calibri" panose="020F0502020204030204" pitchFamily="34" charset="0"/>
              </a:rPr>
              <a:t>5 years before license expiry</a:t>
            </a:r>
          </a:p>
          <a:p>
            <a:pPr lvl="1" algn="just">
              <a:buFont typeface="Wingdings" panose="05000000000000000000" pitchFamily="2" charset="2"/>
              <a:buChar char="q"/>
            </a:pPr>
            <a:r>
              <a:rPr lang="en-US" sz="2000" dirty="0">
                <a:solidFill>
                  <a:prstClr val="black"/>
                </a:solidFill>
                <a:ea typeface="Calibri" panose="020F0502020204030204" pitchFamily="34" charset="0"/>
                <a:cs typeface="Calibri" panose="020F0502020204030204" pitchFamily="34" charset="0"/>
              </a:rPr>
              <a:t>On notice of surrender</a:t>
            </a:r>
          </a:p>
        </p:txBody>
      </p:sp>
      <p:sp>
        <p:nvSpPr>
          <p:cNvPr id="10" name="Text Placeholder 7">
            <a:extLst>
              <a:ext uri="{FF2B5EF4-FFF2-40B4-BE49-F238E27FC236}">
                <a16:creationId xmlns:a16="http://schemas.microsoft.com/office/drawing/2014/main" id="{F0AB8727-FC39-E54D-D3D7-D5DB59756FE5}"/>
              </a:ext>
            </a:extLst>
          </p:cNvPr>
          <p:cNvSpPr txBox="1">
            <a:spLocks/>
          </p:cNvSpPr>
          <p:nvPr/>
        </p:nvSpPr>
        <p:spPr>
          <a:xfrm>
            <a:off x="829238" y="1942126"/>
            <a:ext cx="5183188" cy="466170"/>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600" b="1" dirty="0">
                <a:latin typeface="+mj-lt"/>
                <a:ea typeface="Calibri" panose="020F0502020204030204" pitchFamily="34" charset="0"/>
                <a:cs typeface="Calibri" panose="020F0502020204030204" pitchFamily="34" charset="0"/>
              </a:rPr>
              <a:t>Decommissioning plan</a:t>
            </a:r>
            <a:endParaRPr lang="en-UG" sz="2600" b="1" dirty="0">
              <a:latin typeface="+mj-l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84006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ABC814F-CB35-0B3A-6635-CFA6EA9E5AF5}"/>
              </a:ext>
            </a:extLst>
          </p:cNvPr>
          <p:cNvSpPr>
            <a:spLocks noGrp="1"/>
          </p:cNvSpPr>
          <p:nvPr>
            <p:ph type="ctrTitle"/>
          </p:nvPr>
        </p:nvSpPr>
        <p:spPr/>
        <p:txBody>
          <a:bodyPr/>
          <a:lstStyle/>
          <a:p>
            <a:r>
              <a:rPr lang="en-US" dirty="0"/>
              <a:t>Importance</a:t>
            </a:r>
            <a:endParaRPr lang="en-UG" dirty="0"/>
          </a:p>
        </p:txBody>
      </p:sp>
      <p:sp>
        <p:nvSpPr>
          <p:cNvPr id="9" name="Subtitle 8">
            <a:extLst>
              <a:ext uri="{FF2B5EF4-FFF2-40B4-BE49-F238E27FC236}">
                <a16:creationId xmlns:a16="http://schemas.microsoft.com/office/drawing/2014/main" id="{A6EC3278-1FB7-55F3-0A60-D29C36B1AF6A}"/>
              </a:ext>
            </a:extLst>
          </p:cNvPr>
          <p:cNvSpPr>
            <a:spLocks noGrp="1"/>
          </p:cNvSpPr>
          <p:nvPr>
            <p:ph type="subTitle" idx="1"/>
          </p:nvPr>
        </p:nvSpPr>
        <p:spPr/>
        <p:txBody>
          <a:bodyPr>
            <a:normAutofit/>
          </a:bodyPr>
          <a:lstStyle/>
          <a:p>
            <a:pPr marL="342900" indent="-342900" algn="just">
              <a:buFont typeface="Arial" panose="020B0604020202020204" pitchFamily="34" charset="0"/>
              <a:buChar char="•"/>
            </a:pPr>
            <a:r>
              <a:rPr lang="en-US" sz="2800" dirty="0"/>
              <a:t>Environmental Protection</a:t>
            </a:r>
          </a:p>
          <a:p>
            <a:pPr marL="342900" indent="-342900" algn="just">
              <a:buFont typeface="Arial" panose="020B0604020202020204" pitchFamily="34" charset="0"/>
              <a:buChar char="•"/>
            </a:pPr>
            <a:r>
              <a:rPr lang="en-US" sz="2800" dirty="0"/>
              <a:t>Regulatory Compliance</a:t>
            </a:r>
          </a:p>
          <a:p>
            <a:pPr marL="342900" indent="-342900" algn="just">
              <a:buFont typeface="Arial" panose="020B0604020202020204" pitchFamily="34" charset="0"/>
              <a:buChar char="•"/>
            </a:pPr>
            <a:r>
              <a:rPr lang="en-US" sz="2800" dirty="0"/>
              <a:t>Financial Responsibility</a:t>
            </a:r>
          </a:p>
          <a:p>
            <a:pPr marL="342900" indent="-342900" algn="just">
              <a:buFont typeface="Arial" panose="020B0604020202020204" pitchFamily="34" charset="0"/>
              <a:buChar char="•"/>
            </a:pPr>
            <a:r>
              <a:rPr lang="en-US" sz="2800" dirty="0"/>
              <a:t>Safety Considerations</a:t>
            </a:r>
          </a:p>
          <a:p>
            <a:pPr marL="342900" indent="-342900" algn="just">
              <a:buFont typeface="Arial" panose="020B0604020202020204" pitchFamily="34" charset="0"/>
              <a:buChar char="•"/>
            </a:pPr>
            <a:r>
              <a:rPr lang="en-US" sz="2800" dirty="0"/>
              <a:t>Energy Transition</a:t>
            </a:r>
            <a:endParaRPr lang="en-UG" sz="2800" dirty="0"/>
          </a:p>
        </p:txBody>
      </p:sp>
      <p:sp>
        <p:nvSpPr>
          <p:cNvPr id="7" name="Date Placeholder 6">
            <a:extLst>
              <a:ext uri="{FF2B5EF4-FFF2-40B4-BE49-F238E27FC236}">
                <a16:creationId xmlns:a16="http://schemas.microsoft.com/office/drawing/2014/main" id="{EC2A7005-FC66-B0F1-A4DB-0C7A5D7DD71A}"/>
              </a:ext>
            </a:extLst>
          </p:cNvPr>
          <p:cNvSpPr>
            <a:spLocks noGrp="1"/>
          </p:cNvSpPr>
          <p:nvPr>
            <p:ph type="dt" sz="half" idx="4294967295"/>
          </p:nvPr>
        </p:nvSpPr>
        <p:spPr>
          <a:xfrm>
            <a:off x="10958513" y="6356350"/>
            <a:ext cx="1233487" cy="366713"/>
          </a:xfrm>
        </p:spPr>
        <p:txBody>
          <a:bodyPr/>
          <a:lstStyle/>
          <a:p>
            <a:fld id="{5E44672C-E3A8-DD41-9FC2-067D9E823C14}" type="datetime4">
              <a:rPr lang="en-US" smtClean="0"/>
              <a:t>May 7, 2025</a:t>
            </a:fld>
            <a:endParaRPr lang="en-UG"/>
          </a:p>
        </p:txBody>
      </p:sp>
      <p:pic>
        <p:nvPicPr>
          <p:cNvPr id="3" name="Picture 2" descr="A cartoon of a person with question marks above his head&#10;&#10;AI-generated content may be incorrect.">
            <a:extLst>
              <a:ext uri="{FF2B5EF4-FFF2-40B4-BE49-F238E27FC236}">
                <a16:creationId xmlns:a16="http://schemas.microsoft.com/office/drawing/2014/main" id="{141ED722-87C1-BA45-B2AD-BE0E25A9E654}"/>
              </a:ext>
            </a:extLst>
          </p:cNvPr>
          <p:cNvPicPr>
            <a:picLocks noChangeAspect="1"/>
          </p:cNvPicPr>
          <p:nvPr/>
        </p:nvPicPr>
        <p:blipFill>
          <a:blip r:embed="rId2"/>
          <a:stretch>
            <a:fillRect/>
          </a:stretch>
        </p:blipFill>
        <p:spPr>
          <a:xfrm>
            <a:off x="7352148" y="1632481"/>
            <a:ext cx="2733965" cy="2733965"/>
          </a:xfrm>
          <a:prstGeom prst="rect">
            <a:avLst/>
          </a:prstGeom>
        </p:spPr>
      </p:pic>
    </p:spTree>
    <p:extLst>
      <p:ext uri="{BB962C8B-B14F-4D97-AF65-F5344CB8AC3E}">
        <p14:creationId xmlns:p14="http://schemas.microsoft.com/office/powerpoint/2010/main" val="21265285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F5CF732-317B-888B-7565-9F3637162210}"/>
              </a:ext>
            </a:extLst>
          </p:cNvPr>
          <p:cNvSpPr>
            <a:spLocks noGrp="1"/>
          </p:cNvSpPr>
          <p:nvPr>
            <p:ph type="dt" sz="half"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FB507F-BD75-AD43-85C4-9B4684595974}" type="datetime4">
              <a:rPr kumimoji="0" lang="en-US" sz="1100" b="0" i="0" u="none" strike="noStrike" kern="1200" cap="none" spc="0" normalizeH="0" baseline="0" noProof="0" smtClean="0">
                <a:ln>
                  <a:noFill/>
                </a:ln>
                <a:solidFill>
                  <a:srgbClr val="201D1F">
                    <a:tint val="75000"/>
                  </a:srgbClr>
                </a:solidFill>
                <a:effectLst/>
                <a:uLnTx/>
                <a:uFillTx/>
                <a:latin typeface="Century Gothic"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May 7, 2025</a:t>
            </a:fld>
            <a:endParaRPr kumimoji="0" lang="en-UG" sz="1100" b="0" i="0" u="none" strike="noStrike" kern="1200" cap="none" spc="0" normalizeH="0" baseline="0" noProof="0">
              <a:ln>
                <a:noFill/>
              </a:ln>
              <a:solidFill>
                <a:srgbClr val="201D1F">
                  <a:tint val="75000"/>
                </a:srgbClr>
              </a:solidFill>
              <a:effectLst/>
              <a:uLnTx/>
              <a:uFillTx/>
              <a:latin typeface="Century Gothic" panose="020F0302020204030204"/>
              <a:ea typeface="+mn-ea"/>
              <a:cs typeface="+mn-cs"/>
            </a:endParaRPr>
          </a:p>
        </p:txBody>
      </p:sp>
      <p:sp>
        <p:nvSpPr>
          <p:cNvPr id="2" name="Slide Number Placeholder 1">
            <a:extLst>
              <a:ext uri="{FF2B5EF4-FFF2-40B4-BE49-F238E27FC236}">
                <a16:creationId xmlns:a16="http://schemas.microsoft.com/office/drawing/2014/main" id="{0E723493-C7C8-2F01-98BB-A0DA9260111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628654-B26C-B344-A3A6-5680D5901C11}" type="slidenum">
              <a:rPr kumimoji="0" lang="en-UG" sz="1100" b="0" i="0" u="none" strike="noStrike" kern="1200" cap="none" spc="0" normalizeH="0" baseline="0" noProof="0" smtClean="0">
                <a:ln>
                  <a:noFill/>
                </a:ln>
                <a:solidFill>
                  <a:srgbClr val="201D1F">
                    <a:tint val="75000"/>
                  </a:srgbClr>
                </a:solidFill>
                <a:effectLst/>
                <a:uLnTx/>
                <a:uFillTx/>
                <a:latin typeface="Century Gothic" panose="020F03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G" sz="1100" b="0" i="0" u="none" strike="noStrike" kern="1200" cap="none" spc="0" normalizeH="0" baseline="0" noProof="0">
              <a:ln>
                <a:noFill/>
              </a:ln>
              <a:solidFill>
                <a:srgbClr val="201D1F">
                  <a:tint val="75000"/>
                </a:srgbClr>
              </a:solidFill>
              <a:effectLst/>
              <a:uLnTx/>
              <a:uFillTx/>
              <a:latin typeface="Century Gothic" panose="020F0302020204030204"/>
              <a:ea typeface="+mn-ea"/>
              <a:cs typeface="+mn-cs"/>
            </a:endParaRPr>
          </a:p>
        </p:txBody>
      </p:sp>
      <p:sp>
        <p:nvSpPr>
          <p:cNvPr id="3" name="Title 2">
            <a:extLst>
              <a:ext uri="{FF2B5EF4-FFF2-40B4-BE49-F238E27FC236}">
                <a16:creationId xmlns:a16="http://schemas.microsoft.com/office/drawing/2014/main" id="{99E95EA3-B479-AAD9-6F00-74934F5B9B82}"/>
              </a:ext>
            </a:extLst>
          </p:cNvPr>
          <p:cNvSpPr>
            <a:spLocks noGrp="1"/>
          </p:cNvSpPr>
          <p:nvPr>
            <p:ph type="title" idx="4294967295"/>
          </p:nvPr>
        </p:nvSpPr>
        <p:spPr>
          <a:xfrm>
            <a:off x="2082800" y="445998"/>
            <a:ext cx="9185564" cy="627062"/>
          </a:xfrm>
        </p:spPr>
        <p:txBody>
          <a:bodyPr/>
          <a:lstStyle/>
          <a:p>
            <a:r>
              <a:rPr lang="en-US" dirty="0"/>
              <a:t>Decommissioning in other jurisdictions</a:t>
            </a:r>
            <a:endParaRPr lang="en-UG" dirty="0"/>
          </a:p>
        </p:txBody>
      </p:sp>
      <p:sp>
        <p:nvSpPr>
          <p:cNvPr id="7" name="Text Placeholder 6">
            <a:extLst>
              <a:ext uri="{FF2B5EF4-FFF2-40B4-BE49-F238E27FC236}">
                <a16:creationId xmlns:a16="http://schemas.microsoft.com/office/drawing/2014/main" id="{1945F46F-1C72-AC93-0263-8116512C6930}"/>
              </a:ext>
            </a:extLst>
          </p:cNvPr>
          <p:cNvSpPr>
            <a:spLocks noGrp="1"/>
          </p:cNvSpPr>
          <p:nvPr>
            <p:ph type="body" idx="4294967295"/>
          </p:nvPr>
        </p:nvSpPr>
        <p:spPr>
          <a:xfrm>
            <a:off x="369455" y="1303843"/>
            <a:ext cx="4331854" cy="627062"/>
          </a:xfrm>
        </p:spPr>
        <p:txBody>
          <a:bodyPr>
            <a:normAutofit/>
          </a:bodyPr>
          <a:lstStyle/>
          <a:p>
            <a:pPr marL="0" indent="0">
              <a:buNone/>
            </a:pPr>
            <a:r>
              <a:rPr lang="en-US" sz="3600" b="1" dirty="0"/>
              <a:t>Malaysia</a:t>
            </a:r>
            <a:endParaRPr lang="en-UG" sz="3600" b="1" dirty="0"/>
          </a:p>
        </p:txBody>
      </p:sp>
      <p:sp>
        <p:nvSpPr>
          <p:cNvPr id="6" name="Content Placeholder 2">
            <a:extLst>
              <a:ext uri="{FF2B5EF4-FFF2-40B4-BE49-F238E27FC236}">
                <a16:creationId xmlns:a16="http://schemas.microsoft.com/office/drawing/2014/main" id="{3A9044B1-6CAB-74D5-CDEE-E731814CF91F}"/>
              </a:ext>
            </a:extLst>
          </p:cNvPr>
          <p:cNvSpPr>
            <a:spLocks noGrp="1"/>
          </p:cNvSpPr>
          <p:nvPr>
            <p:ph sz="half" idx="4294967295"/>
          </p:nvPr>
        </p:nvSpPr>
        <p:spPr>
          <a:xfrm>
            <a:off x="369455" y="1794906"/>
            <a:ext cx="6151418" cy="4317565"/>
          </a:xfrm>
        </p:spPr>
        <p:txBody>
          <a:bodyPr>
            <a:noAutofit/>
          </a:bodyPr>
          <a:lstStyle/>
          <a:p>
            <a:pPr marL="0" indent="0" algn="just">
              <a:buNone/>
              <a:defRPr/>
            </a:pPr>
            <a:r>
              <a:rPr lang="en-US" sz="1700" dirty="0">
                <a:cs typeface="Arial" panose="020B0604020202020204" pitchFamily="34" charset="0"/>
              </a:rPr>
              <a:t>PSA regime</a:t>
            </a:r>
          </a:p>
          <a:p>
            <a:pPr marL="0" indent="0" algn="just">
              <a:buNone/>
              <a:defRPr/>
            </a:pPr>
            <a:r>
              <a:rPr lang="en-GB" sz="1700" dirty="0"/>
              <a:t>All aspects of decommissioning undertaken by parties to PSCs with PETRONAS (“PSC Contractors”) are subject to review and approval by PETRONAS under the abandonment review framework and the Government of Malaysia.</a:t>
            </a:r>
            <a:endParaRPr lang="en-US" sz="1700" b="1" dirty="0">
              <a:solidFill>
                <a:schemeClr val="bg1">
                  <a:lumMod val="50000"/>
                </a:schemeClr>
              </a:solidFill>
              <a:ea typeface="Calibri" panose="020F0502020204030204" pitchFamily="34" charset="0"/>
              <a:cs typeface="Arial" panose="020B0604020202020204" pitchFamily="34" charset="0"/>
            </a:endParaRPr>
          </a:p>
          <a:p>
            <a:pPr marL="0" indent="0" algn="just">
              <a:buNone/>
              <a:defRPr/>
            </a:pPr>
            <a:r>
              <a:rPr lang="en-GB" sz="1700" dirty="0"/>
              <a:t>Decommissioning plan be submitted to PETRONAS during the field development stage.</a:t>
            </a:r>
          </a:p>
          <a:p>
            <a:pPr marL="0" indent="0" algn="just">
              <a:buNone/>
              <a:defRPr/>
            </a:pPr>
            <a:r>
              <a:rPr lang="en-GB" sz="1700" dirty="0"/>
              <a:t>Emphasis on Health, Safety and Environment (“HSE”) matters whereby PETRONAS will be updated monthly on the HSE performance of the decom</a:t>
            </a:r>
          </a:p>
          <a:p>
            <a:pPr marL="0" indent="0" algn="just">
              <a:buNone/>
              <a:defRPr/>
            </a:pPr>
            <a:r>
              <a:rPr lang="en-GB" sz="1700" dirty="0"/>
              <a:t>All disused upstream installations are required to be fully removed, except where non-removal or partial removal is proved to be more suitable. </a:t>
            </a:r>
          </a:p>
          <a:p>
            <a:pPr marL="0" indent="0" algn="just">
              <a:buNone/>
              <a:defRPr/>
            </a:pPr>
            <a:r>
              <a:rPr lang="en-GB" sz="1700" dirty="0"/>
              <a:t>PETRONAS has implemented the rig-to-reef option on some of its offshore platforms in 2017 whereby platform structures are turned into artificial reefs</a:t>
            </a:r>
          </a:p>
        </p:txBody>
      </p:sp>
      <p:sp>
        <p:nvSpPr>
          <p:cNvPr id="27" name="Text Placeholder 26">
            <a:extLst>
              <a:ext uri="{FF2B5EF4-FFF2-40B4-BE49-F238E27FC236}">
                <a16:creationId xmlns:a16="http://schemas.microsoft.com/office/drawing/2014/main" id="{78C297D5-7230-895F-E90F-48B3547DA5B4}"/>
              </a:ext>
            </a:extLst>
          </p:cNvPr>
          <p:cNvSpPr>
            <a:spLocks noGrp="1"/>
          </p:cNvSpPr>
          <p:nvPr>
            <p:ph type="body" sz="quarter" idx="4294967295"/>
          </p:nvPr>
        </p:nvSpPr>
        <p:spPr>
          <a:xfrm>
            <a:off x="6733311" y="1445726"/>
            <a:ext cx="5347854" cy="627062"/>
          </a:xfrm>
        </p:spPr>
        <p:txBody>
          <a:bodyPr>
            <a:noAutofit/>
          </a:bodyPr>
          <a:lstStyle/>
          <a:p>
            <a:pPr marL="0" indent="0">
              <a:buNone/>
            </a:pPr>
            <a:r>
              <a:rPr lang="en-GB" sz="2000" dirty="0"/>
              <a:t>Issues with the Existing Decommissioning Practice in Malaysia</a:t>
            </a:r>
            <a:endParaRPr lang="en-UG" sz="2000" dirty="0"/>
          </a:p>
        </p:txBody>
      </p:sp>
      <p:sp>
        <p:nvSpPr>
          <p:cNvPr id="28" name="Content Placeholder 27">
            <a:extLst>
              <a:ext uri="{FF2B5EF4-FFF2-40B4-BE49-F238E27FC236}">
                <a16:creationId xmlns:a16="http://schemas.microsoft.com/office/drawing/2014/main" id="{C5408040-286F-7BD6-84F0-A543B4CAE215}"/>
              </a:ext>
            </a:extLst>
          </p:cNvPr>
          <p:cNvSpPr>
            <a:spLocks noGrp="1"/>
          </p:cNvSpPr>
          <p:nvPr>
            <p:ph sz="quarter" idx="4294967295"/>
          </p:nvPr>
        </p:nvSpPr>
        <p:spPr>
          <a:xfrm>
            <a:off x="6733311" y="2164248"/>
            <a:ext cx="5458690" cy="4543425"/>
          </a:xfrm>
        </p:spPr>
        <p:txBody>
          <a:bodyPr>
            <a:noAutofit/>
          </a:bodyPr>
          <a:lstStyle/>
          <a:p>
            <a:pPr algn="just"/>
            <a:r>
              <a:rPr lang="en-GB" sz="1700" dirty="0"/>
              <a:t>unclear and inaccessible regulations and guidelines; </a:t>
            </a:r>
          </a:p>
          <a:p>
            <a:pPr algn="just"/>
            <a:r>
              <a:rPr lang="en-GB" sz="1700" dirty="0"/>
              <a:t>general lack of experience in the region leading to weak decommissioning plans; </a:t>
            </a:r>
          </a:p>
          <a:p>
            <a:pPr algn="just"/>
            <a:r>
              <a:rPr lang="en-GB" sz="1700" dirty="0"/>
              <a:t>lack of literature and unpredicted effects of decommissioning on marine fauna and flora; </a:t>
            </a:r>
          </a:p>
          <a:p>
            <a:pPr algn="just"/>
            <a:r>
              <a:rPr lang="en-GB" sz="1700" dirty="0"/>
              <a:t>risks to the health and safety of both the personnel performing decommissioning operations and other sea users; </a:t>
            </a:r>
          </a:p>
          <a:p>
            <a:pPr algn="just"/>
            <a:r>
              <a:rPr lang="en-GB" sz="1700" dirty="0"/>
              <a:t>as most of the structures are more than 40 years, records of these structures may not be sufficiently kept; and </a:t>
            </a:r>
          </a:p>
          <a:p>
            <a:pPr algn="just"/>
            <a:r>
              <a:rPr lang="en-GB" sz="1700" dirty="0"/>
              <a:t>shortage of historical precedent to benchmark against to determine the expected costs of decommissioning. </a:t>
            </a:r>
            <a:endParaRPr lang="en-UG" sz="1700" dirty="0"/>
          </a:p>
        </p:txBody>
      </p:sp>
    </p:spTree>
    <p:extLst>
      <p:ext uri="{BB962C8B-B14F-4D97-AF65-F5344CB8AC3E}">
        <p14:creationId xmlns:p14="http://schemas.microsoft.com/office/powerpoint/2010/main" val="36820338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6">
            <a:extLst>
              <a:ext uri="{FF2B5EF4-FFF2-40B4-BE49-F238E27FC236}">
                <a16:creationId xmlns:a16="http://schemas.microsoft.com/office/drawing/2014/main" id="{4D9F28FB-5042-4098-59CF-A8ADEF466153}"/>
              </a:ext>
            </a:extLst>
          </p:cNvPr>
          <p:cNvSpPr>
            <a:spLocks noGrp="1"/>
          </p:cNvSpPr>
          <p:nvPr>
            <p:ph type="dt" sz="half" idx="10"/>
          </p:nvPr>
        </p:nvSpPr>
        <p:spPr/>
        <p:txBody>
          <a:bodyPr/>
          <a:lstStyle/>
          <a:p>
            <a:fld id="{5E44672C-E3A8-DD41-9FC2-067D9E823C14}" type="datetime4">
              <a:rPr lang="en-US" smtClean="0"/>
              <a:t>May 7, 2025</a:t>
            </a:fld>
            <a:endParaRPr lang="en-UG"/>
          </a:p>
        </p:txBody>
      </p:sp>
      <p:sp>
        <p:nvSpPr>
          <p:cNvPr id="3" name="Text Placeholder 2">
            <a:extLst>
              <a:ext uri="{FF2B5EF4-FFF2-40B4-BE49-F238E27FC236}">
                <a16:creationId xmlns:a16="http://schemas.microsoft.com/office/drawing/2014/main" id="{66C3D109-231F-BF29-BBA0-49246B01D8A5}"/>
              </a:ext>
            </a:extLst>
          </p:cNvPr>
          <p:cNvSpPr>
            <a:spLocks noGrp="1"/>
          </p:cNvSpPr>
          <p:nvPr>
            <p:ph type="body" idx="4294967295"/>
          </p:nvPr>
        </p:nvSpPr>
        <p:spPr>
          <a:xfrm>
            <a:off x="455684" y="1398371"/>
            <a:ext cx="5157788" cy="537587"/>
          </a:xfrm>
        </p:spPr>
        <p:txBody>
          <a:bodyPr>
            <a:noAutofit/>
          </a:bodyPr>
          <a:lstStyle/>
          <a:p>
            <a:pPr marL="0" indent="0">
              <a:buNone/>
            </a:pPr>
            <a:r>
              <a:rPr lang="en-US" sz="3600" b="1" dirty="0"/>
              <a:t>United Kingdom</a:t>
            </a:r>
            <a:endParaRPr lang="en-UG" sz="3600" b="1" dirty="0"/>
          </a:p>
        </p:txBody>
      </p:sp>
      <p:sp>
        <p:nvSpPr>
          <p:cNvPr id="4" name="Content Placeholder 3">
            <a:extLst>
              <a:ext uri="{FF2B5EF4-FFF2-40B4-BE49-F238E27FC236}">
                <a16:creationId xmlns:a16="http://schemas.microsoft.com/office/drawing/2014/main" id="{76B91C9A-06C6-68E2-1CAC-85C4C444B364}"/>
              </a:ext>
            </a:extLst>
          </p:cNvPr>
          <p:cNvSpPr>
            <a:spLocks noGrp="1"/>
          </p:cNvSpPr>
          <p:nvPr>
            <p:ph sz="half" idx="4294967295"/>
          </p:nvPr>
        </p:nvSpPr>
        <p:spPr>
          <a:xfrm>
            <a:off x="236320" y="2077316"/>
            <a:ext cx="5985164" cy="3968750"/>
          </a:xfrm>
        </p:spPr>
        <p:txBody>
          <a:bodyPr>
            <a:normAutofit/>
          </a:bodyPr>
          <a:lstStyle/>
          <a:p>
            <a:r>
              <a:rPr lang="en-US" sz="1700" dirty="0"/>
              <a:t>Concession agreements</a:t>
            </a:r>
          </a:p>
          <a:p>
            <a:r>
              <a:rPr lang="en-US" sz="1700" dirty="0"/>
              <a:t>Petroleum Act 1988</a:t>
            </a:r>
          </a:p>
          <a:p>
            <a:r>
              <a:rPr lang="en-GB" sz="1700" dirty="0"/>
              <a:t>Decommissioning are based on two key principles, </a:t>
            </a:r>
          </a:p>
          <a:p>
            <a:pPr marL="1028700" lvl="1" indent="-571500">
              <a:buFont typeface="+mj-lt"/>
              <a:buAutoNum type="romanUcPeriod"/>
            </a:pPr>
            <a:r>
              <a:rPr lang="en-GB" sz="1700" dirty="0"/>
              <a:t>the precautionary principle that decommissioning should always aim to achieve a clear seabed (complete removal of infrastructure remains the base case decommissioning requirement), and</a:t>
            </a:r>
          </a:p>
          <a:p>
            <a:pPr marL="1028700" lvl="1" indent="-571500">
              <a:buFont typeface="+mj-lt"/>
              <a:buAutoNum type="romanUcPeriod"/>
            </a:pPr>
            <a:r>
              <a:rPr lang="en-GB" sz="1700" dirty="0"/>
              <a:t>the polluter pays principle, whereby those who have benefitted from the exploitation or production of hydrocarbons bears the responsibility for decommissioning.</a:t>
            </a:r>
            <a:endParaRPr lang="en-UG" sz="1700" dirty="0"/>
          </a:p>
        </p:txBody>
      </p:sp>
      <p:sp>
        <p:nvSpPr>
          <p:cNvPr id="5" name="Text Placeholder 4">
            <a:extLst>
              <a:ext uri="{FF2B5EF4-FFF2-40B4-BE49-F238E27FC236}">
                <a16:creationId xmlns:a16="http://schemas.microsoft.com/office/drawing/2014/main" id="{4F0A82DA-F083-C1D9-D763-700FC2768E4A}"/>
              </a:ext>
            </a:extLst>
          </p:cNvPr>
          <p:cNvSpPr>
            <a:spLocks noGrp="1"/>
          </p:cNvSpPr>
          <p:nvPr>
            <p:ph type="body" sz="quarter" idx="4294967295"/>
          </p:nvPr>
        </p:nvSpPr>
        <p:spPr>
          <a:xfrm>
            <a:off x="6772493" y="1459956"/>
            <a:ext cx="5183187" cy="537588"/>
          </a:xfrm>
        </p:spPr>
        <p:txBody>
          <a:bodyPr/>
          <a:lstStyle/>
          <a:p>
            <a:pPr marL="0" indent="0">
              <a:buNone/>
            </a:pPr>
            <a:r>
              <a:rPr lang="en-US" b="1" dirty="0"/>
              <a:t>UK practice</a:t>
            </a:r>
            <a:endParaRPr lang="en-UG" b="1" dirty="0"/>
          </a:p>
        </p:txBody>
      </p:sp>
      <p:sp>
        <p:nvSpPr>
          <p:cNvPr id="6" name="Content Placeholder 5">
            <a:extLst>
              <a:ext uri="{FF2B5EF4-FFF2-40B4-BE49-F238E27FC236}">
                <a16:creationId xmlns:a16="http://schemas.microsoft.com/office/drawing/2014/main" id="{BF703760-1550-5ECB-155C-68B15DDCF80D}"/>
              </a:ext>
            </a:extLst>
          </p:cNvPr>
          <p:cNvSpPr>
            <a:spLocks noGrp="1"/>
          </p:cNvSpPr>
          <p:nvPr>
            <p:ph sz="quarter" idx="4294967295"/>
          </p:nvPr>
        </p:nvSpPr>
        <p:spPr>
          <a:xfrm>
            <a:off x="6504638" y="2222283"/>
            <a:ext cx="5552641" cy="3684587"/>
          </a:xfrm>
        </p:spPr>
        <p:txBody>
          <a:bodyPr>
            <a:noAutofit/>
          </a:bodyPr>
          <a:lstStyle/>
          <a:p>
            <a:r>
              <a:rPr lang="en-GB" sz="1700" dirty="0"/>
              <a:t>UK has put in place a mandatory planning tool called the ‘comparative assessment’ to determine the most suitable decommissioning options to undertake. The comparative assessment narrows down suitable decommissioning options by using yardsticks such as safety risks, environmental impacts, technical feasibility, societal impacts and economic costs against which the options are assessed</a:t>
            </a:r>
          </a:p>
          <a:p>
            <a:r>
              <a:rPr lang="en-GB" sz="1700" dirty="0"/>
              <a:t>the planning tool helps deliver best practice while complying with regulatory requirements. The tool is also scalable, which makes it versatile for projects of all sizes</a:t>
            </a:r>
            <a:endParaRPr lang="en-UG" sz="1700" dirty="0"/>
          </a:p>
        </p:txBody>
      </p:sp>
    </p:spTree>
    <p:extLst>
      <p:ext uri="{BB962C8B-B14F-4D97-AF65-F5344CB8AC3E}">
        <p14:creationId xmlns:p14="http://schemas.microsoft.com/office/powerpoint/2010/main" val="5829335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ate Placeholder 6">
            <a:extLst>
              <a:ext uri="{FF2B5EF4-FFF2-40B4-BE49-F238E27FC236}">
                <a16:creationId xmlns:a16="http://schemas.microsoft.com/office/drawing/2014/main" id="{545A0E1C-5A84-BEBF-425C-C4B48074713F}"/>
              </a:ext>
            </a:extLst>
          </p:cNvPr>
          <p:cNvSpPr>
            <a:spLocks noGrp="1"/>
          </p:cNvSpPr>
          <p:nvPr>
            <p:ph type="dt" sz="half" idx="10"/>
          </p:nvPr>
        </p:nvSpPr>
        <p:spPr/>
        <p:txBody>
          <a:bodyPr/>
          <a:lstStyle/>
          <a:p>
            <a:fld id="{5E44672C-E3A8-DD41-9FC2-067D9E823C14}" type="datetime4">
              <a:rPr lang="en-US" smtClean="0"/>
              <a:t>May 7, 2025</a:t>
            </a:fld>
            <a:endParaRPr lang="en-UG"/>
          </a:p>
        </p:txBody>
      </p:sp>
      <p:sp>
        <p:nvSpPr>
          <p:cNvPr id="3" name="Text Placeholder 2">
            <a:extLst>
              <a:ext uri="{FF2B5EF4-FFF2-40B4-BE49-F238E27FC236}">
                <a16:creationId xmlns:a16="http://schemas.microsoft.com/office/drawing/2014/main" id="{7C4A7B18-E0D5-EBC0-AE32-BAFDC01C6A12}"/>
              </a:ext>
            </a:extLst>
          </p:cNvPr>
          <p:cNvSpPr>
            <a:spLocks noGrp="1"/>
          </p:cNvSpPr>
          <p:nvPr>
            <p:ph type="body" idx="4294967295"/>
          </p:nvPr>
        </p:nvSpPr>
        <p:spPr>
          <a:xfrm>
            <a:off x="489527" y="968060"/>
            <a:ext cx="2401455" cy="473724"/>
          </a:xfrm>
        </p:spPr>
        <p:txBody>
          <a:bodyPr>
            <a:noAutofit/>
          </a:bodyPr>
          <a:lstStyle/>
          <a:p>
            <a:pPr marL="0" indent="0">
              <a:buNone/>
            </a:pPr>
            <a:r>
              <a:rPr lang="en-US" sz="3600" b="1" dirty="0"/>
              <a:t>Liberia</a:t>
            </a:r>
            <a:endParaRPr lang="en-UG" sz="3600" b="1" dirty="0"/>
          </a:p>
        </p:txBody>
      </p:sp>
      <p:sp>
        <p:nvSpPr>
          <p:cNvPr id="4" name="Content Placeholder 3">
            <a:extLst>
              <a:ext uri="{FF2B5EF4-FFF2-40B4-BE49-F238E27FC236}">
                <a16:creationId xmlns:a16="http://schemas.microsoft.com/office/drawing/2014/main" id="{A086A5BD-C8BA-B8B8-A865-7FD5297E860B}"/>
              </a:ext>
            </a:extLst>
          </p:cNvPr>
          <p:cNvSpPr>
            <a:spLocks noGrp="1"/>
          </p:cNvSpPr>
          <p:nvPr>
            <p:ph sz="half" idx="4294967295"/>
          </p:nvPr>
        </p:nvSpPr>
        <p:spPr>
          <a:xfrm>
            <a:off x="203199" y="1806272"/>
            <a:ext cx="6713250" cy="4522237"/>
          </a:xfrm>
        </p:spPr>
        <p:txBody>
          <a:bodyPr>
            <a:noAutofit/>
          </a:bodyPr>
          <a:lstStyle/>
          <a:p>
            <a:r>
              <a:rPr lang="en-GB" sz="1700" dirty="0"/>
              <a:t>A Petroleum agreement shall provide for the establishment and operation of an abandonment fund which shall be funded by the contractor as from such time as a field shall have reached fifty per cent (50%) of its productive capacity, on the basis of a revised abandonment plan and budget which the contractor shall submit to the Petroleum Directorate for approval by the Minister. </a:t>
            </a:r>
          </a:p>
          <a:p>
            <a:r>
              <a:rPr lang="en-GB" sz="1700" dirty="0"/>
              <a:t>Agreement prescribes the way the fund the contractor shall make contributions to the fund, how funds shall be recovered out of production and manner in which amounts shall be released to meet the costs and expenses of the  for decommissioning operations.</a:t>
            </a:r>
          </a:p>
          <a:p>
            <a:r>
              <a:rPr lang="en-GB" sz="1700" dirty="0"/>
              <a:t>Where the monies in the fund are insufficient to cover the implementation of the abandonment plan, the contractor shall be liable for the shortfall.</a:t>
            </a:r>
          </a:p>
          <a:p>
            <a:r>
              <a:rPr lang="en-GB" sz="1700" dirty="0"/>
              <a:t>Where there is an excess in the fund following completion of decommissioning or the transfer of the facilities to the State, such excess shall be retained by the State. </a:t>
            </a:r>
            <a:endParaRPr lang="en-UG" sz="1700" dirty="0"/>
          </a:p>
        </p:txBody>
      </p:sp>
      <p:sp>
        <p:nvSpPr>
          <p:cNvPr id="5" name="Text Placeholder 4">
            <a:extLst>
              <a:ext uri="{FF2B5EF4-FFF2-40B4-BE49-F238E27FC236}">
                <a16:creationId xmlns:a16="http://schemas.microsoft.com/office/drawing/2014/main" id="{89DEA505-E118-EC31-C1EF-F1AE99BDDA4B}"/>
              </a:ext>
            </a:extLst>
          </p:cNvPr>
          <p:cNvSpPr>
            <a:spLocks noGrp="1"/>
          </p:cNvSpPr>
          <p:nvPr>
            <p:ph type="body" sz="quarter" idx="4294967295"/>
          </p:nvPr>
        </p:nvSpPr>
        <p:spPr>
          <a:xfrm>
            <a:off x="7200468" y="1608039"/>
            <a:ext cx="4871459" cy="466149"/>
          </a:xfrm>
        </p:spPr>
        <p:txBody>
          <a:bodyPr>
            <a:normAutofit/>
          </a:bodyPr>
          <a:lstStyle/>
          <a:p>
            <a:pPr marL="0" indent="0" algn="ctr">
              <a:buNone/>
            </a:pPr>
            <a:r>
              <a:rPr lang="en-US" sz="2400" b="1" dirty="0">
                <a:latin typeface="+mj-lt"/>
              </a:rPr>
              <a:t>Decommissioning success story</a:t>
            </a:r>
            <a:endParaRPr lang="en-UG" sz="2400" b="1" dirty="0">
              <a:latin typeface="+mj-lt"/>
            </a:endParaRPr>
          </a:p>
        </p:txBody>
      </p:sp>
      <p:sp>
        <p:nvSpPr>
          <p:cNvPr id="6" name="Content Placeholder 5">
            <a:extLst>
              <a:ext uri="{FF2B5EF4-FFF2-40B4-BE49-F238E27FC236}">
                <a16:creationId xmlns:a16="http://schemas.microsoft.com/office/drawing/2014/main" id="{362C8E39-14D9-AD93-4C7C-0695D5F741EB}"/>
              </a:ext>
            </a:extLst>
          </p:cNvPr>
          <p:cNvSpPr>
            <a:spLocks noGrp="1"/>
          </p:cNvSpPr>
          <p:nvPr>
            <p:ph sz="quarter" idx="4294967295"/>
          </p:nvPr>
        </p:nvSpPr>
        <p:spPr>
          <a:xfrm>
            <a:off x="7200468" y="2132875"/>
            <a:ext cx="4943042" cy="4223473"/>
          </a:xfrm>
        </p:spPr>
        <p:txBody>
          <a:bodyPr>
            <a:noAutofit/>
          </a:bodyPr>
          <a:lstStyle/>
          <a:p>
            <a:pPr>
              <a:buNone/>
            </a:pPr>
            <a:r>
              <a:rPr lang="en-GB" sz="1700" b="1" dirty="0"/>
              <a:t>   India’s first offshore decommissioning project</a:t>
            </a:r>
            <a:r>
              <a:rPr lang="en-GB" sz="1700" dirty="0"/>
              <a:t>, completed by a joint venture between Shell, Reliance Industries Ltd, and ONGC. The project involved the safe removal of installations from the Tapti gas field in the Arabian Sea, which ceased production in 2016.</a:t>
            </a:r>
          </a:p>
          <a:p>
            <a:pPr>
              <a:buNone/>
            </a:pPr>
            <a:r>
              <a:rPr lang="en-GB" sz="1700" dirty="0"/>
              <a:t>   </a:t>
            </a:r>
            <a:r>
              <a:rPr lang="en-GB" sz="1700" b="1" dirty="0"/>
              <a:t>The decommissioning process included:</a:t>
            </a:r>
          </a:p>
          <a:p>
            <a:pPr>
              <a:buFont typeface="Arial" panose="020B0604020202020204" pitchFamily="34" charset="0"/>
              <a:buChar char="•"/>
            </a:pPr>
            <a:r>
              <a:rPr lang="en-GB" sz="1700" dirty="0"/>
              <a:t>Removal of five wellhead platforms and associated pipelines.</a:t>
            </a:r>
          </a:p>
          <a:p>
            <a:pPr>
              <a:buFont typeface="Arial" panose="020B0604020202020204" pitchFamily="34" charset="0"/>
              <a:buChar char="•"/>
            </a:pPr>
            <a:r>
              <a:rPr lang="en-GB" sz="1700" dirty="0"/>
              <a:t>Plugging and abandonment of 38 wells.</a:t>
            </a:r>
          </a:p>
          <a:p>
            <a:pPr>
              <a:buFont typeface="Arial" panose="020B0604020202020204" pitchFamily="34" charset="0"/>
              <a:buChar char="•"/>
            </a:pPr>
            <a:r>
              <a:rPr lang="en-GB" sz="1700" dirty="0"/>
              <a:t>Onshore dismantling while maintaining high safety and environmental standards</a:t>
            </a:r>
          </a:p>
        </p:txBody>
      </p:sp>
    </p:spTree>
    <p:extLst>
      <p:ext uri="{BB962C8B-B14F-4D97-AF65-F5344CB8AC3E}">
        <p14:creationId xmlns:p14="http://schemas.microsoft.com/office/powerpoint/2010/main" val="14861292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AB7FAD7C-62A7-63D3-50BC-39F9A03CF2A7}"/>
              </a:ext>
            </a:extLst>
          </p:cNvPr>
          <p:cNvSpPr>
            <a:spLocks noGrp="1"/>
          </p:cNvSpPr>
          <p:nvPr>
            <p:ph type="dt" sz="half" idx="10"/>
          </p:nvPr>
        </p:nvSpPr>
        <p:spPr/>
        <p:txBody>
          <a:bodyPr/>
          <a:lstStyle/>
          <a:p>
            <a:fld id="{BBE5FB69-BF02-2C4A-B25A-71D4EF4BA02F}" type="datetime4">
              <a:rPr lang="en-US" smtClean="0"/>
              <a:t>May 7, 2025</a:t>
            </a:fld>
            <a:endParaRPr lang="en-UG"/>
          </a:p>
        </p:txBody>
      </p:sp>
      <p:sp>
        <p:nvSpPr>
          <p:cNvPr id="2" name="Title 1">
            <a:extLst>
              <a:ext uri="{FF2B5EF4-FFF2-40B4-BE49-F238E27FC236}">
                <a16:creationId xmlns:a16="http://schemas.microsoft.com/office/drawing/2014/main" id="{363FAA13-2C6B-8393-2CDD-5DB0C497DD1D}"/>
              </a:ext>
            </a:extLst>
          </p:cNvPr>
          <p:cNvSpPr>
            <a:spLocks noGrp="1"/>
          </p:cNvSpPr>
          <p:nvPr>
            <p:ph type="title" idx="4294967295"/>
          </p:nvPr>
        </p:nvSpPr>
        <p:spPr>
          <a:xfrm>
            <a:off x="979055" y="1216026"/>
            <a:ext cx="6991927" cy="674687"/>
          </a:xfrm>
        </p:spPr>
        <p:txBody>
          <a:bodyPr/>
          <a:lstStyle/>
          <a:p>
            <a:r>
              <a:rPr lang="en-US" dirty="0"/>
              <a:t>Audit- Red flags</a:t>
            </a:r>
            <a:endParaRPr lang="en-UG" dirty="0"/>
          </a:p>
        </p:txBody>
      </p:sp>
      <p:sp>
        <p:nvSpPr>
          <p:cNvPr id="3" name="Content Placeholder 2">
            <a:extLst>
              <a:ext uri="{FF2B5EF4-FFF2-40B4-BE49-F238E27FC236}">
                <a16:creationId xmlns:a16="http://schemas.microsoft.com/office/drawing/2014/main" id="{91069810-572E-3A20-66B9-836E04DA58FA}"/>
              </a:ext>
            </a:extLst>
          </p:cNvPr>
          <p:cNvSpPr>
            <a:spLocks noGrp="1"/>
          </p:cNvSpPr>
          <p:nvPr>
            <p:ph idx="4294967295"/>
          </p:nvPr>
        </p:nvSpPr>
        <p:spPr>
          <a:xfrm>
            <a:off x="979055" y="2028678"/>
            <a:ext cx="6751782" cy="4351338"/>
          </a:xfrm>
        </p:spPr>
        <p:txBody>
          <a:bodyPr>
            <a:normAutofit/>
          </a:bodyPr>
          <a:lstStyle/>
          <a:p>
            <a:r>
              <a:rPr lang="en-US" dirty="0"/>
              <a:t>Inadequate Financial Provisions</a:t>
            </a:r>
          </a:p>
          <a:p>
            <a:r>
              <a:rPr lang="en-US" dirty="0"/>
              <a:t>Regulatory Non-Compliance.</a:t>
            </a:r>
          </a:p>
          <a:p>
            <a:r>
              <a:rPr lang="en-US" dirty="0"/>
              <a:t>Asset Integrity and Condition</a:t>
            </a:r>
          </a:p>
          <a:p>
            <a:r>
              <a:rPr lang="en-US" dirty="0"/>
              <a:t>Unrealistic Cost Estimates: </a:t>
            </a:r>
          </a:p>
          <a:p>
            <a:r>
              <a:rPr lang="en-GB" dirty="0"/>
              <a:t>Lack of Transparency in Contracts.</a:t>
            </a:r>
            <a:endParaRPr lang="en-US" dirty="0"/>
          </a:p>
          <a:p>
            <a:r>
              <a:rPr lang="en-US" dirty="0"/>
              <a:t>Environmental Liabilities</a:t>
            </a:r>
          </a:p>
          <a:p>
            <a:r>
              <a:rPr lang="en-US" dirty="0"/>
              <a:t>Project Delays and Inefficiencies.</a:t>
            </a:r>
          </a:p>
          <a:p>
            <a:r>
              <a:rPr lang="en-US" dirty="0"/>
              <a:t>Weak Internal Controls.</a:t>
            </a:r>
            <a:endParaRPr lang="en-UG" dirty="0"/>
          </a:p>
        </p:txBody>
      </p:sp>
      <p:pic>
        <p:nvPicPr>
          <p:cNvPr id="6" name="Picture 5" descr="A cartoon of a person holding a red flag&#10;&#10;AI-generated content may be incorrect.">
            <a:extLst>
              <a:ext uri="{FF2B5EF4-FFF2-40B4-BE49-F238E27FC236}">
                <a16:creationId xmlns:a16="http://schemas.microsoft.com/office/drawing/2014/main" id="{8871DDBF-9AEF-850C-17F3-EF1EAC00648B}"/>
              </a:ext>
            </a:extLst>
          </p:cNvPr>
          <p:cNvPicPr>
            <a:picLocks noChangeAspect="1"/>
          </p:cNvPicPr>
          <p:nvPr/>
        </p:nvPicPr>
        <p:blipFill>
          <a:blip r:embed="rId2"/>
          <a:stretch>
            <a:fillRect/>
          </a:stretch>
        </p:blipFill>
        <p:spPr>
          <a:xfrm>
            <a:off x="7970982" y="2028678"/>
            <a:ext cx="2404333" cy="2404333"/>
          </a:xfrm>
          <a:prstGeom prst="rect">
            <a:avLst/>
          </a:prstGeom>
        </p:spPr>
      </p:pic>
    </p:spTree>
    <p:extLst>
      <p:ext uri="{BB962C8B-B14F-4D97-AF65-F5344CB8AC3E}">
        <p14:creationId xmlns:p14="http://schemas.microsoft.com/office/powerpoint/2010/main" val="38097369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CB4B1-E2F3-066C-4B9F-FF7864DCE2FD}"/>
              </a:ext>
            </a:extLst>
          </p:cNvPr>
          <p:cNvSpPr>
            <a:spLocks noGrp="1"/>
          </p:cNvSpPr>
          <p:nvPr>
            <p:ph type="title"/>
          </p:nvPr>
        </p:nvSpPr>
        <p:spPr>
          <a:xfrm>
            <a:off x="838200" y="1041870"/>
            <a:ext cx="5431848" cy="675607"/>
          </a:xfrm>
        </p:spPr>
        <p:txBody>
          <a:bodyPr anchor="ctr">
            <a:normAutofit/>
          </a:bodyPr>
          <a:lstStyle/>
          <a:p>
            <a:r>
              <a:rPr lang="en-US" dirty="0"/>
              <a:t>CHALLENGES</a:t>
            </a:r>
            <a:endParaRPr lang="en-UG" dirty="0"/>
          </a:p>
        </p:txBody>
      </p:sp>
      <p:sp>
        <p:nvSpPr>
          <p:cNvPr id="3" name="Content Placeholder 2">
            <a:extLst>
              <a:ext uri="{FF2B5EF4-FFF2-40B4-BE49-F238E27FC236}">
                <a16:creationId xmlns:a16="http://schemas.microsoft.com/office/drawing/2014/main" id="{255FD789-4DB8-379A-CFF3-8FA58C0F5898}"/>
              </a:ext>
            </a:extLst>
          </p:cNvPr>
          <p:cNvSpPr>
            <a:spLocks noGrp="1"/>
          </p:cNvSpPr>
          <p:nvPr>
            <p:ph sz="half" idx="1"/>
          </p:nvPr>
        </p:nvSpPr>
        <p:spPr>
          <a:xfrm>
            <a:off x="838199" y="1825625"/>
            <a:ext cx="6707910" cy="4351338"/>
          </a:xfrm>
        </p:spPr>
        <p:txBody>
          <a:bodyPr>
            <a:noAutofit/>
          </a:bodyPr>
          <a:lstStyle/>
          <a:p>
            <a:pPr>
              <a:spcAft>
                <a:spcPts val="800"/>
              </a:spcAft>
            </a:pPr>
            <a:r>
              <a:rPr lang="en-UG" kern="100" dirty="0">
                <a:effectLst/>
              </a:rPr>
              <a:t>High Costs and Financial Uncertainty</a:t>
            </a:r>
          </a:p>
          <a:p>
            <a:pPr>
              <a:spcAft>
                <a:spcPts val="800"/>
              </a:spcAft>
            </a:pPr>
            <a:r>
              <a:rPr lang="en-UG" kern="100" dirty="0">
                <a:effectLst/>
              </a:rPr>
              <a:t>Environmental and Safety Risks</a:t>
            </a:r>
          </a:p>
          <a:p>
            <a:pPr>
              <a:spcAft>
                <a:spcPts val="800"/>
              </a:spcAft>
            </a:pPr>
            <a:r>
              <a:rPr lang="en-UG" kern="100" dirty="0">
                <a:effectLst/>
              </a:rPr>
              <a:t>Regulatory and Legal Complexities</a:t>
            </a:r>
          </a:p>
          <a:p>
            <a:pPr>
              <a:spcAft>
                <a:spcPts val="800"/>
              </a:spcAft>
            </a:pPr>
            <a:r>
              <a:rPr lang="en-UG" kern="100" dirty="0">
                <a:effectLst/>
              </a:rPr>
              <a:t>Technical and Engineering Challenges</a:t>
            </a:r>
          </a:p>
          <a:p>
            <a:pPr>
              <a:spcAft>
                <a:spcPts val="800"/>
              </a:spcAft>
            </a:pPr>
            <a:r>
              <a:rPr lang="en-UG" kern="100" dirty="0">
                <a:effectLst/>
              </a:rPr>
              <a:t>Stakeholder Coordination</a:t>
            </a:r>
          </a:p>
          <a:p>
            <a:pPr>
              <a:spcAft>
                <a:spcPts val="800"/>
              </a:spcAft>
            </a:pPr>
            <a:r>
              <a:rPr lang="en-UG" kern="100" dirty="0">
                <a:effectLst/>
              </a:rPr>
              <a:t>Limited Industry Experience</a:t>
            </a:r>
          </a:p>
        </p:txBody>
      </p:sp>
      <p:sp>
        <p:nvSpPr>
          <p:cNvPr id="4" name="Date Placeholder 3">
            <a:extLst>
              <a:ext uri="{FF2B5EF4-FFF2-40B4-BE49-F238E27FC236}">
                <a16:creationId xmlns:a16="http://schemas.microsoft.com/office/drawing/2014/main" id="{9501B2D8-E24D-3ECC-BFBB-8ACA775E9630}"/>
              </a:ext>
            </a:extLst>
          </p:cNvPr>
          <p:cNvSpPr>
            <a:spLocks noGrp="1"/>
          </p:cNvSpPr>
          <p:nvPr>
            <p:ph type="dt" sz="half" idx="10"/>
          </p:nvPr>
        </p:nvSpPr>
        <p:spPr>
          <a:xfrm>
            <a:off x="9841102" y="6356348"/>
            <a:ext cx="1233055" cy="367200"/>
          </a:xfrm>
        </p:spPr>
        <p:txBody>
          <a:bodyPr anchor="ctr">
            <a:normAutofit/>
          </a:bodyPr>
          <a:lstStyle/>
          <a:p>
            <a:pPr>
              <a:spcAft>
                <a:spcPts val="600"/>
              </a:spcAft>
            </a:pPr>
            <a:fld id="{B882DCC1-7C86-C949-9897-36677B73F7E3}" type="datetime4">
              <a:rPr lang="en-US" smtClean="0"/>
              <a:pPr>
                <a:spcAft>
                  <a:spcPts val="600"/>
                </a:spcAft>
              </a:pPr>
              <a:t>May 7, 2025</a:t>
            </a:fld>
            <a:endParaRPr lang="en-UG"/>
          </a:p>
        </p:txBody>
      </p:sp>
      <p:sp>
        <p:nvSpPr>
          <p:cNvPr id="5" name="Slide Number Placeholder 4" hidden="1">
            <a:extLst>
              <a:ext uri="{FF2B5EF4-FFF2-40B4-BE49-F238E27FC236}">
                <a16:creationId xmlns:a16="http://schemas.microsoft.com/office/drawing/2014/main" id="{9AAC6A5A-895E-6078-9A3A-3BFDE96B6538}"/>
              </a:ext>
            </a:extLst>
          </p:cNvPr>
          <p:cNvSpPr>
            <a:spLocks noGrp="1"/>
          </p:cNvSpPr>
          <p:nvPr>
            <p:ph type="sldNum" sz="quarter" idx="12"/>
          </p:nvPr>
        </p:nvSpPr>
        <p:spPr/>
        <p:txBody>
          <a:bodyPr/>
          <a:lstStyle/>
          <a:p>
            <a:pPr>
              <a:spcAft>
                <a:spcPts val="600"/>
              </a:spcAft>
            </a:pPr>
            <a:fld id="{E8628654-B26C-B344-A3A6-5680D5901C11}" type="slidenum">
              <a:rPr lang="en-UG" smtClean="0"/>
              <a:pPr>
                <a:spcAft>
                  <a:spcPts val="600"/>
                </a:spcAft>
              </a:pPr>
              <a:t>17</a:t>
            </a:fld>
            <a:endParaRPr lang="en-UG"/>
          </a:p>
        </p:txBody>
      </p:sp>
      <p:pic>
        <p:nvPicPr>
          <p:cNvPr id="8" name="Picture 7" descr="A person pushing a ball up a bar graph&#10;&#10;AI-generated content may be incorrect.">
            <a:extLst>
              <a:ext uri="{FF2B5EF4-FFF2-40B4-BE49-F238E27FC236}">
                <a16:creationId xmlns:a16="http://schemas.microsoft.com/office/drawing/2014/main" id="{0BFB5436-D6FA-6969-64D2-45206B183836}"/>
              </a:ext>
            </a:extLst>
          </p:cNvPr>
          <p:cNvPicPr>
            <a:picLocks noChangeAspect="1"/>
          </p:cNvPicPr>
          <p:nvPr/>
        </p:nvPicPr>
        <p:blipFill>
          <a:blip r:embed="rId2"/>
          <a:stretch>
            <a:fillRect/>
          </a:stretch>
        </p:blipFill>
        <p:spPr>
          <a:xfrm>
            <a:off x="7213785" y="1407875"/>
            <a:ext cx="4239063" cy="4239063"/>
          </a:xfrm>
          <a:prstGeom prst="rect">
            <a:avLst/>
          </a:prstGeom>
        </p:spPr>
      </p:pic>
    </p:spTree>
    <p:extLst>
      <p:ext uri="{BB962C8B-B14F-4D97-AF65-F5344CB8AC3E}">
        <p14:creationId xmlns:p14="http://schemas.microsoft.com/office/powerpoint/2010/main" val="4168432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664B67-C998-33BA-528D-777523F5AFF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7C429C-A8AF-6CD3-8D01-26900719ED07}"/>
              </a:ext>
            </a:extLst>
          </p:cNvPr>
          <p:cNvSpPr>
            <a:spLocks noGrp="1"/>
          </p:cNvSpPr>
          <p:nvPr>
            <p:ph type="title"/>
          </p:nvPr>
        </p:nvSpPr>
        <p:spPr>
          <a:xfrm>
            <a:off x="376382" y="1349687"/>
            <a:ext cx="6707909" cy="675607"/>
          </a:xfrm>
        </p:spPr>
        <p:txBody>
          <a:bodyPr anchor="ctr">
            <a:normAutofit/>
          </a:bodyPr>
          <a:lstStyle/>
          <a:p>
            <a:r>
              <a:rPr lang="en-US" dirty="0">
                <a:ea typeface="Calibri" panose="020F0502020204030204" pitchFamily="34" charset="0"/>
                <a:cs typeface="Calibri" panose="020F0502020204030204" pitchFamily="34" charset="0"/>
              </a:rPr>
              <a:t>OVERCOMING </a:t>
            </a:r>
            <a:r>
              <a:rPr lang="en-US" sz="3600" dirty="0">
                <a:ea typeface="Calibri" panose="020F0502020204030204" pitchFamily="34" charset="0"/>
                <a:cs typeface="Calibri" panose="020F0502020204030204" pitchFamily="34" charset="0"/>
              </a:rPr>
              <a:t>CHALLENGES</a:t>
            </a:r>
            <a:endParaRPr lang="en-UG" dirty="0"/>
          </a:p>
        </p:txBody>
      </p:sp>
      <p:sp>
        <p:nvSpPr>
          <p:cNvPr id="3" name="Content Placeholder 2">
            <a:extLst>
              <a:ext uri="{FF2B5EF4-FFF2-40B4-BE49-F238E27FC236}">
                <a16:creationId xmlns:a16="http://schemas.microsoft.com/office/drawing/2014/main" id="{D004C7EB-31B4-10E1-5A10-B05D73180A2A}"/>
              </a:ext>
            </a:extLst>
          </p:cNvPr>
          <p:cNvSpPr>
            <a:spLocks noGrp="1"/>
          </p:cNvSpPr>
          <p:nvPr>
            <p:ph sz="half" idx="1"/>
          </p:nvPr>
        </p:nvSpPr>
        <p:spPr>
          <a:xfrm>
            <a:off x="914400" y="2324651"/>
            <a:ext cx="5181600" cy="3420630"/>
          </a:xfrm>
        </p:spPr>
        <p:txBody>
          <a:bodyPr>
            <a:normAutofit/>
          </a:bodyPr>
          <a:lstStyle/>
          <a:p>
            <a:pPr>
              <a:spcAft>
                <a:spcPts val="800"/>
              </a:spcAft>
            </a:pPr>
            <a:r>
              <a:rPr lang="en-US" kern="100" dirty="0">
                <a:effectLst/>
              </a:rPr>
              <a:t>Early Financial Planning</a:t>
            </a:r>
          </a:p>
          <a:p>
            <a:pPr>
              <a:spcAft>
                <a:spcPts val="800"/>
              </a:spcAft>
            </a:pPr>
            <a:r>
              <a:rPr lang="en-US" kern="100" dirty="0">
                <a:effectLst/>
              </a:rPr>
              <a:t>Regulatory Alignment</a:t>
            </a:r>
          </a:p>
          <a:p>
            <a:pPr>
              <a:spcAft>
                <a:spcPts val="800"/>
              </a:spcAft>
            </a:pPr>
            <a:r>
              <a:rPr lang="en-US" kern="100" dirty="0">
                <a:effectLst/>
              </a:rPr>
              <a:t>Technological Innovation</a:t>
            </a:r>
          </a:p>
          <a:p>
            <a:pPr>
              <a:spcAft>
                <a:spcPts val="800"/>
              </a:spcAft>
            </a:pPr>
            <a:r>
              <a:rPr lang="en-US" kern="100" dirty="0">
                <a:effectLst/>
              </a:rPr>
              <a:t>Stakeholder Collaboration</a:t>
            </a:r>
          </a:p>
          <a:p>
            <a:pPr>
              <a:spcAft>
                <a:spcPts val="800"/>
              </a:spcAft>
            </a:pPr>
            <a:r>
              <a:rPr lang="en-US" kern="100" dirty="0">
                <a:effectLst/>
              </a:rPr>
              <a:t>Sustainability Integration</a:t>
            </a:r>
          </a:p>
        </p:txBody>
      </p:sp>
      <p:sp>
        <p:nvSpPr>
          <p:cNvPr id="4" name="Date Placeholder 3">
            <a:extLst>
              <a:ext uri="{FF2B5EF4-FFF2-40B4-BE49-F238E27FC236}">
                <a16:creationId xmlns:a16="http://schemas.microsoft.com/office/drawing/2014/main" id="{36CD3ED4-B669-9FD8-D7CC-3ED154AA351D}"/>
              </a:ext>
            </a:extLst>
          </p:cNvPr>
          <p:cNvSpPr>
            <a:spLocks noGrp="1"/>
          </p:cNvSpPr>
          <p:nvPr>
            <p:ph type="dt" sz="half" idx="10"/>
          </p:nvPr>
        </p:nvSpPr>
        <p:spPr>
          <a:xfrm>
            <a:off x="9841102" y="6356348"/>
            <a:ext cx="1233055" cy="367200"/>
          </a:xfrm>
        </p:spPr>
        <p:txBody>
          <a:bodyPr anchor="ctr">
            <a:normAutofit/>
          </a:bodyPr>
          <a:lstStyle/>
          <a:p>
            <a:pPr>
              <a:spcAft>
                <a:spcPts val="600"/>
              </a:spcAft>
            </a:pPr>
            <a:fld id="{B882DCC1-7C86-C949-9897-36677B73F7E3}" type="datetime4">
              <a:rPr lang="en-US" smtClean="0"/>
              <a:pPr>
                <a:spcAft>
                  <a:spcPts val="600"/>
                </a:spcAft>
              </a:pPr>
              <a:t>May 7, 2025</a:t>
            </a:fld>
            <a:endParaRPr lang="en-UG"/>
          </a:p>
        </p:txBody>
      </p:sp>
      <p:sp>
        <p:nvSpPr>
          <p:cNvPr id="5" name="Slide Number Placeholder 4" hidden="1">
            <a:extLst>
              <a:ext uri="{FF2B5EF4-FFF2-40B4-BE49-F238E27FC236}">
                <a16:creationId xmlns:a16="http://schemas.microsoft.com/office/drawing/2014/main" id="{DBE48B92-5683-1B58-4E9A-F9DD97B2BC1F}"/>
              </a:ext>
            </a:extLst>
          </p:cNvPr>
          <p:cNvSpPr>
            <a:spLocks noGrp="1"/>
          </p:cNvSpPr>
          <p:nvPr>
            <p:ph type="sldNum" sz="quarter" idx="12"/>
          </p:nvPr>
        </p:nvSpPr>
        <p:spPr/>
        <p:txBody>
          <a:bodyPr/>
          <a:lstStyle/>
          <a:p>
            <a:pPr>
              <a:spcAft>
                <a:spcPts val="600"/>
              </a:spcAft>
            </a:pPr>
            <a:fld id="{E8628654-B26C-B344-A3A6-5680D5901C11}" type="slidenum">
              <a:rPr lang="en-UG" smtClean="0"/>
              <a:pPr>
                <a:spcAft>
                  <a:spcPts val="600"/>
                </a:spcAft>
              </a:pPr>
              <a:t>18</a:t>
            </a:fld>
            <a:endParaRPr lang="en-UG"/>
          </a:p>
        </p:txBody>
      </p:sp>
      <p:pic>
        <p:nvPicPr>
          <p:cNvPr id="7" name="Picture 2">
            <a:extLst>
              <a:ext uri="{FF2B5EF4-FFF2-40B4-BE49-F238E27FC236}">
                <a16:creationId xmlns:a16="http://schemas.microsoft.com/office/drawing/2014/main" id="{7BC15B30-2DD6-25F4-7DFD-1AA59EC81C57}"/>
              </a:ext>
            </a:extLst>
          </p:cNvPr>
          <p:cNvPicPr>
            <a:picLocks noChangeAspect="1" noChangeArrowheads="1"/>
          </p:cNvPicPr>
          <p:nvPr/>
        </p:nvPicPr>
        <p:blipFill>
          <a:blip r:embed="rId2"/>
          <a:srcRect/>
          <a:stretch/>
        </p:blipFill>
        <p:spPr bwMode="auto">
          <a:xfrm>
            <a:off x="7474443" y="1687490"/>
            <a:ext cx="3833354" cy="3833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78573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1BC277-A044-F271-62B0-3EC6E04646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571722-4284-AF34-B9DD-E4831F4E84E6}"/>
              </a:ext>
            </a:extLst>
          </p:cNvPr>
          <p:cNvSpPr>
            <a:spLocks noGrp="1"/>
          </p:cNvSpPr>
          <p:nvPr>
            <p:ph type="title"/>
          </p:nvPr>
        </p:nvSpPr>
        <p:spPr>
          <a:xfrm>
            <a:off x="831850" y="2939617"/>
            <a:ext cx="6963641" cy="978766"/>
          </a:xfrm>
        </p:spPr>
        <p:txBody>
          <a:bodyPr anchor="b">
            <a:normAutofit/>
          </a:bodyPr>
          <a:lstStyle/>
          <a:p>
            <a:r>
              <a:rPr lang="en-US" b="1" dirty="0"/>
              <a:t>POLICY CHANGES</a:t>
            </a:r>
            <a:endParaRPr lang="en-UG" dirty="0"/>
          </a:p>
        </p:txBody>
      </p:sp>
      <p:sp>
        <p:nvSpPr>
          <p:cNvPr id="4" name="Date Placeholder 3">
            <a:extLst>
              <a:ext uri="{FF2B5EF4-FFF2-40B4-BE49-F238E27FC236}">
                <a16:creationId xmlns:a16="http://schemas.microsoft.com/office/drawing/2014/main" id="{ECC0517A-A056-EF9C-C3A8-A6EEB24204F1}"/>
              </a:ext>
            </a:extLst>
          </p:cNvPr>
          <p:cNvSpPr>
            <a:spLocks noGrp="1"/>
          </p:cNvSpPr>
          <p:nvPr>
            <p:ph type="dt" sz="half" idx="10"/>
          </p:nvPr>
        </p:nvSpPr>
        <p:spPr>
          <a:xfrm>
            <a:off x="9841102" y="6356348"/>
            <a:ext cx="1233055" cy="367200"/>
          </a:xfrm>
        </p:spPr>
        <p:txBody>
          <a:bodyPr anchor="ctr">
            <a:normAutofit/>
          </a:bodyPr>
          <a:lstStyle/>
          <a:p>
            <a:pPr>
              <a:spcAft>
                <a:spcPts val="600"/>
              </a:spcAft>
            </a:pPr>
            <a:fld id="{BBE5FB69-BF02-2C4A-B25A-71D4EF4BA02F}" type="datetime4">
              <a:rPr lang="en-US" smtClean="0"/>
              <a:pPr>
                <a:spcAft>
                  <a:spcPts val="600"/>
                </a:spcAft>
              </a:pPr>
              <a:t>May 7, 2025</a:t>
            </a:fld>
            <a:endParaRPr lang="en-UG"/>
          </a:p>
        </p:txBody>
      </p:sp>
    </p:spTree>
    <p:extLst>
      <p:ext uri="{BB962C8B-B14F-4D97-AF65-F5344CB8AC3E}">
        <p14:creationId xmlns:p14="http://schemas.microsoft.com/office/powerpoint/2010/main" val="166384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9A0EE-DC4C-7F92-ED87-45D1B891C469}"/>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87C0C93F-DDFE-1E04-953A-889D0E903B45}"/>
              </a:ext>
            </a:extLst>
          </p:cNvPr>
          <p:cNvSpPr>
            <a:spLocks noGrp="1"/>
          </p:cNvSpPr>
          <p:nvPr>
            <p:ph type="dt" sz="half" idx="10"/>
          </p:nvPr>
        </p:nvSpPr>
        <p:spPr/>
        <p:txBody>
          <a:bodyPr anchor="ctr">
            <a:normAutofit/>
          </a:bodyPr>
          <a:lstStyle/>
          <a:p>
            <a:pPr marL="0" marR="0" lvl="0" indent="0" defTabSz="914400" rtl="0" eaLnBrk="1" fontAlgn="auto" latinLnBrk="0" hangingPunct="1">
              <a:spcBef>
                <a:spcPts val="0"/>
              </a:spcBef>
              <a:spcAft>
                <a:spcPts val="600"/>
              </a:spcAft>
              <a:buClrTx/>
              <a:buSzTx/>
              <a:buFontTx/>
              <a:buNone/>
              <a:tabLst/>
              <a:defRPr/>
            </a:pPr>
            <a:fld id="{B882DCC1-7C86-C949-9897-36677B73F7E3}" type="datetime4">
              <a:rPr kumimoji="0" lang="en-US" b="0" i="0" u="none" strike="noStrike" kern="1200" cap="none" spc="0" normalizeH="0" baseline="0" noProof="0" smtClean="0">
                <a:ln>
                  <a:noFill/>
                </a:ln>
                <a:effectLst/>
                <a:uLnTx/>
                <a:uFillTx/>
              </a:rPr>
              <a:pPr marL="0" marR="0" lvl="0" indent="0" defTabSz="914400" rtl="0" eaLnBrk="1" fontAlgn="auto" latinLnBrk="0" hangingPunct="1">
                <a:spcBef>
                  <a:spcPts val="0"/>
                </a:spcBef>
                <a:spcAft>
                  <a:spcPts val="600"/>
                </a:spcAft>
                <a:buClrTx/>
                <a:buSzTx/>
                <a:buFontTx/>
                <a:buNone/>
                <a:tabLst/>
                <a:defRPr/>
              </a:pPr>
              <a:t>May 7, 2025</a:t>
            </a:fld>
            <a:endParaRPr kumimoji="0" lang="en-UG" b="0" i="0" u="none" strike="noStrike" kern="1200" cap="none" spc="0" normalizeH="0" baseline="0" noProof="0">
              <a:ln>
                <a:noFill/>
              </a:ln>
              <a:effectLst/>
              <a:uLnTx/>
              <a:uFillTx/>
            </a:endParaRPr>
          </a:p>
        </p:txBody>
      </p:sp>
      <p:sp>
        <p:nvSpPr>
          <p:cNvPr id="5" name="Slide Number Placeholder 4">
            <a:extLst>
              <a:ext uri="{FF2B5EF4-FFF2-40B4-BE49-F238E27FC236}">
                <a16:creationId xmlns:a16="http://schemas.microsoft.com/office/drawing/2014/main" id="{F3D8EF86-6934-85B8-E777-E9D0E2E813A3}"/>
              </a:ext>
            </a:extLst>
          </p:cNvPr>
          <p:cNvSpPr>
            <a:spLocks noGrp="1"/>
          </p:cNvSpPr>
          <p:nvPr>
            <p:ph type="sldNum" sz="quarter" idx="12"/>
          </p:nvPr>
        </p:nvSpPr>
        <p:spPr/>
        <p:txBody>
          <a:bodyPr anchor="ctr">
            <a:normAutofit/>
          </a:bodyPr>
          <a:lstStyle/>
          <a:p>
            <a:pPr marL="0" marR="0" lvl="0" indent="0" defTabSz="914400" rtl="0" eaLnBrk="1" fontAlgn="auto" latinLnBrk="0" hangingPunct="1">
              <a:spcBef>
                <a:spcPts val="0"/>
              </a:spcBef>
              <a:spcAft>
                <a:spcPts val="600"/>
              </a:spcAft>
              <a:buClrTx/>
              <a:buSzTx/>
              <a:buFontTx/>
              <a:buNone/>
              <a:tabLst/>
              <a:defRPr/>
            </a:pPr>
            <a:fld id="{E8628654-B26C-B344-A3A6-5680D5901C11}" type="slidenum">
              <a:rPr kumimoji="0" lang="en-UG" b="0" i="0" u="none" strike="noStrike" kern="1200" cap="none" spc="0" normalizeH="0" baseline="0" noProof="0" smtClean="0">
                <a:ln>
                  <a:noFill/>
                </a:ln>
                <a:effectLst/>
                <a:uLnTx/>
                <a:uFillTx/>
              </a:rPr>
              <a:pPr marL="0" marR="0" lvl="0" indent="0" defTabSz="914400" rtl="0" eaLnBrk="1" fontAlgn="auto" latinLnBrk="0" hangingPunct="1">
                <a:spcBef>
                  <a:spcPts val="0"/>
                </a:spcBef>
                <a:spcAft>
                  <a:spcPts val="600"/>
                </a:spcAft>
                <a:buClrTx/>
                <a:buSzTx/>
                <a:buFontTx/>
                <a:buNone/>
                <a:tabLst/>
                <a:defRPr/>
              </a:pPr>
              <a:t>2</a:t>
            </a:fld>
            <a:endParaRPr kumimoji="0" lang="en-UG" b="0" i="0" u="none" strike="noStrike" kern="1200" cap="none" spc="0" normalizeH="0" baseline="0" noProof="0">
              <a:ln>
                <a:noFill/>
              </a:ln>
              <a:effectLst/>
              <a:uLnTx/>
              <a:uFillTx/>
            </a:endParaRPr>
          </a:p>
        </p:txBody>
      </p:sp>
      <p:sp>
        <p:nvSpPr>
          <p:cNvPr id="2" name="Title 1">
            <a:extLst>
              <a:ext uri="{FF2B5EF4-FFF2-40B4-BE49-F238E27FC236}">
                <a16:creationId xmlns:a16="http://schemas.microsoft.com/office/drawing/2014/main" id="{C48DE154-F17E-3D1C-CC78-009852395B68}"/>
              </a:ext>
            </a:extLst>
          </p:cNvPr>
          <p:cNvSpPr>
            <a:spLocks noGrp="1"/>
          </p:cNvSpPr>
          <p:nvPr>
            <p:ph type="title" idx="4294967295"/>
          </p:nvPr>
        </p:nvSpPr>
        <p:spPr>
          <a:xfrm>
            <a:off x="1736437" y="762432"/>
            <a:ext cx="7853362" cy="627062"/>
          </a:xfrm>
        </p:spPr>
        <p:txBody>
          <a:bodyPr anchor="b">
            <a:normAutofit/>
          </a:bodyPr>
          <a:lstStyle/>
          <a:p>
            <a:r>
              <a:rPr lang="en-GB" dirty="0"/>
              <a:t>PRESENTATION OUTLINE</a:t>
            </a:r>
            <a:endParaRPr lang="en-UG" dirty="0"/>
          </a:p>
        </p:txBody>
      </p:sp>
      <p:graphicFrame>
        <p:nvGraphicFramePr>
          <p:cNvPr id="14" name="Content Placeholder 2">
            <a:extLst>
              <a:ext uri="{FF2B5EF4-FFF2-40B4-BE49-F238E27FC236}">
                <a16:creationId xmlns:a16="http://schemas.microsoft.com/office/drawing/2014/main" id="{40698EE1-09C9-D656-A5BF-EDE15ED3D963}"/>
              </a:ext>
            </a:extLst>
          </p:cNvPr>
          <p:cNvGraphicFramePr>
            <a:graphicFrameLocks noGrp="1"/>
          </p:cNvGraphicFramePr>
          <p:nvPr>
            <p:ph idx="4294967295"/>
            <p:extLst>
              <p:ext uri="{D42A27DB-BD31-4B8C-83A1-F6EECF244321}">
                <p14:modId xmlns:p14="http://schemas.microsoft.com/office/powerpoint/2010/main" val="990206183"/>
              </p:ext>
            </p:extLst>
          </p:nvPr>
        </p:nvGraphicFramePr>
        <p:xfrm>
          <a:off x="1491529" y="1403633"/>
          <a:ext cx="7102475" cy="49037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488449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0DFA4-D69F-2B51-AE23-9D3598E6AA97}"/>
              </a:ext>
            </a:extLst>
          </p:cNvPr>
          <p:cNvSpPr>
            <a:spLocks noGrp="1"/>
          </p:cNvSpPr>
          <p:nvPr>
            <p:ph type="title"/>
          </p:nvPr>
        </p:nvSpPr>
        <p:spPr>
          <a:xfrm>
            <a:off x="479425" y="1217361"/>
            <a:ext cx="10515600" cy="675607"/>
          </a:xfrm>
        </p:spPr>
        <p:txBody>
          <a:bodyPr anchor="ctr">
            <a:normAutofit/>
          </a:bodyPr>
          <a:lstStyle/>
          <a:p>
            <a:r>
              <a:rPr lang="en-US" dirty="0"/>
              <a:t>Policy Changes In The Sector</a:t>
            </a:r>
            <a:endParaRPr lang="en-UG" dirty="0"/>
          </a:p>
        </p:txBody>
      </p:sp>
      <p:sp>
        <p:nvSpPr>
          <p:cNvPr id="3" name="Content Placeholder 2">
            <a:extLst>
              <a:ext uri="{FF2B5EF4-FFF2-40B4-BE49-F238E27FC236}">
                <a16:creationId xmlns:a16="http://schemas.microsoft.com/office/drawing/2014/main" id="{2FFA9477-BD93-DDD0-5C55-BE9B6A157BF4}"/>
              </a:ext>
            </a:extLst>
          </p:cNvPr>
          <p:cNvSpPr>
            <a:spLocks noGrp="1"/>
          </p:cNvSpPr>
          <p:nvPr>
            <p:ph idx="1"/>
          </p:nvPr>
        </p:nvSpPr>
        <p:spPr>
          <a:xfrm>
            <a:off x="479425" y="2203899"/>
            <a:ext cx="10515600" cy="4351338"/>
          </a:xfrm>
        </p:spPr>
        <p:txBody>
          <a:bodyPr>
            <a:normAutofit/>
          </a:bodyPr>
          <a:lstStyle/>
          <a:p>
            <a:r>
              <a:rPr lang="en-US" dirty="0"/>
              <a:t>Climate Regulations</a:t>
            </a:r>
          </a:p>
          <a:p>
            <a:r>
              <a:rPr lang="en-US" dirty="0"/>
              <a:t>Energy Transition Policies</a:t>
            </a:r>
          </a:p>
          <a:p>
            <a:r>
              <a:rPr lang="en-US" dirty="0"/>
              <a:t>Regulatory Reforms</a:t>
            </a:r>
          </a:p>
          <a:p>
            <a:r>
              <a:rPr lang="en-US" dirty="0"/>
              <a:t>Environmental Protection Measures</a:t>
            </a:r>
          </a:p>
          <a:p>
            <a:r>
              <a:rPr lang="en-US" dirty="0"/>
              <a:t>Market Stability Initiatives</a:t>
            </a:r>
            <a:endParaRPr lang="en-UG" dirty="0"/>
          </a:p>
        </p:txBody>
      </p:sp>
      <p:sp>
        <p:nvSpPr>
          <p:cNvPr id="4" name="Date Placeholder 3">
            <a:extLst>
              <a:ext uri="{FF2B5EF4-FFF2-40B4-BE49-F238E27FC236}">
                <a16:creationId xmlns:a16="http://schemas.microsoft.com/office/drawing/2014/main" id="{B4DC8EB9-1363-BDE1-AB59-DDD52D9B8EB7}"/>
              </a:ext>
            </a:extLst>
          </p:cNvPr>
          <p:cNvSpPr>
            <a:spLocks noGrp="1"/>
          </p:cNvSpPr>
          <p:nvPr>
            <p:ph type="dt" sz="half" idx="10"/>
          </p:nvPr>
        </p:nvSpPr>
        <p:spPr>
          <a:xfrm>
            <a:off x="9841102" y="6356348"/>
            <a:ext cx="1233055" cy="367200"/>
          </a:xfrm>
        </p:spPr>
        <p:txBody>
          <a:bodyPr anchor="ctr">
            <a:normAutofit/>
          </a:bodyPr>
          <a:lstStyle/>
          <a:p>
            <a:pPr>
              <a:spcAft>
                <a:spcPts val="600"/>
              </a:spcAft>
            </a:pPr>
            <a:fld id="{BBE5FB69-BF02-2C4A-B25A-71D4EF4BA02F}" type="datetime4">
              <a:rPr lang="en-US" smtClean="0"/>
              <a:pPr>
                <a:spcAft>
                  <a:spcPts val="600"/>
                </a:spcAft>
              </a:pPr>
              <a:t>May 7, 2025</a:t>
            </a:fld>
            <a:endParaRPr lang="en-UG"/>
          </a:p>
        </p:txBody>
      </p:sp>
      <p:pic>
        <p:nvPicPr>
          <p:cNvPr id="6" name="Picture 5" descr="A computer with a magnifying glass and a document&#10;&#10;AI-generated content may be incorrect.">
            <a:extLst>
              <a:ext uri="{FF2B5EF4-FFF2-40B4-BE49-F238E27FC236}">
                <a16:creationId xmlns:a16="http://schemas.microsoft.com/office/drawing/2014/main" id="{D5A4156A-BAC3-0ECA-A700-4BB48A07C1A9}"/>
              </a:ext>
            </a:extLst>
          </p:cNvPr>
          <p:cNvPicPr>
            <a:picLocks noChangeAspect="1"/>
          </p:cNvPicPr>
          <p:nvPr/>
        </p:nvPicPr>
        <p:blipFill>
          <a:blip r:embed="rId2"/>
          <a:stretch>
            <a:fillRect/>
          </a:stretch>
        </p:blipFill>
        <p:spPr>
          <a:xfrm>
            <a:off x="7463020" y="1403927"/>
            <a:ext cx="4189275" cy="4189275"/>
          </a:xfrm>
          <a:prstGeom prst="rect">
            <a:avLst/>
          </a:prstGeom>
        </p:spPr>
      </p:pic>
    </p:spTree>
    <p:extLst>
      <p:ext uri="{BB962C8B-B14F-4D97-AF65-F5344CB8AC3E}">
        <p14:creationId xmlns:p14="http://schemas.microsoft.com/office/powerpoint/2010/main" val="1231639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26B13E-9FDF-B707-245F-1E58D6A13796}"/>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2732DE17-91F0-B598-C3DA-441EFA5EF4A2}"/>
              </a:ext>
            </a:extLst>
          </p:cNvPr>
          <p:cNvSpPr>
            <a:spLocks noGrp="1"/>
          </p:cNvSpPr>
          <p:nvPr>
            <p:ph type="dt" sz="half" idx="10"/>
          </p:nvPr>
        </p:nvSpPr>
        <p:spPr/>
        <p:txBody>
          <a:bodyPr/>
          <a:lstStyle/>
          <a:p>
            <a:fld id="{BBE5FB69-BF02-2C4A-B25A-71D4EF4BA02F}" type="datetime4">
              <a:rPr lang="en-US" smtClean="0"/>
              <a:t>May 7, 2025</a:t>
            </a:fld>
            <a:endParaRPr lang="en-UG"/>
          </a:p>
        </p:txBody>
      </p:sp>
      <p:sp>
        <p:nvSpPr>
          <p:cNvPr id="2" name="Title 1">
            <a:extLst>
              <a:ext uri="{FF2B5EF4-FFF2-40B4-BE49-F238E27FC236}">
                <a16:creationId xmlns:a16="http://schemas.microsoft.com/office/drawing/2014/main" id="{39BC1709-6D45-3160-F759-62FD8933673D}"/>
              </a:ext>
            </a:extLst>
          </p:cNvPr>
          <p:cNvSpPr>
            <a:spLocks noGrp="1"/>
          </p:cNvSpPr>
          <p:nvPr>
            <p:ph type="title" idx="4294967295"/>
          </p:nvPr>
        </p:nvSpPr>
        <p:spPr>
          <a:xfrm>
            <a:off x="1565563" y="922842"/>
            <a:ext cx="8742219" cy="905597"/>
          </a:xfrm>
        </p:spPr>
        <p:txBody>
          <a:bodyPr>
            <a:normAutofit fontScale="90000"/>
          </a:bodyPr>
          <a:lstStyle/>
          <a:p>
            <a:r>
              <a:rPr lang="en-US" dirty="0"/>
              <a:t>Policy Changes in the oil and gas Sector</a:t>
            </a:r>
            <a:endParaRPr lang="en-UG" dirty="0"/>
          </a:p>
        </p:txBody>
      </p:sp>
      <p:sp>
        <p:nvSpPr>
          <p:cNvPr id="5" name="Text Placeholder 4">
            <a:extLst>
              <a:ext uri="{FF2B5EF4-FFF2-40B4-BE49-F238E27FC236}">
                <a16:creationId xmlns:a16="http://schemas.microsoft.com/office/drawing/2014/main" id="{B7A2F6B7-409D-3960-A5C5-ABF848CA2E2F}"/>
              </a:ext>
            </a:extLst>
          </p:cNvPr>
          <p:cNvSpPr>
            <a:spLocks noGrp="1"/>
          </p:cNvSpPr>
          <p:nvPr>
            <p:ph type="body" idx="4294967295"/>
          </p:nvPr>
        </p:nvSpPr>
        <p:spPr>
          <a:xfrm>
            <a:off x="683490" y="1824832"/>
            <a:ext cx="5157788" cy="544510"/>
          </a:xfrm>
        </p:spPr>
        <p:txBody>
          <a:bodyPr>
            <a:normAutofit/>
          </a:bodyPr>
          <a:lstStyle/>
          <a:p>
            <a:pPr marL="0" indent="0">
              <a:buNone/>
            </a:pPr>
            <a:r>
              <a:rPr lang="en-US" sz="2600" b="1" dirty="0"/>
              <a:t>Effects of policy changes</a:t>
            </a:r>
            <a:endParaRPr lang="en-UG" sz="2600" b="1" dirty="0"/>
          </a:p>
        </p:txBody>
      </p:sp>
      <p:sp>
        <p:nvSpPr>
          <p:cNvPr id="3" name="Content Placeholder 2">
            <a:extLst>
              <a:ext uri="{FF2B5EF4-FFF2-40B4-BE49-F238E27FC236}">
                <a16:creationId xmlns:a16="http://schemas.microsoft.com/office/drawing/2014/main" id="{35B87CAB-7CC1-850A-FC4F-4CBFAC22F459}"/>
              </a:ext>
            </a:extLst>
          </p:cNvPr>
          <p:cNvSpPr>
            <a:spLocks noGrp="1"/>
          </p:cNvSpPr>
          <p:nvPr>
            <p:ph sz="half" idx="4294967295"/>
          </p:nvPr>
        </p:nvSpPr>
        <p:spPr>
          <a:xfrm>
            <a:off x="683490" y="2255693"/>
            <a:ext cx="4996874" cy="4100655"/>
          </a:xfrm>
        </p:spPr>
        <p:txBody>
          <a:bodyPr>
            <a:noAutofit/>
          </a:bodyPr>
          <a:lstStyle/>
          <a:p>
            <a:pPr>
              <a:lnSpc>
                <a:spcPct val="100000"/>
              </a:lnSpc>
              <a:spcAft>
                <a:spcPts val="800"/>
              </a:spcAft>
            </a:pPr>
            <a:r>
              <a:rPr lang="en-UG" sz="2200" kern="100" dirty="0">
                <a:effectLst/>
                <a:ea typeface="Aptos" panose="020B0004020202020204" pitchFamily="34" charset="0"/>
                <a:cs typeface="Times New Roman" panose="02020603050405020304" pitchFamily="18" charset="0"/>
              </a:rPr>
              <a:t>Investment Shifts</a:t>
            </a:r>
          </a:p>
          <a:p>
            <a:pPr>
              <a:lnSpc>
                <a:spcPct val="100000"/>
              </a:lnSpc>
              <a:spcAft>
                <a:spcPts val="800"/>
              </a:spcAft>
            </a:pPr>
            <a:r>
              <a:rPr lang="en-UG" sz="2200" kern="100" dirty="0">
                <a:effectLst/>
                <a:ea typeface="Aptos" panose="020B0004020202020204" pitchFamily="34" charset="0"/>
                <a:cs typeface="Times New Roman" panose="02020603050405020304" pitchFamily="18" charset="0"/>
              </a:rPr>
              <a:t>Regulatory Compliance Costs</a:t>
            </a:r>
          </a:p>
          <a:p>
            <a:pPr>
              <a:lnSpc>
                <a:spcPct val="100000"/>
              </a:lnSpc>
              <a:spcAft>
                <a:spcPts val="800"/>
              </a:spcAft>
            </a:pPr>
            <a:r>
              <a:rPr lang="en-UG" sz="2200" kern="100" dirty="0">
                <a:effectLst/>
                <a:ea typeface="Aptos" panose="020B0004020202020204" pitchFamily="34" charset="0"/>
                <a:cs typeface="Times New Roman" panose="02020603050405020304" pitchFamily="18" charset="0"/>
              </a:rPr>
              <a:t>Energy Transition Acceleration</a:t>
            </a:r>
          </a:p>
          <a:p>
            <a:pPr>
              <a:lnSpc>
                <a:spcPct val="100000"/>
              </a:lnSpc>
              <a:spcAft>
                <a:spcPts val="800"/>
              </a:spcAft>
            </a:pPr>
            <a:r>
              <a:rPr lang="en-UG" sz="2200" kern="100" dirty="0">
                <a:effectLst/>
                <a:ea typeface="Aptos" panose="020B0004020202020204" pitchFamily="34" charset="0"/>
                <a:cs typeface="Times New Roman" panose="02020603050405020304" pitchFamily="18" charset="0"/>
              </a:rPr>
              <a:t>Market Uncertainty</a:t>
            </a:r>
            <a:endParaRPr lang="en-US" sz="2200" kern="100" dirty="0">
              <a:effectLst/>
              <a:ea typeface="Aptos" panose="020B0004020202020204" pitchFamily="34" charset="0"/>
              <a:cs typeface="Times New Roman" panose="02020603050405020304" pitchFamily="18" charset="0"/>
            </a:endParaRPr>
          </a:p>
          <a:p>
            <a:pPr algn="just">
              <a:lnSpc>
                <a:spcPct val="100000"/>
              </a:lnSpc>
              <a:spcAft>
                <a:spcPts val="800"/>
              </a:spcAft>
            </a:pPr>
            <a:r>
              <a:rPr lang="en-US" sz="2200" kern="100" dirty="0">
                <a:cs typeface="Times New Roman" panose="02020603050405020304" pitchFamily="18" charset="0"/>
              </a:rPr>
              <a:t>Stricter Environmental Regulations</a:t>
            </a:r>
          </a:p>
          <a:p>
            <a:pPr algn="just">
              <a:lnSpc>
                <a:spcPct val="100000"/>
              </a:lnSpc>
              <a:spcAft>
                <a:spcPts val="800"/>
              </a:spcAft>
            </a:pPr>
            <a:r>
              <a:rPr lang="en-US" sz="2200" kern="100" dirty="0">
                <a:cs typeface="Times New Roman" panose="02020603050405020304" pitchFamily="18" charset="0"/>
              </a:rPr>
              <a:t>Geopolitical Instability</a:t>
            </a:r>
          </a:p>
          <a:p>
            <a:pPr algn="just">
              <a:lnSpc>
                <a:spcPct val="100000"/>
              </a:lnSpc>
              <a:spcAft>
                <a:spcPts val="800"/>
              </a:spcAft>
            </a:pPr>
            <a:r>
              <a:rPr lang="en-GB" sz="2200" kern="100" dirty="0">
                <a:cs typeface="Times New Roman" panose="02020603050405020304" pitchFamily="18" charset="0"/>
              </a:rPr>
              <a:t>Changes in Taxation and Subsidies</a:t>
            </a:r>
          </a:p>
          <a:p>
            <a:pPr>
              <a:lnSpc>
                <a:spcPct val="100000"/>
              </a:lnSpc>
              <a:spcAft>
                <a:spcPts val="800"/>
              </a:spcAft>
            </a:pPr>
            <a:endParaRPr lang="en-US" sz="2200" kern="100" dirty="0">
              <a:cs typeface="Times New Roman" panose="02020603050405020304" pitchFamily="18" charset="0"/>
            </a:endParaRPr>
          </a:p>
          <a:p>
            <a:pPr>
              <a:lnSpc>
                <a:spcPct val="100000"/>
              </a:lnSpc>
              <a:spcAft>
                <a:spcPts val="800"/>
              </a:spcAft>
            </a:pPr>
            <a:endParaRPr lang="en-US" sz="2200" kern="100" dirty="0">
              <a:effectLst/>
              <a:ea typeface="Aptos" panose="020B0004020202020204" pitchFamily="34" charset="0"/>
              <a:cs typeface="Times New Roman" panose="02020603050405020304" pitchFamily="18" charset="0"/>
            </a:endParaRPr>
          </a:p>
          <a:p>
            <a:pPr>
              <a:lnSpc>
                <a:spcPct val="100000"/>
              </a:lnSpc>
              <a:spcAft>
                <a:spcPts val="800"/>
              </a:spcAft>
            </a:pPr>
            <a:endParaRPr lang="en-UG" sz="2200" kern="100" dirty="0">
              <a:effectLst/>
              <a:ea typeface="Aptos" panose="020B0004020202020204" pitchFamily="34" charset="0"/>
              <a:cs typeface="Times New Roman" panose="02020603050405020304" pitchFamily="18" charset="0"/>
            </a:endParaRPr>
          </a:p>
        </p:txBody>
      </p:sp>
      <p:sp>
        <p:nvSpPr>
          <p:cNvPr id="6" name="Text Placeholder 5">
            <a:extLst>
              <a:ext uri="{FF2B5EF4-FFF2-40B4-BE49-F238E27FC236}">
                <a16:creationId xmlns:a16="http://schemas.microsoft.com/office/drawing/2014/main" id="{52191002-0F26-068F-5773-DFB31B20D80D}"/>
              </a:ext>
            </a:extLst>
          </p:cNvPr>
          <p:cNvSpPr>
            <a:spLocks noGrp="1"/>
          </p:cNvSpPr>
          <p:nvPr>
            <p:ph type="body" sz="quarter" idx="4294967295"/>
          </p:nvPr>
        </p:nvSpPr>
        <p:spPr>
          <a:xfrm>
            <a:off x="6096000" y="1778792"/>
            <a:ext cx="5183187" cy="590550"/>
          </a:xfrm>
        </p:spPr>
        <p:txBody>
          <a:bodyPr>
            <a:normAutofit/>
          </a:bodyPr>
          <a:lstStyle/>
          <a:p>
            <a:pPr marL="0" indent="0">
              <a:buNone/>
            </a:pPr>
            <a:r>
              <a:rPr lang="en-US" sz="2600" b="1" dirty="0"/>
              <a:t>Adapting the policy changes</a:t>
            </a:r>
            <a:endParaRPr lang="en-UG" sz="2600" b="1" dirty="0"/>
          </a:p>
        </p:txBody>
      </p:sp>
      <p:sp>
        <p:nvSpPr>
          <p:cNvPr id="7" name="Content Placeholder 6">
            <a:extLst>
              <a:ext uri="{FF2B5EF4-FFF2-40B4-BE49-F238E27FC236}">
                <a16:creationId xmlns:a16="http://schemas.microsoft.com/office/drawing/2014/main" id="{60062A2E-CEEE-714F-8AC0-31196C7A8648}"/>
              </a:ext>
            </a:extLst>
          </p:cNvPr>
          <p:cNvSpPr>
            <a:spLocks noGrp="1"/>
          </p:cNvSpPr>
          <p:nvPr>
            <p:ph sz="quarter" idx="4294967295"/>
          </p:nvPr>
        </p:nvSpPr>
        <p:spPr>
          <a:xfrm>
            <a:off x="6198393" y="2271352"/>
            <a:ext cx="5335516" cy="3663805"/>
          </a:xfrm>
        </p:spPr>
        <p:txBody>
          <a:bodyPr>
            <a:noAutofit/>
          </a:bodyPr>
          <a:lstStyle/>
          <a:p>
            <a:pPr>
              <a:lnSpc>
                <a:spcPct val="100000"/>
              </a:lnSpc>
              <a:spcAft>
                <a:spcPts val="800"/>
              </a:spcAft>
            </a:pPr>
            <a:r>
              <a:rPr lang="en-UG" sz="2200" kern="100" dirty="0">
                <a:effectLst/>
                <a:ea typeface="Aptos" panose="020B0004020202020204" pitchFamily="34" charset="0"/>
                <a:cs typeface="Times New Roman" panose="02020603050405020304" pitchFamily="18" charset="0"/>
              </a:rPr>
              <a:t>Diversification into Renewable Energy</a:t>
            </a:r>
          </a:p>
          <a:p>
            <a:pPr>
              <a:lnSpc>
                <a:spcPct val="100000"/>
              </a:lnSpc>
              <a:spcAft>
                <a:spcPts val="800"/>
              </a:spcAft>
            </a:pPr>
            <a:r>
              <a:rPr lang="en-UG" sz="2200" kern="100" dirty="0">
                <a:effectLst/>
                <a:ea typeface="Aptos" panose="020B0004020202020204" pitchFamily="34" charset="0"/>
                <a:cs typeface="Times New Roman" panose="02020603050405020304" pitchFamily="18" charset="0"/>
              </a:rPr>
              <a:t>Carbon Capture and Storage (CCS)</a:t>
            </a:r>
          </a:p>
          <a:p>
            <a:pPr>
              <a:lnSpc>
                <a:spcPct val="100000"/>
              </a:lnSpc>
              <a:spcAft>
                <a:spcPts val="800"/>
              </a:spcAft>
            </a:pPr>
            <a:r>
              <a:rPr lang="en-UG" sz="2200" kern="100" dirty="0">
                <a:effectLst/>
                <a:ea typeface="Aptos" panose="020B0004020202020204" pitchFamily="34" charset="0"/>
                <a:cs typeface="Times New Roman" panose="02020603050405020304" pitchFamily="18" charset="0"/>
              </a:rPr>
              <a:t>Operational Efficiency Improvements</a:t>
            </a:r>
          </a:p>
          <a:p>
            <a:pPr>
              <a:lnSpc>
                <a:spcPct val="100000"/>
              </a:lnSpc>
              <a:spcAft>
                <a:spcPts val="800"/>
              </a:spcAft>
            </a:pPr>
            <a:r>
              <a:rPr lang="en-UG" sz="2200" kern="100" dirty="0">
                <a:effectLst/>
                <a:ea typeface="Aptos" panose="020B0004020202020204" pitchFamily="34" charset="0"/>
                <a:cs typeface="Times New Roman" panose="02020603050405020304" pitchFamily="18" charset="0"/>
              </a:rPr>
              <a:t>Regulatory Compliance Programs</a:t>
            </a:r>
          </a:p>
          <a:p>
            <a:pPr>
              <a:lnSpc>
                <a:spcPct val="100000"/>
              </a:lnSpc>
              <a:spcAft>
                <a:spcPts val="800"/>
              </a:spcAft>
            </a:pPr>
            <a:r>
              <a:rPr lang="en-UG" sz="2200" kern="100" dirty="0">
                <a:effectLst/>
                <a:ea typeface="Aptos" panose="020B0004020202020204" pitchFamily="34" charset="0"/>
                <a:cs typeface="Times New Roman" panose="02020603050405020304" pitchFamily="18" charset="0"/>
              </a:rPr>
              <a:t>Strategic Partnerships</a:t>
            </a:r>
          </a:p>
        </p:txBody>
      </p:sp>
    </p:spTree>
    <p:extLst>
      <p:ext uri="{BB962C8B-B14F-4D97-AF65-F5344CB8AC3E}">
        <p14:creationId xmlns:p14="http://schemas.microsoft.com/office/powerpoint/2010/main" val="2192698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0D2503-7765-6CBB-7935-A4547DB08079}"/>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718CF55A-111A-490E-9F6D-2EAC5346AECA}"/>
              </a:ext>
            </a:extLst>
          </p:cNvPr>
          <p:cNvSpPr>
            <a:spLocks noGrp="1"/>
          </p:cNvSpPr>
          <p:nvPr>
            <p:ph type="dt" sz="half" idx="10"/>
          </p:nvPr>
        </p:nvSpPr>
        <p:spPr/>
        <p:txBody>
          <a:bodyPr/>
          <a:lstStyle/>
          <a:p>
            <a:fld id="{BBE5FB69-BF02-2C4A-B25A-71D4EF4BA02F}" type="datetime4">
              <a:rPr lang="en-US" smtClean="0"/>
              <a:t>May 7, 2025</a:t>
            </a:fld>
            <a:endParaRPr lang="en-UG"/>
          </a:p>
        </p:txBody>
      </p:sp>
      <p:sp>
        <p:nvSpPr>
          <p:cNvPr id="2" name="Title 1">
            <a:extLst>
              <a:ext uri="{FF2B5EF4-FFF2-40B4-BE49-F238E27FC236}">
                <a16:creationId xmlns:a16="http://schemas.microsoft.com/office/drawing/2014/main" id="{36FFA948-7843-F00F-1DF5-17A0260F17B4}"/>
              </a:ext>
            </a:extLst>
          </p:cNvPr>
          <p:cNvSpPr>
            <a:spLocks noGrp="1"/>
          </p:cNvSpPr>
          <p:nvPr>
            <p:ph type="title" idx="4294967295"/>
          </p:nvPr>
        </p:nvSpPr>
        <p:spPr>
          <a:xfrm>
            <a:off x="1676400" y="365125"/>
            <a:ext cx="10515600" cy="1325563"/>
          </a:xfrm>
        </p:spPr>
        <p:txBody>
          <a:bodyPr/>
          <a:lstStyle/>
          <a:p>
            <a:r>
              <a:rPr lang="en-US" dirty="0"/>
              <a:t>Policy Changes In The Sector</a:t>
            </a:r>
            <a:endParaRPr lang="en-UG" dirty="0"/>
          </a:p>
        </p:txBody>
      </p:sp>
      <p:sp>
        <p:nvSpPr>
          <p:cNvPr id="5" name="Text Placeholder 4">
            <a:extLst>
              <a:ext uri="{FF2B5EF4-FFF2-40B4-BE49-F238E27FC236}">
                <a16:creationId xmlns:a16="http://schemas.microsoft.com/office/drawing/2014/main" id="{8DAB87A6-398E-20C2-61CF-010046402280}"/>
              </a:ext>
            </a:extLst>
          </p:cNvPr>
          <p:cNvSpPr>
            <a:spLocks noGrp="1"/>
          </p:cNvSpPr>
          <p:nvPr>
            <p:ph type="body" idx="4294967295"/>
          </p:nvPr>
        </p:nvSpPr>
        <p:spPr>
          <a:xfrm>
            <a:off x="748146" y="1802606"/>
            <a:ext cx="5157788" cy="590550"/>
          </a:xfrm>
        </p:spPr>
        <p:txBody>
          <a:bodyPr>
            <a:normAutofit/>
          </a:bodyPr>
          <a:lstStyle/>
          <a:p>
            <a:pPr marL="0" indent="0">
              <a:buNone/>
            </a:pPr>
            <a:r>
              <a:rPr lang="en-US" sz="2600" b="1" dirty="0"/>
              <a:t>Shaping the industry future</a:t>
            </a:r>
            <a:endParaRPr lang="en-UG" sz="2600" b="1" dirty="0"/>
          </a:p>
        </p:txBody>
      </p:sp>
      <p:sp>
        <p:nvSpPr>
          <p:cNvPr id="3" name="Content Placeholder 2">
            <a:extLst>
              <a:ext uri="{FF2B5EF4-FFF2-40B4-BE49-F238E27FC236}">
                <a16:creationId xmlns:a16="http://schemas.microsoft.com/office/drawing/2014/main" id="{7E4341EC-0CD9-9412-3406-B688FD3DC59F}"/>
              </a:ext>
            </a:extLst>
          </p:cNvPr>
          <p:cNvSpPr>
            <a:spLocks noGrp="1"/>
          </p:cNvSpPr>
          <p:nvPr>
            <p:ph sz="half" idx="4294967295"/>
          </p:nvPr>
        </p:nvSpPr>
        <p:spPr>
          <a:xfrm>
            <a:off x="748146" y="2505075"/>
            <a:ext cx="5157788" cy="3684588"/>
          </a:xfrm>
        </p:spPr>
        <p:txBody>
          <a:bodyPr>
            <a:normAutofit/>
          </a:bodyPr>
          <a:lstStyle/>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Renewable Energy Expansion</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Technological Innovation</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Regulatory Alignment</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Carbon Neutral Commitments</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Energy Diversification</a:t>
            </a:r>
          </a:p>
        </p:txBody>
      </p:sp>
      <p:sp>
        <p:nvSpPr>
          <p:cNvPr id="6" name="Text Placeholder 5">
            <a:extLst>
              <a:ext uri="{FF2B5EF4-FFF2-40B4-BE49-F238E27FC236}">
                <a16:creationId xmlns:a16="http://schemas.microsoft.com/office/drawing/2014/main" id="{003DF337-C598-9BF9-E256-A8EF5578CC5C}"/>
              </a:ext>
            </a:extLst>
          </p:cNvPr>
          <p:cNvSpPr>
            <a:spLocks noGrp="1"/>
          </p:cNvSpPr>
          <p:nvPr>
            <p:ph type="body" sz="quarter" idx="4294967295"/>
          </p:nvPr>
        </p:nvSpPr>
        <p:spPr>
          <a:xfrm>
            <a:off x="7008813" y="1747985"/>
            <a:ext cx="5183187" cy="590550"/>
          </a:xfrm>
        </p:spPr>
        <p:txBody>
          <a:bodyPr>
            <a:normAutofit/>
          </a:bodyPr>
          <a:lstStyle/>
          <a:p>
            <a:pPr marL="0" indent="0">
              <a:buNone/>
            </a:pPr>
            <a:r>
              <a:rPr lang="en-US" sz="2600" b="1" dirty="0"/>
              <a:t>Audit</a:t>
            </a:r>
            <a:endParaRPr lang="en-UG" sz="2600" b="1" dirty="0"/>
          </a:p>
        </p:txBody>
      </p:sp>
      <p:sp>
        <p:nvSpPr>
          <p:cNvPr id="7" name="Content Placeholder 6">
            <a:extLst>
              <a:ext uri="{FF2B5EF4-FFF2-40B4-BE49-F238E27FC236}">
                <a16:creationId xmlns:a16="http://schemas.microsoft.com/office/drawing/2014/main" id="{BFC7EF42-CF27-D0F7-4F9B-556C05FBA33D}"/>
              </a:ext>
            </a:extLst>
          </p:cNvPr>
          <p:cNvSpPr>
            <a:spLocks noGrp="1"/>
          </p:cNvSpPr>
          <p:nvPr>
            <p:ph sz="quarter" idx="4294967295"/>
          </p:nvPr>
        </p:nvSpPr>
        <p:spPr>
          <a:xfrm>
            <a:off x="6934200" y="2505075"/>
            <a:ext cx="5183187" cy="3684588"/>
          </a:xfrm>
        </p:spPr>
        <p:txBody>
          <a:bodyPr>
            <a:normAutofit/>
          </a:bodyPr>
          <a:lstStyle/>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Regulatory Compliance</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Financial Adjustments</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Operational Impact</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Risk Management</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Stakeholder Communication</a:t>
            </a:r>
          </a:p>
        </p:txBody>
      </p:sp>
    </p:spTree>
    <p:extLst>
      <p:ext uri="{BB962C8B-B14F-4D97-AF65-F5344CB8AC3E}">
        <p14:creationId xmlns:p14="http://schemas.microsoft.com/office/powerpoint/2010/main" val="2590459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E9780-9C12-A1B6-B7EC-8B83AD06395C}"/>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3F8BD76A-3507-13EB-C669-D86669ABED12}"/>
              </a:ext>
            </a:extLst>
          </p:cNvPr>
          <p:cNvSpPr>
            <a:spLocks noGrp="1"/>
          </p:cNvSpPr>
          <p:nvPr>
            <p:ph type="dt" sz="half" idx="10"/>
          </p:nvPr>
        </p:nvSpPr>
        <p:spPr/>
        <p:txBody>
          <a:bodyPr/>
          <a:lstStyle/>
          <a:p>
            <a:fld id="{BBE5FB69-BF02-2C4A-B25A-71D4EF4BA02F}" type="datetime4">
              <a:rPr lang="en-US" smtClean="0"/>
              <a:t>May 7, 2025</a:t>
            </a:fld>
            <a:endParaRPr lang="en-UG"/>
          </a:p>
        </p:txBody>
      </p:sp>
      <p:sp>
        <p:nvSpPr>
          <p:cNvPr id="2" name="Title 1">
            <a:extLst>
              <a:ext uri="{FF2B5EF4-FFF2-40B4-BE49-F238E27FC236}">
                <a16:creationId xmlns:a16="http://schemas.microsoft.com/office/drawing/2014/main" id="{419AA440-2B9D-F5F8-1188-FAA970F8F856}"/>
              </a:ext>
            </a:extLst>
          </p:cNvPr>
          <p:cNvSpPr>
            <a:spLocks noGrp="1"/>
          </p:cNvSpPr>
          <p:nvPr>
            <p:ph type="title" idx="4294967295"/>
          </p:nvPr>
        </p:nvSpPr>
        <p:spPr>
          <a:xfrm>
            <a:off x="1676400" y="365125"/>
            <a:ext cx="10515600" cy="1325563"/>
          </a:xfrm>
        </p:spPr>
        <p:txBody>
          <a:bodyPr/>
          <a:lstStyle/>
          <a:p>
            <a:r>
              <a:rPr lang="en-US" dirty="0"/>
              <a:t>Policy Changes In The Sector</a:t>
            </a:r>
            <a:endParaRPr lang="en-UG" dirty="0"/>
          </a:p>
        </p:txBody>
      </p:sp>
      <p:sp>
        <p:nvSpPr>
          <p:cNvPr id="5" name="Text Placeholder 4">
            <a:extLst>
              <a:ext uri="{FF2B5EF4-FFF2-40B4-BE49-F238E27FC236}">
                <a16:creationId xmlns:a16="http://schemas.microsoft.com/office/drawing/2014/main" id="{722C112B-1010-03ED-90C1-415F5A4DE786}"/>
              </a:ext>
            </a:extLst>
          </p:cNvPr>
          <p:cNvSpPr>
            <a:spLocks noGrp="1"/>
          </p:cNvSpPr>
          <p:nvPr>
            <p:ph type="body" idx="4294967295"/>
          </p:nvPr>
        </p:nvSpPr>
        <p:spPr>
          <a:xfrm>
            <a:off x="591127" y="1802606"/>
            <a:ext cx="3805382" cy="590550"/>
          </a:xfrm>
        </p:spPr>
        <p:txBody>
          <a:bodyPr>
            <a:normAutofit/>
          </a:bodyPr>
          <a:lstStyle/>
          <a:p>
            <a:pPr marL="0" indent="0">
              <a:buNone/>
            </a:pPr>
            <a:r>
              <a:rPr lang="en-US" sz="2600" b="1" dirty="0"/>
              <a:t>Challenges</a:t>
            </a:r>
            <a:endParaRPr lang="en-UG" sz="2600" b="1" dirty="0"/>
          </a:p>
        </p:txBody>
      </p:sp>
      <p:sp>
        <p:nvSpPr>
          <p:cNvPr id="3" name="Content Placeholder 2">
            <a:extLst>
              <a:ext uri="{FF2B5EF4-FFF2-40B4-BE49-F238E27FC236}">
                <a16:creationId xmlns:a16="http://schemas.microsoft.com/office/drawing/2014/main" id="{410B5D09-9DD2-B6FA-B1A5-650076882337}"/>
              </a:ext>
            </a:extLst>
          </p:cNvPr>
          <p:cNvSpPr>
            <a:spLocks noGrp="1"/>
          </p:cNvSpPr>
          <p:nvPr>
            <p:ph sz="half" idx="4294967295"/>
          </p:nvPr>
        </p:nvSpPr>
        <p:spPr>
          <a:xfrm>
            <a:off x="591127" y="2516332"/>
            <a:ext cx="5157788" cy="3684588"/>
          </a:xfrm>
        </p:spPr>
        <p:txBody>
          <a:bodyPr>
            <a:normAutofit/>
          </a:bodyPr>
          <a:lstStyle/>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Regulatory Uncertainty</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Compliance Costs</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Market Volatility</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Environmental and Social Pressures</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Geopolitical Risks</a:t>
            </a:r>
          </a:p>
        </p:txBody>
      </p:sp>
      <p:sp>
        <p:nvSpPr>
          <p:cNvPr id="6" name="Text Placeholder 5">
            <a:extLst>
              <a:ext uri="{FF2B5EF4-FFF2-40B4-BE49-F238E27FC236}">
                <a16:creationId xmlns:a16="http://schemas.microsoft.com/office/drawing/2014/main" id="{BFE31952-E803-F445-B7DF-09401FB05053}"/>
              </a:ext>
            </a:extLst>
          </p:cNvPr>
          <p:cNvSpPr>
            <a:spLocks noGrp="1"/>
          </p:cNvSpPr>
          <p:nvPr>
            <p:ph type="body" sz="quarter" idx="4294967295"/>
          </p:nvPr>
        </p:nvSpPr>
        <p:spPr>
          <a:xfrm>
            <a:off x="6685540" y="1691121"/>
            <a:ext cx="5183187" cy="590550"/>
          </a:xfrm>
        </p:spPr>
        <p:txBody>
          <a:bodyPr>
            <a:normAutofit/>
          </a:bodyPr>
          <a:lstStyle/>
          <a:p>
            <a:pPr marL="0" indent="0">
              <a:buNone/>
            </a:pPr>
            <a:r>
              <a:rPr lang="en-US" sz="2600" b="1" dirty="0"/>
              <a:t>Overcoming challenges</a:t>
            </a:r>
            <a:endParaRPr lang="en-UG" sz="2600" b="1" dirty="0"/>
          </a:p>
        </p:txBody>
      </p:sp>
      <p:sp>
        <p:nvSpPr>
          <p:cNvPr id="7" name="Content Placeholder 6">
            <a:extLst>
              <a:ext uri="{FF2B5EF4-FFF2-40B4-BE49-F238E27FC236}">
                <a16:creationId xmlns:a16="http://schemas.microsoft.com/office/drawing/2014/main" id="{645A7E66-1B04-D3BF-E98B-27316EAC86F3}"/>
              </a:ext>
            </a:extLst>
          </p:cNvPr>
          <p:cNvSpPr>
            <a:spLocks noGrp="1"/>
          </p:cNvSpPr>
          <p:nvPr>
            <p:ph sz="quarter" idx="4294967295"/>
          </p:nvPr>
        </p:nvSpPr>
        <p:spPr>
          <a:xfrm>
            <a:off x="6685541" y="2505075"/>
            <a:ext cx="5183187" cy="3684588"/>
          </a:xfrm>
        </p:spPr>
        <p:txBody>
          <a:bodyPr>
            <a:normAutofit/>
          </a:bodyPr>
          <a:lstStyle/>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Regulatory Compliance</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Financial Adjustments</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Operational Impact</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Risk Management</a:t>
            </a:r>
          </a:p>
          <a:p>
            <a:pPr>
              <a:lnSpc>
                <a:spcPct val="107000"/>
              </a:lnSpc>
              <a:spcAft>
                <a:spcPts val="800"/>
              </a:spcAft>
            </a:pPr>
            <a:r>
              <a:rPr lang="en-UG" sz="2200" kern="100" dirty="0">
                <a:effectLst/>
                <a:ea typeface="Aptos" panose="020B0004020202020204" pitchFamily="34" charset="0"/>
                <a:cs typeface="Times New Roman" panose="02020603050405020304" pitchFamily="18" charset="0"/>
              </a:rPr>
              <a:t>Stakeholder Communication</a:t>
            </a:r>
          </a:p>
        </p:txBody>
      </p:sp>
    </p:spTree>
    <p:extLst>
      <p:ext uri="{BB962C8B-B14F-4D97-AF65-F5344CB8AC3E}">
        <p14:creationId xmlns:p14="http://schemas.microsoft.com/office/powerpoint/2010/main" val="5449855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67C56-C2D8-553C-2967-FAE66D3EAC65}"/>
            </a:ext>
          </a:extLst>
        </p:cNvPr>
        <p:cNvGrpSpPr/>
        <p:nvPr/>
      </p:nvGrpSpPr>
      <p:grpSpPr>
        <a:xfrm>
          <a:off x="0" y="0"/>
          <a:ext cx="0" cy="0"/>
          <a:chOff x="0" y="0"/>
          <a:chExt cx="0" cy="0"/>
        </a:xfrm>
      </p:grpSpPr>
      <p:sp>
        <p:nvSpPr>
          <p:cNvPr id="4" name="Date Placeholder 3">
            <a:extLst>
              <a:ext uri="{FF2B5EF4-FFF2-40B4-BE49-F238E27FC236}">
                <a16:creationId xmlns:a16="http://schemas.microsoft.com/office/drawing/2014/main" id="{43381727-D8E1-362F-420C-C79B4ACD63C2}"/>
              </a:ext>
            </a:extLst>
          </p:cNvPr>
          <p:cNvSpPr>
            <a:spLocks noGrp="1"/>
          </p:cNvSpPr>
          <p:nvPr>
            <p:ph type="dt" sz="half" idx="10"/>
          </p:nvPr>
        </p:nvSpPr>
        <p:spPr/>
        <p:txBody>
          <a:bodyPr anchor="ctr">
            <a:normAutofit/>
          </a:bodyPr>
          <a:lstStyle/>
          <a:p>
            <a:pPr marL="0" marR="0" lvl="0" indent="0" defTabSz="914400" rtl="0" eaLnBrk="1" fontAlgn="auto" latinLnBrk="0" hangingPunct="1">
              <a:spcBef>
                <a:spcPts val="0"/>
              </a:spcBef>
              <a:spcAft>
                <a:spcPts val="600"/>
              </a:spcAft>
              <a:buClrTx/>
              <a:buSzTx/>
              <a:buFontTx/>
              <a:buNone/>
              <a:tabLst/>
              <a:defRPr/>
            </a:pPr>
            <a:fld id="{B882DCC1-7C86-C949-9897-36677B73F7E3}" type="datetime4">
              <a:rPr kumimoji="0" lang="en-US" b="0" i="0" u="none" strike="noStrike" kern="1200" cap="none" spc="0" normalizeH="0" baseline="0" noProof="0" smtClean="0">
                <a:ln>
                  <a:noFill/>
                </a:ln>
                <a:effectLst/>
                <a:uLnTx/>
                <a:uFillTx/>
              </a:rPr>
              <a:pPr marL="0" marR="0" lvl="0" indent="0" defTabSz="914400" rtl="0" eaLnBrk="1" fontAlgn="auto" latinLnBrk="0" hangingPunct="1">
                <a:spcBef>
                  <a:spcPts val="0"/>
                </a:spcBef>
                <a:spcAft>
                  <a:spcPts val="600"/>
                </a:spcAft>
                <a:buClrTx/>
                <a:buSzTx/>
                <a:buFontTx/>
                <a:buNone/>
                <a:tabLst/>
                <a:defRPr/>
              </a:pPr>
              <a:t>May 7, 2025</a:t>
            </a:fld>
            <a:endParaRPr kumimoji="0" lang="en-UG" b="0" i="0" u="none" strike="noStrike" kern="1200" cap="none" spc="0" normalizeH="0" baseline="0" noProof="0">
              <a:ln>
                <a:noFill/>
              </a:ln>
              <a:effectLst/>
              <a:uLnTx/>
              <a:uFillTx/>
            </a:endParaRPr>
          </a:p>
        </p:txBody>
      </p:sp>
      <p:sp>
        <p:nvSpPr>
          <p:cNvPr id="5" name="Slide Number Placeholder 4">
            <a:extLst>
              <a:ext uri="{FF2B5EF4-FFF2-40B4-BE49-F238E27FC236}">
                <a16:creationId xmlns:a16="http://schemas.microsoft.com/office/drawing/2014/main" id="{F2BA961A-A553-2AA2-E3A9-9C36CFDC206F}"/>
              </a:ext>
            </a:extLst>
          </p:cNvPr>
          <p:cNvSpPr>
            <a:spLocks noGrp="1"/>
          </p:cNvSpPr>
          <p:nvPr>
            <p:ph type="sldNum" sz="quarter" idx="12"/>
          </p:nvPr>
        </p:nvSpPr>
        <p:spPr/>
        <p:txBody>
          <a:bodyPr anchor="ctr">
            <a:normAutofit/>
          </a:bodyPr>
          <a:lstStyle/>
          <a:p>
            <a:pPr marL="0" marR="0" lvl="0" indent="0" defTabSz="914400" rtl="0" eaLnBrk="1" fontAlgn="auto" latinLnBrk="0" hangingPunct="1">
              <a:spcBef>
                <a:spcPts val="0"/>
              </a:spcBef>
              <a:spcAft>
                <a:spcPts val="600"/>
              </a:spcAft>
              <a:buClrTx/>
              <a:buSzTx/>
              <a:buFontTx/>
              <a:buNone/>
              <a:tabLst/>
              <a:defRPr/>
            </a:pPr>
            <a:fld id="{E8628654-B26C-B344-A3A6-5680D5901C11}" type="slidenum">
              <a:rPr kumimoji="0" lang="en-UG" b="0" i="0" u="none" strike="noStrike" kern="1200" cap="none" spc="0" normalizeH="0" baseline="0" noProof="0" smtClean="0">
                <a:ln>
                  <a:noFill/>
                </a:ln>
                <a:effectLst/>
                <a:uLnTx/>
                <a:uFillTx/>
              </a:rPr>
              <a:pPr marL="0" marR="0" lvl="0" indent="0" defTabSz="914400" rtl="0" eaLnBrk="1" fontAlgn="auto" latinLnBrk="0" hangingPunct="1">
                <a:spcBef>
                  <a:spcPts val="0"/>
                </a:spcBef>
                <a:spcAft>
                  <a:spcPts val="600"/>
                </a:spcAft>
                <a:buClrTx/>
                <a:buSzTx/>
                <a:buFontTx/>
                <a:buNone/>
                <a:tabLst/>
                <a:defRPr/>
              </a:pPr>
              <a:t>24</a:t>
            </a:fld>
            <a:endParaRPr kumimoji="0" lang="en-UG" b="0" i="0" u="none" strike="noStrike" kern="1200" cap="none" spc="0" normalizeH="0" baseline="0" noProof="0">
              <a:ln>
                <a:noFill/>
              </a:ln>
              <a:effectLst/>
              <a:uLnTx/>
              <a:uFillTx/>
            </a:endParaRPr>
          </a:p>
        </p:txBody>
      </p:sp>
      <p:sp>
        <p:nvSpPr>
          <p:cNvPr id="9" name="Content Placeholder 8">
            <a:extLst>
              <a:ext uri="{FF2B5EF4-FFF2-40B4-BE49-F238E27FC236}">
                <a16:creationId xmlns:a16="http://schemas.microsoft.com/office/drawing/2014/main" id="{DFE75E21-6557-AEF6-07CF-59344B5FCBD9}"/>
              </a:ext>
            </a:extLst>
          </p:cNvPr>
          <p:cNvSpPr txBox="1">
            <a:spLocks/>
          </p:cNvSpPr>
          <p:nvPr/>
        </p:nvSpPr>
        <p:spPr>
          <a:xfrm>
            <a:off x="1117844" y="1445067"/>
            <a:ext cx="10312156" cy="51023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None/>
              <a:tabLst/>
              <a:defRPr/>
            </a:pPr>
            <a:endParaRPr kumimoji="0" lang="en-UG" sz="2800" b="0" i="0" u="none" strike="noStrike" kern="1200" cap="none" spc="0" normalizeH="0" baseline="0" noProof="0" dirty="0">
              <a:ln>
                <a:noFill/>
              </a:ln>
              <a:solidFill>
                <a:srgbClr val="201D1F"/>
              </a:solidFill>
              <a:effectLst/>
              <a:uLnTx/>
              <a:uFillTx/>
              <a:latin typeface="Century Gothic" panose="020F0302020204030204"/>
              <a:ea typeface="+mn-ea"/>
              <a:cs typeface="+mn-cs"/>
            </a:endParaRPr>
          </a:p>
        </p:txBody>
      </p:sp>
      <p:sp>
        <p:nvSpPr>
          <p:cNvPr id="11" name="object 3">
            <a:extLst>
              <a:ext uri="{FF2B5EF4-FFF2-40B4-BE49-F238E27FC236}">
                <a16:creationId xmlns:a16="http://schemas.microsoft.com/office/drawing/2014/main" id="{B463E87E-A2D3-B0BB-484F-C529A217B9C6}"/>
              </a:ext>
            </a:extLst>
          </p:cNvPr>
          <p:cNvSpPr txBox="1">
            <a:spLocks/>
          </p:cNvSpPr>
          <p:nvPr/>
        </p:nvSpPr>
        <p:spPr>
          <a:xfrm>
            <a:off x="4102608" y="5698837"/>
            <a:ext cx="3646701" cy="848611"/>
          </a:xfrm>
          <a:prstGeom prst="rect">
            <a:avLst/>
          </a:prstGeom>
        </p:spPr>
        <p:txBody>
          <a:bodyPr vert="horz" lIns="91440" tIns="10093" rIns="91440" bIns="45720" rtlCol="0" anchor="t">
            <a:normAutofit/>
          </a:bodyPr>
          <a:lstStyle>
            <a:lvl1pPr algn="l" defTabSz="914400" rtl="0" eaLnBrk="1" latinLnBrk="0" hangingPunct="1">
              <a:lnSpc>
                <a:spcPct val="90000"/>
              </a:lnSpc>
              <a:spcBef>
                <a:spcPct val="0"/>
              </a:spcBef>
              <a:buNone/>
              <a:defRPr sz="4400" b="1" i="0" kern="1200" baseline="0">
                <a:solidFill>
                  <a:schemeClr val="tx1"/>
                </a:solidFill>
                <a:latin typeface="+mj-lt"/>
                <a:ea typeface="+mj-ea"/>
                <a:cs typeface="+mj-cs"/>
              </a:defRPr>
            </a:lvl1pPr>
          </a:lstStyle>
          <a:p>
            <a:pPr marL="10093" marR="0" lvl="0" indent="0" algn="l" defTabSz="914400" rtl="0" eaLnBrk="1" fontAlgn="auto" latinLnBrk="0" hangingPunct="1">
              <a:lnSpc>
                <a:spcPct val="90000"/>
              </a:lnSpc>
              <a:spcBef>
                <a:spcPts val="79"/>
              </a:spcBef>
              <a:spcAft>
                <a:spcPts val="0"/>
              </a:spcAft>
              <a:buClrTx/>
              <a:buSzTx/>
              <a:buFontTx/>
              <a:buNone/>
              <a:tabLst/>
              <a:defRPr/>
            </a:pPr>
            <a:r>
              <a:rPr kumimoji="0" lang="en-GB" sz="4400" b="1" i="0" u="none" strike="noStrike" kern="1200" cap="none" spc="-4" normalizeH="0" baseline="0" noProof="0" dirty="0">
                <a:ln>
                  <a:noFill/>
                </a:ln>
                <a:solidFill>
                  <a:srgbClr val="002060"/>
                </a:solidFill>
                <a:effectLst/>
                <a:uLnTx/>
                <a:uFillTx/>
                <a:latin typeface="Century Gothic" panose="020F0302020204030204"/>
                <a:ea typeface="+mj-ea"/>
                <a:cs typeface="+mj-cs"/>
              </a:rPr>
              <a:t>THANK</a:t>
            </a:r>
            <a:r>
              <a:rPr kumimoji="0" lang="en-GB" sz="4400" b="1" i="0" u="none" strike="noStrike" kern="1200" cap="none" spc="-68" normalizeH="0" baseline="0" noProof="0" dirty="0">
                <a:ln>
                  <a:noFill/>
                </a:ln>
                <a:solidFill>
                  <a:srgbClr val="002060"/>
                </a:solidFill>
                <a:effectLst/>
                <a:uLnTx/>
                <a:uFillTx/>
                <a:latin typeface="Century Gothic" panose="020F0302020204030204"/>
                <a:ea typeface="+mj-ea"/>
                <a:cs typeface="+mj-cs"/>
              </a:rPr>
              <a:t> </a:t>
            </a:r>
            <a:r>
              <a:rPr kumimoji="0" lang="en-GB" sz="4400" b="1" i="0" u="none" strike="noStrike" kern="1200" cap="none" spc="-56" normalizeH="0" baseline="0" noProof="0" dirty="0">
                <a:ln>
                  <a:noFill/>
                </a:ln>
                <a:solidFill>
                  <a:srgbClr val="002060"/>
                </a:solidFill>
                <a:effectLst/>
                <a:uLnTx/>
                <a:uFillTx/>
                <a:latin typeface="Century Gothic" panose="020F0302020204030204"/>
                <a:ea typeface="+mj-ea"/>
                <a:cs typeface="+mj-cs"/>
              </a:rPr>
              <a:t>YOU</a:t>
            </a:r>
          </a:p>
        </p:txBody>
      </p:sp>
      <p:pic>
        <p:nvPicPr>
          <p:cNvPr id="3" name="Picture 2" descr="A yellow and red chat bubbles&#10;&#10;AI-generated content may be incorrect.">
            <a:extLst>
              <a:ext uri="{FF2B5EF4-FFF2-40B4-BE49-F238E27FC236}">
                <a16:creationId xmlns:a16="http://schemas.microsoft.com/office/drawing/2014/main" id="{7BC424CC-F2AC-6BC1-5B5E-35FE768D5427}"/>
              </a:ext>
            </a:extLst>
          </p:cNvPr>
          <p:cNvPicPr>
            <a:picLocks noChangeAspect="1"/>
          </p:cNvPicPr>
          <p:nvPr/>
        </p:nvPicPr>
        <p:blipFill>
          <a:blip r:embed="rId2"/>
          <a:stretch>
            <a:fillRect/>
          </a:stretch>
        </p:blipFill>
        <p:spPr>
          <a:xfrm>
            <a:off x="4102608" y="858981"/>
            <a:ext cx="4282210" cy="4282210"/>
          </a:xfrm>
          <a:prstGeom prst="rect">
            <a:avLst/>
          </a:prstGeom>
        </p:spPr>
      </p:pic>
    </p:spTree>
    <p:extLst>
      <p:ext uri="{BB962C8B-B14F-4D97-AF65-F5344CB8AC3E}">
        <p14:creationId xmlns:p14="http://schemas.microsoft.com/office/powerpoint/2010/main" val="3566271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Slide" descr="A screenshot of a computer&#10;&#10;Description automatically generated">
            <a:extLst>
              <a:ext uri="{FF2B5EF4-FFF2-40B4-BE49-F238E27FC236}">
                <a16:creationId xmlns:a16="http://schemas.microsoft.com/office/drawing/2014/main" id="{8B99996D-CBAF-9754-4CE8-0FF7585304D1}"/>
              </a:ext>
            </a:extLst>
          </p:cNvPr>
          <p:cNvPicPr>
            <a:picLocks noChangeAspect="1"/>
          </p:cNvPicPr>
          <p:nvPr/>
        </p:nvPicPr>
        <p:blipFill>
          <a:blip r:embed="rId2"/>
          <a:srcRect r="1" b="1866"/>
          <a:stretch/>
        </p:blipFill>
        <p:spPr>
          <a:xfrm>
            <a:off x="0" y="0"/>
            <a:ext cx="12192000" cy="6858000"/>
          </a:xfrm>
          <a:prstGeom prst="rect">
            <a:avLst/>
          </a:prstGeom>
        </p:spPr>
      </p:pic>
      <p:sp>
        <p:nvSpPr>
          <p:cNvPr id="2" name="Date Placeholder 1">
            <a:extLst>
              <a:ext uri="{FF2B5EF4-FFF2-40B4-BE49-F238E27FC236}">
                <a16:creationId xmlns:a16="http://schemas.microsoft.com/office/drawing/2014/main" id="{84A5F175-37BB-44DD-08E9-C6148E0B9DD1}"/>
              </a:ext>
            </a:extLst>
          </p:cNvPr>
          <p:cNvSpPr>
            <a:spLocks noGrp="1"/>
          </p:cNvSpPr>
          <p:nvPr>
            <p:ph type="dt" sz="half" idx="10"/>
          </p:nvPr>
        </p:nvSpPr>
        <p:spPr>
          <a:xfrm>
            <a:off x="838200" y="6356350"/>
            <a:ext cx="2743200" cy="365125"/>
          </a:xfrm>
        </p:spPr>
        <p:txBody>
          <a:bodyPr>
            <a:normAutofit/>
          </a:bodyPr>
          <a:lstStyle/>
          <a:p>
            <a:pPr>
              <a:spcAft>
                <a:spcPts val="600"/>
              </a:spcAft>
            </a:pPr>
            <a:fld id="{26436681-0F88-2944-AFE0-4C0517A66103}" type="datetime4">
              <a:rPr lang="en-US">
                <a:solidFill>
                  <a:srgbClr val="FFFFFF"/>
                </a:solidFill>
              </a:rPr>
              <a:pPr>
                <a:spcAft>
                  <a:spcPts val="600"/>
                </a:spcAft>
              </a:pPr>
              <a:t>May 7, 2025</a:t>
            </a:fld>
            <a:endParaRPr lang="en-UG">
              <a:solidFill>
                <a:srgbClr val="FFFFFF"/>
              </a:solidFill>
            </a:endParaRPr>
          </a:p>
        </p:txBody>
      </p:sp>
    </p:spTree>
    <p:extLst>
      <p:ext uri="{BB962C8B-B14F-4D97-AF65-F5344CB8AC3E}">
        <p14:creationId xmlns:p14="http://schemas.microsoft.com/office/powerpoint/2010/main" val="24695641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ed Rectangle 34"/>
          <p:cNvSpPr/>
          <p:nvPr/>
        </p:nvSpPr>
        <p:spPr>
          <a:xfrm>
            <a:off x="6012582" y="1339238"/>
            <a:ext cx="5342813" cy="727811"/>
          </a:xfrm>
          <a:prstGeom prst="roundRect">
            <a:avLst>
              <a:gd name="adj" fmla="val 8305"/>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GB"/>
          </a:p>
        </p:txBody>
      </p:sp>
      <p:sp>
        <p:nvSpPr>
          <p:cNvPr id="4" name="Slide Number Placeholder 3"/>
          <p:cNvSpPr>
            <a:spLocks noGrp="1"/>
          </p:cNvSpPr>
          <p:nvPr>
            <p:ph type="sldNum" sz="quarter" idx="12"/>
          </p:nvPr>
        </p:nvSpPr>
        <p:spPr/>
        <p:txBody>
          <a:bodyPr/>
          <a:lstStyle/>
          <a:p>
            <a:fld id="{AF43800A-562F-439A-823D-70A35C233CBC}" type="slidenum">
              <a:rPr lang="en-GB" smtClean="0"/>
              <a:pPr/>
              <a:t>4</a:t>
            </a:fld>
            <a:endParaRPr lang="en-GB" dirty="0"/>
          </a:p>
        </p:txBody>
      </p:sp>
      <p:sp>
        <p:nvSpPr>
          <p:cNvPr id="23" name="TextBox 22"/>
          <p:cNvSpPr txBox="1"/>
          <p:nvPr/>
        </p:nvSpPr>
        <p:spPr>
          <a:xfrm>
            <a:off x="794326" y="796444"/>
            <a:ext cx="11203709" cy="477054"/>
          </a:xfrm>
          <a:prstGeom prst="rect">
            <a:avLst/>
          </a:prstGeom>
          <a:noFill/>
        </p:spPr>
        <p:txBody>
          <a:bodyPr wrap="square" rtlCol="0">
            <a:spAutoFit/>
          </a:bodyPr>
          <a:lstStyle/>
          <a:p>
            <a:pPr>
              <a:lnSpc>
                <a:spcPts val="3000"/>
              </a:lnSpc>
            </a:pPr>
            <a:r>
              <a:rPr lang="en-GB" sz="3000" b="1" dirty="0"/>
              <a:t>LEGAL FRAMEWORK FOR UGANDA’S PETROLEUM INDUSTRY</a:t>
            </a:r>
          </a:p>
        </p:txBody>
      </p:sp>
      <p:sp>
        <p:nvSpPr>
          <p:cNvPr id="24" name="Oval 23"/>
          <p:cNvSpPr/>
          <p:nvPr/>
        </p:nvSpPr>
        <p:spPr>
          <a:xfrm>
            <a:off x="794327" y="2091278"/>
            <a:ext cx="5051459" cy="3311113"/>
          </a:xfrm>
          <a:prstGeom prst="ellipse">
            <a:avLst/>
          </a:prstGeom>
          <a:solidFill>
            <a:srgbClr val="009999"/>
          </a:solidFill>
          <a:ln/>
          <a:scene3d>
            <a:camera prst="orthographicFront"/>
            <a:lightRig rig="threePt" dir="t"/>
          </a:scene3d>
          <a:sp3d>
            <a:bevelT w="114300" prst="artDeco"/>
          </a:sp3d>
        </p:spPr>
        <p:style>
          <a:lnRef idx="3">
            <a:schemeClr val="lt1"/>
          </a:lnRef>
          <a:fillRef idx="1">
            <a:schemeClr val="accent3"/>
          </a:fillRef>
          <a:effectRef idx="1">
            <a:schemeClr val="accent3"/>
          </a:effectRef>
          <a:fontRef idx="minor">
            <a:schemeClr val="lt1"/>
          </a:fontRef>
        </p:style>
        <p:txBody>
          <a:bodyPr rtlCol="0" anchor="ctr"/>
          <a:lstStyle/>
          <a:p>
            <a:pPr algn="ctr"/>
            <a:endParaRPr lang="en-GB"/>
          </a:p>
        </p:txBody>
      </p:sp>
      <p:sp>
        <p:nvSpPr>
          <p:cNvPr id="25" name="Rectangle 24"/>
          <p:cNvSpPr/>
          <p:nvPr/>
        </p:nvSpPr>
        <p:spPr>
          <a:xfrm>
            <a:off x="428782" y="5688374"/>
            <a:ext cx="4277133" cy="369332"/>
          </a:xfrm>
          <a:prstGeom prst="rect">
            <a:avLst/>
          </a:prstGeom>
        </p:spPr>
        <p:txBody>
          <a:bodyPr wrap="none">
            <a:spAutoFit/>
          </a:bodyPr>
          <a:lstStyle/>
          <a:p>
            <a:pPr>
              <a:buSzPct val="80000"/>
              <a:defRPr/>
            </a:pPr>
            <a:r>
              <a:rPr lang="en-US" dirty="0"/>
              <a:t>Available on:</a:t>
            </a:r>
            <a:r>
              <a:rPr lang="en-US" dirty="0">
                <a:solidFill>
                  <a:srgbClr val="0000FF"/>
                </a:solidFill>
              </a:rPr>
              <a:t> </a:t>
            </a:r>
            <a:r>
              <a:rPr lang="en-US" b="1" dirty="0">
                <a:solidFill>
                  <a:srgbClr val="0000FF"/>
                </a:solidFill>
              </a:rPr>
              <a:t>www.petroleum.go.ug </a:t>
            </a:r>
          </a:p>
        </p:txBody>
      </p:sp>
      <p:sp>
        <p:nvSpPr>
          <p:cNvPr id="26" name="Text Placeholder 4"/>
          <p:cNvSpPr txBox="1">
            <a:spLocks/>
          </p:cNvSpPr>
          <p:nvPr/>
        </p:nvSpPr>
        <p:spPr>
          <a:xfrm>
            <a:off x="6224830" y="1720591"/>
            <a:ext cx="4895752" cy="432048"/>
          </a:xfrm>
          <a:prstGeom prst="rect">
            <a:avLst/>
          </a:prstGeom>
        </p:spPr>
        <p:txBody>
          <a:bodyPr lIns="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700"/>
              </a:lnSpc>
              <a:spcBef>
                <a:spcPts val="0"/>
              </a:spcBef>
              <a:spcAft>
                <a:spcPts val="1200"/>
              </a:spcAft>
              <a:buSzPct val="130000"/>
              <a:buNone/>
            </a:pPr>
            <a:r>
              <a:rPr lang="en-GB" sz="1400" dirty="0"/>
              <a:t>The National Oil and Gas Policy (2008</a:t>
            </a:r>
            <a:r>
              <a:rPr lang="en-GB" sz="1400" dirty="0">
                <a:latin typeface="Arial Narrow" panose="020B0606020202030204" pitchFamily="34" charset="0"/>
              </a:rPr>
              <a:t>)</a:t>
            </a:r>
          </a:p>
        </p:txBody>
      </p:sp>
      <p:sp>
        <p:nvSpPr>
          <p:cNvPr id="27" name="Text Placeholder 4"/>
          <p:cNvSpPr txBox="1">
            <a:spLocks/>
          </p:cNvSpPr>
          <p:nvPr/>
        </p:nvSpPr>
        <p:spPr>
          <a:xfrm>
            <a:off x="6224829" y="1386167"/>
            <a:ext cx="2707772" cy="407956"/>
          </a:xfrm>
          <a:prstGeom prst="rect">
            <a:avLst/>
          </a:prstGeom>
        </p:spPr>
        <p:txBody>
          <a:bodyPr lIns="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700"/>
              </a:lnSpc>
              <a:spcBef>
                <a:spcPts val="0"/>
              </a:spcBef>
              <a:spcAft>
                <a:spcPts val="1200"/>
              </a:spcAft>
              <a:buSzPct val="130000"/>
              <a:buNone/>
            </a:pPr>
            <a:r>
              <a:rPr lang="en-GB" sz="1600" b="1" dirty="0">
                <a:latin typeface="Arial Narrow" panose="020B0606020202030204" pitchFamily="34" charset="0"/>
              </a:rPr>
              <a:t>POLICY</a:t>
            </a:r>
          </a:p>
        </p:txBody>
      </p:sp>
      <p:sp>
        <p:nvSpPr>
          <p:cNvPr id="28" name="Rounded Rectangle 27"/>
          <p:cNvSpPr/>
          <p:nvPr/>
        </p:nvSpPr>
        <p:spPr>
          <a:xfrm>
            <a:off x="5993674" y="2179392"/>
            <a:ext cx="5361722" cy="1889744"/>
          </a:xfrm>
          <a:prstGeom prst="roundRect">
            <a:avLst>
              <a:gd name="adj" fmla="val 314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GB"/>
          </a:p>
        </p:txBody>
      </p:sp>
      <p:sp>
        <p:nvSpPr>
          <p:cNvPr id="29" name="Text Placeholder 4"/>
          <p:cNvSpPr txBox="1">
            <a:spLocks/>
          </p:cNvSpPr>
          <p:nvPr/>
        </p:nvSpPr>
        <p:spPr>
          <a:xfrm>
            <a:off x="6172200" y="2220928"/>
            <a:ext cx="2707772" cy="407956"/>
          </a:xfrm>
          <a:prstGeom prst="rect">
            <a:avLst/>
          </a:prstGeom>
        </p:spPr>
        <p:txBody>
          <a:bodyPr lIns="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700"/>
              </a:lnSpc>
              <a:spcBef>
                <a:spcPts val="0"/>
              </a:spcBef>
              <a:spcAft>
                <a:spcPts val="1200"/>
              </a:spcAft>
              <a:buSzPct val="130000"/>
              <a:buNone/>
            </a:pPr>
            <a:r>
              <a:rPr lang="en-GB" sz="1600" b="1" dirty="0">
                <a:latin typeface="Arial Narrow" panose="020B0606020202030204" pitchFamily="34" charset="0"/>
              </a:rPr>
              <a:t>LAWS</a:t>
            </a:r>
          </a:p>
        </p:txBody>
      </p:sp>
      <p:sp>
        <p:nvSpPr>
          <p:cNvPr id="30" name="Text Placeholder 4"/>
          <p:cNvSpPr txBox="1">
            <a:spLocks/>
          </p:cNvSpPr>
          <p:nvPr/>
        </p:nvSpPr>
        <p:spPr>
          <a:xfrm>
            <a:off x="6095999" y="2501242"/>
            <a:ext cx="5259395" cy="1600630"/>
          </a:xfrm>
          <a:prstGeom prst="rect">
            <a:avLst/>
          </a:prstGeom>
        </p:spPr>
        <p:txBody>
          <a:bodyPr lIns="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73050" indent="-273050">
              <a:lnSpc>
                <a:spcPts val="1600"/>
              </a:lnSpc>
              <a:spcBef>
                <a:spcPts val="0"/>
              </a:spcBef>
              <a:spcAft>
                <a:spcPts val="400"/>
              </a:spcAft>
              <a:buSzPct val="130000"/>
            </a:pPr>
            <a:r>
              <a:rPr lang="en-GB" sz="1400" dirty="0"/>
              <a:t>The Petroleum  (Exploration, Development and Production) Act, 2013 </a:t>
            </a:r>
            <a:endParaRPr lang="en-GB" sz="1400" i="1" dirty="0"/>
          </a:p>
          <a:p>
            <a:pPr marL="273050" indent="-273050">
              <a:lnSpc>
                <a:spcPts val="1600"/>
              </a:lnSpc>
              <a:spcBef>
                <a:spcPts val="0"/>
              </a:spcBef>
              <a:spcAft>
                <a:spcPts val="400"/>
              </a:spcAft>
              <a:buSzPct val="130000"/>
            </a:pPr>
            <a:r>
              <a:rPr lang="en-GB" sz="1400" dirty="0"/>
              <a:t>Petroleum (Refining, Conversion, Storage and Transportation) Act, 2013</a:t>
            </a:r>
          </a:p>
          <a:p>
            <a:pPr marL="273050" indent="-273050">
              <a:lnSpc>
                <a:spcPts val="1600"/>
              </a:lnSpc>
              <a:spcBef>
                <a:spcPts val="0"/>
              </a:spcBef>
              <a:spcAft>
                <a:spcPts val="400"/>
              </a:spcAft>
              <a:buSzPct val="130000"/>
            </a:pPr>
            <a:r>
              <a:rPr lang="en-GB" sz="1400" dirty="0"/>
              <a:t>Public Finance Management (Amendment) Act 2015 that handles petroleum revenue management</a:t>
            </a:r>
          </a:p>
        </p:txBody>
      </p:sp>
      <p:sp>
        <p:nvSpPr>
          <p:cNvPr id="31" name="Rounded Rectangle 30"/>
          <p:cNvSpPr/>
          <p:nvPr/>
        </p:nvSpPr>
        <p:spPr>
          <a:xfrm>
            <a:off x="5993673" y="4181480"/>
            <a:ext cx="5403999" cy="2482552"/>
          </a:xfrm>
          <a:prstGeom prst="roundRect">
            <a:avLst>
              <a:gd name="adj" fmla="val 3142"/>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GB"/>
          </a:p>
        </p:txBody>
      </p:sp>
      <p:sp>
        <p:nvSpPr>
          <p:cNvPr id="32" name="Text Placeholder 4"/>
          <p:cNvSpPr txBox="1">
            <a:spLocks/>
          </p:cNvSpPr>
          <p:nvPr/>
        </p:nvSpPr>
        <p:spPr>
          <a:xfrm>
            <a:off x="6127218" y="4549632"/>
            <a:ext cx="5150382" cy="2144657"/>
          </a:xfrm>
          <a:prstGeom prst="rect">
            <a:avLst/>
          </a:prstGeom>
        </p:spPr>
        <p:txBody>
          <a:bodyPr lIns="0">
            <a:normAutofit fontScale="925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indent="-228600">
              <a:spcBef>
                <a:spcPts val="500"/>
              </a:spcBef>
              <a:buSzPct val="130000"/>
            </a:pPr>
            <a:r>
              <a:rPr lang="en-GB" sz="1400" dirty="0"/>
              <a:t>The Petroleum (Exploration, Development and Production) Regulations 2016</a:t>
            </a:r>
            <a:endParaRPr lang="en-US" sz="1400" dirty="0"/>
          </a:p>
          <a:p>
            <a:pPr marL="228600" indent="-228600">
              <a:spcBef>
                <a:spcPts val="500"/>
              </a:spcBef>
              <a:buSzPct val="130000"/>
            </a:pPr>
            <a:r>
              <a:rPr lang="en-GB" sz="1400" dirty="0"/>
              <a:t>The Petroleum (Exploration, Development and Production) (Health, Safety and Environment) Regulations 2016</a:t>
            </a:r>
            <a:endParaRPr lang="en-US" sz="1400" dirty="0"/>
          </a:p>
          <a:p>
            <a:pPr marL="228600" indent="-228600">
              <a:spcBef>
                <a:spcPts val="500"/>
              </a:spcBef>
              <a:buSzPct val="130000"/>
            </a:pPr>
            <a:r>
              <a:rPr lang="en-GB" sz="1400" dirty="0"/>
              <a:t>The Petroleum (Exploration, Development and Production) (National Content) Regulations 2016</a:t>
            </a:r>
            <a:endParaRPr lang="en-US" sz="1400" dirty="0"/>
          </a:p>
          <a:p>
            <a:pPr marL="228600" indent="-228600">
              <a:spcBef>
                <a:spcPts val="500"/>
              </a:spcBef>
              <a:buSzPct val="130000"/>
            </a:pPr>
            <a:r>
              <a:rPr lang="en-GB" sz="1400" dirty="0"/>
              <a:t>The Petroleum (Exploration, Development and Production) (Metering) Regulations 2016</a:t>
            </a:r>
          </a:p>
          <a:p>
            <a:pPr marL="228600" indent="-228600">
              <a:spcBef>
                <a:spcPts val="500"/>
              </a:spcBef>
              <a:buSzPct val="130000"/>
            </a:pPr>
            <a:r>
              <a:rPr lang="en-GB" sz="1400" dirty="0"/>
              <a:t>The Petroleum (Refining, Conversion, Transmission and Midstream Storage) Regulations 2016</a:t>
            </a:r>
          </a:p>
        </p:txBody>
      </p:sp>
      <p:sp>
        <p:nvSpPr>
          <p:cNvPr id="33" name="Text Placeholder 4"/>
          <p:cNvSpPr txBox="1">
            <a:spLocks/>
          </p:cNvSpPr>
          <p:nvPr/>
        </p:nvSpPr>
        <p:spPr>
          <a:xfrm>
            <a:off x="6138559" y="4250280"/>
            <a:ext cx="2707772" cy="346884"/>
          </a:xfrm>
          <a:prstGeom prst="rect">
            <a:avLst/>
          </a:prstGeom>
        </p:spPr>
        <p:txBody>
          <a:bodyPr lIns="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ts val="1700"/>
              </a:lnSpc>
              <a:spcBef>
                <a:spcPts val="0"/>
              </a:spcBef>
              <a:spcAft>
                <a:spcPts val="1200"/>
              </a:spcAft>
              <a:buSzPct val="130000"/>
              <a:buNone/>
            </a:pPr>
            <a:r>
              <a:rPr lang="en-GB" sz="1600" b="1" dirty="0">
                <a:latin typeface="Arial Narrow" panose="020B0606020202030204" pitchFamily="34" charset="0"/>
              </a:rPr>
              <a:t>REGULATIONS</a:t>
            </a:r>
          </a:p>
        </p:txBody>
      </p:sp>
      <p:sp>
        <p:nvSpPr>
          <p:cNvPr id="43" name="Oval 42"/>
          <p:cNvSpPr/>
          <p:nvPr/>
        </p:nvSpPr>
        <p:spPr>
          <a:xfrm>
            <a:off x="1824288" y="2501241"/>
            <a:ext cx="4025370" cy="2482551"/>
          </a:xfrm>
          <a:prstGeom prst="ellipse">
            <a:avLst/>
          </a:prstGeom>
          <a:solidFill>
            <a:srgbClr val="00CC00"/>
          </a:solidFill>
          <a:ln/>
          <a:scene3d>
            <a:camera prst="orthographicFront"/>
            <a:lightRig rig="threePt" dir="t"/>
          </a:scene3d>
          <a:sp3d>
            <a:bevelT w="114300" prst="artDeco"/>
          </a:sp3d>
        </p:spPr>
        <p:style>
          <a:lnRef idx="3">
            <a:schemeClr val="lt1"/>
          </a:lnRef>
          <a:fillRef idx="1">
            <a:schemeClr val="accent3"/>
          </a:fillRef>
          <a:effectRef idx="1">
            <a:schemeClr val="accent3"/>
          </a:effectRef>
          <a:fontRef idx="minor">
            <a:schemeClr val="lt1"/>
          </a:fontRef>
        </p:style>
        <p:txBody>
          <a:bodyPr rtlCol="0" anchor="ctr"/>
          <a:lstStyle/>
          <a:p>
            <a:pPr algn="ctr"/>
            <a:endParaRPr lang="en-GB"/>
          </a:p>
        </p:txBody>
      </p:sp>
      <p:sp>
        <p:nvSpPr>
          <p:cNvPr id="44" name="Oval 43"/>
          <p:cNvSpPr/>
          <p:nvPr/>
        </p:nvSpPr>
        <p:spPr>
          <a:xfrm>
            <a:off x="3257688" y="3124264"/>
            <a:ext cx="2573166" cy="1219536"/>
          </a:xfrm>
          <a:prstGeom prst="ellipse">
            <a:avLst/>
          </a:prstGeom>
          <a:solidFill>
            <a:srgbClr val="00CC66"/>
          </a:solidFill>
          <a:ln/>
          <a:scene3d>
            <a:camera prst="orthographicFront"/>
            <a:lightRig rig="threePt" dir="t"/>
          </a:scene3d>
          <a:sp3d>
            <a:bevelT w="114300" prst="artDeco"/>
          </a:sp3d>
        </p:spPr>
        <p:style>
          <a:lnRef idx="3">
            <a:schemeClr val="lt1"/>
          </a:lnRef>
          <a:fillRef idx="1">
            <a:schemeClr val="accent3"/>
          </a:fillRef>
          <a:effectRef idx="1">
            <a:schemeClr val="accent3"/>
          </a:effectRef>
          <a:fontRef idx="minor">
            <a:schemeClr val="lt1"/>
          </a:fontRef>
        </p:style>
        <p:txBody>
          <a:bodyPr rtlCol="0" anchor="ctr"/>
          <a:lstStyle/>
          <a:p>
            <a:pPr algn="ctr"/>
            <a:endParaRPr lang="en-GB"/>
          </a:p>
        </p:txBody>
      </p:sp>
      <p:sp>
        <p:nvSpPr>
          <p:cNvPr id="45" name="Oval 44"/>
          <p:cNvSpPr/>
          <p:nvPr/>
        </p:nvSpPr>
        <p:spPr>
          <a:xfrm>
            <a:off x="4478301" y="3414188"/>
            <a:ext cx="1359768" cy="639688"/>
          </a:xfrm>
          <a:prstGeom prst="ellipse">
            <a:avLst/>
          </a:prstGeom>
          <a:solidFill>
            <a:srgbClr val="00CC99"/>
          </a:solidFill>
          <a:ln/>
          <a:scene3d>
            <a:camera prst="orthographicFront"/>
            <a:lightRig rig="threePt" dir="t"/>
          </a:scene3d>
          <a:sp3d>
            <a:bevelT w="114300" prst="artDeco"/>
          </a:sp3d>
        </p:spPr>
        <p:style>
          <a:lnRef idx="3">
            <a:schemeClr val="lt1"/>
          </a:lnRef>
          <a:fillRef idx="1">
            <a:schemeClr val="accent3"/>
          </a:fillRef>
          <a:effectRef idx="1">
            <a:schemeClr val="accent3"/>
          </a:effectRef>
          <a:fontRef idx="minor">
            <a:schemeClr val="lt1"/>
          </a:fontRef>
        </p:style>
        <p:txBody>
          <a:bodyPr rtlCol="0" anchor="ctr"/>
          <a:lstStyle/>
          <a:p>
            <a:pPr algn="ctr"/>
            <a:endParaRPr lang="en-GB"/>
          </a:p>
        </p:txBody>
      </p:sp>
      <p:sp>
        <p:nvSpPr>
          <p:cNvPr id="46" name="TextBox 45"/>
          <p:cNvSpPr txBox="1">
            <a:spLocks noChangeArrowheads="1"/>
          </p:cNvSpPr>
          <p:nvPr/>
        </p:nvSpPr>
        <p:spPr bwMode="auto">
          <a:xfrm>
            <a:off x="836604" y="3442434"/>
            <a:ext cx="1008112" cy="600164"/>
          </a:xfrm>
          <a:prstGeom prst="rect">
            <a:avLst/>
          </a:prstGeom>
          <a:noFill/>
          <a:ln w="9525">
            <a:noFill/>
            <a:miter lim="800000"/>
            <a:headEnd/>
            <a:tailEnd/>
          </a:ln>
        </p:spPr>
        <p:txBody>
          <a:bodyPr wrap="square">
            <a:spAutoFit/>
          </a:bodyPr>
          <a:lstStyle/>
          <a:p>
            <a:pPr algn="ctr"/>
            <a:r>
              <a:rPr lang="en-US" sz="1100" b="1" dirty="0">
                <a:solidFill>
                  <a:srgbClr val="0000CC"/>
                </a:solidFill>
                <a:latin typeface="Arial Narrow" pitchFamily="34" charset="0"/>
              </a:rPr>
              <a:t>NATIONAL </a:t>
            </a:r>
          </a:p>
          <a:p>
            <a:pPr algn="ctr"/>
            <a:r>
              <a:rPr lang="en-US" sz="1100" b="1" dirty="0">
                <a:solidFill>
                  <a:srgbClr val="0000CC"/>
                </a:solidFill>
                <a:latin typeface="Arial Narrow" pitchFamily="34" charset="0"/>
              </a:rPr>
              <a:t>OIL AND GAS </a:t>
            </a:r>
          </a:p>
          <a:p>
            <a:pPr algn="ctr"/>
            <a:r>
              <a:rPr lang="en-US" sz="1100" b="1" dirty="0">
                <a:solidFill>
                  <a:srgbClr val="0000CC"/>
                </a:solidFill>
                <a:latin typeface="Arial Narrow" pitchFamily="34" charset="0"/>
              </a:rPr>
              <a:t>POLICY </a:t>
            </a:r>
          </a:p>
        </p:txBody>
      </p:sp>
      <p:sp>
        <p:nvSpPr>
          <p:cNvPr id="47" name="TextBox 46"/>
          <p:cNvSpPr txBox="1">
            <a:spLocks noChangeArrowheads="1"/>
          </p:cNvSpPr>
          <p:nvPr/>
        </p:nvSpPr>
        <p:spPr bwMode="auto">
          <a:xfrm>
            <a:off x="2226387" y="3517048"/>
            <a:ext cx="960520" cy="400110"/>
          </a:xfrm>
          <a:prstGeom prst="rect">
            <a:avLst/>
          </a:prstGeom>
          <a:noFill/>
          <a:ln w="9525">
            <a:noFill/>
            <a:miter lim="800000"/>
            <a:headEnd/>
            <a:tailEnd/>
          </a:ln>
        </p:spPr>
        <p:txBody>
          <a:bodyPr wrap="none">
            <a:spAutoFit/>
          </a:bodyPr>
          <a:lstStyle/>
          <a:p>
            <a:pPr algn="ctr"/>
            <a:r>
              <a:rPr lang="en-US" sz="1000" b="1" dirty="0">
                <a:latin typeface="Arial Narrow" pitchFamily="34" charset="0"/>
              </a:rPr>
              <a:t>PETROLEUM </a:t>
            </a:r>
          </a:p>
          <a:p>
            <a:pPr algn="ctr"/>
            <a:r>
              <a:rPr lang="en-US" sz="1000" b="1" dirty="0">
                <a:latin typeface="Arial Narrow" pitchFamily="34" charset="0"/>
              </a:rPr>
              <a:t>LEGISLATIONS</a:t>
            </a:r>
          </a:p>
        </p:txBody>
      </p:sp>
      <p:sp>
        <p:nvSpPr>
          <p:cNvPr id="48" name="TextBox 47"/>
          <p:cNvSpPr txBox="1">
            <a:spLocks noChangeArrowheads="1"/>
          </p:cNvSpPr>
          <p:nvPr/>
        </p:nvSpPr>
        <p:spPr bwMode="auto">
          <a:xfrm>
            <a:off x="3433249" y="3525228"/>
            <a:ext cx="936104" cy="369332"/>
          </a:xfrm>
          <a:prstGeom prst="rect">
            <a:avLst/>
          </a:prstGeom>
          <a:noFill/>
          <a:ln w="9525">
            <a:noFill/>
            <a:miter lim="800000"/>
            <a:headEnd/>
            <a:tailEnd/>
          </a:ln>
        </p:spPr>
        <p:txBody>
          <a:bodyPr wrap="square">
            <a:spAutoFit/>
          </a:bodyPr>
          <a:lstStyle/>
          <a:p>
            <a:pPr algn="ctr"/>
            <a:r>
              <a:rPr lang="en-US" sz="900" b="1" dirty="0">
                <a:solidFill>
                  <a:srgbClr val="003300"/>
                </a:solidFill>
                <a:latin typeface="Arial Narrow" pitchFamily="34" charset="0"/>
              </a:rPr>
              <a:t>PETROLEUM </a:t>
            </a:r>
          </a:p>
          <a:p>
            <a:pPr algn="ctr"/>
            <a:r>
              <a:rPr lang="en-US" sz="900" b="1" dirty="0">
                <a:solidFill>
                  <a:srgbClr val="003300"/>
                </a:solidFill>
                <a:latin typeface="Arial Narrow" pitchFamily="34" charset="0"/>
              </a:rPr>
              <a:t>REGULATIONS</a:t>
            </a:r>
          </a:p>
        </p:txBody>
      </p:sp>
      <p:sp>
        <p:nvSpPr>
          <p:cNvPr id="49" name="TextBox 48"/>
          <p:cNvSpPr txBox="1">
            <a:spLocks noChangeArrowheads="1"/>
          </p:cNvSpPr>
          <p:nvPr/>
        </p:nvSpPr>
        <p:spPr bwMode="auto">
          <a:xfrm>
            <a:off x="4928892" y="3563003"/>
            <a:ext cx="445955" cy="276999"/>
          </a:xfrm>
          <a:prstGeom prst="rect">
            <a:avLst/>
          </a:prstGeom>
          <a:noFill/>
          <a:ln w="9525">
            <a:noFill/>
            <a:miter lim="800000"/>
            <a:headEnd/>
            <a:tailEnd/>
          </a:ln>
        </p:spPr>
        <p:txBody>
          <a:bodyPr wrap="none">
            <a:spAutoFit/>
          </a:bodyPr>
          <a:lstStyle/>
          <a:p>
            <a:pPr algn="ctr"/>
            <a:r>
              <a:rPr lang="en-US" sz="1200" b="1" dirty="0">
                <a:solidFill>
                  <a:srgbClr val="800000"/>
                </a:solidFill>
                <a:latin typeface="Arial Narrow" pitchFamily="34" charset="0"/>
              </a:rPr>
              <a:t>PSA</a:t>
            </a:r>
          </a:p>
        </p:txBody>
      </p:sp>
    </p:spTree>
    <p:extLst>
      <p:ext uri="{BB962C8B-B14F-4D97-AF65-F5344CB8AC3E}">
        <p14:creationId xmlns:p14="http://schemas.microsoft.com/office/powerpoint/2010/main" val="148585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102FABA8-DB41-257D-C422-5E69810A1910}"/>
            </a:ext>
          </a:extLst>
        </p:cNvPr>
        <p:cNvGrpSpPr/>
        <p:nvPr/>
      </p:nvGrpSpPr>
      <p:grpSpPr>
        <a:xfrm>
          <a:off x="0" y="0"/>
          <a:ext cx="0" cy="0"/>
          <a:chOff x="0" y="0"/>
          <a:chExt cx="0" cy="0"/>
        </a:xfrm>
      </p:grpSpPr>
      <p:sp>
        <p:nvSpPr>
          <p:cNvPr id="18" name="Rectangle 1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5" name="Slide" descr="A diagram of a key regulatory areas&#10;&#10;Description automatically generated">
            <a:extLst>
              <a:ext uri="{FF2B5EF4-FFF2-40B4-BE49-F238E27FC236}">
                <a16:creationId xmlns:a16="http://schemas.microsoft.com/office/drawing/2014/main" id="{B3B1ADC8-ED04-0299-CDE4-13686EFE4669}"/>
              </a:ext>
            </a:extLst>
          </p:cNvPr>
          <p:cNvPicPr>
            <a:picLocks noChangeAspect="1"/>
          </p:cNvPicPr>
          <p:nvPr/>
        </p:nvPicPr>
        <p:blipFill>
          <a:blip r:embed="rId2"/>
          <a:srcRect b="19"/>
          <a:stretch/>
        </p:blipFill>
        <p:spPr>
          <a:xfrm>
            <a:off x="20" y="1282"/>
            <a:ext cx="12191980" cy="6856718"/>
          </a:xfrm>
          <a:prstGeom prst="rect">
            <a:avLst/>
          </a:prstGeom>
        </p:spPr>
      </p:pic>
      <p:sp>
        <p:nvSpPr>
          <p:cNvPr id="2" name="Date Placeholder 1">
            <a:extLst>
              <a:ext uri="{FF2B5EF4-FFF2-40B4-BE49-F238E27FC236}">
                <a16:creationId xmlns:a16="http://schemas.microsoft.com/office/drawing/2014/main" id="{049ED1B1-3166-9F41-F384-A6DB8F02A532}"/>
              </a:ext>
            </a:extLst>
          </p:cNvPr>
          <p:cNvSpPr>
            <a:spLocks noGrp="1"/>
          </p:cNvSpPr>
          <p:nvPr>
            <p:ph type="dt" sz="half" idx="10"/>
          </p:nvPr>
        </p:nvSpPr>
        <p:spPr>
          <a:xfrm>
            <a:off x="838200" y="6356350"/>
            <a:ext cx="2743200" cy="365125"/>
          </a:xfrm>
        </p:spPr>
        <p:txBody>
          <a:bodyPr>
            <a:normAutofit/>
          </a:bodyPr>
          <a:lstStyle/>
          <a:p>
            <a:pPr>
              <a:spcAft>
                <a:spcPts val="600"/>
              </a:spcAft>
            </a:pPr>
            <a:fld id="{26436681-0F88-2944-AFE0-4C0517A66103}" type="datetime4">
              <a:rPr lang="en-US">
                <a:solidFill>
                  <a:srgbClr val="FFFFFF"/>
                </a:solidFill>
              </a:rPr>
              <a:pPr>
                <a:spcAft>
                  <a:spcPts val="600"/>
                </a:spcAft>
              </a:pPr>
              <a:t>May 7, 2025</a:t>
            </a:fld>
            <a:endParaRPr lang="en-UG">
              <a:solidFill>
                <a:srgbClr val="FFFFFF"/>
              </a:solidFill>
            </a:endParaRPr>
          </a:p>
        </p:txBody>
      </p:sp>
    </p:spTree>
    <p:extLst>
      <p:ext uri="{BB962C8B-B14F-4D97-AF65-F5344CB8AC3E}">
        <p14:creationId xmlns:p14="http://schemas.microsoft.com/office/powerpoint/2010/main" val="2212824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D7EF35-DB57-941C-D8DE-33DE1911AFA1}"/>
              </a:ext>
            </a:extLst>
          </p:cNvPr>
          <p:cNvSpPr>
            <a:spLocks noGrp="1"/>
          </p:cNvSpPr>
          <p:nvPr>
            <p:ph type="dt" sz="half" idx="10"/>
          </p:nvPr>
        </p:nvSpPr>
        <p:spPr/>
        <p:txBody>
          <a:bodyPr/>
          <a:lstStyle/>
          <a:p>
            <a:fld id="{26436681-0F88-2944-AFE0-4C0517A66103}" type="datetime4">
              <a:rPr lang="en-US" smtClean="0"/>
              <a:t>May 7, 2025</a:t>
            </a:fld>
            <a:endParaRPr lang="en-UG"/>
          </a:p>
        </p:txBody>
      </p:sp>
      <p:pic>
        <p:nvPicPr>
          <p:cNvPr id="1026" name="Picture 2" descr="Figure 2.2: Upstream oil and gas project phases. Source: Original work by authors.">
            <a:extLst>
              <a:ext uri="{FF2B5EF4-FFF2-40B4-BE49-F238E27FC236}">
                <a16:creationId xmlns:a16="http://schemas.microsoft.com/office/drawing/2014/main" id="{C234ABB7-2A9B-77EA-EDA9-1108EF45DD4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3007"/>
          <a:stretch/>
        </p:blipFill>
        <p:spPr bwMode="auto">
          <a:xfrm>
            <a:off x="1014892" y="1125980"/>
            <a:ext cx="9339072" cy="5230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6089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FD44EE61-C34C-D168-1B9E-D63F9DA63C72}"/>
              </a:ext>
            </a:extLst>
          </p:cNvPr>
          <p:cNvSpPr>
            <a:spLocks noGrp="1"/>
          </p:cNvSpPr>
          <p:nvPr>
            <p:ph type="dt" sz="half" idx="10"/>
          </p:nvPr>
        </p:nvSpPr>
        <p:spPr/>
        <p:txBody>
          <a:bodyPr/>
          <a:lstStyle/>
          <a:p>
            <a:fld id="{F833182D-8760-B345-91F5-EA986BFDDAAC}" type="datetime4">
              <a:rPr lang="en-US" smtClean="0"/>
              <a:t>May 7, 2025</a:t>
            </a:fld>
            <a:endParaRPr lang="en-UG" dirty="0"/>
          </a:p>
        </p:txBody>
      </p:sp>
      <p:sp>
        <p:nvSpPr>
          <p:cNvPr id="6" name="Slide Number Placeholder 5">
            <a:extLst>
              <a:ext uri="{FF2B5EF4-FFF2-40B4-BE49-F238E27FC236}">
                <a16:creationId xmlns:a16="http://schemas.microsoft.com/office/drawing/2014/main" id="{7E8A61D2-FB46-A86F-C526-D75FCE265D36}"/>
              </a:ext>
            </a:extLst>
          </p:cNvPr>
          <p:cNvSpPr>
            <a:spLocks noGrp="1"/>
          </p:cNvSpPr>
          <p:nvPr>
            <p:ph type="sldNum" sz="quarter" idx="12"/>
          </p:nvPr>
        </p:nvSpPr>
        <p:spPr/>
        <p:txBody>
          <a:bodyPr/>
          <a:lstStyle/>
          <a:p>
            <a:fld id="{E8628654-B26C-B344-A3A6-5680D5901C11}" type="slidenum">
              <a:rPr lang="en-UG" smtClean="0"/>
              <a:t>7</a:t>
            </a:fld>
            <a:endParaRPr lang="en-UG" dirty="0"/>
          </a:p>
        </p:txBody>
      </p:sp>
      <p:sp>
        <p:nvSpPr>
          <p:cNvPr id="2" name="Title 1">
            <a:extLst>
              <a:ext uri="{FF2B5EF4-FFF2-40B4-BE49-F238E27FC236}">
                <a16:creationId xmlns:a16="http://schemas.microsoft.com/office/drawing/2014/main" id="{8EEB966B-D089-B770-591D-70583CEE0DEC}"/>
              </a:ext>
            </a:extLst>
          </p:cNvPr>
          <p:cNvSpPr>
            <a:spLocks noGrp="1"/>
          </p:cNvSpPr>
          <p:nvPr>
            <p:ph type="title" idx="4294967295"/>
          </p:nvPr>
        </p:nvSpPr>
        <p:spPr>
          <a:xfrm>
            <a:off x="3294063" y="134938"/>
            <a:ext cx="8897937" cy="674687"/>
          </a:xfrm>
        </p:spPr>
        <p:txBody>
          <a:bodyPr>
            <a:normAutofit/>
          </a:bodyPr>
          <a:lstStyle/>
          <a:p>
            <a:r>
              <a:rPr lang="en-US" dirty="0"/>
              <a:t>REGULATORY FRAMEWORK</a:t>
            </a:r>
            <a:endParaRPr lang="en-UG" dirty="0"/>
          </a:p>
        </p:txBody>
      </p:sp>
      <p:sp>
        <p:nvSpPr>
          <p:cNvPr id="3" name="Content Placeholder 2">
            <a:extLst>
              <a:ext uri="{FF2B5EF4-FFF2-40B4-BE49-F238E27FC236}">
                <a16:creationId xmlns:a16="http://schemas.microsoft.com/office/drawing/2014/main" id="{2B23DC82-2A39-6039-E727-7580EFA948FF}"/>
              </a:ext>
            </a:extLst>
          </p:cNvPr>
          <p:cNvSpPr>
            <a:spLocks noGrp="1"/>
          </p:cNvSpPr>
          <p:nvPr>
            <p:ph sz="half" idx="4294967295"/>
          </p:nvPr>
        </p:nvSpPr>
        <p:spPr>
          <a:xfrm>
            <a:off x="158993" y="930729"/>
            <a:ext cx="5632207" cy="5972248"/>
          </a:xfrm>
        </p:spPr>
        <p:txBody>
          <a:bodyPr>
            <a:normAutofit/>
          </a:bodyPr>
          <a:lstStyle/>
          <a:p>
            <a:pPr marL="0" lvl="1" indent="0" algn="just">
              <a:spcBef>
                <a:spcPts val="1000"/>
              </a:spcBef>
              <a:spcAft>
                <a:spcPts val="300"/>
              </a:spcAft>
              <a:buNone/>
            </a:pPr>
            <a:r>
              <a:rPr lang="en-GB" sz="1600" b="1" dirty="0">
                <a:ea typeface="Calibri" panose="020F0502020204030204" pitchFamily="34" charset="0"/>
                <a:cs typeface="Calibri" panose="020F0502020204030204" pitchFamily="34" charset="0"/>
              </a:rPr>
              <a:t>THE PETROLEUM EXPLORATION DEVELOPMENT AND PRODUCTION (EDP) ACT, 2013</a:t>
            </a:r>
          </a:p>
          <a:p>
            <a:pPr marL="342876" indent="-342876" algn="just">
              <a:spcAft>
                <a:spcPts val="600"/>
              </a:spcAft>
              <a:buFont typeface="Wingdings" panose="05000000000000000000" pitchFamily="2" charset="2"/>
              <a:buChar char="v"/>
            </a:pPr>
            <a:r>
              <a:rPr lang="en-GB" sz="1600" dirty="0">
                <a:ea typeface="Calibri" panose="020F0502020204030204" pitchFamily="34" charset="0"/>
                <a:cs typeface="Calibri" panose="020F0502020204030204" pitchFamily="34" charset="0"/>
              </a:rPr>
              <a:t>The Petroleum EDP act, 2013 stipulates the function of the Authority as, “to monitor and regulate exploration, development, and production of petroleum in Uganda”. It further highlights some of the key functions </a:t>
            </a:r>
            <a:r>
              <a:rPr lang="en-US" sz="1600" dirty="0">
                <a:ea typeface="Calibri" panose="020F0502020204030204" pitchFamily="34" charset="0"/>
                <a:cs typeface="Calibri" panose="020F0502020204030204" pitchFamily="34" charset="0"/>
              </a:rPr>
              <a:t>including.</a:t>
            </a:r>
          </a:p>
          <a:p>
            <a:pPr marL="342876" indent="-342876" algn="just">
              <a:spcAft>
                <a:spcPts val="600"/>
              </a:spcAft>
              <a:buFont typeface="Wingdings" panose="05000000000000000000" pitchFamily="2" charset="2"/>
              <a:buChar char="v"/>
            </a:pPr>
            <a:r>
              <a:rPr lang="en-US" sz="1600" dirty="0">
                <a:ea typeface="Calibri" panose="020F0502020204030204" pitchFamily="34" charset="0"/>
                <a:cs typeface="Calibri" panose="020F0502020204030204" pitchFamily="34" charset="0"/>
              </a:rPr>
              <a:t>Section 10 (2) of the Petroleum Exploration Development and Production Act (2013) (PEDPA) mandates the Petroleum Authority of Uganda (PAU) to review and approve </a:t>
            </a:r>
            <a:r>
              <a:rPr lang="en-GB" sz="1600" dirty="0">
                <a:ea typeface="Calibri" panose="020F0502020204030204" pitchFamily="34" charset="0"/>
                <a:cs typeface="Calibri" panose="020F0502020204030204" pitchFamily="34" charset="0"/>
              </a:rPr>
              <a:t>the licensees' work programs and budgets, promote well-planned, executed, and cost-efficient operations, and ascertain the cost of </a:t>
            </a:r>
            <a:r>
              <a:rPr lang="en-US" sz="1600" dirty="0">
                <a:ea typeface="Calibri" panose="020F0502020204030204" pitchFamily="34" charset="0"/>
                <a:cs typeface="Calibri" panose="020F0502020204030204" pitchFamily="34" charset="0"/>
              </a:rPr>
              <a:t>oil or gas due to licensees. This is further amplified by section 35 of the Petroleum Upstream General Regulations 2016.</a:t>
            </a:r>
          </a:p>
          <a:p>
            <a:pPr marL="342876" indent="-342876" algn="just">
              <a:spcAft>
                <a:spcPts val="600"/>
              </a:spcAft>
              <a:buFont typeface="Wingdings" panose="05000000000000000000" pitchFamily="2" charset="2"/>
              <a:buChar char="v"/>
            </a:pPr>
            <a:r>
              <a:rPr lang="en-US" sz="1600" dirty="0">
                <a:ea typeface="Calibri" panose="020F0502020204030204" pitchFamily="34" charset="0"/>
                <a:cs typeface="Calibri" panose="020F0502020204030204" pitchFamily="34" charset="0"/>
              </a:rPr>
              <a:t>Section 6 (2) of the Petroleum (Refining, Conversion, Transmission and Midstream Storage) Act, 2013 mandates PAU to review and approve all transmission and storage tariffs, levies, pricing frameworks of operators of transmission and storage facilities, all refining, gas conversion tariffs, levies, fees, and charges.</a:t>
            </a:r>
            <a:endParaRPr lang="en-UG" sz="1600" dirty="0"/>
          </a:p>
        </p:txBody>
      </p:sp>
      <p:sp>
        <p:nvSpPr>
          <p:cNvPr id="4" name="Content Placeholder 3">
            <a:extLst>
              <a:ext uri="{FF2B5EF4-FFF2-40B4-BE49-F238E27FC236}">
                <a16:creationId xmlns:a16="http://schemas.microsoft.com/office/drawing/2014/main" id="{747C36C5-4D49-A79A-369D-1B29C08C46CD}"/>
              </a:ext>
            </a:extLst>
          </p:cNvPr>
          <p:cNvSpPr>
            <a:spLocks noGrp="1"/>
          </p:cNvSpPr>
          <p:nvPr>
            <p:ph sz="half" idx="4294967295"/>
          </p:nvPr>
        </p:nvSpPr>
        <p:spPr>
          <a:xfrm>
            <a:off x="6003539" y="913195"/>
            <a:ext cx="6029468" cy="5771718"/>
          </a:xfrm>
        </p:spPr>
        <p:txBody>
          <a:bodyPr>
            <a:normAutofit/>
          </a:bodyPr>
          <a:lstStyle/>
          <a:p>
            <a:pPr marL="0" lvl="1" indent="0" algn="just">
              <a:spcBef>
                <a:spcPts val="1000"/>
              </a:spcBef>
              <a:spcAft>
                <a:spcPts val="300"/>
              </a:spcAft>
              <a:buNone/>
            </a:pPr>
            <a:r>
              <a:rPr lang="en-GB" sz="1600" b="1" dirty="0">
                <a:ea typeface="Calibri" panose="020F0502020204030204" pitchFamily="34" charset="0"/>
                <a:cs typeface="Calibri" panose="020F0502020204030204" pitchFamily="34" charset="0"/>
              </a:rPr>
              <a:t>THE PUBLIC FINANCE MANAGEMENT ACT, 2015</a:t>
            </a:r>
            <a:endParaRPr lang="en-UG" sz="1600" b="1" dirty="0">
              <a:ea typeface="Calibri" panose="020F0502020204030204" pitchFamily="34" charset="0"/>
              <a:cs typeface="Calibri" panose="020F0502020204030204" pitchFamily="34" charset="0"/>
            </a:endParaRPr>
          </a:p>
          <a:p>
            <a:pPr marL="342876" indent="-342876" algn="just">
              <a:spcAft>
                <a:spcPts val="600"/>
              </a:spcAft>
              <a:buFont typeface="Wingdings" panose="05000000000000000000" pitchFamily="2" charset="2"/>
              <a:buChar char="v"/>
            </a:pPr>
            <a:r>
              <a:rPr lang="en-GB" sz="1600" dirty="0">
                <a:ea typeface="Calibri" panose="020F0502020204030204" pitchFamily="34" charset="0"/>
                <a:cs typeface="Calibri" panose="020F0502020204030204" pitchFamily="34" charset="0"/>
              </a:rPr>
              <a:t>Public Finance Management Act, 2015 </a:t>
            </a:r>
            <a:r>
              <a:rPr lang="en-US" sz="1600" dirty="0">
                <a:ea typeface="Calibri" panose="020F0502020204030204" pitchFamily="34" charset="0"/>
                <a:cs typeface="Calibri" panose="020F0502020204030204" pitchFamily="34" charset="0"/>
              </a:rPr>
              <a:t>under Article 112 requires a Licensee to submit the Authority a decommissioning plan containing proposals for continued production or shut down of production, decommissioning of facilities and any other information prescribed by the regulations.</a:t>
            </a:r>
            <a:endParaRPr lang="en-UG" sz="1600" dirty="0">
              <a:ea typeface="Calibri" panose="020F0502020204030204" pitchFamily="34" charset="0"/>
              <a:cs typeface="Calibri" panose="020F0502020204030204" pitchFamily="34" charset="0"/>
            </a:endParaRPr>
          </a:p>
          <a:p>
            <a:pPr marL="342876" indent="-342876" algn="just">
              <a:spcAft>
                <a:spcPts val="600"/>
              </a:spcAft>
              <a:buFont typeface="Wingdings" panose="05000000000000000000" pitchFamily="2" charset="2"/>
              <a:buChar char="v"/>
            </a:pPr>
            <a:r>
              <a:rPr lang="en-US" sz="1600" dirty="0">
                <a:ea typeface="Calibri" panose="020F0502020204030204" pitchFamily="34" charset="0"/>
                <a:cs typeface="Calibri" panose="020F0502020204030204" pitchFamily="34" charset="0"/>
              </a:rPr>
              <a:t>Article 113 of the Act requires a licensee to establish a decommissioning fund for each development area for the purpose of costs related to the implementation  of  a decommissioning plan.</a:t>
            </a:r>
            <a:endParaRPr lang="en-UG" sz="1600" dirty="0">
              <a:ea typeface="Calibri" panose="020F0502020204030204" pitchFamily="34" charset="0"/>
              <a:cs typeface="Calibri" panose="020F0502020204030204" pitchFamily="34" charset="0"/>
            </a:endParaRPr>
          </a:p>
          <a:p>
            <a:pPr marL="0" indent="0">
              <a:buNone/>
            </a:pPr>
            <a:r>
              <a:rPr lang="en-US" sz="1600" b="1" dirty="0">
                <a:ea typeface="Calibri" panose="020F0502020204030204" pitchFamily="34" charset="0"/>
                <a:cs typeface="Calibri" panose="020F0502020204030204" pitchFamily="34" charset="0"/>
              </a:rPr>
              <a:t>THE PRODUCTION SHARING AGREEMENTS</a:t>
            </a:r>
          </a:p>
          <a:p>
            <a:pPr marL="0" indent="0">
              <a:buNone/>
            </a:pPr>
            <a:r>
              <a:rPr lang="en-GB" sz="1600" dirty="0">
                <a:ea typeface="Calibri" panose="020F0502020204030204" pitchFamily="34" charset="0"/>
                <a:cs typeface="Calibri" panose="020F0502020204030204" pitchFamily="34" charset="0"/>
              </a:rPr>
              <a:t>The PSAs provide for the pricing mechanism for the crude oil produced in the different contract areas</a:t>
            </a:r>
            <a:endParaRPr lang="en-US" sz="1600" dirty="0">
              <a:ea typeface="Calibri" panose="020F0502020204030204" pitchFamily="34" charset="0"/>
              <a:cs typeface="Calibri" panose="020F0502020204030204" pitchFamily="34" charset="0"/>
            </a:endParaRPr>
          </a:p>
          <a:p>
            <a:pPr marL="342876" indent="-342876" algn="just">
              <a:spcAft>
                <a:spcPts val="600"/>
              </a:spcAft>
              <a:buFont typeface="Wingdings" panose="05000000000000000000" pitchFamily="2" charset="2"/>
              <a:buChar char="v"/>
              <a:tabLst>
                <a:tab pos="-457200" algn="l"/>
                <a:tab pos="-457200" algn="l"/>
                <a:tab pos="457200" algn="l"/>
              </a:tabLst>
            </a:pPr>
            <a:r>
              <a:rPr lang="en-US" sz="1600" dirty="0">
                <a:ea typeface="Calibri" panose="020F0502020204030204" pitchFamily="34" charset="0"/>
                <a:cs typeface="Calibri" panose="020F0502020204030204" pitchFamily="34" charset="0"/>
              </a:rPr>
              <a:t>Model PSA 2006 –Art 25:17 states that Licensee shall on the expiration or termination of this Agreement or on relinquishment of part of the Contract Area remove all equipment and installation from the Contract Area or relinquished area in a manner agreed with the Minister in terms of an abandonment or decommissioning plan</a:t>
            </a:r>
          </a:p>
        </p:txBody>
      </p:sp>
    </p:spTree>
    <p:extLst>
      <p:ext uri="{BB962C8B-B14F-4D97-AF65-F5344CB8AC3E}">
        <p14:creationId xmlns:p14="http://schemas.microsoft.com/office/powerpoint/2010/main" val="3082481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F5DDFC4-66E9-292E-5DE7-AEF436E78F42}"/>
              </a:ext>
            </a:extLst>
          </p:cNvPr>
          <p:cNvSpPr>
            <a:spLocks noGrp="1"/>
          </p:cNvSpPr>
          <p:nvPr>
            <p:ph type="dt" sz="half" idx="10"/>
          </p:nvPr>
        </p:nvSpPr>
        <p:spPr/>
        <p:txBody>
          <a:bodyPr/>
          <a:lstStyle/>
          <a:p>
            <a:fld id="{26436681-0F88-2944-AFE0-4C0517A66103}" type="datetime4">
              <a:rPr lang="en-US" smtClean="0"/>
              <a:t>May 7, 2025</a:t>
            </a:fld>
            <a:endParaRPr lang="en-UG"/>
          </a:p>
        </p:txBody>
      </p:sp>
      <p:pic>
        <p:nvPicPr>
          <p:cNvPr id="2050" name="Picture 2" descr="Upstream Oil and Gas PPT Slide 2">
            <a:extLst>
              <a:ext uri="{FF2B5EF4-FFF2-40B4-BE49-F238E27FC236}">
                <a16:creationId xmlns:a16="http://schemas.microsoft.com/office/drawing/2014/main" id="{2F2D59B6-0615-7294-928B-7AB4B48FCC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747" t="13143" r="6611"/>
          <a:stretch/>
        </p:blipFill>
        <p:spPr bwMode="auto">
          <a:xfrm>
            <a:off x="1249037" y="1431636"/>
            <a:ext cx="8249733" cy="4705534"/>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0B5EACCD-3A18-5030-8FB7-4CB255410BD3}"/>
              </a:ext>
            </a:extLst>
          </p:cNvPr>
          <p:cNvSpPr txBox="1">
            <a:spLocks/>
          </p:cNvSpPr>
          <p:nvPr/>
        </p:nvSpPr>
        <p:spPr>
          <a:xfrm>
            <a:off x="2499736" y="491655"/>
            <a:ext cx="7798809" cy="605341"/>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3600" b="1" i="0" kern="1200" baseline="0">
                <a:solidFill>
                  <a:schemeClr val="tx1"/>
                </a:solidFill>
                <a:latin typeface="+mj-lt"/>
                <a:ea typeface="+mj-ea"/>
                <a:cs typeface="+mj-cs"/>
              </a:defRPr>
            </a:lvl1pPr>
          </a:lstStyle>
          <a:p>
            <a:r>
              <a:rPr lang="en-US" dirty="0"/>
              <a:t>UPSTREAM OIL AND GAS FIELD LIFE CYCLE</a:t>
            </a:r>
          </a:p>
        </p:txBody>
      </p:sp>
    </p:spTree>
    <p:extLst>
      <p:ext uri="{BB962C8B-B14F-4D97-AF65-F5344CB8AC3E}">
        <p14:creationId xmlns:p14="http://schemas.microsoft.com/office/powerpoint/2010/main" val="14284156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A00A87-DC5E-87A5-3B54-9474E9C2A7C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2B10A72-4556-2D33-11B0-18174CA80286}"/>
              </a:ext>
            </a:extLst>
          </p:cNvPr>
          <p:cNvSpPr>
            <a:spLocks noGrp="1"/>
          </p:cNvSpPr>
          <p:nvPr>
            <p:ph type="ctrTitle"/>
          </p:nvPr>
        </p:nvSpPr>
        <p:spPr>
          <a:xfrm>
            <a:off x="581319" y="836588"/>
            <a:ext cx="9144000" cy="772425"/>
          </a:xfrm>
        </p:spPr>
        <p:txBody>
          <a:bodyPr>
            <a:normAutofit fontScale="90000"/>
          </a:bodyPr>
          <a:lstStyle/>
          <a:p>
            <a:r>
              <a:rPr lang="en-US" dirty="0"/>
              <a:t>Accounting standards</a:t>
            </a:r>
            <a:br>
              <a:rPr lang="en-US" dirty="0"/>
            </a:br>
            <a:endParaRPr lang="en-UG" dirty="0"/>
          </a:p>
        </p:txBody>
      </p:sp>
      <p:sp>
        <p:nvSpPr>
          <p:cNvPr id="4" name="Subtitle 3">
            <a:extLst>
              <a:ext uri="{FF2B5EF4-FFF2-40B4-BE49-F238E27FC236}">
                <a16:creationId xmlns:a16="http://schemas.microsoft.com/office/drawing/2014/main" id="{FD1849B7-58F2-61F4-2B23-5CDC37F6D475}"/>
              </a:ext>
            </a:extLst>
          </p:cNvPr>
          <p:cNvSpPr>
            <a:spLocks noGrp="1"/>
          </p:cNvSpPr>
          <p:nvPr>
            <p:ph type="subTitle" idx="1"/>
          </p:nvPr>
        </p:nvSpPr>
        <p:spPr>
          <a:xfrm>
            <a:off x="581319" y="1457069"/>
            <a:ext cx="10040499" cy="4736969"/>
          </a:xfrm>
        </p:spPr>
        <p:txBody>
          <a:bodyPr>
            <a:normAutofit fontScale="55000" lnSpcReduction="20000"/>
          </a:bodyPr>
          <a:lstStyle/>
          <a:p>
            <a:pPr lvl="0" algn="just">
              <a:lnSpc>
                <a:spcPct val="100000"/>
              </a:lnSpc>
              <a:spcAft>
                <a:spcPts val="800"/>
              </a:spcAft>
              <a:buSzPts val="1000"/>
              <a:tabLst>
                <a:tab pos="457200" algn="l"/>
              </a:tabLst>
            </a:pPr>
            <a:r>
              <a:rPr lang="en-UG" sz="4200" b="1" dirty="0">
                <a:solidFill>
                  <a:srgbClr val="333333"/>
                </a:solidFill>
              </a:rPr>
              <a:t>IAS 16 (Property, Plant, and Equipment): </a:t>
            </a:r>
            <a:r>
              <a:rPr lang="en-UG" sz="4200" dirty="0">
                <a:solidFill>
                  <a:srgbClr val="333333"/>
                </a:solidFill>
              </a:rPr>
              <a:t>Requires companies to recognize decommissioning costs as part of the asset’s initial cost and depreciate it over its useful life.</a:t>
            </a:r>
          </a:p>
          <a:p>
            <a:pPr lvl="0" algn="just">
              <a:lnSpc>
                <a:spcPct val="100000"/>
              </a:lnSpc>
              <a:spcAft>
                <a:spcPts val="800"/>
              </a:spcAft>
              <a:buSzPts val="1000"/>
              <a:tabLst>
                <a:tab pos="457200" algn="l"/>
              </a:tabLst>
            </a:pPr>
            <a:r>
              <a:rPr lang="en-UG" sz="4200" b="1" dirty="0">
                <a:solidFill>
                  <a:srgbClr val="333333"/>
                </a:solidFill>
              </a:rPr>
              <a:t>IAS 37 (Provisions, Contingent Liabilities, and Contingent Assets): </a:t>
            </a:r>
            <a:r>
              <a:rPr lang="en-UG" sz="4200" dirty="0">
                <a:solidFill>
                  <a:srgbClr val="333333"/>
                </a:solidFill>
              </a:rPr>
              <a:t>Mandates that companies recognize a provision for decommissioning liabilities when an obligation exists and estimate the costs reliably.</a:t>
            </a:r>
          </a:p>
          <a:p>
            <a:pPr lvl="0" algn="just">
              <a:lnSpc>
                <a:spcPct val="100000"/>
              </a:lnSpc>
              <a:spcAft>
                <a:spcPts val="800"/>
              </a:spcAft>
              <a:buSzPts val="1000"/>
              <a:tabLst>
                <a:tab pos="457200" algn="l"/>
              </a:tabLst>
            </a:pPr>
            <a:r>
              <a:rPr lang="en-UG" sz="4200" b="1" dirty="0">
                <a:solidFill>
                  <a:srgbClr val="333333"/>
                </a:solidFill>
              </a:rPr>
              <a:t>IFRS Framework: </a:t>
            </a:r>
            <a:r>
              <a:rPr lang="en-UG" sz="4200" dirty="0">
                <a:solidFill>
                  <a:srgbClr val="333333"/>
                </a:solidFill>
              </a:rPr>
              <a:t>Requires companies to record decommissioning liabilities at present value, reflecting expected cash outflows and legal obligations.</a:t>
            </a:r>
          </a:p>
          <a:p>
            <a:pPr lvl="0" algn="just">
              <a:lnSpc>
                <a:spcPct val="100000"/>
              </a:lnSpc>
              <a:spcAft>
                <a:spcPts val="800"/>
              </a:spcAft>
              <a:buSzPts val="1000"/>
              <a:tabLst>
                <a:tab pos="457200" algn="l"/>
              </a:tabLst>
            </a:pPr>
            <a:r>
              <a:rPr lang="en-UG" sz="4200" b="1" dirty="0">
                <a:solidFill>
                  <a:srgbClr val="333333"/>
                </a:solidFill>
              </a:rPr>
              <a:t>IFRIC 1</a:t>
            </a:r>
            <a:r>
              <a:rPr lang="en-UG" sz="4200" dirty="0">
                <a:solidFill>
                  <a:srgbClr val="333333"/>
                </a:solidFill>
              </a:rPr>
              <a:t> (Changes in Existing Decommissioning, Restoration, and Similar Liabilities): Provides guidance on how to account for changes in decommissioning estimates.</a:t>
            </a:r>
          </a:p>
          <a:p>
            <a:endParaRPr lang="en-UG" dirty="0"/>
          </a:p>
        </p:txBody>
      </p:sp>
      <p:sp>
        <p:nvSpPr>
          <p:cNvPr id="2" name="Date Placeholder 1">
            <a:extLst>
              <a:ext uri="{FF2B5EF4-FFF2-40B4-BE49-F238E27FC236}">
                <a16:creationId xmlns:a16="http://schemas.microsoft.com/office/drawing/2014/main" id="{9F5C75FE-3958-FDA2-428E-C41C31D1DD73}"/>
              </a:ext>
            </a:extLst>
          </p:cNvPr>
          <p:cNvSpPr>
            <a:spLocks noGrp="1"/>
          </p:cNvSpPr>
          <p:nvPr>
            <p:ph type="dt" sz="half" idx="4294967295"/>
          </p:nvPr>
        </p:nvSpPr>
        <p:spPr>
          <a:xfrm>
            <a:off x="10958513" y="6356350"/>
            <a:ext cx="1233487" cy="366713"/>
          </a:xfrm>
        </p:spPr>
        <p:txBody>
          <a:bodyPr/>
          <a:lstStyle/>
          <a:p>
            <a:fld id="{26436681-0F88-2944-AFE0-4C0517A66103}" type="datetime4">
              <a:rPr lang="en-US" smtClean="0"/>
              <a:t>May 7, 2025</a:t>
            </a:fld>
            <a:endParaRPr lang="en-UG"/>
          </a:p>
        </p:txBody>
      </p:sp>
      <p:sp>
        <p:nvSpPr>
          <p:cNvPr id="5" name="Title 1">
            <a:extLst>
              <a:ext uri="{FF2B5EF4-FFF2-40B4-BE49-F238E27FC236}">
                <a16:creationId xmlns:a16="http://schemas.microsoft.com/office/drawing/2014/main" id="{7C12555A-51CF-F85D-6332-E8A70EEB6127}"/>
              </a:ext>
            </a:extLst>
          </p:cNvPr>
          <p:cNvSpPr txBox="1">
            <a:spLocks/>
          </p:cNvSpPr>
          <p:nvPr/>
        </p:nvSpPr>
        <p:spPr>
          <a:xfrm>
            <a:off x="2499736" y="491655"/>
            <a:ext cx="5748337" cy="60534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i="0" kern="1200" baseline="0">
                <a:solidFill>
                  <a:schemeClr val="tx1"/>
                </a:solidFill>
                <a:latin typeface="+mj-lt"/>
                <a:ea typeface="+mj-ea"/>
                <a:cs typeface="+mj-cs"/>
              </a:defRPr>
            </a:lvl1pPr>
          </a:lstStyle>
          <a:p>
            <a:endParaRPr lang="en-US" dirty="0"/>
          </a:p>
        </p:txBody>
      </p:sp>
    </p:spTree>
    <p:extLst>
      <p:ext uri="{BB962C8B-B14F-4D97-AF65-F5344CB8AC3E}">
        <p14:creationId xmlns:p14="http://schemas.microsoft.com/office/powerpoint/2010/main" val="549205538"/>
      </p:ext>
    </p:extLst>
  </p:cSld>
  <p:clrMapOvr>
    <a:masterClrMapping/>
  </p:clrMapOvr>
</p:sld>
</file>

<file path=ppt/theme/theme1.xml><?xml version="1.0" encoding="utf-8"?>
<a:theme xmlns:a="http://schemas.openxmlformats.org/drawingml/2006/main" name="Office Theme">
  <a:themeElements>
    <a:clrScheme name="PAU">
      <a:dk1>
        <a:srgbClr val="201D1F"/>
      </a:dk1>
      <a:lt1>
        <a:srgbClr val="F7B913"/>
      </a:lt1>
      <a:dk2>
        <a:srgbClr val="89D3F3"/>
      </a:dk2>
      <a:lt2>
        <a:srgbClr val="FFFFFF"/>
      </a:lt2>
      <a:accent1>
        <a:srgbClr val="003B71"/>
      </a:accent1>
      <a:accent2>
        <a:srgbClr val="F7B900"/>
      </a:accent2>
      <a:accent3>
        <a:srgbClr val="A5A5A5"/>
      </a:accent3>
      <a:accent4>
        <a:srgbClr val="003B71"/>
      </a:accent4>
      <a:accent5>
        <a:srgbClr val="5B9BD5"/>
      </a:accent5>
      <a:accent6>
        <a:srgbClr val="F7B913"/>
      </a:accent6>
      <a:hlink>
        <a:srgbClr val="89D3F3"/>
      </a:hlink>
      <a:folHlink>
        <a:srgbClr val="201D1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PAU">
      <a:dk1>
        <a:srgbClr val="201D1F"/>
      </a:dk1>
      <a:lt1>
        <a:srgbClr val="F7B913"/>
      </a:lt1>
      <a:dk2>
        <a:srgbClr val="89D3F3"/>
      </a:dk2>
      <a:lt2>
        <a:srgbClr val="FFFFFF"/>
      </a:lt2>
      <a:accent1>
        <a:srgbClr val="003B71"/>
      </a:accent1>
      <a:accent2>
        <a:srgbClr val="F7B900"/>
      </a:accent2>
      <a:accent3>
        <a:srgbClr val="A5A5A5"/>
      </a:accent3>
      <a:accent4>
        <a:srgbClr val="003B71"/>
      </a:accent4>
      <a:accent5>
        <a:srgbClr val="5B9BD5"/>
      </a:accent5>
      <a:accent6>
        <a:srgbClr val="F7B913"/>
      </a:accent6>
      <a:hlink>
        <a:srgbClr val="89D3F3"/>
      </a:hlink>
      <a:folHlink>
        <a:srgbClr val="201D1F"/>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14e975b-91bd-41e3-b0d7-9b374f1ae27b">
      <Terms xmlns="http://schemas.microsoft.com/office/infopath/2007/PartnerControls"/>
    </lcf76f155ced4ddcb4097134ff3c332f>
    <PublishingExpirationDate xmlns="http://schemas.microsoft.com/sharepoint/v3" xsi:nil="true"/>
    <PublishingStartDate xmlns="http://schemas.microsoft.com/sharepoint/v3" xsi:nil="true"/>
    <TaxCatchAll xmlns="a974c4e7-e7c3-418b-8d3f-f26750748b8a"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7AE8C861DA4234CB779B580B5B4FDE0" ma:contentTypeVersion="17" ma:contentTypeDescription="Create a new document." ma:contentTypeScope="" ma:versionID="3d0c4604ab33c253a26a039a845bcea4">
  <xsd:schema xmlns:xsd="http://www.w3.org/2001/XMLSchema" xmlns:xs="http://www.w3.org/2001/XMLSchema" xmlns:p="http://schemas.microsoft.com/office/2006/metadata/properties" xmlns:ns1="http://schemas.microsoft.com/sharepoint/v3" xmlns:ns2="a14e975b-91bd-41e3-b0d7-9b374f1ae27b" xmlns:ns3="a974c4e7-e7c3-418b-8d3f-f26750748b8a" targetNamespace="http://schemas.microsoft.com/office/2006/metadata/properties" ma:root="true" ma:fieldsID="512a0e96067cae9fc2379d75ac5d21be" ns1:_="" ns2:_="" ns3:_="">
    <xsd:import namespace="http://schemas.microsoft.com/sharepoint/v3"/>
    <xsd:import namespace="a14e975b-91bd-41e3-b0d7-9b374f1ae27b"/>
    <xsd:import namespace="a974c4e7-e7c3-418b-8d3f-f26750748b8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1:PublishingStartDate" minOccurs="0"/>
                <xsd:element ref="ns1:PublishingExpirationDate"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7" nillable="true" ma:displayName="Scheduling Start Date" ma:description="Scheduling Start Date is a site column created by the Publishing feature. It is used to specify the date and time on which this page will first appear to site visitors." ma:internalName="PublishingStartDate">
      <xsd:simpleType>
        <xsd:restriction base="dms:Unknown"/>
      </xsd:simpleType>
    </xsd:element>
    <xsd:element name="PublishingExpirationDate" ma:index="18" nillable="true" ma:displayName="Scheduling End Date" ma:description="Scheduling End Date is a site column created by the Publishing feature. It is used to specify the date and time on which this page will no longer appear to site visitors."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14e975b-91bd-41e3-b0d7-9b374f1ae2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769fb64-510a-4a4c-a73a-25541e924253"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GenerationTime" ma:index="23" nillable="true" ma:displayName="MediaServiceGenerationTime" ma:hidden="true" ma:internalName="MediaServiceGenerationTime" ma:readOnly="true">
      <xsd:simpleType>
        <xsd:restriction base="dms:Text"/>
      </xsd:simpleType>
    </xsd:element>
    <xsd:element name="MediaServiceEventHashCode" ma:index="24" nillable="true" ma:displayName="MediaServiceEventHashCode" ma:hidden="true" ma:internalName="MediaServiceEventHashCode" ma:readOnly="true">
      <xsd:simpleType>
        <xsd:restriction base="dms:Text"/>
      </xsd:simple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974c4e7-e7c3-418b-8d3f-f26750748b8a"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e3cc2574-63ab-4cc0-92d5-674235e2bfc2}" ma:internalName="TaxCatchAll" ma:showField="CatchAllData" ma:web="a974c4e7-e7c3-418b-8d3f-f26750748b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ED26209-24EA-4E5E-967D-2C22F4744986}">
  <ds:schemaRefs>
    <ds:schemaRef ds:uri="http://schemas.microsoft.com/sharepoint/v3"/>
    <ds:schemaRef ds:uri="http://purl.org/dc/dcmitype/"/>
    <ds:schemaRef ds:uri="a14e975b-91bd-41e3-b0d7-9b374f1ae27b"/>
    <ds:schemaRef ds:uri="a974c4e7-e7c3-418b-8d3f-f26750748b8a"/>
    <ds:schemaRef ds:uri="http://schemas.microsoft.com/office/2006/documentManagement/types"/>
    <ds:schemaRef ds:uri="http://www.w3.org/XML/1998/namespace"/>
    <ds:schemaRef ds:uri="http://purl.org/dc/terms/"/>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BE48DBB6-B68F-41EF-99A3-88662A78B9E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a14e975b-91bd-41e3-b0d7-9b374f1ae27b"/>
    <ds:schemaRef ds:uri="a974c4e7-e7c3-418b-8d3f-f26750748b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664B65D-ADB4-45A3-BEA5-B3FE777653F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4257</TotalTime>
  <Words>1683</Words>
  <Application>Microsoft Office PowerPoint</Application>
  <PresentationFormat>Widescreen</PresentationFormat>
  <Paragraphs>208</Paragraphs>
  <Slides>24</Slides>
  <Notes>2</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24</vt:i4>
      </vt:variant>
    </vt:vector>
  </HeadingPairs>
  <TitlesOfParts>
    <vt:vector size="34" baseType="lpstr">
      <vt:lpstr>Aptos</vt:lpstr>
      <vt:lpstr>Arial</vt:lpstr>
      <vt:lpstr>Arial Narrow</vt:lpstr>
      <vt:lpstr>Calibri</vt:lpstr>
      <vt:lpstr>Century Gothic</vt:lpstr>
      <vt:lpstr>Corbel</vt:lpstr>
      <vt:lpstr>Times New Roman</vt:lpstr>
      <vt:lpstr>Wingdings</vt:lpstr>
      <vt:lpstr>Office Theme</vt:lpstr>
      <vt:lpstr>1_Office Theme</vt:lpstr>
      <vt:lpstr>DECOMMISSIONING PROVISIONS AND CHANGES IN POLICY</vt:lpstr>
      <vt:lpstr>PRESENTATION OUTLINE</vt:lpstr>
      <vt:lpstr>PowerPoint Presentation</vt:lpstr>
      <vt:lpstr>PowerPoint Presentation</vt:lpstr>
      <vt:lpstr>PowerPoint Presentation</vt:lpstr>
      <vt:lpstr>PowerPoint Presentation</vt:lpstr>
      <vt:lpstr>REGULATORY FRAMEWORK</vt:lpstr>
      <vt:lpstr>PowerPoint Presentation</vt:lpstr>
      <vt:lpstr>Accounting standards </vt:lpstr>
      <vt:lpstr>Decommissioning</vt:lpstr>
      <vt:lpstr>DECOMMISSIONING PLAN AND FUND</vt:lpstr>
      <vt:lpstr>Importance</vt:lpstr>
      <vt:lpstr>Decommissioning in other jurisdictions</vt:lpstr>
      <vt:lpstr>PowerPoint Presentation</vt:lpstr>
      <vt:lpstr>PowerPoint Presentation</vt:lpstr>
      <vt:lpstr>Audit- Red flags</vt:lpstr>
      <vt:lpstr>CHALLENGES</vt:lpstr>
      <vt:lpstr>OVERCOMING CHALLENGES</vt:lpstr>
      <vt:lpstr>POLICY CHANGES</vt:lpstr>
      <vt:lpstr>Policy Changes In The Sector</vt:lpstr>
      <vt:lpstr>Policy Changes in the oil and gas Sector</vt:lpstr>
      <vt:lpstr>Policy Changes In The Sector</vt:lpstr>
      <vt:lpstr>Policy Changes In The Sector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PAU</cp:lastModifiedBy>
  <cp:revision>32</cp:revision>
  <dcterms:created xsi:type="dcterms:W3CDTF">2023-08-23T18:17:32Z</dcterms:created>
  <dcterms:modified xsi:type="dcterms:W3CDTF">2025-05-07T10:53:26Z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0x010100A7AE8C861DA4234CB779B580B5B4FDE0</vt:lpwstr>
  </property>
  <property fmtid="{D5CDD505-2E9C-101B-9397-08002B2CF9AE}" pid="3" name="MediaServiceImageTags">
    <vt:lpwstr/>
  </property>
</Properties>
</file>