
<file path=[Content_Types].xml><?xml version="1.0" encoding="utf-8"?>
<Types xmlns="http://schemas.openxmlformats.org/package/2006/content-types">
  <Default Extension="tmp"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0"/>
  </p:notesMasterIdLst>
  <p:sldIdLst>
    <p:sldId id="256" r:id="rId2"/>
    <p:sldId id="280" r:id="rId3"/>
    <p:sldId id="257" r:id="rId4"/>
    <p:sldId id="272" r:id="rId5"/>
    <p:sldId id="263" r:id="rId6"/>
    <p:sldId id="266" r:id="rId7"/>
    <p:sldId id="277" r:id="rId8"/>
    <p:sldId id="288" r:id="rId9"/>
    <p:sldId id="275" r:id="rId10"/>
    <p:sldId id="289" r:id="rId11"/>
    <p:sldId id="290" r:id="rId12"/>
    <p:sldId id="267" r:id="rId13"/>
    <p:sldId id="273" r:id="rId14"/>
    <p:sldId id="269" r:id="rId15"/>
    <p:sldId id="276" r:id="rId16"/>
    <p:sldId id="260" r:id="rId17"/>
    <p:sldId id="262" r:id="rId18"/>
    <p:sldId id="270" r:id="rId19"/>
    <p:sldId id="261" r:id="rId20"/>
    <p:sldId id="271" r:id="rId21"/>
    <p:sldId id="278" r:id="rId22"/>
    <p:sldId id="281" r:id="rId23"/>
    <p:sldId id="282" r:id="rId24"/>
    <p:sldId id="283" r:id="rId25"/>
    <p:sldId id="291" r:id="rId26"/>
    <p:sldId id="285" r:id="rId27"/>
    <p:sldId id="286" r:id="rId28"/>
    <p:sldId id="28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6" d="100"/>
          <a:sy n="46" d="100"/>
        </p:scale>
        <p:origin x="43" y="7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2F207D-73EF-4A77-A7D2-BB60EE58DEC3}" type="datetimeFigureOut">
              <a:rPr lang="en-GB" smtClean="0"/>
              <a:t>12/05/2025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4F8A58-EAB9-4A95-93A3-7EFF7079EFBD}" type="slidenum">
              <a:rPr lang="en-GB" smtClean="0"/>
              <a:t>‹#›</a:t>
            </a:fld>
            <a:endParaRPr lang="en-GB"/>
          </a:p>
        </p:txBody>
      </p:sp>
    </p:spTree>
    <p:extLst>
      <p:ext uri="{BB962C8B-B14F-4D97-AF65-F5344CB8AC3E}">
        <p14:creationId xmlns:p14="http://schemas.microsoft.com/office/powerpoint/2010/main" val="2537960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txBox="1">
            <a:spLocks noGrp="1" noChangeArrowheads="1"/>
          </p:cNvSpPr>
          <p:nvPr/>
        </p:nvSpPr>
        <p:spPr bwMode="auto">
          <a:xfrm>
            <a:off x="3849688" y="9378950"/>
            <a:ext cx="29464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9AF0233F-4EF9-4375-98EE-A75205EDB3FD}" type="slidenum">
              <a:rPr lang="en-GB" sz="1200"/>
              <a:pPr algn="r" eaLnBrk="1" hangingPunct="1"/>
              <a:t>2</a:t>
            </a:fld>
            <a:endParaRPr lang="en-GB" sz="120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smtClean="0"/>
          </a:p>
        </p:txBody>
      </p:sp>
    </p:spTree>
    <p:extLst>
      <p:ext uri="{BB962C8B-B14F-4D97-AF65-F5344CB8AC3E}">
        <p14:creationId xmlns:p14="http://schemas.microsoft.com/office/powerpoint/2010/main" val="1443612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026"/>
          <p:cNvSpPr>
            <a:spLocks noGrp="1" noChangeArrowheads="1"/>
          </p:cNvSpPr>
          <p:nvPr>
            <p:ph type="body" idx="1"/>
          </p:nvPr>
        </p:nvSpPr>
        <p:spPr>
          <a:xfrm>
            <a:off x="906463" y="4714875"/>
            <a:ext cx="4984750" cy="4445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3475" tIns="46738" rIns="93475" bIns="46738"/>
          <a:lstStyle/>
          <a:p>
            <a:endParaRPr lang="en-US" smtClean="0"/>
          </a:p>
        </p:txBody>
      </p:sp>
      <p:sp>
        <p:nvSpPr>
          <p:cNvPr id="142339" name="Rectangle 1027"/>
          <p:cNvSpPr>
            <a:spLocks noGrp="1" noRot="1" noChangeAspect="1" noChangeArrowheads="1" noTextEdit="1"/>
          </p:cNvSpPr>
          <p:nvPr>
            <p:ph type="sldImg"/>
          </p:nvPr>
        </p:nvSpPr>
        <p:spPr>
          <a:noFill/>
          <a:ln cap="flat"/>
        </p:spPr>
      </p:sp>
    </p:spTree>
    <p:extLst>
      <p:ext uri="{BB962C8B-B14F-4D97-AF65-F5344CB8AC3E}">
        <p14:creationId xmlns:p14="http://schemas.microsoft.com/office/powerpoint/2010/main" val="2991259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B4F8A58-EAB9-4A95-93A3-7EFF7079EFBD}" type="slidenum">
              <a:rPr lang="en-GB" smtClean="0"/>
              <a:t>18</a:t>
            </a:fld>
            <a:endParaRPr lang="en-GB"/>
          </a:p>
        </p:txBody>
      </p:sp>
    </p:spTree>
    <p:extLst>
      <p:ext uri="{BB962C8B-B14F-4D97-AF65-F5344CB8AC3E}">
        <p14:creationId xmlns:p14="http://schemas.microsoft.com/office/powerpoint/2010/main" val="31600082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9ECCF8CA-6456-401C-9F52-717F46294B93}"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D5EFB-D7A6-4EA8-A964-DB857711BA85}"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704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ECCF8CA-6456-401C-9F52-717F46294B93}"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750291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ECCF8CA-6456-401C-9F52-717F46294B93}"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23116092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ECCF8CA-6456-401C-9F52-717F46294B93}"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9920444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ECCF8CA-6456-401C-9F52-717F46294B93}" type="datetimeFigureOut">
              <a:rPr lang="en-GB" smtClean="0"/>
              <a:t>12/05/2025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C8D5EFB-D7A6-4EA8-A964-DB857711BA85}" type="slidenum">
              <a:rPr lang="en-GB" smtClean="0"/>
              <a:t>‹#›</a:t>
            </a:fld>
            <a:endParaRPr lang="en-GB"/>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776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ECCF8CA-6456-401C-9F52-717F46294B93}"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1712509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ECCF8CA-6456-401C-9F52-717F46294B93}" type="datetimeFigureOut">
              <a:rPr lang="en-GB" smtClean="0"/>
              <a:t>12/05/2025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1797283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ECCF8CA-6456-401C-9F52-717F46294B93}" type="datetimeFigureOut">
              <a:rPr lang="en-GB" smtClean="0"/>
              <a:t>12/05/2025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235463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9ECCF8CA-6456-401C-9F52-717F46294B93}" type="datetimeFigureOut">
              <a:rPr lang="en-GB" smtClean="0"/>
              <a:t>12/05/2025</a:t>
            </a:fld>
            <a:endParaRPr lang="en-GB"/>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GB"/>
          </a:p>
        </p:txBody>
      </p:sp>
      <p:sp>
        <p:nvSpPr>
          <p:cNvPr id="9" name="Slide Number Placeholder 8"/>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1389870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9ECCF8CA-6456-401C-9F52-717F46294B93}" type="datetimeFigureOut">
              <a:rPr lang="en-GB" smtClean="0"/>
              <a:t>12/05/2025</a:t>
            </a:fld>
            <a:endParaRPr lang="en-GB"/>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GB"/>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BC8D5EFB-D7A6-4EA8-A964-DB857711BA85}" type="slidenum">
              <a:rPr lang="en-GB" smtClean="0"/>
              <a:t>‹#›</a:t>
            </a:fld>
            <a:endParaRPr lang="en-GB"/>
          </a:p>
        </p:txBody>
      </p:sp>
    </p:spTree>
    <p:extLst>
      <p:ext uri="{BB962C8B-B14F-4D97-AF65-F5344CB8AC3E}">
        <p14:creationId xmlns:p14="http://schemas.microsoft.com/office/powerpoint/2010/main" val="3433972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ECCF8CA-6456-401C-9F52-717F46294B93}" type="datetimeFigureOut">
              <a:rPr lang="en-GB" smtClean="0"/>
              <a:t>12/05/2025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C8D5EFB-D7A6-4EA8-A964-DB857711BA85}" type="slidenum">
              <a:rPr lang="en-GB" smtClean="0"/>
              <a:t>‹#›</a:t>
            </a:fld>
            <a:endParaRPr lang="en-GB"/>
          </a:p>
        </p:txBody>
      </p:sp>
    </p:spTree>
    <p:extLst>
      <p:ext uri="{BB962C8B-B14F-4D97-AF65-F5344CB8AC3E}">
        <p14:creationId xmlns:p14="http://schemas.microsoft.com/office/powerpoint/2010/main" val="33398580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ECCF8CA-6456-401C-9F52-717F46294B93}" type="datetimeFigureOut">
              <a:rPr lang="en-GB" smtClean="0"/>
              <a:t>12/05/2025</a:t>
            </a:fld>
            <a:endParaRPr lang="en-GB"/>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GB"/>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BC8D5EFB-D7A6-4EA8-A964-DB857711BA85}" type="slidenum">
              <a:rPr lang="en-GB" smtClean="0"/>
              <a:t>‹#›</a:t>
            </a:fld>
            <a:endParaRPr lang="en-GB"/>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623156"/>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97280" y="758952"/>
            <a:ext cx="9426633" cy="2832146"/>
          </a:xfrm>
        </p:spPr>
        <p:txBody>
          <a:bodyPr>
            <a:normAutofit fontScale="90000"/>
          </a:bodyPr>
          <a:lstStyle/>
          <a:p>
            <a:r>
              <a:rPr lang="en-GB" sz="6000" dirty="0" smtClean="0"/>
              <a:t>Classification of Exploration and Evaluation </a:t>
            </a:r>
            <a:r>
              <a:rPr lang="en-GB" sz="6000" dirty="0"/>
              <a:t>Costs, </a:t>
            </a:r>
            <a:r>
              <a:rPr lang="en-GB" sz="6000" dirty="0" smtClean="0"/>
              <a:t/>
            </a:r>
            <a:br>
              <a:rPr lang="en-GB" sz="6000" dirty="0" smtClean="0"/>
            </a:br>
            <a:r>
              <a:rPr lang="en-GB" sz="6000" dirty="0" smtClean="0"/>
              <a:t>Cash flows, measurement and revaluation </a:t>
            </a:r>
            <a:endParaRPr lang="en-GB" sz="6000" dirty="0"/>
          </a:p>
        </p:txBody>
      </p:sp>
      <p:sp>
        <p:nvSpPr>
          <p:cNvPr id="3" name="Subtitle 2"/>
          <p:cNvSpPr>
            <a:spLocks noGrp="1"/>
          </p:cNvSpPr>
          <p:nvPr>
            <p:ph type="subTitle" idx="1"/>
          </p:nvPr>
        </p:nvSpPr>
        <p:spPr>
          <a:xfrm>
            <a:off x="1524000" y="4310742"/>
            <a:ext cx="9144000" cy="947057"/>
          </a:xfrm>
        </p:spPr>
        <p:txBody>
          <a:bodyPr/>
          <a:lstStyle/>
          <a:p>
            <a:r>
              <a:rPr lang="en-GB" dirty="0" smtClean="0"/>
              <a:t>Andrew Ahabwe (8</a:t>
            </a:r>
            <a:r>
              <a:rPr lang="en-GB" baseline="30000" dirty="0" smtClean="0"/>
              <a:t>th</a:t>
            </a:r>
            <a:r>
              <a:rPr lang="en-GB" dirty="0" smtClean="0"/>
              <a:t> May 2025)</a:t>
            </a:r>
            <a:endParaRPr lang="en-GB" dirty="0"/>
          </a:p>
        </p:txBody>
      </p:sp>
    </p:spTree>
    <p:extLst>
      <p:ext uri="{BB962C8B-B14F-4D97-AF65-F5344CB8AC3E}">
        <p14:creationId xmlns:p14="http://schemas.microsoft.com/office/powerpoint/2010/main" val="555109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655" y="299258"/>
            <a:ext cx="10058400" cy="989215"/>
          </a:xfrm>
        </p:spPr>
        <p:txBody>
          <a:bodyPr/>
          <a:lstStyle/>
          <a:p>
            <a:r>
              <a:rPr lang="en-GB" b="1" dirty="0" smtClean="0"/>
              <a:t>Accounting in oil and gas industry</a:t>
            </a:r>
            <a:endParaRPr lang="en-GB" dirty="0"/>
          </a:p>
        </p:txBody>
      </p:sp>
      <p:pic>
        <p:nvPicPr>
          <p:cNvPr id="5" name="Picture 4"/>
          <p:cNvPicPr/>
          <p:nvPr/>
        </p:nvPicPr>
        <p:blipFill>
          <a:blip r:embed="rId2">
            <a:extLst>
              <a:ext uri="{28A0092B-C50C-407E-A947-70E740481C1C}">
                <a14:useLocalDpi xmlns:a14="http://schemas.microsoft.com/office/drawing/2010/main" val="0"/>
              </a:ext>
            </a:extLst>
          </a:blip>
          <a:stretch>
            <a:fillRect/>
          </a:stretch>
        </p:blipFill>
        <p:spPr>
          <a:xfrm>
            <a:off x="1413164" y="1895302"/>
            <a:ext cx="9393382" cy="4227911"/>
          </a:xfrm>
          <a:prstGeom prst="rect">
            <a:avLst/>
          </a:prstGeom>
          <a:ln>
            <a:solidFill>
              <a:schemeClr val="accent1"/>
            </a:solidFill>
          </a:ln>
        </p:spPr>
      </p:pic>
    </p:spTree>
    <p:extLst>
      <p:ext uri="{BB962C8B-B14F-4D97-AF65-F5344CB8AC3E}">
        <p14:creationId xmlns:p14="http://schemas.microsoft.com/office/powerpoint/2010/main" val="23385792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80655" y="631767"/>
            <a:ext cx="10058400" cy="989215"/>
          </a:xfrm>
        </p:spPr>
        <p:txBody>
          <a:bodyPr/>
          <a:lstStyle/>
          <a:p>
            <a:r>
              <a:rPr lang="en-GB" b="1" dirty="0" smtClean="0"/>
              <a:t>Accounting in oil and gas industry</a:t>
            </a:r>
            <a:endParaRPr lang="en-GB" dirty="0"/>
          </a:p>
        </p:txBody>
      </p:sp>
      <p:sp>
        <p:nvSpPr>
          <p:cNvPr id="3" name="TextBox 2"/>
          <p:cNvSpPr txBox="1"/>
          <p:nvPr/>
        </p:nvSpPr>
        <p:spPr>
          <a:xfrm>
            <a:off x="1961804" y="1978429"/>
            <a:ext cx="6600305" cy="3600986"/>
          </a:xfrm>
          <a:prstGeom prst="rect">
            <a:avLst/>
          </a:prstGeom>
          <a:noFill/>
        </p:spPr>
        <p:txBody>
          <a:bodyPr wrap="square" rtlCol="0">
            <a:spAutoFit/>
          </a:bodyPr>
          <a:lstStyle/>
          <a:p>
            <a:pPr>
              <a:lnSpc>
                <a:spcPct val="150000"/>
              </a:lnSpc>
            </a:pPr>
            <a:r>
              <a:rPr lang="en-GB" sz="2000" b="1" dirty="0" smtClean="0"/>
              <a:t>Discussion of:</a:t>
            </a:r>
          </a:p>
          <a:p>
            <a:pPr marL="285750" indent="-285750">
              <a:lnSpc>
                <a:spcPct val="150000"/>
              </a:lnSpc>
              <a:buFont typeface="Arial" panose="020B0604020202020204" pitchFamily="34" charset="0"/>
              <a:buChar char="•"/>
            </a:pPr>
            <a:r>
              <a:rPr lang="en-GB" sz="2000" dirty="0" smtClean="0"/>
              <a:t>The history of oil and gas accounting</a:t>
            </a:r>
          </a:p>
          <a:p>
            <a:pPr marL="285750" indent="-285750">
              <a:lnSpc>
                <a:spcPct val="150000"/>
              </a:lnSpc>
              <a:buFont typeface="Arial" panose="020B0604020202020204" pitchFamily="34" charset="0"/>
              <a:buChar char="•"/>
            </a:pPr>
            <a:r>
              <a:rPr lang="en-GB" sz="2000" dirty="0" smtClean="0"/>
              <a:t>Key users of accounting information and the impact of financial information in the industry.</a:t>
            </a:r>
          </a:p>
          <a:p>
            <a:pPr marL="285750" indent="-285750">
              <a:lnSpc>
                <a:spcPct val="150000"/>
              </a:lnSpc>
              <a:buFont typeface="Arial" panose="020B0604020202020204" pitchFamily="34" charset="0"/>
              <a:buChar char="•"/>
            </a:pPr>
            <a:r>
              <a:rPr lang="en-GB" sz="2000" dirty="0" smtClean="0"/>
              <a:t>US Generally accepted accounting principles (GAAP): Successful efforts and full cost accounting.</a:t>
            </a:r>
          </a:p>
          <a:p>
            <a:pPr marL="285750" indent="-285750">
              <a:lnSpc>
                <a:spcPct val="150000"/>
              </a:lnSpc>
              <a:buFont typeface="Arial" panose="020B0604020202020204" pitchFamily="34" charset="0"/>
              <a:buChar char="•"/>
            </a:pPr>
            <a:r>
              <a:rPr lang="en-GB" sz="2000" dirty="0" smtClean="0"/>
              <a:t>The introduction of an accounting standard.</a:t>
            </a:r>
          </a:p>
          <a:p>
            <a:endParaRPr lang="en-GB" dirty="0"/>
          </a:p>
        </p:txBody>
      </p:sp>
    </p:spTree>
    <p:extLst>
      <p:ext uri="{BB962C8B-B14F-4D97-AF65-F5344CB8AC3E}">
        <p14:creationId xmlns:p14="http://schemas.microsoft.com/office/powerpoint/2010/main" val="1143199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Need </a:t>
            </a:r>
            <a:r>
              <a:rPr lang="en-GB" b="1" dirty="0"/>
              <a:t>for an accounting standard </a:t>
            </a:r>
            <a:endParaRPr lang="en-GB" dirty="0"/>
          </a:p>
        </p:txBody>
      </p:sp>
      <p:sp>
        <p:nvSpPr>
          <p:cNvPr id="3" name="Content Placeholder 2"/>
          <p:cNvSpPr>
            <a:spLocks noGrp="1"/>
          </p:cNvSpPr>
          <p:nvPr>
            <p:ph idx="1"/>
          </p:nvPr>
        </p:nvSpPr>
        <p:spPr>
          <a:xfrm>
            <a:off x="1647825" y="1943100"/>
            <a:ext cx="10016218" cy="4026128"/>
          </a:xfrm>
        </p:spPr>
        <p:txBody>
          <a:bodyPr>
            <a:normAutofit/>
          </a:bodyPr>
          <a:lstStyle/>
          <a:p>
            <a:pPr marL="0" indent="0">
              <a:buNone/>
            </a:pPr>
            <a:r>
              <a:rPr lang="en-GB" dirty="0" smtClean="0"/>
              <a:t>Over </a:t>
            </a:r>
            <a:r>
              <a:rPr lang="en-GB" dirty="0"/>
              <a:t>the years, there has been debate and divergence of opinion among analysts, accountants and other interested parties about appropriate financial principles for the Oil and Gas industry. </a:t>
            </a:r>
          </a:p>
          <a:p>
            <a:pPr marL="0" indent="0">
              <a:buNone/>
            </a:pPr>
            <a:r>
              <a:rPr lang="en-GB" dirty="0"/>
              <a:t>The discussions </a:t>
            </a:r>
            <a:r>
              <a:rPr lang="en-GB" dirty="0" smtClean="0"/>
              <a:t>mainly </a:t>
            </a:r>
            <a:r>
              <a:rPr lang="en-GB" dirty="0"/>
              <a:t>centred on the following: </a:t>
            </a:r>
          </a:p>
          <a:p>
            <a:pPr marL="971550" lvl="1" indent="-514350">
              <a:buFont typeface="+mj-lt"/>
              <a:buAutoNum type="alphaLcParenR"/>
            </a:pPr>
            <a:r>
              <a:rPr lang="en-GB" sz="2000" dirty="0" smtClean="0"/>
              <a:t>The </a:t>
            </a:r>
            <a:r>
              <a:rPr lang="en-GB" sz="2000" dirty="0"/>
              <a:t>extent to which the costs of acquiring, finding and developing oil and gas reserves should be capitalised </a:t>
            </a:r>
          </a:p>
          <a:p>
            <a:pPr marL="971550" lvl="1" indent="-514350">
              <a:buFont typeface="+mj-lt"/>
              <a:buAutoNum type="alphaLcParenR"/>
            </a:pPr>
            <a:r>
              <a:rPr lang="en-GB" sz="2000" dirty="0" smtClean="0"/>
              <a:t>The </a:t>
            </a:r>
            <a:r>
              <a:rPr lang="en-GB" sz="2000" dirty="0"/>
              <a:t>method of depreciating the capitalised costs </a:t>
            </a:r>
          </a:p>
          <a:p>
            <a:pPr marL="971550" lvl="1" indent="-514350">
              <a:buFont typeface="+mj-lt"/>
              <a:buAutoNum type="alphaLcParenR"/>
            </a:pPr>
            <a:r>
              <a:rPr lang="en-GB" sz="2000" dirty="0" smtClean="0"/>
              <a:t>The </a:t>
            </a:r>
            <a:r>
              <a:rPr lang="en-GB" sz="2000" dirty="0"/>
              <a:t>extent to which the quantities and value of reserves as opposed to costs should affect recognition, measurement and disclosure </a:t>
            </a:r>
          </a:p>
          <a:p>
            <a:pPr marL="971550" lvl="1" indent="-514350">
              <a:buFont typeface="+mj-lt"/>
              <a:buAutoNum type="alphaLcParenR"/>
            </a:pPr>
            <a:r>
              <a:rPr lang="en-GB" sz="2000" dirty="0" smtClean="0"/>
              <a:t>Definition</a:t>
            </a:r>
            <a:r>
              <a:rPr lang="en-GB" sz="2000" dirty="0"/>
              <a:t>, measurement and recognition of reserves. </a:t>
            </a:r>
          </a:p>
          <a:p>
            <a:endParaRPr lang="en-GB" dirty="0"/>
          </a:p>
        </p:txBody>
      </p:sp>
    </p:spTree>
    <p:extLst>
      <p:ext uri="{BB962C8B-B14F-4D97-AF65-F5344CB8AC3E}">
        <p14:creationId xmlns:p14="http://schemas.microsoft.com/office/powerpoint/2010/main" val="19793179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3"/>
            <a:ext cx="9646920" cy="1450757"/>
          </a:xfrm>
        </p:spPr>
        <p:txBody>
          <a:bodyPr>
            <a:normAutofit/>
          </a:bodyPr>
          <a:lstStyle/>
          <a:p>
            <a:r>
              <a:rPr lang="en-GB" sz="3600" b="1" dirty="0" smtClean="0"/>
              <a:t>Exploration for and Evaluation of mineral resources (IFRS 6)</a:t>
            </a:r>
            <a:endParaRPr lang="en-GB" sz="3600" b="1" dirty="0"/>
          </a:p>
        </p:txBody>
      </p:sp>
      <p:sp>
        <p:nvSpPr>
          <p:cNvPr id="3" name="Content Placeholder 2"/>
          <p:cNvSpPr>
            <a:spLocks noGrp="1"/>
          </p:cNvSpPr>
          <p:nvPr>
            <p:ph idx="1"/>
          </p:nvPr>
        </p:nvSpPr>
        <p:spPr>
          <a:xfrm>
            <a:off x="1885950" y="1845734"/>
            <a:ext cx="9269729" cy="4023360"/>
          </a:xfrm>
        </p:spPr>
        <p:txBody>
          <a:bodyPr>
            <a:normAutofit/>
          </a:bodyPr>
          <a:lstStyle/>
          <a:p>
            <a:r>
              <a:rPr lang="en-GB" sz="2400" dirty="0"/>
              <a:t>This standard was issued because there were different views practice on how exploration and evaluation expenditures should be accounted for and there was no specific guidance dealing with this issue. </a:t>
            </a:r>
            <a:endParaRPr lang="en-GB" sz="2400" dirty="0" smtClean="0"/>
          </a:p>
          <a:p>
            <a:r>
              <a:rPr lang="en-GB" sz="2400" dirty="0" smtClean="0"/>
              <a:t>IFRS </a:t>
            </a:r>
            <a:r>
              <a:rPr lang="en-GB" sz="2400" dirty="0"/>
              <a:t>6 provides guidance for entities that recognize assets used in the exploration </a:t>
            </a:r>
            <a:r>
              <a:rPr lang="en-GB" sz="2400" dirty="0" smtClean="0"/>
              <a:t>for </a:t>
            </a:r>
            <a:r>
              <a:rPr lang="en-GB" sz="2400" dirty="0"/>
              <a:t>and evaluation of mineral resources</a:t>
            </a:r>
            <a:r>
              <a:rPr lang="en-GB" sz="2400" dirty="0" smtClean="0"/>
              <a:t>.</a:t>
            </a:r>
          </a:p>
          <a:p>
            <a:r>
              <a:rPr lang="en-GB" sz="2400" dirty="0" smtClean="0"/>
              <a:t>The key </a:t>
            </a:r>
            <a:r>
              <a:rPr lang="en-GB" sz="2400" dirty="0"/>
              <a:t>issues are the initial recognition criteria and the measurement basis for these assets, measurement subsequent to initial </a:t>
            </a:r>
            <a:r>
              <a:rPr lang="en-GB" sz="2400" dirty="0" smtClean="0"/>
              <a:t>recognition, </a:t>
            </a:r>
            <a:r>
              <a:rPr lang="en-GB" sz="2400" dirty="0"/>
              <a:t>and the tests for impairment of such assets in accordance with IAS </a:t>
            </a:r>
            <a:r>
              <a:rPr lang="en-GB" sz="2400" dirty="0" smtClean="0"/>
              <a:t>36.</a:t>
            </a:r>
            <a:endParaRPr lang="en-GB" sz="2400" dirty="0"/>
          </a:p>
        </p:txBody>
      </p:sp>
    </p:spTree>
    <p:extLst>
      <p:ext uri="{BB962C8B-B14F-4D97-AF65-F5344CB8AC3E}">
        <p14:creationId xmlns:p14="http://schemas.microsoft.com/office/powerpoint/2010/main" val="358671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1486" y="446769"/>
            <a:ext cx="3389539" cy="859518"/>
          </a:xfrm>
        </p:spPr>
        <p:txBody>
          <a:bodyPr>
            <a:normAutofit/>
          </a:bodyPr>
          <a:lstStyle/>
          <a:p>
            <a:r>
              <a:rPr lang="en-GB" b="1" dirty="0" smtClean="0"/>
              <a:t>Scope: IFRS 6 </a:t>
            </a:r>
            <a:endParaRPr lang="en-GB" dirty="0"/>
          </a:p>
        </p:txBody>
      </p:sp>
      <p:sp>
        <p:nvSpPr>
          <p:cNvPr id="3" name="Content Placeholder 2"/>
          <p:cNvSpPr>
            <a:spLocks noGrp="1"/>
          </p:cNvSpPr>
          <p:nvPr>
            <p:ph idx="1"/>
          </p:nvPr>
        </p:nvSpPr>
        <p:spPr>
          <a:xfrm>
            <a:off x="1322614" y="1914525"/>
            <a:ext cx="10031186" cy="3919538"/>
          </a:xfrm>
        </p:spPr>
        <p:txBody>
          <a:bodyPr>
            <a:noAutofit/>
          </a:bodyPr>
          <a:lstStyle/>
          <a:p>
            <a:pPr marL="514350" indent="-514350">
              <a:buFont typeface="+mj-lt"/>
              <a:buAutoNum type="arabicPeriod"/>
            </a:pPr>
            <a:r>
              <a:rPr lang="en-GB" sz="1600" dirty="0" smtClean="0"/>
              <a:t> </a:t>
            </a:r>
            <a:r>
              <a:rPr lang="en-GB" sz="1600" dirty="0"/>
              <a:t>An entity shall apply the IFRS to exploration and evaluation expenditures that it incurs. </a:t>
            </a:r>
          </a:p>
          <a:p>
            <a:pPr marL="514350" indent="-514350">
              <a:buFont typeface="+mj-lt"/>
              <a:buAutoNum type="arabicPeriod"/>
            </a:pPr>
            <a:r>
              <a:rPr lang="en-GB" sz="1600" dirty="0" smtClean="0"/>
              <a:t>The </a:t>
            </a:r>
            <a:r>
              <a:rPr lang="en-GB" sz="1600" dirty="0"/>
              <a:t>IFRS does not address other aspects of accounting by entitles engaged in the exploration for and evaluation of mineral resources e.g. (carried Interests, farm-ins, farm-outs, over lift/under lift, asset swaps etc.) </a:t>
            </a:r>
          </a:p>
          <a:p>
            <a:pPr marL="514350" indent="-514350">
              <a:buFont typeface="+mj-lt"/>
              <a:buAutoNum type="arabicPeriod"/>
            </a:pPr>
            <a:r>
              <a:rPr lang="en-GB" sz="1600" dirty="0" smtClean="0"/>
              <a:t>An </a:t>
            </a:r>
            <a:r>
              <a:rPr lang="en-GB" sz="1600" dirty="0"/>
              <a:t>entity shall not apply the IFRS to expenditures Incurred: </a:t>
            </a:r>
            <a:endParaRPr lang="en-GB" sz="1600" dirty="0" smtClean="0"/>
          </a:p>
          <a:p>
            <a:pPr marL="1028700" lvl="1" indent="-514350">
              <a:spcBef>
                <a:spcPts val="1000"/>
              </a:spcBef>
              <a:buFont typeface="+mj-lt"/>
              <a:buAutoNum type="alphaLcParenR"/>
            </a:pPr>
            <a:r>
              <a:rPr lang="en-GB" sz="1600" dirty="0"/>
              <a:t>Before the exploration for and evaluation of mineral resources, such as expenditures incurred before the entity has obtained the legal rights to explore a specific area. </a:t>
            </a:r>
          </a:p>
          <a:p>
            <a:pPr marL="1028700" lvl="1" indent="-514350">
              <a:spcBef>
                <a:spcPts val="1000"/>
              </a:spcBef>
              <a:buFont typeface="+mj-lt"/>
              <a:buAutoNum type="alphaLcParenR"/>
            </a:pPr>
            <a:r>
              <a:rPr lang="en-GB" sz="1600" dirty="0"/>
              <a:t>After the technical feasibility and commercial viability of extracting a mineral resource are demonstrable. </a:t>
            </a:r>
          </a:p>
          <a:p>
            <a:pPr marL="514350" indent="-514350">
              <a:buFont typeface="+mj-lt"/>
              <a:buAutoNum type="arabicPeriod"/>
            </a:pPr>
            <a:r>
              <a:rPr lang="en-GB" sz="1600" dirty="0" smtClean="0"/>
              <a:t>Does </a:t>
            </a:r>
            <a:r>
              <a:rPr lang="en-GB" sz="1600" dirty="0"/>
              <a:t>not specifically cover expenses incurred: </a:t>
            </a:r>
          </a:p>
          <a:p>
            <a:pPr marL="1028700" indent="-514350">
              <a:buFont typeface="+mj-lt"/>
              <a:buAutoNum type="alphaLcParenR"/>
            </a:pPr>
            <a:r>
              <a:rPr lang="en-GB" sz="1600" dirty="0" smtClean="0"/>
              <a:t>Before </a:t>
            </a:r>
            <a:r>
              <a:rPr lang="en-GB" sz="1600" dirty="0"/>
              <a:t>the exploration for and evaluation of hydrocarbon resource, such as expenditures incurred before the company has obtained the legal rights to explore a specific area. </a:t>
            </a:r>
          </a:p>
          <a:p>
            <a:pPr marL="1028700" indent="-514350">
              <a:buFont typeface="+mj-lt"/>
              <a:buAutoNum type="alphaLcParenR"/>
            </a:pPr>
            <a:r>
              <a:rPr lang="en-GB" sz="1600" dirty="0" smtClean="0"/>
              <a:t>After </a:t>
            </a:r>
            <a:r>
              <a:rPr lang="en-GB" sz="1600" dirty="0"/>
              <a:t>the technical feasibility and commercial viability of producing hydrocarbons has been demonstrated, i.e. proved. </a:t>
            </a:r>
          </a:p>
          <a:p>
            <a:r>
              <a:rPr lang="en-GB" sz="1600" dirty="0" smtClean="0"/>
              <a:t>These </a:t>
            </a:r>
            <a:r>
              <a:rPr lang="en-GB" sz="1600" dirty="0"/>
              <a:t>issues are therefore left to the discretion of company management </a:t>
            </a:r>
          </a:p>
        </p:txBody>
      </p:sp>
    </p:spTree>
    <p:extLst>
      <p:ext uri="{BB962C8B-B14F-4D97-AF65-F5344CB8AC3E}">
        <p14:creationId xmlns:p14="http://schemas.microsoft.com/office/powerpoint/2010/main" val="40049392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1486" y="446769"/>
            <a:ext cx="7923439" cy="859518"/>
          </a:xfrm>
        </p:spPr>
        <p:txBody>
          <a:bodyPr>
            <a:normAutofit fontScale="90000"/>
          </a:bodyPr>
          <a:lstStyle/>
          <a:p>
            <a:r>
              <a:rPr lang="en-GB" b="1" dirty="0" smtClean="0"/>
              <a:t>Scope limitations: IAS 16 and IAS 38 </a:t>
            </a:r>
            <a:endParaRPr lang="en-GB" dirty="0"/>
          </a:p>
        </p:txBody>
      </p:sp>
      <p:sp>
        <p:nvSpPr>
          <p:cNvPr id="4" name="Rectangle 1"/>
          <p:cNvSpPr>
            <a:spLocks noGrp="1" noChangeArrowheads="1"/>
          </p:cNvSpPr>
          <p:nvPr>
            <p:ph idx="1"/>
          </p:nvPr>
        </p:nvSpPr>
        <p:spPr bwMode="auto">
          <a:xfrm>
            <a:off x="1623106" y="2077156"/>
            <a:ext cx="6431632"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indent="0" eaLnBrk="0" fontAlgn="base" hangingPunct="0">
              <a:lnSpc>
                <a:spcPct val="100000"/>
              </a:lnSpc>
              <a:spcBef>
                <a:spcPct val="0"/>
              </a:spcBef>
              <a:spcAft>
                <a:spcPct val="0"/>
              </a:spcAft>
              <a:buNone/>
            </a:pPr>
            <a:r>
              <a:rPr kumimoji="0" lang="en-US" altLang="en-US" b="0" i="0" u="none" strike="noStrike" cap="none" normalizeH="0" baseline="0" dirty="0" smtClean="0">
                <a:ln>
                  <a:noFill/>
                </a:ln>
                <a:solidFill>
                  <a:schemeClr val="tx1"/>
                </a:solidFill>
                <a:effectLst/>
                <a:cs typeface="Calibri" panose="020F0502020204030204" pitchFamily="34" charset="0"/>
              </a:rPr>
              <a:t>IAS 16 — Excludes from Scope </a:t>
            </a:r>
          </a:p>
          <a:p>
            <a:pPr eaLnBrk="0" fontAlgn="base" hangingPunct="0">
              <a:lnSpc>
                <a:spcPct val="100000"/>
              </a:lnSpc>
              <a:spcBef>
                <a:spcPct val="0"/>
              </a:spcBef>
              <a:spcAft>
                <a:spcPct val="0"/>
              </a:spcAft>
            </a:pPr>
            <a:r>
              <a:rPr kumimoji="0" lang="en-US" altLang="en-US" b="0" i="0" u="none" strike="noStrike" cap="none" normalizeH="0" baseline="0" dirty="0" smtClean="0">
                <a:ln>
                  <a:noFill/>
                </a:ln>
                <a:solidFill>
                  <a:schemeClr val="tx1"/>
                </a:solidFill>
                <a:effectLst/>
                <a:cs typeface="Calibri" panose="020F0502020204030204" pitchFamily="34" charset="0"/>
              </a:rPr>
              <a:t>PP&amp;E classified as held for sale (IFRS 5) </a:t>
            </a:r>
          </a:p>
          <a:p>
            <a:pPr eaLnBrk="0" fontAlgn="base" hangingPunct="0">
              <a:lnSpc>
                <a:spcPct val="100000"/>
              </a:lnSpc>
              <a:spcBef>
                <a:spcPct val="0"/>
              </a:spcBef>
              <a:spcAft>
                <a:spcPct val="0"/>
              </a:spcAft>
            </a:pPr>
            <a:r>
              <a:rPr kumimoji="0" lang="en-US" altLang="en-US" b="0" i="0" u="none" strike="noStrike" cap="none" normalizeH="0" baseline="0" dirty="0" smtClean="0">
                <a:ln>
                  <a:noFill/>
                </a:ln>
                <a:solidFill>
                  <a:schemeClr val="tx1"/>
                </a:solidFill>
                <a:effectLst/>
                <a:cs typeface="Calibri" panose="020F0502020204030204" pitchFamily="34" charset="0"/>
              </a:rPr>
              <a:t>Biological &amp; agricultural activity </a:t>
            </a:r>
          </a:p>
          <a:p>
            <a:pPr eaLnBrk="0" fontAlgn="base" hangingPunct="0">
              <a:lnSpc>
                <a:spcPct val="100000"/>
              </a:lnSpc>
              <a:spcBef>
                <a:spcPct val="0"/>
              </a:spcBef>
              <a:spcAft>
                <a:spcPct val="0"/>
              </a:spcAft>
            </a:pPr>
            <a:r>
              <a:rPr kumimoji="0" lang="en-US" altLang="en-US" b="0" i="0" u="none" strike="noStrike" cap="none" normalizeH="0" baseline="0" dirty="0" smtClean="0">
                <a:ln>
                  <a:noFill/>
                </a:ln>
                <a:solidFill>
                  <a:schemeClr val="tx1"/>
                </a:solidFill>
                <a:effectLst/>
                <a:cs typeface="Calibri" panose="020F0502020204030204" pitchFamily="34" charset="0"/>
              </a:rPr>
              <a:t>Recognition and measurement of exploration &amp; evaluation </a:t>
            </a:r>
            <a:br>
              <a:rPr kumimoji="0" lang="en-US" altLang="en-US" b="0" i="0" u="none" strike="noStrike" cap="none" normalizeH="0" baseline="0" dirty="0" smtClean="0">
                <a:ln>
                  <a:noFill/>
                </a:ln>
                <a:solidFill>
                  <a:schemeClr val="tx1"/>
                </a:solidFill>
                <a:effectLst/>
                <a:cs typeface="Calibri" panose="020F0502020204030204" pitchFamily="34" charset="0"/>
              </a:rPr>
            </a:br>
            <a:r>
              <a:rPr kumimoji="0" lang="en-US" altLang="en-US" b="0" i="0" u="none" strike="noStrike" cap="none" normalizeH="0" baseline="0" dirty="0" smtClean="0">
                <a:ln>
                  <a:noFill/>
                </a:ln>
                <a:solidFill>
                  <a:schemeClr val="tx1"/>
                </a:solidFill>
                <a:effectLst/>
                <a:cs typeface="Calibri" panose="020F0502020204030204" pitchFamily="34" charset="0"/>
              </a:rPr>
              <a:t>assets (IFRS 6) </a:t>
            </a:r>
          </a:p>
          <a:p>
            <a:pPr eaLnBrk="0" fontAlgn="base" hangingPunct="0">
              <a:lnSpc>
                <a:spcPct val="100000"/>
              </a:lnSpc>
              <a:spcBef>
                <a:spcPct val="0"/>
              </a:spcBef>
              <a:spcAft>
                <a:spcPct val="0"/>
              </a:spcAft>
            </a:pPr>
            <a:endParaRPr lang="en-US" altLang="en-US" dirty="0">
              <a:cs typeface="Calibri" panose="020F0502020204030204" pitchFamily="34" charset="0"/>
            </a:endParaRPr>
          </a:p>
          <a:p>
            <a:pPr eaLnBrk="0" fontAlgn="base" hangingPunct="0">
              <a:lnSpc>
                <a:spcPct val="100000"/>
              </a:lnSpc>
              <a:spcBef>
                <a:spcPct val="0"/>
              </a:spcBef>
              <a:spcAft>
                <a:spcPct val="0"/>
              </a:spcAft>
            </a:pPr>
            <a:endParaRPr kumimoji="0" lang="en-US" altLang="en-US" b="0" i="0" u="none" strike="noStrike" cap="none" normalizeH="0" baseline="0" dirty="0" smtClean="0">
              <a:ln>
                <a:noFill/>
              </a:ln>
              <a:solidFill>
                <a:schemeClr val="tx1"/>
              </a:solidFill>
              <a:effectLst/>
              <a:cs typeface="Calibri" panose="020F0502020204030204" pitchFamily="34" charset="0"/>
            </a:endParaRPr>
          </a:p>
          <a:p>
            <a:pPr lvl="0" eaLnBrk="0" fontAlgn="base" hangingPunct="0">
              <a:lnSpc>
                <a:spcPct val="100000"/>
              </a:lnSpc>
              <a:spcBef>
                <a:spcPct val="0"/>
              </a:spcBef>
              <a:spcAft>
                <a:spcPct val="0"/>
              </a:spcAft>
            </a:pPr>
            <a:r>
              <a:rPr lang="en-US" altLang="en-US" dirty="0" smtClean="0">
                <a:cs typeface="Calibri" panose="020F0502020204030204" pitchFamily="34" charset="0"/>
              </a:rPr>
              <a:t>IAS 38 – Excludes from Scope </a:t>
            </a:r>
            <a:r>
              <a:rPr lang="en-US" altLang="en-US" dirty="0">
                <a:cs typeface="Calibri" panose="020F0502020204030204" pitchFamily="34" charset="0"/>
              </a:rPr>
              <a:t/>
            </a:r>
            <a:br>
              <a:rPr lang="en-US" altLang="en-US" dirty="0">
                <a:cs typeface="Calibri" panose="020F0502020204030204" pitchFamily="34" charset="0"/>
              </a:rPr>
            </a:br>
            <a:r>
              <a:rPr lang="en-US" altLang="en-US" dirty="0" smtClean="0">
                <a:cs typeface="Calibri" panose="020F0502020204030204" pitchFamily="34" charset="0"/>
              </a:rPr>
              <a:t>Exploration </a:t>
            </a:r>
            <a:r>
              <a:rPr lang="en-US" altLang="en-US" dirty="0">
                <a:cs typeface="Calibri" panose="020F0502020204030204" pitchFamily="34" charset="0"/>
              </a:rPr>
              <a:t>&amp; evaluation assets (IFRS 6) </a:t>
            </a:r>
            <a:br>
              <a:rPr lang="en-US" altLang="en-US" dirty="0">
                <a:cs typeface="Calibri" panose="020F0502020204030204" pitchFamily="34" charset="0"/>
              </a:rPr>
            </a:br>
            <a:r>
              <a:rPr lang="en-US" altLang="en-US" dirty="0">
                <a:cs typeface="Calibri" panose="020F0502020204030204" pitchFamily="34" charset="0"/>
              </a:rPr>
              <a:t>Development &amp; extraction of mineral resources </a:t>
            </a:r>
            <a:r>
              <a:rPr kumimoji="0" lang="en-US" altLang="en-US" b="0" i="0" u="none" strike="noStrike" cap="none" normalizeH="0" baseline="0" dirty="0" smtClean="0">
                <a:ln>
                  <a:noFill/>
                </a:ln>
                <a:solidFill>
                  <a:schemeClr val="tx1"/>
                </a:solidFill>
                <a:effectLst/>
                <a:cs typeface="Calibri" panose="020F0502020204030204" pitchFamily="34" charset="0"/>
              </a:rPr>
              <a:t/>
            </a:r>
            <a:br>
              <a:rPr kumimoji="0" lang="en-US" altLang="en-US" b="0" i="0" u="none" strike="noStrike" cap="none" normalizeH="0" baseline="0" dirty="0" smtClean="0">
                <a:ln>
                  <a:noFill/>
                </a:ln>
                <a:solidFill>
                  <a:schemeClr val="tx1"/>
                </a:solidFill>
                <a:effectLst/>
                <a:cs typeface="Calibri" panose="020F0502020204030204" pitchFamily="34" charset="0"/>
              </a:rPr>
            </a:br>
            <a:endParaRPr kumimoji="0" lang="en-US" altLang="en-US"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5942845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Initial recognition of exploration and evaluation assets</a:t>
            </a:r>
            <a:endParaRPr lang="en-GB" dirty="0"/>
          </a:p>
        </p:txBody>
      </p:sp>
      <p:sp>
        <p:nvSpPr>
          <p:cNvPr id="3" name="Content Placeholder 2"/>
          <p:cNvSpPr>
            <a:spLocks noGrp="1"/>
          </p:cNvSpPr>
          <p:nvPr>
            <p:ph idx="1"/>
          </p:nvPr>
        </p:nvSpPr>
        <p:spPr>
          <a:xfrm>
            <a:off x="1745672" y="1845734"/>
            <a:ext cx="9410007" cy="4023360"/>
          </a:xfrm>
        </p:spPr>
        <p:txBody>
          <a:bodyPr>
            <a:normAutofit/>
          </a:bodyPr>
          <a:lstStyle/>
          <a:p>
            <a:r>
              <a:rPr lang="en-GB" dirty="0" smtClean="0"/>
              <a:t>Exploration and evaluation assets shall be measured at cost. </a:t>
            </a:r>
          </a:p>
          <a:p>
            <a:r>
              <a:rPr lang="en-GB" dirty="0" smtClean="0"/>
              <a:t>An entity shall determine an accounting policy specifying which expenditures are recognised as exploration and evaluation assets and apply the policy consistently. </a:t>
            </a:r>
          </a:p>
          <a:p>
            <a:r>
              <a:rPr lang="en-GB" dirty="0" smtClean="0"/>
              <a:t>In making this determination, an entity considers the degree to which the expenditure can be associated with finding specific mineral resources. </a:t>
            </a:r>
            <a:endParaRPr lang="en-GB" dirty="0"/>
          </a:p>
        </p:txBody>
      </p:sp>
    </p:spTree>
    <p:extLst>
      <p:ext uri="{BB962C8B-B14F-4D97-AF65-F5344CB8AC3E}">
        <p14:creationId xmlns:p14="http://schemas.microsoft.com/office/powerpoint/2010/main" val="12128918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Initial recognition of exploration and evaluation assets</a:t>
            </a:r>
            <a:endParaRPr lang="en-GB" dirty="0"/>
          </a:p>
        </p:txBody>
      </p:sp>
      <p:sp>
        <p:nvSpPr>
          <p:cNvPr id="3" name="Content Placeholder 2"/>
          <p:cNvSpPr>
            <a:spLocks noGrp="1"/>
          </p:cNvSpPr>
          <p:nvPr>
            <p:ph idx="1"/>
          </p:nvPr>
        </p:nvSpPr>
        <p:spPr>
          <a:xfrm>
            <a:off x="1629294" y="1895609"/>
            <a:ext cx="9526385" cy="4023360"/>
          </a:xfrm>
        </p:spPr>
        <p:txBody>
          <a:bodyPr>
            <a:normAutofit/>
          </a:bodyPr>
          <a:lstStyle/>
          <a:p>
            <a:r>
              <a:rPr lang="en-GB" dirty="0" smtClean="0"/>
              <a:t>The </a:t>
            </a:r>
            <a:r>
              <a:rPr lang="en-GB" dirty="0"/>
              <a:t>Following are examples of expenditures that might be included in the initial measurement of exploration and evaluation assets (the list is not exhaustive):</a:t>
            </a:r>
          </a:p>
          <a:p>
            <a:pPr lvl="1"/>
            <a:r>
              <a:rPr lang="en-GB" dirty="0"/>
              <a:t>Acquisition of rights to explore;</a:t>
            </a:r>
          </a:p>
          <a:p>
            <a:pPr lvl="1"/>
            <a:r>
              <a:rPr lang="en-GB" dirty="0"/>
              <a:t>Topographical, geological, geochemical and geophysical studies;</a:t>
            </a:r>
          </a:p>
          <a:p>
            <a:pPr lvl="1"/>
            <a:r>
              <a:rPr lang="en-GB" dirty="0"/>
              <a:t>Exploratory drilling;</a:t>
            </a:r>
          </a:p>
          <a:p>
            <a:pPr lvl="1"/>
            <a:r>
              <a:rPr lang="en-GB" dirty="0"/>
              <a:t>T</a:t>
            </a:r>
            <a:r>
              <a:rPr lang="en-GB" dirty="0" smtClean="0"/>
              <a:t>renching</a:t>
            </a:r>
            <a:r>
              <a:rPr lang="en-GB" dirty="0"/>
              <a:t>;</a:t>
            </a:r>
          </a:p>
          <a:p>
            <a:pPr lvl="1"/>
            <a:r>
              <a:rPr lang="en-GB" dirty="0"/>
              <a:t>Sampling; and</a:t>
            </a:r>
          </a:p>
          <a:p>
            <a:pPr lvl="1"/>
            <a:r>
              <a:rPr lang="en-GB" dirty="0"/>
              <a:t>Activities in relation to evaluating the technical feasibility and commercial viability of extracting a mineral resource.</a:t>
            </a:r>
          </a:p>
          <a:p>
            <a:r>
              <a:rPr lang="en-GB" dirty="0"/>
              <a:t>Expenditures related to the development of mineral resources shall not be recognised as exploration and evaluation assets. The Framework 1 and IAS 38 Intangible Assets provide guidance on the recognition of assets arising from development.</a:t>
            </a:r>
          </a:p>
          <a:p>
            <a:endParaRPr lang="en-GB" dirty="0"/>
          </a:p>
        </p:txBody>
      </p:sp>
    </p:spTree>
    <p:extLst>
      <p:ext uri="{BB962C8B-B14F-4D97-AF65-F5344CB8AC3E}">
        <p14:creationId xmlns:p14="http://schemas.microsoft.com/office/powerpoint/2010/main" val="2210962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Measurement </a:t>
            </a:r>
            <a:r>
              <a:rPr lang="en-GB" b="1" dirty="0"/>
              <a:t>after recognition </a:t>
            </a:r>
            <a:endParaRPr lang="en-GB" dirty="0"/>
          </a:p>
        </p:txBody>
      </p:sp>
      <p:sp>
        <p:nvSpPr>
          <p:cNvPr id="3" name="Content Placeholder 2"/>
          <p:cNvSpPr>
            <a:spLocks noGrp="1"/>
          </p:cNvSpPr>
          <p:nvPr>
            <p:ph idx="1"/>
          </p:nvPr>
        </p:nvSpPr>
        <p:spPr>
          <a:xfrm>
            <a:off x="1485900" y="1990725"/>
            <a:ext cx="9867900" cy="4186238"/>
          </a:xfrm>
        </p:spPr>
        <p:txBody>
          <a:bodyPr>
            <a:normAutofit/>
          </a:bodyPr>
          <a:lstStyle/>
          <a:p>
            <a:r>
              <a:rPr lang="en-GB" dirty="0" smtClean="0"/>
              <a:t>After initial recognition</a:t>
            </a:r>
            <a:r>
              <a:rPr lang="en-GB" dirty="0"/>
              <a:t>, an entity shall apply either the cost model or the revaluation model to the exploration and evaluation assets. </a:t>
            </a:r>
            <a:endParaRPr lang="en-GB" dirty="0" smtClean="0"/>
          </a:p>
          <a:p>
            <a:endParaRPr lang="en-GB" b="1" dirty="0"/>
          </a:p>
          <a:p>
            <a:r>
              <a:rPr lang="en-GB" b="1" dirty="0" smtClean="0"/>
              <a:t>Impairment </a:t>
            </a:r>
            <a:endParaRPr lang="en-GB" dirty="0"/>
          </a:p>
          <a:p>
            <a:r>
              <a:rPr lang="en-GB" dirty="0"/>
              <a:t>Exploration and evaluation assets shall be assessed for impairment when facts and circumstances suggest that the carrying amount of an exploration and evaluation asset may exceed its recoverable amount. When facts and circumstances suggest that the carrying amount exceeds the recoverable amount, an entity shall measure, present and disclose any resulting impairment loss in accordance with IAS 36, except as provided by paragraph 21 below. </a:t>
            </a:r>
          </a:p>
        </p:txBody>
      </p:sp>
    </p:spTree>
    <p:extLst>
      <p:ext uri="{BB962C8B-B14F-4D97-AF65-F5344CB8AC3E}">
        <p14:creationId xmlns:p14="http://schemas.microsoft.com/office/powerpoint/2010/main" val="14968951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38324" y="2028825"/>
            <a:ext cx="8383361" cy="3217410"/>
          </a:xfrm>
        </p:spPr>
        <p:txBody>
          <a:bodyPr>
            <a:normAutofit/>
          </a:bodyPr>
          <a:lstStyle/>
          <a:p>
            <a:pPr marL="0" indent="0">
              <a:buNone/>
            </a:pPr>
            <a:r>
              <a:rPr lang="en-US" altLang="en-US" dirty="0" smtClean="0"/>
              <a:t>Mostly </a:t>
            </a:r>
            <a:r>
              <a:rPr lang="en-US" altLang="en-US" dirty="0"/>
              <a:t>rely upon application of general purpose standards, particularly: </a:t>
            </a:r>
            <a:br>
              <a:rPr lang="en-US" altLang="en-US" dirty="0"/>
            </a:br>
            <a:r>
              <a:rPr lang="en-US" altLang="en-US" dirty="0"/>
              <a:t>IAS 16 Property, plant and equipment </a:t>
            </a:r>
            <a:br>
              <a:rPr lang="en-US" altLang="en-US" dirty="0"/>
            </a:br>
            <a:r>
              <a:rPr lang="en-US" altLang="en-US" dirty="0"/>
              <a:t>IAS 38 Intangible assets </a:t>
            </a:r>
            <a:br>
              <a:rPr lang="en-US" altLang="en-US" dirty="0"/>
            </a:br>
            <a:r>
              <a:rPr lang="en-US" altLang="en-US" dirty="0"/>
              <a:t>IAS 23 Borrowing costs </a:t>
            </a:r>
            <a:br>
              <a:rPr lang="en-US" altLang="en-US" dirty="0"/>
            </a:br>
            <a:r>
              <a:rPr lang="en-US" altLang="en-US" dirty="0"/>
              <a:t>IAS 36 Impairment </a:t>
            </a:r>
            <a:br>
              <a:rPr lang="en-US" altLang="en-US" dirty="0"/>
            </a:br>
            <a:r>
              <a:rPr lang="en-US" altLang="en-US" dirty="0"/>
              <a:t>IAS 37 Provisions </a:t>
            </a:r>
          </a:p>
          <a:p>
            <a:endParaRPr lang="en-GB" dirty="0"/>
          </a:p>
        </p:txBody>
      </p:sp>
      <p:sp>
        <p:nvSpPr>
          <p:cNvPr id="2" name="Rectangle 1"/>
          <p:cNvSpPr/>
          <p:nvPr/>
        </p:nvSpPr>
        <p:spPr>
          <a:xfrm>
            <a:off x="1314449" y="844034"/>
            <a:ext cx="6980822" cy="707886"/>
          </a:xfrm>
          <a:prstGeom prst="rect">
            <a:avLst/>
          </a:prstGeom>
        </p:spPr>
        <p:txBody>
          <a:bodyPr wrap="none">
            <a:spAutoFit/>
          </a:bodyPr>
          <a:lstStyle/>
          <a:p>
            <a:r>
              <a:rPr lang="en-GB" sz="4000" b="1" dirty="0"/>
              <a:t>Measurement after recognition </a:t>
            </a:r>
            <a:endParaRPr lang="en-GB" sz="4000" dirty="0"/>
          </a:p>
        </p:txBody>
      </p:sp>
    </p:spTree>
    <p:extLst>
      <p:ext uri="{BB962C8B-B14F-4D97-AF65-F5344CB8AC3E}">
        <p14:creationId xmlns:p14="http://schemas.microsoft.com/office/powerpoint/2010/main" val="215525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idx="4294967295"/>
          </p:nvPr>
        </p:nvSpPr>
        <p:spPr>
          <a:xfrm>
            <a:off x="0" y="274638"/>
            <a:ext cx="8229600" cy="777875"/>
          </a:xfrm>
        </p:spPr>
        <p:txBody>
          <a:bodyPr/>
          <a:lstStyle/>
          <a:p>
            <a:pPr eaLnBrk="1" hangingPunct="1"/>
            <a:r>
              <a:rPr lang="en-GB" altLang="zh-CN" sz="3200" b="1">
                <a:solidFill>
                  <a:schemeClr val="accent2"/>
                </a:solidFill>
                <a:ea typeface="宋体" charset="-122"/>
              </a:rPr>
              <a:t>Worldwide Crude Oil Trade Flow</a:t>
            </a:r>
          </a:p>
        </p:txBody>
      </p:sp>
      <p:sp>
        <p:nvSpPr>
          <p:cNvPr id="18435" name="Rectangle 3"/>
          <p:cNvSpPr>
            <a:spLocks noGrp="1" noChangeArrowheads="1"/>
          </p:cNvSpPr>
          <p:nvPr>
            <p:ph type="body" idx="4294967295"/>
          </p:nvPr>
        </p:nvSpPr>
        <p:spPr>
          <a:xfrm>
            <a:off x="0" y="1196975"/>
            <a:ext cx="8229600" cy="4525963"/>
          </a:xfrm>
        </p:spPr>
        <p:txBody>
          <a:bodyPr/>
          <a:lstStyle/>
          <a:p>
            <a:pPr eaLnBrk="1" hangingPunct="1"/>
            <a:endParaRPr lang="zh-CN" altLang="en-GB" smtClean="0">
              <a:ea typeface="宋体" charset="-122"/>
            </a:endParaRPr>
          </a:p>
          <a:p>
            <a:pPr eaLnBrk="1" hangingPunct="1"/>
            <a:endParaRPr lang="zh-CN" altLang="en-GB" smtClean="0">
              <a:ea typeface="宋体" charset="-122"/>
            </a:endParaRPr>
          </a:p>
        </p:txBody>
      </p:sp>
      <p:sp>
        <p:nvSpPr>
          <p:cNvPr id="18436" name="Text Box 10"/>
          <p:cNvSpPr txBox="1">
            <a:spLocks noChangeArrowheads="1"/>
          </p:cNvSpPr>
          <p:nvPr/>
        </p:nvSpPr>
        <p:spPr bwMode="auto">
          <a:xfrm>
            <a:off x="1847851" y="6237288"/>
            <a:ext cx="43926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GB" altLang="zh-CN">
                <a:ea typeface="宋体" charset="-122"/>
              </a:rPr>
              <a:t>Source: UN Energy Statistics Yearbook</a:t>
            </a:r>
            <a:r>
              <a:rPr lang="en-GB" altLang="zh-CN" sz="1400">
                <a:ea typeface="宋体" charset="-122"/>
              </a:rPr>
              <a:t> </a:t>
            </a:r>
          </a:p>
        </p:txBody>
      </p:sp>
      <p:pic>
        <p:nvPicPr>
          <p:cNvPr id="1843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4113" y="1341439"/>
            <a:ext cx="7416800"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56627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Presentation and disclosure </a:t>
            </a:r>
            <a:endParaRPr lang="en-GB" dirty="0"/>
          </a:p>
        </p:txBody>
      </p:sp>
      <p:sp>
        <p:nvSpPr>
          <p:cNvPr id="3" name="Content Placeholder 2"/>
          <p:cNvSpPr>
            <a:spLocks noGrp="1"/>
          </p:cNvSpPr>
          <p:nvPr>
            <p:ph idx="1"/>
          </p:nvPr>
        </p:nvSpPr>
        <p:spPr>
          <a:xfrm>
            <a:off x="1857375" y="1924050"/>
            <a:ext cx="9774010" cy="4028850"/>
          </a:xfrm>
        </p:spPr>
        <p:txBody>
          <a:bodyPr>
            <a:normAutofit fontScale="92500" lnSpcReduction="10000"/>
          </a:bodyPr>
          <a:lstStyle/>
          <a:p>
            <a:r>
              <a:rPr lang="en-GB" dirty="0" smtClean="0"/>
              <a:t>An </a:t>
            </a:r>
            <a:r>
              <a:rPr lang="en-GB" dirty="0"/>
              <a:t>entity shall classify exploration and evaluation assets as tangible or intangible according to the nature of the assets acquired and apply the classification consistently. </a:t>
            </a:r>
          </a:p>
          <a:p>
            <a:r>
              <a:rPr lang="en-GB" dirty="0"/>
              <a:t>Some exploration and evaluation assets are treated as intangible (e.g. drilling rights), whereas others are tangible (e.g. vehicles and drilling rigs). </a:t>
            </a:r>
            <a:endParaRPr lang="en-GB" dirty="0" smtClean="0"/>
          </a:p>
          <a:p>
            <a:r>
              <a:rPr lang="en-GB" dirty="0" smtClean="0"/>
              <a:t>To </a:t>
            </a:r>
            <a:r>
              <a:rPr lang="en-GB" dirty="0"/>
              <a:t>the extent that a tangible asset is consumed in developing an intangible asset, the amount reflecting that consumption is part of the cost of the intangible asset. </a:t>
            </a:r>
            <a:endParaRPr lang="en-GB" dirty="0" smtClean="0"/>
          </a:p>
          <a:p>
            <a:r>
              <a:rPr lang="en-GB" dirty="0" smtClean="0"/>
              <a:t>However</a:t>
            </a:r>
            <a:r>
              <a:rPr lang="en-GB" dirty="0"/>
              <a:t>, using a tangible asset to develop an intangible asset does not change a tangible asset into an intangible asset. </a:t>
            </a:r>
          </a:p>
          <a:p>
            <a:pPr marL="0" indent="0">
              <a:buNone/>
            </a:pPr>
            <a:r>
              <a:rPr lang="en-GB" b="1" dirty="0"/>
              <a:t>Reclassification of exploration and evaluation assets </a:t>
            </a:r>
            <a:endParaRPr lang="en-GB" dirty="0"/>
          </a:p>
          <a:p>
            <a:r>
              <a:rPr lang="en-GB" dirty="0"/>
              <a:t>An exploration and evaluation asset shall no longer </a:t>
            </a:r>
            <a:r>
              <a:rPr lang="en-GB" dirty="0" smtClean="0"/>
              <a:t>be </a:t>
            </a:r>
            <a:r>
              <a:rPr lang="en-GB" dirty="0"/>
              <a:t>classified as such when the technical feasibility and commercial viability of extracting a mineral resource are demonstrable. Exploration and evaluation assets shall be assessed for impairment, and any impairment loss recognised, before reclassification. </a:t>
            </a:r>
          </a:p>
        </p:txBody>
      </p:sp>
    </p:spTree>
    <p:extLst>
      <p:ext uri="{BB962C8B-B14F-4D97-AF65-F5344CB8AC3E}">
        <p14:creationId xmlns:p14="http://schemas.microsoft.com/office/powerpoint/2010/main" val="98011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t>Reclassification of exploration and evaluation assets </a:t>
            </a:r>
            <a:endParaRPr lang="en-GB" dirty="0"/>
          </a:p>
        </p:txBody>
      </p:sp>
      <p:sp>
        <p:nvSpPr>
          <p:cNvPr id="3" name="Content Placeholder 2"/>
          <p:cNvSpPr>
            <a:spLocks noGrp="1"/>
          </p:cNvSpPr>
          <p:nvPr>
            <p:ph idx="1"/>
          </p:nvPr>
        </p:nvSpPr>
        <p:spPr>
          <a:xfrm>
            <a:off x="1857375" y="1924050"/>
            <a:ext cx="9148082" cy="4028850"/>
          </a:xfrm>
        </p:spPr>
        <p:txBody>
          <a:bodyPr>
            <a:normAutofit/>
          </a:bodyPr>
          <a:lstStyle/>
          <a:p>
            <a:r>
              <a:rPr lang="en-GB" dirty="0" smtClean="0"/>
              <a:t>An </a:t>
            </a:r>
            <a:r>
              <a:rPr lang="en-GB" dirty="0"/>
              <a:t>exploration and evaluation asset shall no longer </a:t>
            </a:r>
            <a:r>
              <a:rPr lang="en-GB" dirty="0" smtClean="0"/>
              <a:t>be </a:t>
            </a:r>
            <a:r>
              <a:rPr lang="en-GB" dirty="0"/>
              <a:t>classified as such when the technical feasibility and commercial viability of extracting a mineral resource are demonstrable. </a:t>
            </a:r>
            <a:endParaRPr lang="en-GB" dirty="0" smtClean="0"/>
          </a:p>
          <a:p>
            <a:r>
              <a:rPr lang="en-GB" dirty="0" smtClean="0"/>
              <a:t>Exploration </a:t>
            </a:r>
            <a:r>
              <a:rPr lang="en-GB" dirty="0"/>
              <a:t>and evaluation assets shall be assessed for impairment, and any impairment loss recognised, before reclassification. </a:t>
            </a:r>
          </a:p>
        </p:txBody>
      </p:sp>
    </p:spTree>
    <p:extLst>
      <p:ext uri="{BB962C8B-B14F-4D97-AF65-F5344CB8AC3E}">
        <p14:creationId xmlns:p14="http://schemas.microsoft.com/office/powerpoint/2010/main" val="2597484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Cash flows</a:t>
            </a:r>
            <a:endParaRPr lang="en-GB" dirty="0"/>
          </a:p>
        </p:txBody>
      </p:sp>
      <p:sp>
        <p:nvSpPr>
          <p:cNvPr id="3" name="Content Placeholder 2"/>
          <p:cNvSpPr>
            <a:spLocks noGrp="1"/>
          </p:cNvSpPr>
          <p:nvPr>
            <p:ph idx="1"/>
          </p:nvPr>
        </p:nvSpPr>
        <p:spPr>
          <a:xfrm>
            <a:off x="1602625" y="1737360"/>
            <a:ext cx="9734550" cy="3898221"/>
          </a:xfrm>
        </p:spPr>
        <p:txBody>
          <a:bodyPr>
            <a:noAutofit/>
          </a:bodyPr>
          <a:lstStyle/>
          <a:p>
            <a:pPr marL="0" indent="0">
              <a:buNone/>
            </a:pPr>
            <a:r>
              <a:rPr lang="en-GB" sz="2400" dirty="0" smtClean="0"/>
              <a:t>Cash flows during the reporting period are classified majorly under:</a:t>
            </a:r>
          </a:p>
          <a:p>
            <a:pPr lvl="1"/>
            <a:r>
              <a:rPr lang="en-GB" sz="2000" dirty="0" smtClean="0"/>
              <a:t>Operating activities</a:t>
            </a:r>
          </a:p>
          <a:p>
            <a:pPr marL="384048" lvl="2" indent="0">
              <a:buNone/>
            </a:pPr>
            <a:r>
              <a:rPr lang="en-GB" sz="1600" dirty="0" smtClean="0"/>
              <a:t>Principally revenue producing activities that do not include investing or financing activities and these would defer depending on whether the entity is a major or an independent.</a:t>
            </a:r>
          </a:p>
          <a:p>
            <a:pPr marL="384048" lvl="2" indent="0">
              <a:buNone/>
            </a:pPr>
            <a:r>
              <a:rPr lang="en-GB" sz="1600" dirty="0"/>
              <a:t>	Oil and gas production and sale of crude</a:t>
            </a:r>
          </a:p>
          <a:p>
            <a:pPr marL="384048" lvl="2" indent="0">
              <a:buNone/>
            </a:pPr>
            <a:r>
              <a:rPr lang="en-GB" sz="1600" dirty="0" smtClean="0"/>
              <a:t>	Revenue from refining </a:t>
            </a:r>
          </a:p>
          <a:p>
            <a:pPr marL="384048" lvl="2" indent="0">
              <a:buNone/>
            </a:pPr>
            <a:r>
              <a:rPr lang="en-GB" sz="1600" dirty="0"/>
              <a:t>	</a:t>
            </a:r>
            <a:r>
              <a:rPr lang="en-GB" sz="1600" dirty="0" smtClean="0"/>
              <a:t>Revenue from Downstream related activities</a:t>
            </a:r>
          </a:p>
          <a:p>
            <a:pPr marL="384048" lvl="2" indent="0">
              <a:buNone/>
            </a:pPr>
            <a:endParaRPr lang="en-GB" sz="900" dirty="0" smtClean="0"/>
          </a:p>
          <a:p>
            <a:pPr lvl="1"/>
            <a:r>
              <a:rPr lang="en-GB" sz="2000" dirty="0" smtClean="0"/>
              <a:t>Investing activities</a:t>
            </a:r>
          </a:p>
          <a:p>
            <a:pPr marL="384048" lvl="2" indent="0">
              <a:lnSpc>
                <a:spcPct val="100000"/>
              </a:lnSpc>
              <a:buNone/>
            </a:pPr>
            <a:r>
              <a:rPr lang="en-GB" sz="1600" dirty="0" smtClean="0"/>
              <a:t>    </a:t>
            </a:r>
            <a:r>
              <a:rPr lang="en-GB" sz="1600" dirty="0"/>
              <a:t>These are acquisition and disposal of long term assets and other investment not included as cash equivalent investments</a:t>
            </a:r>
          </a:p>
          <a:p>
            <a:pPr lvl="4"/>
            <a:r>
              <a:rPr lang="en-GB" sz="1600" dirty="0" smtClean="0"/>
              <a:t>Purchase and sale of licenses or interests in production areas</a:t>
            </a:r>
          </a:p>
          <a:p>
            <a:pPr marL="914400" lvl="2" indent="0">
              <a:buNone/>
            </a:pPr>
            <a:endParaRPr lang="en-GB" sz="800" dirty="0" smtClean="0"/>
          </a:p>
          <a:p>
            <a:pPr lvl="1"/>
            <a:r>
              <a:rPr lang="en-GB" sz="2000" dirty="0" smtClean="0"/>
              <a:t>Financing activities</a:t>
            </a:r>
          </a:p>
          <a:p>
            <a:pPr marL="384048" lvl="2" indent="0">
              <a:buNone/>
            </a:pPr>
            <a:r>
              <a:rPr lang="en-GB" sz="1600" dirty="0"/>
              <a:t> </a:t>
            </a:r>
            <a:r>
              <a:rPr lang="en-GB" sz="1600" dirty="0" smtClean="0"/>
              <a:t>    These are activities that change the size and composition of equity capital and borrowings</a:t>
            </a:r>
            <a:endParaRPr lang="en-GB" sz="1600" dirty="0"/>
          </a:p>
        </p:txBody>
      </p:sp>
    </p:spTree>
    <p:extLst>
      <p:ext uri="{BB962C8B-B14F-4D97-AF65-F5344CB8AC3E}">
        <p14:creationId xmlns:p14="http://schemas.microsoft.com/office/powerpoint/2010/main" val="368466541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581025"/>
            <a:ext cx="10058400" cy="899160"/>
          </a:xfrm>
        </p:spPr>
        <p:txBody>
          <a:bodyPr>
            <a:normAutofit/>
          </a:bodyPr>
          <a:lstStyle/>
          <a:p>
            <a:r>
              <a:rPr lang="en-GB" sz="4000" dirty="0" smtClean="0"/>
              <a:t>Life line Upstream - Reserves (covered earlier)</a:t>
            </a:r>
            <a:endParaRPr lang="en-GB" sz="40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6950" y="1984106"/>
            <a:ext cx="8286750" cy="4034463"/>
          </a:xfrm>
          <a:prstGeom prst="rect">
            <a:avLst/>
          </a:prstGeom>
        </p:spPr>
      </p:pic>
    </p:spTree>
    <p:extLst>
      <p:ext uri="{BB962C8B-B14F-4D97-AF65-F5344CB8AC3E}">
        <p14:creationId xmlns:p14="http://schemas.microsoft.com/office/powerpoint/2010/main" val="5329636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13572"/>
          </a:xfrm>
        </p:spPr>
        <p:txBody>
          <a:bodyPr>
            <a:normAutofit/>
          </a:bodyPr>
          <a:lstStyle/>
          <a:p>
            <a:r>
              <a:rPr lang="en-GB" sz="3600" dirty="0" smtClean="0"/>
              <a:t>Reserves – For Exploration and Production Companies.</a:t>
            </a:r>
            <a:endParaRPr lang="en-GB" sz="3600" dirty="0"/>
          </a:p>
        </p:txBody>
      </p:sp>
      <p:sp>
        <p:nvSpPr>
          <p:cNvPr id="3" name="Content Placeholder 2"/>
          <p:cNvSpPr>
            <a:spLocks noGrp="1"/>
          </p:cNvSpPr>
          <p:nvPr>
            <p:ph idx="1"/>
          </p:nvPr>
        </p:nvSpPr>
        <p:spPr>
          <a:xfrm>
            <a:off x="1590674" y="1845734"/>
            <a:ext cx="9565005" cy="4023360"/>
          </a:xfrm>
        </p:spPr>
        <p:txBody>
          <a:bodyPr/>
          <a:lstStyle/>
          <a:p>
            <a:r>
              <a:rPr lang="en-GB" dirty="0" smtClean="0"/>
              <a:t>Why?</a:t>
            </a:r>
            <a:endParaRPr lang="en-GB" dirty="0"/>
          </a:p>
          <a:p>
            <a:pPr marL="342900" indent="-342900">
              <a:buFont typeface="Arial" panose="020B0604020202020204" pitchFamily="34" charset="0"/>
              <a:buChar char="•"/>
            </a:pPr>
            <a:r>
              <a:rPr lang="en-GB" dirty="0" smtClean="0"/>
              <a:t>Reserves </a:t>
            </a:r>
            <a:r>
              <a:rPr lang="en-GB" dirty="0"/>
              <a:t>are vital instruments </a:t>
            </a:r>
            <a:r>
              <a:rPr lang="en-GB" dirty="0" smtClean="0"/>
              <a:t>for companies </a:t>
            </a:r>
            <a:r>
              <a:rPr lang="en-GB" dirty="0"/>
              <a:t>to gain access to capital </a:t>
            </a:r>
            <a:r>
              <a:rPr lang="en-GB" dirty="0" smtClean="0"/>
              <a:t>markets.</a:t>
            </a:r>
          </a:p>
          <a:p>
            <a:pPr marL="342900" indent="-342900">
              <a:buFont typeface="Arial" panose="020B0604020202020204" pitchFamily="34" charset="0"/>
              <a:buChar char="•"/>
            </a:pPr>
            <a:r>
              <a:rPr lang="en-GB" dirty="0" smtClean="0"/>
              <a:t>Determine market value  of the company (research </a:t>
            </a:r>
            <a:r>
              <a:rPr lang="en-GB" dirty="0"/>
              <a:t>indicates that the volume/value of reserves determines more than 70% of the market </a:t>
            </a:r>
            <a:r>
              <a:rPr lang="en-GB" dirty="0" smtClean="0"/>
              <a:t>value).</a:t>
            </a:r>
          </a:p>
          <a:p>
            <a:pPr marL="342900" indent="-342900">
              <a:buFont typeface="Arial" panose="020B0604020202020204" pitchFamily="34" charset="0"/>
              <a:buChar char="•"/>
            </a:pPr>
            <a:r>
              <a:rPr lang="en-GB" dirty="0" smtClean="0"/>
              <a:t>Creditors </a:t>
            </a:r>
            <a:r>
              <a:rPr lang="en-GB" dirty="0"/>
              <a:t>base on reserves volumes as collateral to </a:t>
            </a:r>
            <a:r>
              <a:rPr lang="en-GB" dirty="0" smtClean="0"/>
              <a:t>lend </a:t>
            </a:r>
            <a:r>
              <a:rPr lang="en-GB" dirty="0"/>
              <a:t>companies, credit ratings etc. </a:t>
            </a:r>
            <a:endParaRPr lang="en-GB" dirty="0" smtClean="0"/>
          </a:p>
          <a:p>
            <a:endParaRPr lang="en-GB" dirty="0" smtClean="0"/>
          </a:p>
          <a:p>
            <a:r>
              <a:rPr lang="en-GB" dirty="0" smtClean="0"/>
              <a:t>No </a:t>
            </a:r>
            <a:r>
              <a:rPr lang="en-GB" dirty="0"/>
              <a:t>wonder that several companies have been caught by regulators in over booking scandals. (Reserves are a company’s black box. They exert huge influence on everything else in its orbit yet emits very little light.) </a:t>
            </a:r>
          </a:p>
        </p:txBody>
      </p:sp>
    </p:spTree>
    <p:extLst>
      <p:ext uri="{BB962C8B-B14F-4D97-AF65-F5344CB8AC3E}">
        <p14:creationId xmlns:p14="http://schemas.microsoft.com/office/powerpoint/2010/main" val="3356654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286604"/>
            <a:ext cx="10058400" cy="1113572"/>
          </a:xfrm>
        </p:spPr>
        <p:txBody>
          <a:bodyPr>
            <a:normAutofit/>
          </a:bodyPr>
          <a:lstStyle/>
          <a:p>
            <a:r>
              <a:rPr lang="en-GB" sz="3600" dirty="0" smtClean="0"/>
              <a:t>Reserves – For Exploration and Production Companies.</a:t>
            </a:r>
            <a:endParaRPr lang="en-GB" sz="3600" dirty="0"/>
          </a:p>
        </p:txBody>
      </p:sp>
      <p:sp>
        <p:nvSpPr>
          <p:cNvPr id="3" name="Content Placeholder 2"/>
          <p:cNvSpPr>
            <a:spLocks noGrp="1"/>
          </p:cNvSpPr>
          <p:nvPr>
            <p:ph idx="1"/>
          </p:nvPr>
        </p:nvSpPr>
        <p:spPr>
          <a:xfrm>
            <a:off x="1562794" y="1845734"/>
            <a:ext cx="9592886" cy="4023360"/>
          </a:xfrm>
        </p:spPr>
        <p:txBody>
          <a:bodyPr>
            <a:noAutofit/>
          </a:bodyPr>
          <a:lstStyle/>
          <a:p>
            <a:r>
              <a:rPr lang="en-GB" sz="1500" b="1" dirty="0" smtClean="0"/>
              <a:t>Shell Case study – David Polk report</a:t>
            </a:r>
          </a:p>
          <a:p>
            <a:r>
              <a:rPr lang="en-GB" sz="1500" dirty="0"/>
              <a:t> In 2004, the law firm Davis Polk &amp; Wardwell released a significant report, commissioned by Shell's Group Audit Committee, following the shocking announcement in January of that year that Shell would be </a:t>
            </a:r>
            <a:r>
              <a:rPr lang="en-GB" sz="1500" dirty="0" err="1"/>
              <a:t>recategorizing</a:t>
            </a:r>
            <a:r>
              <a:rPr lang="en-GB" sz="1500" dirty="0"/>
              <a:t> approximately 3.9 billion barrels of oil equivalent (</a:t>
            </a:r>
            <a:r>
              <a:rPr lang="en-GB" sz="1500" dirty="0" err="1"/>
              <a:t>boe</a:t>
            </a:r>
            <a:r>
              <a:rPr lang="en-GB" sz="1500" dirty="0"/>
              <a:t>) of its reported "proved" reserves. The primary aim of the Davis Polk investigation was to thoroughly examine the facts and circumstances that led to this substantial overstatement of reserves, scrutinize the conduct of the senior management involved, and recommend any necessary remedial actions, encompassing both personnel changes and broader improvements to internal control mechanisms. </a:t>
            </a:r>
            <a:endParaRPr lang="en-GB" sz="1500" dirty="0" smtClean="0"/>
          </a:p>
          <a:p>
            <a:r>
              <a:rPr lang="en-GB" sz="1500" dirty="0" smtClean="0"/>
              <a:t>The </a:t>
            </a:r>
            <a:r>
              <a:rPr lang="en-GB" sz="1500" dirty="0"/>
              <a:t>investigation focused on several key geographic areas heavily impacted by the </a:t>
            </a:r>
            <a:r>
              <a:rPr lang="en-GB" sz="1500" dirty="0" err="1"/>
              <a:t>recategorizations</a:t>
            </a:r>
            <a:r>
              <a:rPr lang="en-GB" sz="1500" dirty="0"/>
              <a:t>, including Nigeria, Oman, Australia, and Brunei, which together accounted for a majority of the restated reserves.   The Davis Polk report's findings were damning, revealing that Shell had overstated its proved reserves for several years and that senior executives, including the then-chairman Sir Philip Watts and head of exploration and production Walter van de </a:t>
            </a:r>
            <a:r>
              <a:rPr lang="en-GB" sz="1500" dirty="0" err="1"/>
              <a:t>Vijver</a:t>
            </a:r>
            <a:r>
              <a:rPr lang="en-GB" sz="1500" dirty="0"/>
              <a:t>, were aware of the discrepancies long before they were publicly disclosed. The report highlighted a culture of pressure and a lack of robust internal controls, indicating that Shell's own guidelines for booking reserves were inadequate and not consistently applied in line with U.S. Securities and Exchange Commission (SEC) standards. Ultimately, the total </a:t>
            </a:r>
            <a:r>
              <a:rPr lang="en-GB" sz="1500" dirty="0" err="1"/>
              <a:t>recategorization</a:t>
            </a:r>
            <a:r>
              <a:rPr lang="en-GB" sz="1500" dirty="0"/>
              <a:t> amounted to over 4.4 billion </a:t>
            </a:r>
            <a:r>
              <a:rPr lang="en-GB" sz="1500" dirty="0" err="1"/>
              <a:t>boe</a:t>
            </a:r>
            <a:r>
              <a:rPr lang="en-GB" sz="1500" dirty="0"/>
              <a:t>. </a:t>
            </a:r>
            <a:endParaRPr lang="en-GB" sz="1500" dirty="0" smtClean="0"/>
          </a:p>
          <a:p>
            <a:r>
              <a:rPr lang="en-GB" sz="1500" dirty="0" smtClean="0"/>
              <a:t>The </a:t>
            </a:r>
            <a:r>
              <a:rPr lang="en-GB" sz="1500" dirty="0"/>
              <a:t>fallout from the report and the reserves scandal included significant fines from regulatory bodies like the UK's Financial Services Authority and the US SEC, a restatement of financial results, and considerable damage to Shell's reputation, leading to senior management departures and a push for improved corporate governance and transparency in reserves reporting.   </a:t>
            </a:r>
            <a:endParaRPr lang="en-GB" sz="1500" dirty="0"/>
          </a:p>
        </p:txBody>
      </p:sp>
    </p:spTree>
    <p:extLst>
      <p:ext uri="{BB962C8B-B14F-4D97-AF65-F5344CB8AC3E}">
        <p14:creationId xmlns:p14="http://schemas.microsoft.com/office/powerpoint/2010/main" val="40436161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Depreciation Depleting and Amortisation</a:t>
            </a:r>
            <a:endParaRPr lang="en-GB" dirty="0"/>
          </a:p>
        </p:txBody>
      </p:sp>
      <p:sp>
        <p:nvSpPr>
          <p:cNvPr id="3" name="Content Placeholder 2"/>
          <p:cNvSpPr>
            <a:spLocks noGrp="1"/>
          </p:cNvSpPr>
          <p:nvPr>
            <p:ph idx="1"/>
          </p:nvPr>
        </p:nvSpPr>
        <p:spPr/>
        <p:txBody>
          <a:bodyPr>
            <a:normAutofit fontScale="92500" lnSpcReduction="20000"/>
          </a:bodyPr>
          <a:lstStyle/>
          <a:p>
            <a:r>
              <a:rPr lang="en-GB" dirty="0"/>
              <a:t>Accumulated capitalized Exploration, Evaluation and Development costs associated with upstream oil and gas operations have to be depreciated over their useful lives in order to </a:t>
            </a:r>
            <a:r>
              <a:rPr lang="en-GB" b="1" dirty="0"/>
              <a:t>“match” </a:t>
            </a:r>
            <a:r>
              <a:rPr lang="en-GB" dirty="0"/>
              <a:t>the </a:t>
            </a:r>
            <a:r>
              <a:rPr lang="en-GB" i="1" dirty="0"/>
              <a:t>economic benefits </a:t>
            </a:r>
            <a:r>
              <a:rPr lang="en-GB" dirty="0"/>
              <a:t>accruing to the entity from the use/exploitation of the assets with the </a:t>
            </a:r>
            <a:r>
              <a:rPr lang="en-GB" i="1" dirty="0"/>
              <a:t>cost of the asset</a:t>
            </a:r>
            <a:r>
              <a:rPr lang="en-GB" dirty="0"/>
              <a:t>. </a:t>
            </a:r>
          </a:p>
          <a:p>
            <a:r>
              <a:rPr lang="en-GB" dirty="0"/>
              <a:t>The phrase commonly used for this process in the oil industry is “Depreciation. Depletion and Amortisation, commonly abbreviated to DD&amp;A. Although all three of the terms making up this phrase are concerned with a similar process of </a:t>
            </a:r>
            <a:r>
              <a:rPr lang="en-GB" i="1" dirty="0"/>
              <a:t>allocating capitalised costs </a:t>
            </a:r>
            <a:r>
              <a:rPr lang="en-GB" dirty="0"/>
              <a:t>to different </a:t>
            </a:r>
            <a:r>
              <a:rPr lang="en-GB" i="1" dirty="0"/>
              <a:t>accounting periods</a:t>
            </a:r>
            <a:r>
              <a:rPr lang="en-GB" dirty="0"/>
              <a:t>, </a:t>
            </a:r>
            <a:r>
              <a:rPr lang="en-GB" i="1" dirty="0"/>
              <a:t>each </a:t>
            </a:r>
            <a:r>
              <a:rPr lang="en-GB" dirty="0"/>
              <a:t>is used for a </a:t>
            </a:r>
            <a:r>
              <a:rPr lang="en-GB" i="1" dirty="0"/>
              <a:t>different class of fixed asset</a:t>
            </a:r>
            <a:r>
              <a:rPr lang="en-GB" dirty="0"/>
              <a:t>, as follows: </a:t>
            </a:r>
          </a:p>
          <a:p>
            <a:pPr>
              <a:buFont typeface="Arial" panose="020B0604020202020204" pitchFamily="34" charset="0"/>
              <a:buChar char="•"/>
            </a:pPr>
            <a:r>
              <a:rPr lang="en-GB" b="1" dirty="0" smtClean="0"/>
              <a:t>Depreciation </a:t>
            </a:r>
            <a:r>
              <a:rPr lang="en-GB" dirty="0"/>
              <a:t>refers to the process of allocating the depreciable amount of an asset over its useful life. In IOCs, depreciated costs are capitalised costs of tangible fixed assets such as buildings, plant, equipment and vehicles. </a:t>
            </a:r>
          </a:p>
          <a:p>
            <a:pPr>
              <a:buFont typeface="Arial" panose="020B0604020202020204" pitchFamily="34" charset="0"/>
              <a:buChar char="•"/>
            </a:pPr>
            <a:r>
              <a:rPr lang="en-GB" b="1" dirty="0" smtClean="0"/>
              <a:t>Depletion </a:t>
            </a:r>
            <a:r>
              <a:rPr lang="en-GB" dirty="0"/>
              <a:t>refers to the process of allocating capitalised costs over the utilisation of natural resources such as minerals, hydrocarbons, rock quarries and gravel pits, sometimes referred to as wasting assets”. </a:t>
            </a:r>
          </a:p>
          <a:p>
            <a:pPr>
              <a:buFont typeface="Arial" panose="020B0604020202020204" pitchFamily="34" charset="0"/>
              <a:buChar char="•"/>
            </a:pPr>
            <a:r>
              <a:rPr lang="en-GB" b="1" dirty="0" smtClean="0"/>
              <a:t>Amortisation </a:t>
            </a:r>
            <a:r>
              <a:rPr lang="en-GB" dirty="0"/>
              <a:t>refers to the process of allocating capitalised costs of intangible assets such as patents, trademarks, and goodwill. </a:t>
            </a:r>
          </a:p>
        </p:txBody>
      </p:sp>
    </p:spTree>
    <p:extLst>
      <p:ext uri="{BB962C8B-B14F-4D97-AF65-F5344CB8AC3E}">
        <p14:creationId xmlns:p14="http://schemas.microsoft.com/office/powerpoint/2010/main" val="32463037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Amortisation – Units of production method</a:t>
            </a:r>
            <a:endParaRPr lang="en-GB" dirty="0"/>
          </a:p>
        </p:txBody>
      </p:sp>
      <p:sp>
        <p:nvSpPr>
          <p:cNvPr id="3" name="Content Placeholder 2"/>
          <p:cNvSpPr>
            <a:spLocks noGrp="1"/>
          </p:cNvSpPr>
          <p:nvPr>
            <p:ph idx="1"/>
          </p:nvPr>
        </p:nvSpPr>
        <p:spPr/>
        <p:txBody>
          <a:bodyPr>
            <a:normAutofit/>
          </a:bodyPr>
          <a:lstStyle/>
          <a:p>
            <a:r>
              <a:rPr lang="en-GB" dirty="0"/>
              <a:t>The depreciation charge for the year is computed as: </a:t>
            </a:r>
          </a:p>
          <a:p>
            <a:r>
              <a:rPr lang="en-GB" dirty="0"/>
              <a:t>DD&amp;A charge = </a:t>
            </a:r>
            <a:endParaRPr lang="en-GB" dirty="0" smtClean="0"/>
          </a:p>
          <a:p>
            <a:pPr marL="201168" lvl="1" indent="0">
              <a:buNone/>
            </a:pPr>
            <a:r>
              <a:rPr lang="en-GB" dirty="0"/>
              <a:t> </a:t>
            </a:r>
            <a:r>
              <a:rPr lang="en-GB" dirty="0" smtClean="0"/>
              <a:t> Capitalised </a:t>
            </a:r>
            <a:r>
              <a:rPr lang="en-GB" dirty="0"/>
              <a:t>Costs ($) X Production for the year (</a:t>
            </a:r>
            <a:r>
              <a:rPr lang="en-GB" dirty="0" smtClean="0"/>
              <a:t>Quantity)/Reserves </a:t>
            </a:r>
            <a:r>
              <a:rPr lang="en-GB" dirty="0"/>
              <a:t>at the </a:t>
            </a:r>
            <a:r>
              <a:rPr lang="en-GB" b="1" dirty="0"/>
              <a:t>start of the year </a:t>
            </a:r>
            <a:r>
              <a:rPr lang="en-GB" dirty="0"/>
              <a:t>(Quantity) </a:t>
            </a:r>
          </a:p>
          <a:p>
            <a:r>
              <a:rPr lang="en-GB" dirty="0"/>
              <a:t>Reserves in the denominator </a:t>
            </a:r>
            <a:r>
              <a:rPr lang="en-GB" dirty="0" smtClean="0"/>
              <a:t>represent:</a:t>
            </a:r>
          </a:p>
          <a:p>
            <a:pPr lvl="1">
              <a:buFont typeface="Wingdings" panose="05000000000000000000" pitchFamily="2" charset="2"/>
              <a:buChar char="§"/>
            </a:pPr>
            <a:r>
              <a:rPr lang="en-GB" dirty="0" smtClean="0"/>
              <a:t>the </a:t>
            </a:r>
            <a:r>
              <a:rPr lang="en-GB" dirty="0"/>
              <a:t>estimated quantity of commercial reserves at the start of the year. </a:t>
            </a:r>
            <a:endParaRPr lang="en-GB" dirty="0" smtClean="0"/>
          </a:p>
          <a:p>
            <a:pPr lvl="1">
              <a:buFont typeface="Wingdings" panose="05000000000000000000" pitchFamily="2" charset="2"/>
              <a:buChar char="§"/>
            </a:pPr>
            <a:r>
              <a:rPr lang="en-GB" dirty="0" smtClean="0"/>
              <a:t>the </a:t>
            </a:r>
            <a:r>
              <a:rPr lang="en-GB" dirty="0"/>
              <a:t>estimated commercial reserves at the end of the year plus production in the year. </a:t>
            </a:r>
          </a:p>
        </p:txBody>
      </p:sp>
    </p:spTree>
    <p:extLst>
      <p:ext uri="{BB962C8B-B14F-4D97-AF65-F5344CB8AC3E}">
        <p14:creationId xmlns:p14="http://schemas.microsoft.com/office/powerpoint/2010/main" val="62873479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Questions and Answers</a:t>
            </a:r>
            <a:endParaRPr lang="en-GB" dirty="0"/>
          </a:p>
        </p:txBody>
      </p:sp>
    </p:spTree>
    <p:extLst>
      <p:ext uri="{BB962C8B-B14F-4D97-AF65-F5344CB8AC3E}">
        <p14:creationId xmlns:p14="http://schemas.microsoft.com/office/powerpoint/2010/main" val="31759125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Scope</a:t>
            </a:r>
            <a:endParaRPr lang="en-GB" dirty="0"/>
          </a:p>
        </p:txBody>
      </p:sp>
      <p:sp>
        <p:nvSpPr>
          <p:cNvPr id="3" name="Content Placeholder 2"/>
          <p:cNvSpPr>
            <a:spLocks noGrp="1"/>
          </p:cNvSpPr>
          <p:nvPr>
            <p:ph idx="1"/>
          </p:nvPr>
        </p:nvSpPr>
        <p:spPr>
          <a:xfrm>
            <a:off x="1819274" y="1845734"/>
            <a:ext cx="7105651" cy="4023360"/>
          </a:xfrm>
        </p:spPr>
        <p:txBody>
          <a:bodyPr>
            <a:normAutofit fontScale="92500" lnSpcReduction="20000"/>
          </a:bodyPr>
          <a:lstStyle/>
          <a:p>
            <a:r>
              <a:rPr lang="en-GB" dirty="0" smtClean="0"/>
              <a:t>1. Introduction</a:t>
            </a:r>
            <a:endParaRPr lang="en-GB" dirty="0" smtClean="0"/>
          </a:p>
          <a:p>
            <a:pPr lvl="1"/>
            <a:r>
              <a:rPr lang="en-GB" dirty="0" smtClean="0"/>
              <a:t>Challenges</a:t>
            </a:r>
          </a:p>
          <a:p>
            <a:pPr lvl="1"/>
            <a:r>
              <a:rPr lang="en-GB" dirty="0" smtClean="0"/>
              <a:t>Important concepts</a:t>
            </a:r>
          </a:p>
          <a:p>
            <a:pPr lvl="1"/>
            <a:r>
              <a:rPr lang="en-GB" dirty="0" smtClean="0"/>
              <a:t>Unique features</a:t>
            </a:r>
          </a:p>
          <a:p>
            <a:r>
              <a:rPr lang="en-GB" dirty="0" smtClean="0"/>
              <a:t>2. Evaluation </a:t>
            </a:r>
            <a:r>
              <a:rPr lang="en-GB" dirty="0" smtClean="0"/>
              <a:t>and exploration costs</a:t>
            </a:r>
          </a:p>
          <a:p>
            <a:pPr lvl="1"/>
            <a:r>
              <a:rPr lang="en-GB" dirty="0" smtClean="0"/>
              <a:t>Accounting standard</a:t>
            </a:r>
          </a:p>
          <a:p>
            <a:pPr lvl="1"/>
            <a:r>
              <a:rPr lang="en-GB" dirty="0" smtClean="0"/>
              <a:t>Limitations of IAS 16  and IAS 38</a:t>
            </a:r>
          </a:p>
          <a:p>
            <a:pPr lvl="1"/>
            <a:endParaRPr lang="en-GB" dirty="0" smtClean="0"/>
          </a:p>
          <a:p>
            <a:r>
              <a:rPr lang="en-GB" dirty="0" smtClean="0"/>
              <a:t>3. Standard (IFRS 16)</a:t>
            </a:r>
            <a:endParaRPr lang="en-GB" dirty="0" smtClean="0"/>
          </a:p>
          <a:p>
            <a:r>
              <a:rPr lang="en-GB" dirty="0" smtClean="0"/>
              <a:t>4. Cash flows</a:t>
            </a:r>
            <a:endParaRPr lang="en-GB" dirty="0" smtClean="0"/>
          </a:p>
          <a:p>
            <a:r>
              <a:rPr lang="en-GB" dirty="0" smtClean="0"/>
              <a:t>5. Reserves</a:t>
            </a:r>
          </a:p>
          <a:p>
            <a:r>
              <a:rPr lang="en-GB" dirty="0" smtClean="0"/>
              <a:t>6. Depreciation</a:t>
            </a:r>
            <a:endParaRPr lang="en-GB" dirty="0" smtClean="0"/>
          </a:p>
          <a:p>
            <a:endParaRPr lang="en-GB" dirty="0" smtClean="0"/>
          </a:p>
          <a:p>
            <a:endParaRPr lang="en-GB" dirty="0" smtClean="0"/>
          </a:p>
          <a:p>
            <a:endParaRPr lang="en-GB" dirty="0" smtClean="0"/>
          </a:p>
          <a:p>
            <a:endParaRPr lang="en-GB" dirty="0" smtClean="0"/>
          </a:p>
          <a:p>
            <a:endParaRPr lang="en-GB" dirty="0"/>
          </a:p>
        </p:txBody>
      </p:sp>
    </p:spTree>
    <p:extLst>
      <p:ext uri="{BB962C8B-B14F-4D97-AF65-F5344CB8AC3E}">
        <p14:creationId xmlns:p14="http://schemas.microsoft.com/office/powerpoint/2010/main" val="29263956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Introduction: Challenges in the Oil and gas industry</a:t>
            </a:r>
            <a:endParaRPr lang="en-GB" sz="4000" dirty="0"/>
          </a:p>
        </p:txBody>
      </p:sp>
      <p:sp>
        <p:nvSpPr>
          <p:cNvPr id="3" name="Content Placeholder 2"/>
          <p:cNvSpPr>
            <a:spLocks noGrp="1"/>
          </p:cNvSpPr>
          <p:nvPr>
            <p:ph idx="1"/>
          </p:nvPr>
        </p:nvSpPr>
        <p:spPr>
          <a:xfrm>
            <a:off x="1704974" y="1845734"/>
            <a:ext cx="9450705" cy="4023360"/>
          </a:xfrm>
        </p:spPr>
        <p:txBody>
          <a:bodyPr/>
          <a:lstStyle/>
          <a:p>
            <a:r>
              <a:rPr lang="en-GB" sz="2400" dirty="0" smtClean="0"/>
              <a:t>What is an asset?</a:t>
            </a:r>
          </a:p>
          <a:p>
            <a:r>
              <a:rPr lang="en-GB" sz="2400" dirty="0" smtClean="0"/>
              <a:t>When do assets get expensed</a:t>
            </a:r>
            <a:r>
              <a:rPr lang="en-GB" dirty="0" smtClean="0"/>
              <a:t>?</a:t>
            </a:r>
          </a:p>
          <a:p>
            <a:r>
              <a:rPr lang="en-GB" sz="2400" dirty="0"/>
              <a:t>What legal frameworks are in </a:t>
            </a:r>
            <a:r>
              <a:rPr lang="en-GB" sz="2400" dirty="0" smtClean="0"/>
              <a:t>place?</a:t>
            </a:r>
          </a:p>
          <a:p>
            <a:r>
              <a:rPr lang="en-GB" sz="2400" dirty="0" smtClean="0"/>
              <a:t>How can governments solve for information asymmetry?</a:t>
            </a:r>
          </a:p>
          <a:p>
            <a:pPr>
              <a:lnSpc>
                <a:spcPct val="100000"/>
              </a:lnSpc>
            </a:pPr>
            <a:r>
              <a:rPr lang="en-GB" sz="2400" dirty="0" smtClean="0"/>
              <a:t>How can governments solve for costs transfer pricing?</a:t>
            </a:r>
          </a:p>
          <a:p>
            <a:pPr lvl="1">
              <a:lnSpc>
                <a:spcPct val="100000"/>
              </a:lnSpc>
              <a:buFont typeface="Arial" panose="020B0604020202020204" pitchFamily="34" charset="0"/>
              <a:buChar char="•"/>
            </a:pPr>
            <a:r>
              <a:rPr lang="en-GB" sz="2200" dirty="0" smtClean="0"/>
              <a:t>Ring fencing – Definition and application (concessions and PSAs).</a:t>
            </a:r>
          </a:p>
          <a:p>
            <a:pPr lvl="1">
              <a:lnSpc>
                <a:spcPct val="100000"/>
              </a:lnSpc>
              <a:buFont typeface="Arial" panose="020B0604020202020204" pitchFamily="34" charset="0"/>
              <a:buChar char="•"/>
            </a:pPr>
            <a:r>
              <a:rPr lang="en-GB" sz="2200" dirty="0" smtClean="0"/>
              <a:t>Relinquishment and Costs tracking.</a:t>
            </a:r>
          </a:p>
          <a:p>
            <a:pPr lvl="1">
              <a:lnSpc>
                <a:spcPct val="100000"/>
              </a:lnSpc>
              <a:buFont typeface="Arial" panose="020B0604020202020204" pitchFamily="34" charset="0"/>
              <a:buChar char="•"/>
            </a:pPr>
            <a:r>
              <a:rPr lang="en-GB" sz="2200" dirty="0" smtClean="0"/>
              <a:t>Treatment of overheads across contract areas.</a:t>
            </a:r>
            <a:endParaRPr lang="en-GB" sz="2200" dirty="0"/>
          </a:p>
          <a:p>
            <a:pPr marL="0" indent="0">
              <a:buNone/>
            </a:pPr>
            <a:endParaRPr lang="en-GB" dirty="0"/>
          </a:p>
        </p:txBody>
      </p:sp>
    </p:spTree>
    <p:extLst>
      <p:ext uri="{BB962C8B-B14F-4D97-AF65-F5344CB8AC3E}">
        <p14:creationId xmlns:p14="http://schemas.microsoft.com/office/powerpoint/2010/main" val="1328346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4" name="Rectangle 2052"/>
          <p:cNvSpPr>
            <a:spLocks noGrp="1" noChangeArrowheads="1"/>
          </p:cNvSpPr>
          <p:nvPr>
            <p:ph type="title"/>
          </p:nvPr>
        </p:nvSpPr>
        <p:spPr>
          <a:xfrm>
            <a:off x="814647" y="502211"/>
            <a:ext cx="10058400" cy="1072342"/>
          </a:xfrm>
          <a:noFill/>
        </p:spPr>
        <p:txBody>
          <a:bodyPr vert="horz" lIns="92075" tIns="46038" rIns="92075" bIns="46038" rtlCol="0" anchor="ctr">
            <a:normAutofit/>
          </a:bodyPr>
          <a:lstStyle/>
          <a:p>
            <a:pPr eaLnBrk="1" hangingPunct="1"/>
            <a:r>
              <a:rPr lang="en-US" sz="4000" dirty="0" smtClean="0">
                <a:latin typeface="+mn-lt"/>
              </a:rPr>
              <a:t>Introduction: Important Accounting concepts</a:t>
            </a:r>
          </a:p>
        </p:txBody>
      </p:sp>
      <p:sp>
        <p:nvSpPr>
          <p:cNvPr id="1288197" name="Rectangle 2053"/>
          <p:cNvSpPr>
            <a:spLocks noGrp="1" noChangeArrowheads="1"/>
          </p:cNvSpPr>
          <p:nvPr>
            <p:ph idx="1"/>
          </p:nvPr>
        </p:nvSpPr>
        <p:spPr>
          <a:xfrm>
            <a:off x="2209800" y="1857375"/>
            <a:ext cx="9144000" cy="4319588"/>
          </a:xfrm>
        </p:spPr>
        <p:txBody>
          <a:bodyPr vert="horz" lIns="92075" tIns="46038" rIns="92075" bIns="46038" rtlCol="0">
            <a:normAutofit/>
          </a:bodyPr>
          <a:lstStyle/>
          <a:p>
            <a:pPr>
              <a:lnSpc>
                <a:spcPct val="80000"/>
              </a:lnSpc>
            </a:pPr>
            <a:r>
              <a:rPr lang="en-US" dirty="0" smtClean="0"/>
              <a:t>Entity assumption</a:t>
            </a:r>
          </a:p>
          <a:p>
            <a:pPr>
              <a:lnSpc>
                <a:spcPct val="80000"/>
              </a:lnSpc>
            </a:pPr>
            <a:r>
              <a:rPr lang="en-US" dirty="0" smtClean="0"/>
              <a:t>Going concern</a:t>
            </a:r>
          </a:p>
          <a:p>
            <a:pPr>
              <a:lnSpc>
                <a:spcPct val="80000"/>
              </a:lnSpc>
            </a:pPr>
            <a:r>
              <a:rPr lang="en-US" dirty="0" smtClean="0"/>
              <a:t>Asset valuation (</a:t>
            </a:r>
            <a:r>
              <a:rPr lang="en-US" sz="2200" dirty="0" smtClean="0"/>
              <a:t>historical cost or market value)</a:t>
            </a:r>
          </a:p>
          <a:p>
            <a:pPr>
              <a:lnSpc>
                <a:spcPct val="80000"/>
              </a:lnSpc>
            </a:pPr>
            <a:r>
              <a:rPr lang="en-US" dirty="0" smtClean="0"/>
              <a:t>Liability recognition</a:t>
            </a:r>
          </a:p>
          <a:p>
            <a:pPr>
              <a:lnSpc>
                <a:spcPct val="80000"/>
              </a:lnSpc>
            </a:pPr>
            <a:r>
              <a:rPr lang="en-US" dirty="0" smtClean="0"/>
              <a:t>Accounting period </a:t>
            </a:r>
          </a:p>
          <a:p>
            <a:pPr>
              <a:lnSpc>
                <a:spcPct val="80000"/>
              </a:lnSpc>
            </a:pPr>
            <a:r>
              <a:rPr lang="en-US" sz="2200" dirty="0" smtClean="0"/>
              <a:t>Revenue recognition</a:t>
            </a:r>
          </a:p>
          <a:p>
            <a:pPr>
              <a:lnSpc>
                <a:spcPct val="80000"/>
              </a:lnSpc>
            </a:pPr>
            <a:r>
              <a:rPr lang="en-US" sz="2200" dirty="0" smtClean="0"/>
              <a:t>Matching expenses to revenues</a:t>
            </a:r>
          </a:p>
          <a:p>
            <a:pPr>
              <a:lnSpc>
                <a:spcPct val="80000"/>
              </a:lnSpc>
            </a:pPr>
            <a:r>
              <a:rPr lang="en-US" dirty="0" smtClean="0"/>
              <a:t>Unit of measurement</a:t>
            </a:r>
          </a:p>
          <a:p>
            <a:pPr>
              <a:lnSpc>
                <a:spcPct val="80000"/>
              </a:lnSpc>
            </a:pPr>
            <a:r>
              <a:rPr lang="en-US" dirty="0" smtClean="0"/>
              <a:t>Conservatism</a:t>
            </a:r>
          </a:p>
          <a:p>
            <a:pPr>
              <a:lnSpc>
                <a:spcPct val="80000"/>
              </a:lnSpc>
            </a:pPr>
            <a:r>
              <a:rPr lang="en-US" dirty="0" smtClean="0"/>
              <a:t>Full disclosure</a:t>
            </a:r>
          </a:p>
          <a:p>
            <a:pPr eaLnBrk="1" hangingPunct="1"/>
            <a:endParaRPr lang="en-US" dirty="0" smtClean="0">
              <a:latin typeface="Arial" panose="020B0604020202020204" pitchFamily="34" charset="0"/>
            </a:endParaRPr>
          </a:p>
          <a:p>
            <a:pPr eaLnBrk="1" hangingPunct="1">
              <a:buFontTx/>
              <a:buNone/>
            </a:pPr>
            <a:endParaRPr lang="en-US" dirty="0" smtClean="0">
              <a:latin typeface="Arial" panose="020B0604020202020204" pitchFamily="34" charset="0"/>
            </a:endParaRPr>
          </a:p>
        </p:txBody>
      </p:sp>
      <p:sp>
        <p:nvSpPr>
          <p:cNvPr id="6" name="Slide Number Placeholder 3"/>
          <p:cNvSpPr>
            <a:spLocks noGrp="1"/>
          </p:cNvSpPr>
          <p:nvPr>
            <p:ph type="sldNum" sz="quarter" idx="12"/>
          </p:nvPr>
        </p:nvSpPr>
        <p:spPr/>
        <p:txBody>
          <a:bodyPr/>
          <a:lstStyle/>
          <a:p>
            <a:pPr>
              <a:defRPr/>
            </a:pPr>
            <a:fld id="{F0FA8319-C090-418C-A0C1-CC83562337B7}" type="slidenum">
              <a:rPr lang="en-US"/>
              <a:pPr>
                <a:defRPr/>
              </a:pPr>
              <a:t>5</a:t>
            </a:fld>
            <a:endParaRPr lang="en-US"/>
          </a:p>
        </p:txBody>
      </p:sp>
      <p:sp>
        <p:nvSpPr>
          <p:cNvPr id="141317" name="Rectangle 2050"/>
          <p:cNvSpPr>
            <a:spLocks noChangeArrowheads="1"/>
          </p:cNvSpPr>
          <p:nvPr/>
        </p:nvSpPr>
        <p:spPr bwMode="auto">
          <a:xfrm>
            <a:off x="2209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GB"/>
          </a:p>
        </p:txBody>
      </p:sp>
      <p:sp>
        <p:nvSpPr>
          <p:cNvPr id="141318" name="Rectangle 2051"/>
          <p:cNvSpPr>
            <a:spLocks noChangeArrowheads="1"/>
          </p:cNvSpPr>
          <p:nvPr/>
        </p:nvSpPr>
        <p:spPr bwMode="auto">
          <a:xfrm>
            <a:off x="4648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endParaRPr lang="en-GB"/>
          </a:p>
        </p:txBody>
      </p:sp>
    </p:spTree>
    <p:extLst>
      <p:ext uri="{BB962C8B-B14F-4D97-AF65-F5344CB8AC3E}">
        <p14:creationId xmlns:p14="http://schemas.microsoft.com/office/powerpoint/2010/main" val="1995685244"/>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280" y="486108"/>
            <a:ext cx="10058400" cy="1008797"/>
          </a:xfrm>
        </p:spPr>
        <p:txBody>
          <a:bodyPr>
            <a:normAutofit fontScale="90000"/>
          </a:bodyPr>
          <a:lstStyle/>
          <a:p>
            <a:r>
              <a:rPr lang="en-GB" sz="4400" dirty="0" smtClean="0"/>
              <a:t>Introduction: Unique features of the oil and gas industry </a:t>
            </a:r>
            <a:endParaRPr lang="en-GB" sz="4400" dirty="0"/>
          </a:p>
        </p:txBody>
      </p:sp>
      <p:sp>
        <p:nvSpPr>
          <p:cNvPr id="3" name="Content Placeholder 2"/>
          <p:cNvSpPr>
            <a:spLocks noGrp="1"/>
          </p:cNvSpPr>
          <p:nvPr>
            <p:ph idx="1"/>
          </p:nvPr>
        </p:nvSpPr>
        <p:spPr>
          <a:xfrm>
            <a:off x="2061556" y="1895475"/>
            <a:ext cx="6119058" cy="4003902"/>
          </a:xfrm>
        </p:spPr>
        <p:txBody>
          <a:bodyPr>
            <a:normAutofit fontScale="92500" lnSpcReduction="20000"/>
          </a:bodyPr>
          <a:lstStyle/>
          <a:p>
            <a:pPr marL="0" indent="0">
              <a:buNone/>
            </a:pPr>
            <a:r>
              <a:rPr lang="en-GB" dirty="0" smtClean="0"/>
              <a:t>Scale </a:t>
            </a:r>
            <a:r>
              <a:rPr lang="en-GB" dirty="0"/>
              <a:t>of Investment </a:t>
            </a:r>
          </a:p>
          <a:p>
            <a:pPr marL="0" indent="0">
              <a:buNone/>
            </a:pPr>
            <a:r>
              <a:rPr lang="en-GB" dirty="0" smtClean="0"/>
              <a:t>High </a:t>
            </a:r>
            <a:r>
              <a:rPr lang="en-GB" dirty="0"/>
              <a:t>risk </a:t>
            </a:r>
          </a:p>
          <a:p>
            <a:pPr marL="0" indent="0">
              <a:buNone/>
            </a:pPr>
            <a:r>
              <a:rPr lang="en-GB" dirty="0" smtClean="0"/>
              <a:t>Time </a:t>
            </a:r>
            <a:r>
              <a:rPr lang="en-GB" dirty="0"/>
              <a:t>lag </a:t>
            </a:r>
          </a:p>
          <a:p>
            <a:pPr marL="0" indent="0">
              <a:buNone/>
            </a:pPr>
            <a:r>
              <a:rPr lang="en-GB" dirty="0" smtClean="0"/>
              <a:t>Finite </a:t>
            </a:r>
            <a:r>
              <a:rPr lang="en-GB" dirty="0"/>
              <a:t>field life </a:t>
            </a:r>
          </a:p>
          <a:p>
            <a:pPr marL="0" indent="0">
              <a:buNone/>
            </a:pPr>
            <a:r>
              <a:rPr lang="en-GB" dirty="0" smtClean="0"/>
              <a:t>Costs </a:t>
            </a:r>
            <a:r>
              <a:rPr lang="en-GB" dirty="0"/>
              <a:t>unrelated to revenues </a:t>
            </a:r>
          </a:p>
          <a:p>
            <a:pPr marL="0" indent="0">
              <a:buNone/>
            </a:pPr>
            <a:r>
              <a:rPr lang="en-GB" dirty="0" smtClean="0"/>
              <a:t>Production </a:t>
            </a:r>
            <a:r>
              <a:rPr lang="en-GB" dirty="0"/>
              <a:t>price determination </a:t>
            </a:r>
          </a:p>
          <a:p>
            <a:pPr marL="0" indent="0">
              <a:buNone/>
            </a:pPr>
            <a:r>
              <a:rPr lang="en-GB" dirty="0" smtClean="0"/>
              <a:t>Special </a:t>
            </a:r>
            <a:r>
              <a:rPr lang="en-GB" dirty="0"/>
              <a:t>taxes </a:t>
            </a:r>
          </a:p>
          <a:p>
            <a:pPr marL="0" indent="0">
              <a:buNone/>
            </a:pPr>
            <a:r>
              <a:rPr lang="en-GB" dirty="0" smtClean="0"/>
              <a:t>Political </a:t>
            </a:r>
            <a:r>
              <a:rPr lang="en-GB" dirty="0"/>
              <a:t>issues </a:t>
            </a:r>
          </a:p>
          <a:p>
            <a:pPr marL="0" indent="0">
              <a:buNone/>
            </a:pPr>
            <a:r>
              <a:rPr lang="en-GB" dirty="0" smtClean="0"/>
              <a:t>Intense </a:t>
            </a:r>
            <a:r>
              <a:rPr lang="en-GB" dirty="0"/>
              <a:t>government oversight and regulation </a:t>
            </a:r>
          </a:p>
          <a:p>
            <a:pPr marL="0" indent="0">
              <a:buNone/>
            </a:pPr>
            <a:r>
              <a:rPr lang="en-GB" dirty="0" smtClean="0"/>
              <a:t>Unique </a:t>
            </a:r>
            <a:r>
              <a:rPr lang="en-GB" dirty="0"/>
              <a:t>cost-sharing arrangements </a:t>
            </a:r>
          </a:p>
          <a:p>
            <a:endParaRPr lang="en-GB" dirty="0"/>
          </a:p>
        </p:txBody>
      </p:sp>
    </p:spTree>
    <p:extLst>
      <p:ext uri="{BB962C8B-B14F-4D97-AF65-F5344CB8AC3E}">
        <p14:creationId xmlns:p14="http://schemas.microsoft.com/office/powerpoint/2010/main" val="1659616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Accounting in oil and gas industry</a:t>
            </a:r>
            <a:endParaRPr lang="en-GB"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14116" y="2141369"/>
            <a:ext cx="7046016" cy="4035594"/>
          </a:xfrm>
          <a:prstGeom prst="rect">
            <a:avLst/>
          </a:prstGeom>
        </p:spPr>
      </p:pic>
      <p:sp>
        <p:nvSpPr>
          <p:cNvPr id="3" name="Content Placeholder 2"/>
          <p:cNvSpPr>
            <a:spLocks noGrp="1"/>
          </p:cNvSpPr>
          <p:nvPr>
            <p:ph idx="1"/>
          </p:nvPr>
        </p:nvSpPr>
        <p:spPr>
          <a:xfrm>
            <a:off x="1698170" y="1933575"/>
            <a:ext cx="9655629" cy="4243388"/>
          </a:xfrm>
        </p:spPr>
        <p:txBody>
          <a:bodyPr>
            <a:normAutofit/>
          </a:bodyPr>
          <a:lstStyle/>
          <a:p>
            <a:pPr marL="0" indent="0">
              <a:buNone/>
            </a:pPr>
            <a:r>
              <a:rPr lang="en-GB" dirty="0" smtClean="0"/>
              <a:t>What are the different stages in the oil and gas value chain. </a:t>
            </a:r>
            <a:endParaRPr lang="en-GB" dirty="0" smtClean="0"/>
          </a:p>
          <a:p>
            <a:pPr marL="0" indent="0">
              <a:buNone/>
            </a:pPr>
            <a:endParaRPr lang="en-GB" dirty="0"/>
          </a:p>
          <a:p>
            <a:endParaRPr lang="en-GB" dirty="0"/>
          </a:p>
        </p:txBody>
      </p:sp>
    </p:spTree>
    <p:extLst>
      <p:ext uri="{BB962C8B-B14F-4D97-AF65-F5344CB8AC3E}">
        <p14:creationId xmlns:p14="http://schemas.microsoft.com/office/powerpoint/2010/main" val="33115672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Accounting in oil and gas industry</a:t>
            </a:r>
            <a:endParaRPr lang="en-GB" dirty="0"/>
          </a:p>
        </p:txBody>
      </p:sp>
      <p:sp>
        <p:nvSpPr>
          <p:cNvPr id="3" name="Content Placeholder 2"/>
          <p:cNvSpPr>
            <a:spLocks noGrp="1"/>
          </p:cNvSpPr>
          <p:nvPr>
            <p:ph idx="1"/>
          </p:nvPr>
        </p:nvSpPr>
        <p:spPr>
          <a:xfrm>
            <a:off x="1698170" y="1933575"/>
            <a:ext cx="9655629" cy="4243388"/>
          </a:xfrm>
        </p:spPr>
        <p:txBody>
          <a:bodyPr>
            <a:normAutofit/>
          </a:bodyPr>
          <a:lstStyle/>
          <a:p>
            <a:pPr marL="0" indent="0">
              <a:buNone/>
            </a:pPr>
            <a:r>
              <a:rPr lang="en-GB" dirty="0" smtClean="0"/>
              <a:t>Different </a:t>
            </a:r>
            <a:r>
              <a:rPr lang="en-GB" dirty="0"/>
              <a:t>stages present different challenges however, the most challenging has been the exploration and evaluation stage. </a:t>
            </a:r>
            <a:endParaRPr lang="en-GB" dirty="0" smtClean="0"/>
          </a:p>
          <a:p>
            <a:pPr marL="0" indent="0">
              <a:buNone/>
            </a:pPr>
            <a:r>
              <a:rPr lang="en-GB" dirty="0" smtClean="0"/>
              <a:t>Why</a:t>
            </a:r>
            <a:r>
              <a:rPr lang="en-GB" dirty="0"/>
              <a:t>? </a:t>
            </a:r>
          </a:p>
          <a:p>
            <a:endParaRPr lang="en-GB" dirty="0"/>
          </a:p>
        </p:txBody>
      </p:sp>
    </p:spTree>
    <p:extLst>
      <p:ext uri="{BB962C8B-B14F-4D97-AF65-F5344CB8AC3E}">
        <p14:creationId xmlns:p14="http://schemas.microsoft.com/office/powerpoint/2010/main" val="1704893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Accounting in oil and gas industry</a:t>
            </a:r>
            <a:endParaRPr lang="en-GB" dirty="0"/>
          </a:p>
        </p:txBody>
      </p:sp>
      <p:sp>
        <p:nvSpPr>
          <p:cNvPr id="3" name="Content Placeholder 2"/>
          <p:cNvSpPr>
            <a:spLocks noGrp="1"/>
          </p:cNvSpPr>
          <p:nvPr>
            <p:ph idx="1"/>
          </p:nvPr>
        </p:nvSpPr>
        <p:spPr>
          <a:xfrm>
            <a:off x="1698170" y="1933575"/>
            <a:ext cx="9655629" cy="4243388"/>
          </a:xfrm>
        </p:spPr>
        <p:txBody>
          <a:bodyPr>
            <a:normAutofit/>
          </a:bodyPr>
          <a:lstStyle/>
          <a:p>
            <a:pPr marL="0" indent="0">
              <a:buNone/>
            </a:pPr>
            <a:r>
              <a:rPr lang="en-GB" dirty="0" smtClean="0"/>
              <a:t>Different </a:t>
            </a:r>
            <a:r>
              <a:rPr lang="en-GB" dirty="0"/>
              <a:t>stages present different challenges however, the most challenging has been the exploration and evaluation stage. </a:t>
            </a:r>
            <a:endParaRPr lang="en-GB" dirty="0" smtClean="0"/>
          </a:p>
          <a:p>
            <a:pPr marL="0" indent="0">
              <a:buNone/>
            </a:pPr>
            <a:r>
              <a:rPr lang="en-GB" dirty="0" smtClean="0"/>
              <a:t>Why</a:t>
            </a:r>
            <a:r>
              <a:rPr lang="en-GB" dirty="0"/>
              <a:t>? </a:t>
            </a:r>
          </a:p>
          <a:p>
            <a:pPr lvl="1">
              <a:lnSpc>
                <a:spcPct val="150000"/>
              </a:lnSpc>
            </a:pPr>
            <a:r>
              <a:rPr lang="en-GB" sz="2000" dirty="0" smtClean="0"/>
              <a:t>High </a:t>
            </a:r>
            <a:r>
              <a:rPr lang="en-GB" sz="2000" dirty="0"/>
              <a:t>risk involved </a:t>
            </a:r>
          </a:p>
          <a:p>
            <a:pPr lvl="1">
              <a:lnSpc>
                <a:spcPct val="150000"/>
              </a:lnSpc>
            </a:pPr>
            <a:r>
              <a:rPr lang="en-GB" sz="2000" dirty="0" smtClean="0"/>
              <a:t>Scale </a:t>
            </a:r>
            <a:r>
              <a:rPr lang="en-GB" sz="2000" dirty="0"/>
              <a:t>of Investment </a:t>
            </a:r>
          </a:p>
          <a:p>
            <a:pPr lvl="1">
              <a:lnSpc>
                <a:spcPct val="150000"/>
              </a:lnSpc>
            </a:pPr>
            <a:r>
              <a:rPr lang="en-GB" sz="2000" dirty="0" smtClean="0"/>
              <a:t>The </a:t>
            </a:r>
            <a:r>
              <a:rPr lang="en-GB" sz="2000" dirty="0"/>
              <a:t>long lead time between investment and production </a:t>
            </a:r>
          </a:p>
          <a:p>
            <a:pPr lvl="1">
              <a:lnSpc>
                <a:spcPct val="150000"/>
              </a:lnSpc>
            </a:pPr>
            <a:r>
              <a:rPr lang="en-GB" sz="2000" dirty="0" smtClean="0"/>
              <a:t>Costs </a:t>
            </a:r>
            <a:r>
              <a:rPr lang="en-GB" sz="2000" dirty="0"/>
              <a:t>unrelated to revenues </a:t>
            </a:r>
          </a:p>
          <a:p>
            <a:pPr lvl="1">
              <a:lnSpc>
                <a:spcPct val="150000"/>
              </a:lnSpc>
            </a:pPr>
            <a:r>
              <a:rPr lang="en-GB" sz="2000" dirty="0" smtClean="0"/>
              <a:t>Intense </a:t>
            </a:r>
            <a:r>
              <a:rPr lang="en-GB" sz="2000" dirty="0"/>
              <a:t>government oversight and regulation </a:t>
            </a:r>
          </a:p>
          <a:p>
            <a:endParaRPr lang="en-GB" dirty="0"/>
          </a:p>
        </p:txBody>
      </p:sp>
    </p:spTree>
    <p:extLst>
      <p:ext uri="{BB962C8B-B14F-4D97-AF65-F5344CB8AC3E}">
        <p14:creationId xmlns:p14="http://schemas.microsoft.com/office/powerpoint/2010/main" val="923289288"/>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320</TotalTime>
  <Words>1868</Words>
  <Application>Microsoft Office PowerPoint</Application>
  <PresentationFormat>Widescreen</PresentationFormat>
  <Paragraphs>174</Paragraphs>
  <Slides>28</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宋体</vt:lpstr>
      <vt:lpstr>Arial</vt:lpstr>
      <vt:lpstr>Calibri</vt:lpstr>
      <vt:lpstr>Calibri Light</vt:lpstr>
      <vt:lpstr>等线</vt:lpstr>
      <vt:lpstr>Times New Roman</vt:lpstr>
      <vt:lpstr>Wingdings</vt:lpstr>
      <vt:lpstr>Retrospect</vt:lpstr>
      <vt:lpstr>Classification of Exploration and Evaluation Costs,  Cash flows, measurement and revaluation </vt:lpstr>
      <vt:lpstr>Worldwide Crude Oil Trade Flow</vt:lpstr>
      <vt:lpstr>Scope</vt:lpstr>
      <vt:lpstr>Introduction: Challenges in the Oil and gas industry</vt:lpstr>
      <vt:lpstr>Introduction: Important Accounting concepts</vt:lpstr>
      <vt:lpstr>Introduction: Unique features of the oil and gas industry </vt:lpstr>
      <vt:lpstr>Accounting in oil and gas industry</vt:lpstr>
      <vt:lpstr>Accounting in oil and gas industry</vt:lpstr>
      <vt:lpstr>Accounting in oil and gas industry</vt:lpstr>
      <vt:lpstr>Accounting in oil and gas industry</vt:lpstr>
      <vt:lpstr>Accounting in oil and gas industry</vt:lpstr>
      <vt:lpstr>Need for an accounting standard </vt:lpstr>
      <vt:lpstr>Exploration for and Evaluation of mineral resources (IFRS 6)</vt:lpstr>
      <vt:lpstr>Scope: IFRS 6 </vt:lpstr>
      <vt:lpstr>Scope limitations: IAS 16 and IAS 38 </vt:lpstr>
      <vt:lpstr>Initial recognition of exploration and evaluation assets</vt:lpstr>
      <vt:lpstr>Initial recognition of exploration and evaluation assets</vt:lpstr>
      <vt:lpstr>Measurement after recognition </vt:lpstr>
      <vt:lpstr>PowerPoint Presentation</vt:lpstr>
      <vt:lpstr>Presentation and disclosure </vt:lpstr>
      <vt:lpstr>Reclassification of exploration and evaluation assets </vt:lpstr>
      <vt:lpstr>Cash flows</vt:lpstr>
      <vt:lpstr>Life line Upstream - Reserves (covered earlier)</vt:lpstr>
      <vt:lpstr>Reserves – For Exploration and Production Companies.</vt:lpstr>
      <vt:lpstr>Reserves – For Exploration and Production Companies.</vt:lpstr>
      <vt:lpstr>Depreciation Depleting and Amortisation</vt:lpstr>
      <vt:lpstr>Amortisation – Units of production method</vt:lpstr>
      <vt:lpstr>Questions and Answers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Personal</dc:creator>
  <cp:lastModifiedBy>Personal</cp:lastModifiedBy>
  <cp:revision>24</cp:revision>
  <dcterms:created xsi:type="dcterms:W3CDTF">2025-05-06T04:43:25Z</dcterms:created>
  <dcterms:modified xsi:type="dcterms:W3CDTF">2025-05-12T19:00:18Z</dcterms:modified>
</cp:coreProperties>
</file>