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89" r:id="rId2"/>
    <p:sldId id="256" r:id="rId3"/>
    <p:sldId id="290" r:id="rId4"/>
    <p:sldId id="324" r:id="rId5"/>
    <p:sldId id="386" r:id="rId6"/>
    <p:sldId id="377" r:id="rId7"/>
    <p:sldId id="378" r:id="rId8"/>
    <p:sldId id="388" r:id="rId9"/>
    <p:sldId id="381" r:id="rId10"/>
    <p:sldId id="382" r:id="rId11"/>
    <p:sldId id="383" r:id="rId12"/>
    <p:sldId id="384" r:id="rId13"/>
    <p:sldId id="389" r:id="rId14"/>
    <p:sldId id="28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68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7920"/>
    <a:srgbClr val="F69C93"/>
    <a:srgbClr val="C2D4D2"/>
    <a:srgbClr val="4C4C4C"/>
    <a:srgbClr val="5A7D79"/>
    <a:srgbClr val="3F5754"/>
    <a:srgbClr val="ED7D31"/>
    <a:srgbClr val="5B9BD5"/>
    <a:srgbClr val="FFC000"/>
    <a:srgbClr val="C4C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3792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pos="7680"/>
        <p:guide orient="horz" pos="2160"/>
      </p:guideLst>
    </p:cSldViewPr>
  </p:slideViewPr>
  <p:outlineViewPr>
    <p:cViewPr>
      <p:scale>
        <a:sx n="33" d="100"/>
        <a:sy n="33" d="100"/>
      </p:scale>
      <p:origin x="0" y="-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313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7A8E36-008F-4624-899B-FF921834E397}" type="datetimeFigureOut">
              <a:rPr lang="en-US" smtClean="0"/>
              <a:t>5/6/2025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EBFEE-0B86-4394-9294-20DA97AE01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9849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D33324-F24A-4224-9595-A72EC771DBE5}" type="datetimeFigureOut">
              <a:rPr lang="en-GB" smtClean="0"/>
              <a:t>06/05/2025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67EDE-007B-48C8-9D97-2499A3BC38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54791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</a:t>
            </a:r>
            <a:r>
              <a:rPr lang="en-US" b="1" baseline="0" dirty="0"/>
              <a:t> is the cover slide, it should appear at the beginning of every presentation</a:t>
            </a:r>
            <a:endParaRPr lang="en-US" b="1" dirty="0"/>
          </a:p>
          <a:p>
            <a:pPr marL="228600" indent="-228600">
              <a:buFont typeface="+mj-lt"/>
              <a:buAutoNum type="arabicPeriod"/>
            </a:pPr>
            <a:r>
              <a:rPr lang="en-US" dirty="0"/>
              <a:t>Insert</a:t>
            </a:r>
            <a:r>
              <a:rPr lang="en-US" baseline="0" dirty="0"/>
              <a:t> Logo of the presenting institution (s) in one of the logo icons. 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Extra logo icons can be removed by selecting the unused logo icons and cut or press CTRL+X.</a:t>
            </a:r>
          </a:p>
          <a:p>
            <a:pPr marL="228600" indent="-228600">
              <a:buFont typeface="+mj-lt"/>
              <a:buAutoNum type="arabicPeriod"/>
            </a:pPr>
            <a:r>
              <a:rPr lang="en-US" baseline="0" dirty="0"/>
              <a:t>Adjust the date in the bottom left corner to the date of making the presentation.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7530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r>
              <a:rPr lang="en-US" b="1" dirty="0"/>
              <a:t>This slide holds the title of the presentation</a:t>
            </a:r>
            <a:r>
              <a:rPr lang="en-US" b="1" baseline="0" dirty="0"/>
              <a:t> and the presenters name.</a:t>
            </a:r>
          </a:p>
          <a:p>
            <a:pPr marL="228600" indent="-228600">
              <a:buFont typeface="+mj-lt"/>
              <a:buAutoNum type="arabicPeriod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Insert Logos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353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This slide outlines</a:t>
            </a:r>
            <a:r>
              <a:rPr lang="en-US" b="1" baseline="0" dirty="0"/>
              <a:t> your presentation.</a:t>
            </a:r>
            <a:endParaRPr lang="en-US" b="1" dirty="0"/>
          </a:p>
          <a:p>
            <a:r>
              <a:rPr lang="en-US" dirty="0"/>
              <a:t>1.Insert</a:t>
            </a:r>
            <a:r>
              <a:rPr lang="en-US" baseline="0" dirty="0"/>
              <a:t> Logos.</a:t>
            </a:r>
          </a:p>
          <a:p>
            <a:r>
              <a:rPr lang="en-US" baseline="0" dirty="0"/>
              <a:t>2.Click on the respective list text and replace with the desired flow of your content.</a:t>
            </a:r>
          </a:p>
          <a:p>
            <a:r>
              <a:rPr lang="en-US" baseline="0" dirty="0"/>
              <a:t>3.If your outline exceeds 8 items, Duplicate the Slide.</a:t>
            </a:r>
          </a:p>
          <a:p>
            <a:r>
              <a:rPr lang="en-US" baseline="0" dirty="0"/>
              <a:t>4.If your outline is less than 8 items, delete the extra fields.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99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This is the WGEI</a:t>
            </a:r>
            <a:r>
              <a:rPr lang="en-GB" b="1" baseline="0" dirty="0"/>
              <a:t> Contact Information slide, it should appear at the end of every presentation</a:t>
            </a:r>
          </a:p>
          <a:p>
            <a:pPr marL="228600" indent="-228600">
              <a:buFont typeface="+mj-lt"/>
              <a:buAutoNum type="arabicPeriod"/>
            </a:pPr>
            <a:r>
              <a:rPr lang="en-GB" b="0" baseline="0" dirty="0"/>
              <a:t>No </a:t>
            </a:r>
            <a:r>
              <a:rPr lang="en-GB" b="0" baseline="0"/>
              <a:t>adjustments are required for </a:t>
            </a:r>
            <a:r>
              <a:rPr lang="en-GB" b="0" baseline="0" dirty="0"/>
              <a:t>this slide.</a:t>
            </a:r>
          </a:p>
        </p:txBody>
      </p:sp>
    </p:spTree>
    <p:extLst>
      <p:ext uri="{BB962C8B-B14F-4D97-AF65-F5344CB8AC3E}">
        <p14:creationId xmlns:p14="http://schemas.microsoft.com/office/powerpoint/2010/main" val="1183404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1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emf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1.emf"/><Relationship Id="rId4" Type="http://schemas.openxmlformats.org/officeDocument/2006/relationships/image" Target="../media/image7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2" cstate="print">
            <a:duotone>
              <a:prstClr val="black"/>
              <a:srgbClr val="C4C4C4">
                <a:alpha val="69804"/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5000"/>
                    </a14:imgEffect>
                    <a14:imgEffect>
                      <a14:colorTemperature colorTemp="5781"/>
                    </a14:imgEffect>
                    <a14:imgEffect>
                      <a14:saturation sat="78000"/>
                    </a14:imgEffect>
                    <a14:imgEffect>
                      <a14:brightnessContrast bright="-29000"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5" r="469" b="23200"/>
          <a:stretch/>
        </p:blipFill>
        <p:spPr>
          <a:xfrm>
            <a:off x="-1" y="122120"/>
            <a:ext cx="12192001" cy="6423413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1000"/>
              </a:srgbClr>
            </a:outerShdw>
          </a:effectLst>
        </p:spPr>
      </p:pic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862943"/>
            <a:ext cx="12192002" cy="350702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22515" y="6493052"/>
            <a:ext cx="1210492" cy="276483"/>
          </a:xfrm>
          <a:prstGeom prst="rect">
            <a:avLst/>
          </a:prstGeom>
        </p:spPr>
        <p:txBody>
          <a:bodyPr/>
          <a:lstStyle>
            <a:lvl1pPr>
              <a:defRPr sz="1200" b="1">
                <a:latin typeface="Karla"/>
              </a:defRPr>
            </a:lvl1pPr>
          </a:lstStyle>
          <a:p>
            <a:endParaRPr lang="en-GB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53105" y="6461758"/>
            <a:ext cx="4415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chemeClr val="bg1"/>
                </a:solidFill>
                <a:latin typeface="+mn-lt"/>
              </a:rPr>
              <a:t>To promote the audit of extractive industries</a:t>
            </a:r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9283" y="1800028"/>
            <a:ext cx="2712306" cy="163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70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4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5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6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2207623" y="915416"/>
            <a:ext cx="7776754" cy="502194"/>
          </a:xfrm>
        </p:spPr>
        <p:txBody>
          <a:bodyPr>
            <a:noAutofit/>
          </a:bodyPr>
          <a:lstStyle>
            <a:lvl1pPr marL="0" indent="0">
              <a:buNone/>
              <a:defRPr lang="en-GB" sz="1800" b="1" i="0" baseline="0" smtClean="0">
                <a:effectLst/>
              </a:defRPr>
            </a:lvl1pPr>
          </a:lstStyle>
          <a:p>
            <a:pPr lvl="0"/>
            <a:r>
              <a:rPr lang="en-US" sz="1800" b="1" dirty="0"/>
              <a:t>Insert sentence heading.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6925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802155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0629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197599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521874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5879939" y="1387134"/>
            <a:ext cx="81023" cy="434233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Овал 14"/>
          <p:cNvSpPr/>
          <p:nvPr userDrawn="1"/>
        </p:nvSpPr>
        <p:spPr>
          <a:xfrm>
            <a:off x="5618825" y="1804865"/>
            <a:ext cx="603250" cy="603250"/>
          </a:xfrm>
          <a:prstGeom prst="ellipse">
            <a:avLst/>
          </a:prstGeom>
          <a:solidFill>
            <a:srgbClr val="F69C9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Овал 31"/>
          <p:cNvSpPr/>
          <p:nvPr userDrawn="1"/>
        </p:nvSpPr>
        <p:spPr>
          <a:xfrm>
            <a:off x="5617238" y="4575247"/>
            <a:ext cx="604837" cy="603250"/>
          </a:xfrm>
          <a:prstGeom prst="ellipse">
            <a:avLst/>
          </a:prstGeom>
          <a:solidFill>
            <a:srgbClr val="5A7D79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7E06-F7B5-4BA1-9AE8-4CB2A18CCDC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Picture Placeholder 16"/>
          <p:cNvSpPr>
            <a:spLocks noGrp="1"/>
          </p:cNvSpPr>
          <p:nvPr>
            <p:ph type="pic" sz="quarter" idx="13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2" name="Picture Placeholder 18"/>
          <p:cNvSpPr>
            <a:spLocks noGrp="1"/>
          </p:cNvSpPr>
          <p:nvPr>
            <p:ph type="pic" sz="quarter" idx="14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3" name="Picture Placeholder 22"/>
          <p:cNvSpPr>
            <a:spLocks noGrp="1"/>
          </p:cNvSpPr>
          <p:nvPr>
            <p:ph type="pic" sz="quarter" idx="15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2959079" y="424699"/>
            <a:ext cx="3144202" cy="502194"/>
          </a:xfrm>
        </p:spPr>
        <p:txBody>
          <a:bodyPr>
            <a:noAutofit/>
          </a:bodyPr>
          <a:lstStyle>
            <a:lvl1pPr marL="0" indent="0">
              <a:buNone/>
              <a:defRPr sz="3200" b="1" baseline="0">
                <a:solidFill>
                  <a:srgbClr val="4C4C4C"/>
                </a:solidFill>
              </a:defRPr>
            </a:lvl1pPr>
          </a:lstStyle>
          <a:p>
            <a:pPr lvl="0"/>
            <a:r>
              <a:rPr lang="en-US" dirty="0"/>
              <a:t>COMPARISON OF</a:t>
            </a:r>
          </a:p>
        </p:txBody>
      </p:sp>
      <p:sp>
        <p:nvSpPr>
          <p:cNvPr id="22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6184055" y="424143"/>
            <a:ext cx="2575340" cy="502194"/>
          </a:xfrm>
        </p:spPr>
        <p:txBody>
          <a:bodyPr>
            <a:noAutofit/>
          </a:bodyPr>
          <a:lstStyle>
            <a:lvl1pPr marL="0" indent="0">
              <a:buNone/>
              <a:defRPr sz="32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X AND Y</a:t>
            </a:r>
          </a:p>
        </p:txBody>
      </p:sp>
      <p:sp>
        <p:nvSpPr>
          <p:cNvPr id="23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453176" y="1136037"/>
            <a:ext cx="4885178" cy="502194"/>
          </a:xfrm>
          <a:solidFill>
            <a:srgbClr val="5A7D79"/>
          </a:solidFill>
        </p:spPr>
        <p:txBody>
          <a:bodyPr>
            <a:noAutofit/>
          </a:bodyPr>
          <a:lstStyle>
            <a:lvl1pPr marL="0" indent="0" algn="ctr">
              <a:buNone/>
              <a:defRPr sz="32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4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589003" y="1136037"/>
            <a:ext cx="5045647" cy="502194"/>
          </a:xfrm>
          <a:solidFill>
            <a:srgbClr val="F47920"/>
          </a:solidFill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8798035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663980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2192000" cy="601579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  <a:endParaRPr lang="ru-RU" noProof="0" dirty="0"/>
          </a:p>
        </p:txBody>
      </p:sp>
      <p:sp>
        <p:nvSpPr>
          <p:cNvPr id="3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2527553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ata Analysis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472315" y="668885"/>
            <a:ext cx="3475639" cy="619692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PIE CHART</a:t>
            </a:r>
            <a:endParaRPr lang="en-US" altLang="en-US" sz="48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649793"/>
            <a:ext cx="2081349" cy="647269"/>
          </a:xfrm>
        </p:spPr>
        <p:txBody>
          <a:bodyPr>
            <a:noAutofit/>
          </a:bodyPr>
          <a:lstStyle>
            <a:lvl1pPr marL="0" indent="0" eaLnBrk="1" hangingPunct="1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eaLnBrk="1" hangingPunct="1"/>
            <a:r>
              <a:rPr lang="en-US" altLang="en-US" sz="48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SLIDE</a:t>
            </a:r>
          </a:p>
        </p:txBody>
      </p:sp>
      <p:cxnSp>
        <p:nvCxnSpPr>
          <p:cNvPr id="12" name="Прямая соединительная линия 17"/>
          <p:cNvCxnSpPr/>
          <p:nvPr userDrawn="1"/>
        </p:nvCxnSpPr>
        <p:spPr>
          <a:xfrm>
            <a:off x="7371968" y="2260912"/>
            <a:ext cx="0" cy="3675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 userDrawn="1"/>
        </p:nvSpPr>
        <p:spPr>
          <a:xfrm>
            <a:off x="7631499" y="1844660"/>
            <a:ext cx="1902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KEY: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0" hasCustomPrompt="1"/>
          </p:nvPr>
        </p:nvSpPr>
        <p:spPr>
          <a:xfrm>
            <a:off x="2952297" y="1440115"/>
            <a:ext cx="5042172" cy="34897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pPr lvl="0"/>
            <a:r>
              <a:rPr lang="en-US" dirty="0"/>
              <a:t>The Pie Chart below demonstrates, the …………………..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185864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39337"/>
            <a:ext cx="12192000" cy="6191797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 userDrawn="1"/>
        </p:nvSpPr>
        <p:spPr>
          <a:xfrm>
            <a:off x="-1" y="6371304"/>
            <a:ext cx="12192000" cy="486695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32" y="288881"/>
            <a:ext cx="1148696" cy="693812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 rot="5400000" flipV="1">
            <a:off x="225295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5" y="6371304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Box 10"/>
          <p:cNvSpPr txBox="1">
            <a:spLocks noChangeArrowheads="1"/>
          </p:cNvSpPr>
          <p:nvPr userDrawn="1"/>
        </p:nvSpPr>
        <p:spPr bwMode="auto">
          <a:xfrm>
            <a:off x="3580638" y="1733596"/>
            <a:ext cx="629488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chemeClr val="bg1"/>
                </a:solidFill>
                <a:latin typeface="Karla" pitchFamily="2" charset="0"/>
                <a:cs typeface="Karla" pitchFamily="2" charset="0"/>
              </a:rPr>
              <a:t>LET’S HAVE A BREAK</a:t>
            </a:r>
          </a:p>
          <a:p>
            <a:pPr eaLnBrk="1" hangingPunct="1"/>
            <a:endParaRPr lang="en-US" altLang="en-US" sz="1600" dirty="0">
              <a:solidFill>
                <a:schemeClr val="bg1"/>
              </a:solidFill>
              <a:latin typeface="Raleway ExtraBold" panose="020B0903030101060003" pitchFamily="34" charset="0"/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289094" y="3257700"/>
            <a:ext cx="4052779" cy="685309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10:30 – 11:00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3862376" y="4449566"/>
            <a:ext cx="5053776" cy="1373126"/>
          </a:xfrm>
        </p:spPr>
        <p:txBody>
          <a:bodyPr>
            <a:noAutofit/>
          </a:bodyPr>
          <a:lstStyle>
            <a:lvl1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mar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“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 dui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congue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, semper quam vitae,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luctus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ligula.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Sed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posuere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nunc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in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leo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</a:t>
            </a:r>
            <a:r>
              <a:rPr lang="en-US" sz="1400" kern="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commod</a:t>
            </a:r>
            <a:r>
              <a:rPr lang="en-US" sz="1400" kern="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else cuprum less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. </a:t>
            </a:r>
            <a:r>
              <a:rPr lang="en-US" sz="1400" dirty="0" err="1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Etiam</a:t>
            </a:r>
            <a:r>
              <a:rPr lang="en-US" sz="1400" dirty="0">
                <a:solidFill>
                  <a:schemeClr val="bg1"/>
                </a:solidFill>
                <a:latin typeface="Karla" pitchFamily="2" charset="0"/>
                <a:ea typeface="Karla" pitchFamily="2" charset="0"/>
                <a:cs typeface="Poppins" panose="02000000000000000000" pitchFamily="2" charset="0"/>
              </a:rPr>
              <a:t> vitae”</a:t>
            </a:r>
          </a:p>
        </p:txBody>
      </p:sp>
    </p:spTree>
    <p:extLst>
      <p:ext uri="{BB962C8B-B14F-4D97-AF65-F5344CB8AC3E}">
        <p14:creationId xmlns:p14="http://schemas.microsoft.com/office/powerpoint/2010/main" val="3903102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" t="44822" r="-129" b="22070"/>
          <a:stretch/>
        </p:blipFill>
        <p:spPr>
          <a:xfrm>
            <a:off x="0" y="139206"/>
            <a:ext cx="12192000" cy="2692400"/>
          </a:xfrm>
          <a:prstGeom prst="rect">
            <a:avLst/>
          </a:prstGeom>
        </p:spPr>
      </p:pic>
      <p:sp>
        <p:nvSpPr>
          <p:cNvPr id="23" name="Прямоугольник 3"/>
          <p:cNvSpPr/>
          <p:nvPr userDrawn="1"/>
        </p:nvSpPr>
        <p:spPr>
          <a:xfrm>
            <a:off x="0" y="140901"/>
            <a:ext cx="12192000" cy="2690705"/>
          </a:xfrm>
          <a:prstGeom prst="rect">
            <a:avLst/>
          </a:prstGeom>
          <a:solidFill>
            <a:srgbClr val="5A7D79">
              <a:alpha val="8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128748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314" y="5063063"/>
            <a:ext cx="340294" cy="341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2314" y="3656549"/>
            <a:ext cx="314772" cy="358232"/>
          </a:xfrm>
          <a:prstGeom prst="rect">
            <a:avLst/>
          </a:prstGeom>
        </p:spPr>
      </p:pic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729254" y="5063063"/>
            <a:ext cx="340294" cy="3411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778978" y="3671887"/>
            <a:ext cx="283216" cy="41097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201168" y="3278257"/>
            <a:ext cx="4243740" cy="208832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Logo</a:t>
            </a: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0" hasCustomPrompt="1"/>
          </p:nvPr>
        </p:nvSpPr>
        <p:spPr>
          <a:xfrm>
            <a:off x="5317944" y="3609633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Physical Address</a:t>
            </a:r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21" hasCustomPrompt="1"/>
          </p:nvPr>
        </p:nvSpPr>
        <p:spPr>
          <a:xfrm>
            <a:off x="8862836" y="360568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Email Address</a:t>
            </a:r>
          </a:p>
        </p:txBody>
      </p:sp>
      <p:sp>
        <p:nvSpPr>
          <p:cNvPr id="34" name="Text Placeholder 31"/>
          <p:cNvSpPr>
            <a:spLocks noGrp="1"/>
          </p:cNvSpPr>
          <p:nvPr>
            <p:ph type="body" sz="quarter" idx="22" hasCustomPrompt="1"/>
          </p:nvPr>
        </p:nvSpPr>
        <p:spPr>
          <a:xfrm>
            <a:off x="5317944" y="5003259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Telephone Number</a:t>
            </a:r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23" hasCustomPrompt="1"/>
          </p:nvPr>
        </p:nvSpPr>
        <p:spPr>
          <a:xfrm>
            <a:off x="8862836" y="5040917"/>
            <a:ext cx="2624950" cy="726639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/>
              <a:t>Website</a:t>
            </a:r>
          </a:p>
        </p:txBody>
      </p:sp>
    </p:spTree>
    <p:extLst>
      <p:ext uri="{BB962C8B-B14F-4D97-AF65-F5344CB8AC3E}">
        <p14:creationId xmlns:p14="http://schemas.microsoft.com/office/powerpoint/2010/main" val="186601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1122363"/>
            <a:ext cx="9448799" cy="2387600"/>
          </a:xfrm>
        </p:spPr>
        <p:txBody>
          <a:bodyPr anchor="b"/>
          <a:lstStyle>
            <a:lvl1pPr algn="ctr">
              <a:defRPr sz="6000">
                <a:latin typeface="Karla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2880" y="4868241"/>
            <a:ext cx="3857897" cy="643572"/>
          </a:xfrm>
          <a:noFill/>
        </p:spPr>
        <p:txBody>
          <a:bodyPr/>
          <a:lstStyle>
            <a:lvl1pPr marL="0" indent="0" algn="ctr">
              <a:buNone/>
              <a:defRPr sz="2400">
                <a:solidFill>
                  <a:srgbClr val="5A7D79"/>
                </a:solidFill>
                <a:latin typeface="Karl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Presented by: John Doe</a:t>
            </a:r>
            <a:endParaRPr lang="en-GB" dirty="0"/>
          </a:p>
        </p:txBody>
      </p:sp>
      <p:sp>
        <p:nvSpPr>
          <p:cNvPr id="28" name="Rectangle 2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182880" y="269966"/>
            <a:ext cx="1636088" cy="757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1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2307112"/>
      </p:ext>
    </p:extLst>
  </p:cSld>
  <p:clrMapOvr>
    <a:masterClrMapping/>
  </p:clrMapOvr>
  <p:hf sldNum="0" hdr="0" ft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GEI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7" t="27766" r="9002" b="9402"/>
          <a:stretch/>
        </p:blipFill>
        <p:spPr>
          <a:xfrm>
            <a:off x="0" y="129702"/>
            <a:ext cx="12179300" cy="6240936"/>
          </a:xfrm>
          <a:prstGeom prst="rect">
            <a:avLst/>
          </a:prstGeom>
        </p:spPr>
      </p:pic>
      <p:sp>
        <p:nvSpPr>
          <p:cNvPr id="7" name="Прямоугольник 3"/>
          <p:cNvSpPr/>
          <p:nvPr userDrawn="1"/>
        </p:nvSpPr>
        <p:spPr>
          <a:xfrm>
            <a:off x="1136072" y="1209726"/>
            <a:ext cx="10169525" cy="4949774"/>
          </a:xfrm>
          <a:prstGeom prst="rect">
            <a:avLst/>
          </a:prstGeom>
          <a:solidFill>
            <a:srgbClr val="4C4C4C">
              <a:alpha val="9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TextBox 8"/>
          <p:cNvSpPr txBox="1">
            <a:spLocks noChangeArrowheads="1"/>
          </p:cNvSpPr>
          <p:nvPr userDrawn="1"/>
        </p:nvSpPr>
        <p:spPr bwMode="auto">
          <a:xfrm>
            <a:off x="3616325" y="1311275"/>
            <a:ext cx="49593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algn="ctr" eaLnBrk="1" hangingPunct="1"/>
            <a:r>
              <a:rPr lang="en-US" altLang="en-US" sz="4000" b="1" dirty="0">
                <a:solidFill>
                  <a:schemeClr val="bg1"/>
                </a:solidFill>
                <a:latin typeface="Arial Black" panose="020B0A04020102020204" pitchFamily="34" charset="0"/>
                <a:cs typeface="Karla" pitchFamily="2" charset="0"/>
              </a:rPr>
              <a:t>GET IN TOUCH</a:t>
            </a:r>
            <a:endParaRPr lang="en-US" altLang="en-US" sz="1400" b="1" dirty="0">
              <a:solidFill>
                <a:schemeClr val="bg1"/>
              </a:solidFill>
              <a:latin typeface="Arial Black" panose="020B0A04020102020204" pitchFamily="34" charset="0"/>
              <a:cs typeface="Karla" pitchFamily="2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 userDrawn="1"/>
        </p:nvSpPr>
        <p:spPr>
          <a:xfrm>
            <a:off x="2560054" y="3828708"/>
            <a:ext cx="7546587" cy="632619"/>
          </a:xfrm>
          <a:prstGeom prst="rect">
            <a:avLst/>
          </a:prstGeom>
        </p:spPr>
        <p:txBody>
          <a:bodyPr spcCol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sz="3200" kern="0" dirty="0">
                <a:solidFill>
                  <a:schemeClr val="bg1"/>
                </a:solidFill>
                <a:latin typeface="Arial  "/>
                <a:ea typeface="Karla" pitchFamily="2" charset="0"/>
                <a:cs typeface="Poppins" panose="02000000000000000000" pitchFamily="2" charset="0"/>
              </a:rPr>
              <a:t>https://www.intosaicommunity.net/wgei/</a:t>
            </a:r>
            <a:endParaRPr lang="en-US" sz="3200" dirty="0">
              <a:solidFill>
                <a:schemeClr val="bg1"/>
              </a:solidFill>
              <a:latin typeface="Arial  "/>
              <a:ea typeface="Karla" pitchFamily="2" charset="0"/>
              <a:cs typeface="Poppins" panose="02000000000000000000" pitchFamily="2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2103302" y="2460935"/>
            <a:ext cx="2316297" cy="1096984"/>
            <a:chOff x="2103302" y="2905431"/>
            <a:chExt cx="2316297" cy="109698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6194" y="2905431"/>
              <a:ext cx="544244" cy="54565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2103302" y="3540750"/>
              <a:ext cx="23162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www.wgei.org</a:t>
              </a:r>
              <a:r>
                <a:rPr lang="en-US" altLang="en-US" sz="2400" dirty="0">
                  <a:solidFill>
                    <a:schemeClr val="bg1"/>
                  </a:solidFill>
                  <a:latin typeface="Arial  "/>
                  <a:ea typeface="Karla" pitchFamily="2" charset="0"/>
                  <a:cs typeface="Poppins" pitchFamily="2" charset="0"/>
                </a:rPr>
                <a:t> 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5060170" y="2411200"/>
            <a:ext cx="2534430" cy="1139345"/>
            <a:chOff x="4803411" y="2863070"/>
            <a:chExt cx="2534430" cy="1139345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60108" y="2863070"/>
              <a:ext cx="503426" cy="572933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4803411" y="3540750"/>
              <a:ext cx="2534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wgei@oag.go.ug</a:t>
              </a:r>
              <a:endParaRPr lang="en-GB" sz="2400" dirty="0">
                <a:latin typeface="Arial  "/>
              </a:endParaRPr>
            </a:p>
          </p:txBody>
        </p:sp>
      </p:grpSp>
      <p:grpSp>
        <p:nvGrpSpPr>
          <p:cNvPr id="17" name="Group 16"/>
          <p:cNvGrpSpPr/>
          <p:nvPr userDrawn="1"/>
        </p:nvGrpSpPr>
        <p:grpSpPr>
          <a:xfrm>
            <a:off x="8183832" y="2478870"/>
            <a:ext cx="2661968" cy="1061113"/>
            <a:chOff x="7284176" y="2941302"/>
            <a:chExt cx="2661968" cy="106111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51436" y="2941302"/>
              <a:ext cx="517032" cy="51836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7284176" y="3540750"/>
              <a:ext cx="26619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en-US" sz="2400" dirty="0">
                  <a:solidFill>
                    <a:schemeClr val="bg1"/>
                  </a:solidFill>
                  <a:latin typeface="Pe-icon-7-stroke" pitchFamily="2" charset="0"/>
                </a:rPr>
                <a:t> </a:t>
              </a:r>
              <a:r>
                <a:rPr lang="en-GB" sz="2400" dirty="0">
                  <a:solidFill>
                    <a:schemeClr val="bg1"/>
                  </a:solidFill>
                  <a:latin typeface="Arial  "/>
                </a:rPr>
                <a:t>@</a:t>
              </a:r>
              <a:r>
                <a:rPr lang="en-GB" sz="2400" dirty="0" err="1">
                  <a:solidFill>
                    <a:schemeClr val="bg1"/>
                  </a:solidFill>
                  <a:latin typeface="Arial  "/>
                </a:rPr>
                <a:t>IntosaiWgei</a:t>
              </a:r>
              <a:endParaRPr lang="en-GB" sz="2400" dirty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77" y="4738371"/>
            <a:ext cx="2148542" cy="1297719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958376" y="1209726"/>
            <a:ext cx="177696" cy="4949774"/>
          </a:xfrm>
          <a:prstGeom prst="rect">
            <a:avLst/>
          </a:prstGeom>
          <a:solidFill>
            <a:srgbClr val="F69C93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9300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 Line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668742" y="1184856"/>
            <a:ext cx="706468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ADD PRESENTER’S LOGOS</a:t>
            </a:r>
            <a:endParaRPr lang="en-GB" sz="20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2000" b="1" dirty="0"/>
              <a:t>-&gt; </a:t>
            </a:r>
            <a:r>
              <a:rPr lang="en-GB" sz="2000" dirty="0"/>
              <a:t>To add a Logo, just click on the Logo icon on each Slide and Browse to the folder Containing your Logos.</a:t>
            </a:r>
          </a:p>
          <a:p>
            <a:r>
              <a:rPr lang="en-GB" sz="2000" b="1" i="1" dirty="0"/>
              <a:t>-&gt;</a:t>
            </a:r>
            <a:r>
              <a:rPr lang="en-GB" sz="2000" b="0" i="1" dirty="0"/>
              <a:t> If the Logo Icon is accidentally deleted, Right Click on the Slide and Click ‘Reset Slide’ </a:t>
            </a:r>
            <a:br>
              <a:rPr lang="en-GB" sz="2000" b="0" i="1" dirty="0"/>
            </a:br>
            <a:r>
              <a:rPr lang="en-GB" sz="2000" b="1" i="1" dirty="0"/>
              <a:t>-&gt;</a:t>
            </a:r>
            <a:r>
              <a:rPr lang="en-GB" sz="2000" b="0" i="1" dirty="0"/>
              <a:t> Select and Delete extra logo icons.</a:t>
            </a:r>
          </a:p>
          <a:p>
            <a:endParaRPr lang="en-GB" sz="2000" b="1" i="1" dirty="0"/>
          </a:p>
          <a:p>
            <a:r>
              <a:rPr lang="en-GB" sz="2000" b="1" dirty="0"/>
              <a:t>SLIDE LAYOUTS</a:t>
            </a:r>
          </a:p>
          <a:p>
            <a:r>
              <a:rPr lang="en-GB" sz="2000" dirty="0"/>
              <a:t>If you wish to use a different layout for your existing slide,. Simply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 Right click on the slide and select ‘Layout’</a:t>
            </a:r>
          </a:p>
          <a:p>
            <a:pPr marL="857250" lvl="1" indent="-400050">
              <a:buFont typeface="+mj-lt"/>
              <a:buAutoNum type="romanLcPeriod"/>
            </a:pPr>
            <a:r>
              <a:rPr lang="en-GB" sz="2000" dirty="0"/>
              <a:t>Choose a New Layout from the gallery.</a:t>
            </a:r>
          </a:p>
          <a:p>
            <a:pPr lvl="1"/>
            <a:endParaRPr lang="en-GB" sz="2000" dirty="0"/>
          </a:p>
          <a:p>
            <a:r>
              <a:rPr lang="en-GB" sz="2000" b="1" dirty="0"/>
              <a:t>SLIDE BY SLIDE INSTRUCTIONS</a:t>
            </a:r>
          </a:p>
          <a:p>
            <a:r>
              <a:rPr lang="en-GB" sz="2000" dirty="0"/>
              <a:t>Find instructions for each slide</a:t>
            </a:r>
            <a:r>
              <a:rPr lang="en-GB" sz="2000" baseline="0" dirty="0"/>
              <a:t> by</a:t>
            </a:r>
            <a:r>
              <a:rPr lang="en-GB" sz="2000" dirty="0"/>
              <a:t> clicking on the </a:t>
            </a:r>
            <a:r>
              <a:rPr lang="en-GB" sz="2000" b="1" dirty="0"/>
              <a:t>‘Notes’ </a:t>
            </a:r>
            <a:r>
              <a:rPr lang="en-GB" sz="2000" dirty="0"/>
              <a:t>icon at the bottom of your screen.</a:t>
            </a:r>
          </a:p>
          <a:p>
            <a:endParaRPr lang="en-GB" sz="2000" dirty="0"/>
          </a:p>
          <a:p>
            <a:endParaRPr lang="en-GB" sz="2000" b="1" dirty="0"/>
          </a:p>
          <a:p>
            <a:endParaRPr lang="en-GB" sz="20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248" y="1579144"/>
            <a:ext cx="3130685" cy="9010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489" y="4957835"/>
            <a:ext cx="2744205" cy="96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4390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4405" y="2105657"/>
            <a:ext cx="2726285" cy="153385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20842" y="2104991"/>
            <a:ext cx="2795839" cy="15748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430483" y="2104991"/>
            <a:ext cx="2834422" cy="1590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90661" y="4551552"/>
            <a:ext cx="2716153" cy="152703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955375" y="4551552"/>
            <a:ext cx="2729990" cy="1527031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60899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1</a:t>
            </a:r>
          </a:p>
        </p:txBody>
      </p:sp>
      <p:sp>
        <p:nvSpPr>
          <p:cNvPr id="20" name="TextBox 19"/>
          <p:cNvSpPr txBox="1"/>
          <p:nvPr userDrawn="1"/>
        </p:nvSpPr>
        <p:spPr>
          <a:xfrm>
            <a:off x="3858631" y="2634431"/>
            <a:ext cx="247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7162288" y="2634431"/>
            <a:ext cx="208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3</a:t>
            </a:r>
          </a:p>
        </p:txBody>
      </p:sp>
      <p:sp>
        <p:nvSpPr>
          <p:cNvPr id="22" name="TextBox 21"/>
          <p:cNvSpPr txBox="1"/>
          <p:nvPr userDrawn="1"/>
        </p:nvSpPr>
        <p:spPr>
          <a:xfrm>
            <a:off x="908277" y="3995525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last two slides in the order:</a:t>
            </a:r>
            <a:endParaRPr lang="en-US" sz="2000" b="1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954405" y="1566802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Each presentation</a:t>
            </a:r>
            <a:r>
              <a:rPr lang="en-US" sz="2000" b="1" baseline="0" dirty="0"/>
              <a:t> should have the first three slides in the order:</a:t>
            </a:r>
            <a:endParaRPr lang="en-US" sz="2000" b="1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1043061" y="6008833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2</a:t>
            </a:r>
            <a:r>
              <a:rPr lang="en-US" sz="2000" b="1" baseline="30000" dirty="0"/>
              <a:t>nd</a:t>
            </a:r>
            <a:r>
              <a:rPr lang="en-US" sz="2000" b="1" dirty="0"/>
              <a:t> last</a:t>
            </a:r>
          </a:p>
        </p:txBody>
      </p:sp>
      <p:sp>
        <p:nvSpPr>
          <p:cNvPr id="25" name="TextBox 24"/>
          <p:cNvSpPr txBox="1"/>
          <p:nvPr userDrawn="1"/>
        </p:nvSpPr>
        <p:spPr>
          <a:xfrm>
            <a:off x="3982320" y="6040278"/>
            <a:ext cx="21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last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756041" y="1026770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MANDATORY SLIDES</a:t>
            </a:r>
          </a:p>
        </p:txBody>
      </p:sp>
      <p:sp>
        <p:nvSpPr>
          <p:cNvPr id="27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28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64166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uideLI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77880" y="1019378"/>
            <a:ext cx="3199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 SLIDES</a:t>
            </a:r>
            <a:r>
              <a:rPr lang="en-US" sz="2400" b="1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1043061" y="1598017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Use all other slides based on your content and presentation flow.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1043061" y="2412181"/>
            <a:ext cx="93742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Where content does not fit on a slide, simply</a:t>
            </a:r>
          </a:p>
          <a:p>
            <a:r>
              <a:rPr lang="en-US" sz="2000" dirty="0"/>
              <a:t> -&gt;Select the slide.</a:t>
            </a:r>
          </a:p>
          <a:p>
            <a:r>
              <a:rPr lang="en-US" sz="2000" dirty="0"/>
              <a:t> -&gt;right click and select duplicate from the drop down menu. </a:t>
            </a:r>
          </a:p>
        </p:txBody>
      </p:sp>
      <p:sp>
        <p:nvSpPr>
          <p:cNvPr id="27" name="TextBox 26"/>
          <p:cNvSpPr txBox="1"/>
          <p:nvPr userDrawn="1"/>
        </p:nvSpPr>
        <p:spPr>
          <a:xfrm>
            <a:off x="1043061" y="3811120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Extra slides that are not used should be DELETED.</a:t>
            </a:r>
          </a:p>
        </p:txBody>
      </p:sp>
      <p:sp>
        <p:nvSpPr>
          <p:cNvPr id="28" name="TextBox 27"/>
          <p:cNvSpPr txBox="1"/>
          <p:nvPr userDrawn="1"/>
        </p:nvSpPr>
        <p:spPr>
          <a:xfrm>
            <a:off x="1043061" y="4625284"/>
            <a:ext cx="9374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/>
              <a:t>Ensure that you replace the Title Place Holder Text with  a title relevant to your content.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1043061" y="5439446"/>
            <a:ext cx="9374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b="1" dirty="0"/>
              <a:t>Delete all slides containing template guidelines before making your presentation.</a:t>
            </a:r>
          </a:p>
        </p:txBody>
      </p:sp>
      <p:sp>
        <p:nvSpPr>
          <p:cNvPr id="30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2107474" y="251161"/>
            <a:ext cx="2908663" cy="619692"/>
          </a:xfrm>
        </p:spPr>
        <p:txBody>
          <a:bodyPr>
            <a:noAutofit/>
          </a:bodyPr>
          <a:lstStyle>
            <a:lvl1pPr marL="0" indent="0">
              <a:buNone/>
              <a:defRPr sz="4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TEMPLATE</a:t>
            </a:r>
          </a:p>
        </p:txBody>
      </p:sp>
      <p:sp>
        <p:nvSpPr>
          <p:cNvPr id="31" name="Text Placeholder 13"/>
          <p:cNvSpPr>
            <a:spLocks noGrp="1"/>
          </p:cNvSpPr>
          <p:nvPr>
            <p:ph type="body" sz="quarter" idx="19" hasCustomPrompt="1"/>
          </p:nvPr>
        </p:nvSpPr>
        <p:spPr>
          <a:xfrm>
            <a:off x="5159966" y="256433"/>
            <a:ext cx="3661818" cy="64726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800" b="1" baseline="0">
                <a:solidFill>
                  <a:srgbClr val="F4792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GUIDELINES</a:t>
            </a:r>
          </a:p>
        </p:txBody>
      </p:sp>
      <p:cxnSp>
        <p:nvCxnSpPr>
          <p:cNvPr id="32" name="Straight Connector 31"/>
          <p:cNvCxnSpPr/>
          <p:nvPr userDrawn="1"/>
        </p:nvCxnSpPr>
        <p:spPr>
          <a:xfrm>
            <a:off x="660899" y="1483915"/>
            <a:ext cx="7749676" cy="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868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198244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t="5627" r="-65" b="27120"/>
          <a:stretch/>
        </p:blipFill>
        <p:spPr>
          <a:xfrm>
            <a:off x="3857" y="934214"/>
            <a:ext cx="12188143" cy="546903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528365"/>
            <a:ext cx="4868809" cy="3836047"/>
          </a:xfrm>
          <a:prstGeom prst="rect">
            <a:avLst/>
          </a:prstGeom>
          <a:solidFill>
            <a:srgbClr val="4C4C4C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 userDrawn="1"/>
        </p:nvSpPr>
        <p:spPr>
          <a:xfrm>
            <a:off x="4803494" y="1528364"/>
            <a:ext cx="7388506" cy="383604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128314" y="3068103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722413" y="1672787"/>
            <a:ext cx="6277998" cy="3430436"/>
          </a:xfrm>
        </p:spPr>
        <p:txBody>
          <a:bodyPr>
            <a:normAutofit/>
          </a:bodyPr>
          <a:lstStyle>
            <a:lvl1pPr marL="0" indent="0">
              <a:buNone/>
              <a:defRPr lang="en-GB" b="0" i="0" smtClean="0">
                <a:effectLst/>
              </a:defRPr>
            </a:lvl1pPr>
          </a:lstStyle>
          <a:p>
            <a:pPr lvl="0"/>
            <a:r>
              <a:rPr lang="en-GB" b="1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Lorem Ipsum</a:t>
            </a:r>
            <a:r>
              <a:rPr lang="en-GB" b="0" i="0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centuries.</a:t>
            </a:r>
            <a:endParaRPr lang="en-US" dirty="0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79626" y="1689879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ENTER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79626" y="2628365"/>
            <a:ext cx="3420382" cy="879475"/>
          </a:xfrm>
        </p:spPr>
        <p:txBody>
          <a:bodyPr>
            <a:normAutofit/>
          </a:bodyPr>
          <a:lstStyle>
            <a:lvl1pPr marL="0" indent="0">
              <a:buNone/>
              <a:defRPr sz="48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656022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7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93166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8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9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701784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>
            <a:spLocks noChangeArrowheads="1"/>
          </p:cNvSpPr>
          <p:nvPr userDrawn="1"/>
        </p:nvSpPr>
        <p:spPr bwMode="auto">
          <a:xfrm>
            <a:off x="3104445" y="591856"/>
            <a:ext cx="366474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4C4C4C"/>
                </a:solidFill>
                <a:latin typeface="Karla" pitchFamily="2" charset="0"/>
                <a:cs typeface="Karla" pitchFamily="2" charset="0"/>
              </a:rPr>
              <a:t>Presentation</a:t>
            </a:r>
            <a:endParaRPr lang="en-US" altLang="en-US" sz="4400" b="1" dirty="0">
              <a:solidFill>
                <a:srgbClr val="F47920"/>
              </a:solidFill>
              <a:latin typeface="Karla" pitchFamily="2" charset="0"/>
              <a:cs typeface="Karla" pitchFamily="2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 userDrawn="1"/>
        </p:nvSpPr>
        <p:spPr bwMode="auto">
          <a:xfrm>
            <a:off x="6910785" y="591856"/>
            <a:ext cx="350955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King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King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King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King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King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King" pitchFamily="2" charset="0"/>
              </a:defRPr>
            </a:lvl9pPr>
          </a:lstStyle>
          <a:p>
            <a:pPr eaLnBrk="1" hangingPunct="1"/>
            <a:r>
              <a:rPr lang="en-US" altLang="en-US" sz="4400" b="1" dirty="0">
                <a:solidFill>
                  <a:srgbClr val="F47920"/>
                </a:solidFill>
                <a:latin typeface="Karla" pitchFamily="2" charset="0"/>
                <a:cs typeface="Karla" pitchFamily="2" charset="0"/>
              </a:rPr>
              <a:t>Outline</a:t>
            </a:r>
          </a:p>
        </p:txBody>
      </p:sp>
      <p:sp>
        <p:nvSpPr>
          <p:cNvPr id="32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3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34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41" name="Text Placeholder 40"/>
          <p:cNvSpPr>
            <a:spLocks noGrp="1"/>
          </p:cNvSpPr>
          <p:nvPr>
            <p:ph type="body" sz="quarter" idx="17" hasCustomPrompt="1"/>
          </p:nvPr>
        </p:nvSpPr>
        <p:spPr>
          <a:xfrm>
            <a:off x="1589088" y="169068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WORDS ABOUT THE COMPANY</a:t>
            </a:r>
          </a:p>
        </p:txBody>
      </p:sp>
      <p:sp>
        <p:nvSpPr>
          <p:cNvPr id="42" name="Text Placeholder 40"/>
          <p:cNvSpPr>
            <a:spLocks noGrp="1"/>
          </p:cNvSpPr>
          <p:nvPr>
            <p:ph type="body" sz="quarter" idx="18" hasCustomPrompt="1"/>
          </p:nvPr>
        </p:nvSpPr>
        <p:spPr>
          <a:xfrm>
            <a:off x="1588555" y="4096232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WHAT WE DO</a:t>
            </a:r>
          </a:p>
        </p:txBody>
      </p:sp>
      <p:sp>
        <p:nvSpPr>
          <p:cNvPr id="45" name="Text Placeholder 40"/>
          <p:cNvSpPr>
            <a:spLocks noGrp="1"/>
          </p:cNvSpPr>
          <p:nvPr>
            <p:ph type="body" sz="quarter" idx="19" hasCustomPrompt="1"/>
          </p:nvPr>
        </p:nvSpPr>
        <p:spPr>
          <a:xfrm>
            <a:off x="161162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STARTEGY</a:t>
            </a:r>
          </a:p>
        </p:txBody>
      </p:sp>
      <p:sp>
        <p:nvSpPr>
          <p:cNvPr id="46" name="Text Placeholder 40"/>
          <p:cNvSpPr>
            <a:spLocks noGrp="1"/>
          </p:cNvSpPr>
          <p:nvPr>
            <p:ph type="body" sz="quarter" idx="20" hasCustomPrompt="1"/>
          </p:nvPr>
        </p:nvSpPr>
        <p:spPr>
          <a:xfrm>
            <a:off x="1588555" y="2886514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TEAM SLIDE</a:t>
            </a:r>
          </a:p>
        </p:txBody>
      </p:sp>
      <p:sp>
        <p:nvSpPr>
          <p:cNvPr id="47" name="Text Placeholder 40"/>
          <p:cNvSpPr>
            <a:spLocks noGrp="1"/>
          </p:cNvSpPr>
          <p:nvPr>
            <p:ph type="body" sz="quarter" idx="21" hasCustomPrompt="1"/>
          </p:nvPr>
        </p:nvSpPr>
        <p:spPr>
          <a:xfrm>
            <a:off x="7699819" y="1799848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OUR LATEST WORK</a:t>
            </a:r>
          </a:p>
        </p:txBody>
      </p:sp>
      <p:sp>
        <p:nvSpPr>
          <p:cNvPr id="48" name="Text Placeholder 40"/>
          <p:cNvSpPr>
            <a:spLocks noGrp="1"/>
          </p:cNvSpPr>
          <p:nvPr>
            <p:ph type="body" sz="quarter" idx="22" hasCustomPrompt="1"/>
          </p:nvPr>
        </p:nvSpPr>
        <p:spPr>
          <a:xfrm>
            <a:off x="7699818" y="2891463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MAIN STEPS</a:t>
            </a:r>
          </a:p>
        </p:txBody>
      </p:sp>
      <p:sp>
        <p:nvSpPr>
          <p:cNvPr id="49" name="Text Placeholder 40"/>
          <p:cNvSpPr>
            <a:spLocks noGrp="1"/>
          </p:cNvSpPr>
          <p:nvPr>
            <p:ph type="body" sz="quarter" idx="23" hasCustomPrompt="1"/>
          </p:nvPr>
        </p:nvSpPr>
        <p:spPr>
          <a:xfrm>
            <a:off x="7709440" y="5248457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CONCLUSION</a:t>
            </a:r>
          </a:p>
        </p:txBody>
      </p:sp>
      <p:sp>
        <p:nvSpPr>
          <p:cNvPr id="50" name="Text Placeholder 40"/>
          <p:cNvSpPr>
            <a:spLocks noGrp="1"/>
          </p:cNvSpPr>
          <p:nvPr>
            <p:ph type="body" sz="quarter" idx="24" hasCustomPrompt="1"/>
          </p:nvPr>
        </p:nvSpPr>
        <p:spPr>
          <a:xfrm>
            <a:off x="7699817" y="4066071"/>
            <a:ext cx="4306887" cy="605252"/>
          </a:xfrm>
        </p:spPr>
        <p:txBody>
          <a:bodyPr>
            <a:noAutofit/>
          </a:bodyPr>
          <a:lstStyle>
            <a:lvl1pPr marL="0" indent="0">
              <a:buNone/>
              <a:defRPr sz="2000" b="1" baseline="0"/>
            </a:lvl1pPr>
          </a:lstStyle>
          <a:p>
            <a:pPr lvl="0"/>
            <a:r>
              <a:rPr lang="en-US" dirty="0"/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649535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struc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5312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370638"/>
            <a:ext cx="12192000" cy="486696"/>
          </a:xfrm>
          <a:prstGeom prst="rect">
            <a:avLst/>
          </a:prstGeom>
          <a:solidFill>
            <a:srgbClr val="4C4C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453176" y="6370638"/>
            <a:ext cx="1365793" cy="486696"/>
          </a:xfrm>
          <a:prstGeom prst="rect">
            <a:avLst/>
          </a:prstGeom>
          <a:solidFill>
            <a:srgbClr val="F479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Picture Placeholder 16"/>
          <p:cNvSpPr>
            <a:spLocks noGrp="1"/>
          </p:cNvSpPr>
          <p:nvPr>
            <p:ph type="pic" sz="quarter" idx="11" hasCustomPrompt="1"/>
          </p:nvPr>
        </p:nvSpPr>
        <p:spPr>
          <a:xfrm>
            <a:off x="7049039" y="6208888"/>
            <a:ext cx="1368766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5" name="Picture Placeholder 18"/>
          <p:cNvSpPr>
            <a:spLocks noGrp="1"/>
          </p:cNvSpPr>
          <p:nvPr>
            <p:ph type="pic" sz="quarter" idx="12" hasCustomPrompt="1"/>
          </p:nvPr>
        </p:nvSpPr>
        <p:spPr>
          <a:xfrm>
            <a:off x="8759395" y="6208888"/>
            <a:ext cx="136568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6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0475913" y="6208888"/>
            <a:ext cx="1365250" cy="649112"/>
          </a:xfrm>
          <a:solidFill>
            <a:srgbClr val="F2F2F2">
              <a:alpha val="18824"/>
            </a:srgbClr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Logo</a:t>
            </a:r>
          </a:p>
        </p:txBody>
      </p:sp>
      <p:sp>
        <p:nvSpPr>
          <p:cNvPr id="11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950720" y="723828"/>
            <a:ext cx="4702629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INSERT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8" hasCustomPrompt="1"/>
          </p:nvPr>
        </p:nvSpPr>
        <p:spPr>
          <a:xfrm>
            <a:off x="6757256" y="724845"/>
            <a:ext cx="5164778" cy="502194"/>
          </a:xfrm>
        </p:spPr>
        <p:txBody>
          <a:bodyPr>
            <a:noAutofit/>
          </a:bodyPr>
          <a:lstStyle>
            <a:lvl1pPr marL="0" indent="0">
              <a:buNone/>
              <a:defRPr sz="4400" b="1">
                <a:solidFill>
                  <a:srgbClr val="F47920"/>
                </a:solidFill>
              </a:defRPr>
            </a:lvl1pPr>
          </a:lstStyle>
          <a:p>
            <a:pPr lvl="0"/>
            <a:r>
              <a:rPr lang="en-US" dirty="0"/>
              <a:t>HEADING</a:t>
            </a:r>
          </a:p>
        </p:txBody>
      </p:sp>
    </p:spTree>
    <p:extLst>
      <p:ext uri="{BB962C8B-B14F-4D97-AF65-F5344CB8AC3E}">
        <p14:creationId xmlns:p14="http://schemas.microsoft.com/office/powerpoint/2010/main" val="3242580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23" y="288881"/>
            <a:ext cx="1148696" cy="693812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 rot="5400000" flipV="1">
            <a:off x="126441" y="587667"/>
            <a:ext cx="583473" cy="122249"/>
          </a:xfrm>
          <a:prstGeom prst="rect">
            <a:avLst/>
          </a:prstGeom>
          <a:solidFill>
            <a:srgbClr val="F69C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 userDrawn="1"/>
        </p:nvSpPr>
        <p:spPr>
          <a:xfrm>
            <a:off x="0" y="-3582"/>
            <a:ext cx="12192000" cy="144554"/>
          </a:xfrm>
          <a:prstGeom prst="rect">
            <a:avLst/>
          </a:prstGeom>
          <a:solidFill>
            <a:srgbClr val="5A7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707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49" r:id="rId2"/>
    <p:sldLayoutId id="2147483651" r:id="rId3"/>
    <p:sldLayoutId id="2147483650" r:id="rId4"/>
    <p:sldLayoutId id="2147483652" r:id="rId5"/>
    <p:sldLayoutId id="2147483653" r:id="rId6"/>
    <p:sldLayoutId id="2147483654" r:id="rId7"/>
    <p:sldLayoutId id="2147483676" r:id="rId8"/>
    <p:sldLayoutId id="2147483673" r:id="rId9"/>
    <p:sldLayoutId id="2147483655" r:id="rId10"/>
    <p:sldLayoutId id="2147483656" r:id="rId11"/>
    <p:sldLayoutId id="2147483657" r:id="rId12"/>
    <p:sldLayoutId id="2147483658" r:id="rId13"/>
    <p:sldLayoutId id="2147483670" r:id="rId14"/>
    <p:sldLayoutId id="2147483659" r:id="rId15"/>
    <p:sldLayoutId id="2147483664" r:id="rId16"/>
    <p:sldLayoutId id="2147483677" r:id="rId17"/>
    <p:sldLayoutId id="2147483671" r:id="rId18"/>
    <p:sldLayoutId id="2147483674" r:id="rId19"/>
    <p:sldLayoutId id="2147483672" r:id="rId20"/>
    <p:sldLayoutId id="2147483679" r:id="rId21"/>
    <p:sldLayoutId id="2147483678" r:id="rId22"/>
    <p:sldLayoutId id="2147483680" r:id="rId23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5A7D7-DF05-4541-945F-33AAAA6C92CD}" type="datetime1">
              <a:rPr lang="en-GB" smtClean="0"/>
              <a:pPr/>
              <a:t>06/05/2025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7228181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CC1B6-8044-3669-8615-B9F9DF1C1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2364" y="365126"/>
            <a:ext cx="8721436" cy="521566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ptos Black" panose="020F0502020204030204" pitchFamily="34" charset="0"/>
              </a:rPr>
              <a:t>Political/Economy </a:t>
            </a:r>
            <a:r>
              <a:rPr lang="en-US" sz="2400" b="1" dirty="0" err="1">
                <a:latin typeface="Aptos Black" panose="020F0502020204030204" pitchFamily="34" charset="0"/>
              </a:rPr>
              <a:t>cont</a:t>
            </a:r>
            <a:r>
              <a:rPr lang="en-US" sz="2400" b="1" dirty="0">
                <a:latin typeface="Aptos Black" panose="020F0502020204030204" pitchFamily="34" charset="0"/>
              </a:rPr>
              <a:t>…</a:t>
            </a:r>
            <a:endParaRPr lang="en-AE" sz="2400" b="1" dirty="0">
              <a:latin typeface="Aptos Black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ACC96-90D4-F2ED-B116-D0319E4EC0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154545"/>
            <a:ext cx="6019800" cy="5022418"/>
          </a:xfrm>
          <a:solidFill>
            <a:schemeClr val="bg1">
              <a:lumMod val="95000"/>
            </a:schemeClr>
          </a:solidFill>
        </p:spPr>
        <p:txBody>
          <a:bodyPr>
            <a:normAutofit fontScale="92500" lnSpcReduction="10000"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19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5. Conflict and Security Issues</a:t>
            </a:r>
            <a:endParaRPr lang="en-AE" sz="19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Extractive projects often occur in politically unstable regions, leading to disputes over land, revenue-sharing, and environmental damage.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Control over resources can fuel civil wars or regional separatist movements (e.g., Nigeria’s Niger Delta, DRC mining zones).</a:t>
            </a:r>
          </a:p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19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6.  Transparency and Accountability Movements</a:t>
            </a:r>
            <a:endParaRPr lang="en-AE" sz="19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Global initiatives like the </a:t>
            </a:r>
            <a:r>
              <a:rPr lang="en-AE" sz="19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Extractive Industries Transparency Initiative (EITI)</a:t>
            </a:r>
            <a:r>
              <a:rPr lang="en-AE" sz="1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promote openness in contracts, payments, and revenue use.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Civil society and international organizations play a growing role in demanding accountability.</a:t>
            </a:r>
          </a:p>
          <a:p>
            <a:endParaRPr lang="en-A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D8BEEB-A3B5-C30F-CDF9-BF943B5BC5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54545"/>
            <a:ext cx="5181600" cy="5022418"/>
          </a:xfrm>
          <a:solidFill>
            <a:schemeClr val="bg1">
              <a:lumMod val="95000"/>
            </a:schemeClr>
          </a:solidFill>
        </p:spPr>
        <p:txBody>
          <a:bodyPr>
            <a:normAutofit fontScale="92500" lnSpcReduction="20000"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Energy and Mineral Markets in the Political Economy</a:t>
            </a:r>
            <a:endParaRPr lang="en-AE" sz="17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Energy Markets (Oil &amp; Gas):</a:t>
            </a:r>
            <a:endParaRPr lang="en-AE" sz="17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AE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Dominated by geopolitics—OPEC, Russia, U.S. shale, Middle East conflicts, and energy transition policies (e.g., decarbonization).</a:t>
            </a: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AE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High capital investment and long-term planning create close ties between states and energy firms.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Mineral Markets:</a:t>
            </a:r>
            <a:endParaRPr lang="en-AE" sz="17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AE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Increasingly important due to the global shift toward </a:t>
            </a:r>
            <a:r>
              <a:rPr lang="en-AE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green technologies</a:t>
            </a:r>
            <a:r>
              <a:rPr lang="en-AE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(e.g., lithium, cobalt, rare earths).</a:t>
            </a: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AE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Control of strategic minerals is now seen as a </a:t>
            </a:r>
            <a:r>
              <a:rPr lang="en-AE" sz="17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national security issue</a:t>
            </a:r>
            <a:r>
              <a:rPr lang="en-AE" sz="17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especially with rising demand for electric vehicles and renewable energy.</a:t>
            </a:r>
          </a:p>
          <a:p>
            <a:endParaRPr lang="en-AE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3EFC9CE-B294-75EF-07EB-4337F6D4BC0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AE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1F40DD0-F142-11BF-A52C-2EE9C169059C}"/>
              </a:ext>
            </a:extLst>
          </p:cNvPr>
          <p:cNvGrpSpPr/>
          <p:nvPr/>
        </p:nvGrpSpPr>
        <p:grpSpPr>
          <a:xfrm>
            <a:off x="10125207" y="6176962"/>
            <a:ext cx="1827359" cy="681037"/>
            <a:chOff x="7086600" y="5778279"/>
            <a:chExt cx="1752600" cy="62087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1355A0B4-8D7E-015D-E69B-6A98633C2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C67DD9E-9ED7-ECC1-7212-76E265A37939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04595654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8BA02-A4A2-74F5-9025-165D61DB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4582" y="365125"/>
            <a:ext cx="8869218" cy="595457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ptos Black" panose="020F0502020204030204" pitchFamily="34" charset="0"/>
              </a:rPr>
              <a:t>6.  Resource Curse Paradox</a:t>
            </a:r>
            <a:endParaRPr lang="en-AE" sz="2400" b="1" dirty="0">
              <a:latin typeface="Aptos Black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54B79-390C-6E1A-1057-731FB4166B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163782"/>
            <a:ext cx="6019800" cy="501318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AE" sz="1800" b="1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Definition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resource curse refers to the paradox that countries rich in natural resources often experience slower economic growth, less democracy, and worse development outcomes than countries with fewer natural resources</a:t>
            </a:r>
            <a:r>
              <a:rPr lang="en-AE" sz="1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.("</a:t>
            </a:r>
            <a:r>
              <a:rPr lang="en-AE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Sachs, J.D., &amp; Warner, A.M., 2001)</a:t>
            </a:r>
            <a:endParaRPr lang="en-A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DD953F-8919-22C8-6D00-F6902C374E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63782"/>
            <a:ext cx="5181600" cy="5013181"/>
          </a:xfrm>
          <a:solidFill>
            <a:schemeClr val="bg1">
              <a:lumMod val="95000"/>
            </a:schemeClr>
          </a:solidFill>
        </p:spPr>
        <p:txBody>
          <a:bodyPr>
            <a:normAutofit fontScale="92500" lnSpcReduction="20000"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Key Points of the Resource Curse:</a:t>
            </a:r>
            <a:endParaRPr lang="en-A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Economic Volatility:</a:t>
            </a: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Overdependence on resources like oil and minerals makes economies vulnerable to fluctuations in global commodity prices.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Dutch Disease:</a:t>
            </a: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Resource booms can lead to currency appreciation, which harms the competitiveness of other export sectors (like agriculture or manufacturing).</a:t>
            </a:r>
            <a:endParaRPr lang="en-AE" sz="1800" dirty="0"/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9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Governance and Corruption:</a:t>
            </a:r>
            <a:r>
              <a:rPr lang="en-AE" sz="1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Abundant resources often create rent-seeking behaviour, corruption, and weak institutions, leading to political instability.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9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Conflict and Inequality:</a:t>
            </a:r>
            <a:r>
              <a:rPr lang="en-AE" sz="1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The concentration of resource wealth can exacerbate inequality and fuel conflict over control of resources.</a:t>
            </a:r>
          </a:p>
          <a:p>
            <a:endParaRPr lang="en-AE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F0063E58-AEFC-190A-71C9-287BD1095A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AE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E6D2B76-D552-A045-DCF3-60D3DE299835}"/>
              </a:ext>
            </a:extLst>
          </p:cNvPr>
          <p:cNvGrpSpPr/>
          <p:nvPr/>
        </p:nvGrpSpPr>
        <p:grpSpPr>
          <a:xfrm>
            <a:off x="10125207" y="6176962"/>
            <a:ext cx="1827359" cy="681037"/>
            <a:chOff x="7086600" y="5778279"/>
            <a:chExt cx="1752600" cy="62087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91EEB7D-54EE-CC4F-54A8-0F2D198F6D7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07775F8-DB4F-71AF-3B1D-390F1127D5B2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4557819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11F3F-5D44-7EFF-9B50-08AEA70A0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4982" y="346654"/>
            <a:ext cx="9478818" cy="419966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Aptos Black" panose="020F0502020204030204" pitchFamily="34" charset="0"/>
              </a:rPr>
              <a:t> 7.  Fiscal Instruments</a:t>
            </a:r>
            <a:endParaRPr lang="en-AE" sz="2400" b="1" dirty="0">
              <a:latin typeface="Aptos Black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3F8704-9813-A36A-24C9-DC123924F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655" y="1502229"/>
            <a:ext cx="5508779" cy="4706659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19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Key Fiscal Instruments in Extractive Industries</a:t>
            </a:r>
            <a:endParaRPr lang="en-AE" sz="19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Royalties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9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Taxes on Profits (Corporate Income Taxes)</a:t>
            </a:r>
            <a:endParaRPr lang="en-AE" sz="19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Taxes on Exports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Environmental Taxes or Levies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endParaRPr lang="en-A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655E08-BFA5-5D1E-1A05-E0200977F4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70303"/>
            <a:ext cx="5181600" cy="470666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Challenges of Fiscal Instruments in Extractive Industries</a:t>
            </a:r>
            <a:endParaRPr lang="en-A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Volatility of Resource Prices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Complexity and Transparency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Risk of Rent-Seeking Behaviour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Environmental and Social Impact</a:t>
            </a: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AE" sz="55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FB90E66-0B03-3CAB-F1E2-E6B30833554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AE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3FE6B14-92DE-3F0A-C085-B7854C6A47ED}"/>
              </a:ext>
            </a:extLst>
          </p:cNvPr>
          <p:cNvGrpSpPr/>
          <p:nvPr/>
        </p:nvGrpSpPr>
        <p:grpSpPr>
          <a:xfrm>
            <a:off x="10125207" y="6176962"/>
            <a:ext cx="1827359" cy="681037"/>
            <a:chOff x="7086600" y="5778279"/>
            <a:chExt cx="1752600" cy="62087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E6709E8C-15F9-B95E-984D-54620E272D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5F198FA-CA10-9BA7-75DC-A59C1931ADB0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2657486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CDB8B-34A5-0B1F-FB40-8BAEBDF19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236" y="365125"/>
            <a:ext cx="9312564" cy="807893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ptos Black" panose="020B0004020202020204" pitchFamily="34" charset="0"/>
              </a:rPr>
              <a:t>Key takeaway</a:t>
            </a:r>
            <a:endParaRPr lang="en-AE" sz="2400" b="1" dirty="0">
              <a:latin typeface="Aptos Black" panose="020B00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FBEC89-9C25-E05C-96D1-61B69C0A0F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-131618" y="1515284"/>
            <a:ext cx="2902528" cy="4351338"/>
          </a:xfrm>
        </p:spPr>
        <p:txBody>
          <a:bodyPr/>
          <a:lstStyle/>
          <a:p>
            <a:endParaRPr lang="en-US" dirty="0"/>
          </a:p>
          <a:p>
            <a:endParaRPr lang="en-AE" dirty="0"/>
          </a:p>
          <a:p>
            <a:pPr marL="0" indent="0">
              <a:buNone/>
            </a:pPr>
            <a:endParaRPr lang="en-AE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1B6A257-093A-6D7F-5870-9DA6B330A96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AE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526B11-AFA2-EAB9-9C04-D0E3BFA97D8F}"/>
              </a:ext>
            </a:extLst>
          </p:cNvPr>
          <p:cNvSpPr txBox="1"/>
          <p:nvPr/>
        </p:nvSpPr>
        <p:spPr>
          <a:xfrm>
            <a:off x="2900219" y="2254010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E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dual nature of extractive industries means that their potential for driving sustainable development depends heavily on effective regulation, transparent governance, and strategic management of resource wealth. </a:t>
            </a:r>
          </a:p>
          <a:p>
            <a:endParaRPr lang="en-AE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E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Ensuring that the benefits of extraction are equitably distributed and environmentally managed is critical to avoiding the pitfalls often associated with resource dependency.</a:t>
            </a:r>
            <a:endParaRPr lang="en-AE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E31DA47-D9CB-4E63-A149-E01FE0474498}"/>
              </a:ext>
            </a:extLst>
          </p:cNvPr>
          <p:cNvGrpSpPr/>
          <p:nvPr/>
        </p:nvGrpSpPr>
        <p:grpSpPr>
          <a:xfrm>
            <a:off x="10125207" y="6176962"/>
            <a:ext cx="1827359" cy="681037"/>
            <a:chOff x="7086600" y="5778279"/>
            <a:chExt cx="1752600" cy="62087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68F3127-2124-4B89-1538-DAEC74BCFF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2810F38-A0BA-C114-4D4B-240BE2DE072B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7002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FE9215A-7C5F-423C-8462-813467563408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1D35F11-8216-464B-B5C6-1218069ED1A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C9733558-AE9C-4C5A-A972-9DCA03684CB2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1321699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1122363"/>
            <a:ext cx="11841163" cy="2387600"/>
          </a:xfrm>
        </p:spPr>
        <p:txBody>
          <a:bodyPr>
            <a:normAutofit/>
          </a:bodyPr>
          <a:lstStyle/>
          <a:p>
            <a:r>
              <a:rPr lang="en-GB" sz="2800" b="1" dirty="0">
                <a:latin typeface="Aptos Black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INTERNATIONAL WORKSHOP ON AUDIT OF EXTRACTIVE INDUSTRIES, KAMPALA, UGANDA</a:t>
            </a:r>
            <a:br>
              <a:rPr lang="en-GB" sz="2800" b="1" dirty="0">
                <a:latin typeface="Aptos Black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n-GB" sz="2800" b="1" dirty="0">
                <a:latin typeface="Aptos Black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GB" sz="3200" b="1" dirty="0">
                <a:latin typeface="Aptos Black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r>
              <a:rPr lang="en-GB" sz="3200" b="1" baseline="30000" dirty="0">
                <a:latin typeface="Aptos Black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 – 9TH MAY 2025</a:t>
            </a:r>
            <a:endParaRPr lang="en-GB" sz="3200" b="1" dirty="0">
              <a:latin typeface="Aptos Black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6274262" y="5389435"/>
            <a:ext cx="5694045" cy="980109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By</a:t>
            </a:r>
          </a:p>
          <a:p>
            <a:r>
              <a:rPr lang="en-GB" sz="1800" b="1" i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Dr. Grace L. Chanda</a:t>
            </a:r>
          </a:p>
        </p:txBody>
      </p:sp>
      <p:pic>
        <p:nvPicPr>
          <p:cNvPr id="5" name="Picture Placeholder 47">
            <a:extLst>
              <a:ext uri="{FF2B5EF4-FFF2-40B4-BE49-F238E27FC236}">
                <a16:creationId xmlns:a16="http://schemas.microsoft.com/office/drawing/2014/main" id="{254C526D-5089-4A24-80CC-80F24128FF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98" b="12098"/>
          <a:stretch>
            <a:fillRect/>
          </a:stretch>
        </p:blipFill>
        <p:spPr>
          <a:xfrm>
            <a:off x="8833281" y="6386171"/>
            <a:ext cx="985421" cy="445421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DD0C56A-4322-489C-81B6-D61196B5CDE5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828E82D-5DCF-44C2-9200-A0742230A8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79A0D1A-6BAE-44A1-86AF-3FF328E3F16F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43022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/>
          <p:cNvSpPr>
            <a:spLocks noGrp="1"/>
          </p:cNvSpPr>
          <p:nvPr>
            <p:ph type="body" sz="quarter" idx="17"/>
          </p:nvPr>
        </p:nvSpPr>
        <p:spPr>
          <a:xfrm>
            <a:off x="1589088" y="1690688"/>
            <a:ext cx="6372657" cy="605252"/>
          </a:xfrm>
        </p:spPr>
        <p:txBody>
          <a:bodyPr/>
          <a:lstStyle/>
          <a:p>
            <a:r>
              <a:rPr lang="en-US" dirty="0"/>
              <a:t>Introduction of Extractive Industries</a:t>
            </a:r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8"/>
          </p:nvPr>
        </p:nvSpPr>
        <p:spPr>
          <a:xfrm>
            <a:off x="1589088" y="5702943"/>
            <a:ext cx="4306887" cy="605252"/>
          </a:xfrm>
        </p:spPr>
        <p:txBody>
          <a:bodyPr/>
          <a:lstStyle/>
          <a:p>
            <a:r>
              <a:rPr lang="en-GB" dirty="0"/>
              <a:t>Conclusion</a:t>
            </a:r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20"/>
          </p:nvPr>
        </p:nvSpPr>
        <p:spPr>
          <a:xfrm>
            <a:off x="1589088" y="3687443"/>
            <a:ext cx="6802410" cy="605252"/>
          </a:xfrm>
        </p:spPr>
        <p:txBody>
          <a:bodyPr/>
          <a:lstStyle/>
          <a:p>
            <a:r>
              <a:rPr lang="en-US" dirty="0"/>
              <a:t>Political, Economy of the EI</a:t>
            </a:r>
          </a:p>
        </p:txBody>
      </p:sp>
      <p:sp>
        <p:nvSpPr>
          <p:cNvPr id="31" name="Овал 14"/>
          <p:cNvSpPr/>
          <p:nvPr/>
        </p:nvSpPr>
        <p:spPr>
          <a:xfrm>
            <a:off x="772994" y="2370137"/>
            <a:ext cx="603250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Овал 19"/>
          <p:cNvSpPr/>
          <p:nvPr/>
        </p:nvSpPr>
        <p:spPr>
          <a:xfrm>
            <a:off x="778931" y="1746371"/>
            <a:ext cx="603250" cy="604837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4" name="Овал 31"/>
          <p:cNvSpPr/>
          <p:nvPr/>
        </p:nvSpPr>
        <p:spPr>
          <a:xfrm>
            <a:off x="771407" y="4316827"/>
            <a:ext cx="604837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909240" y="1881157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1</a:t>
            </a: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909240" y="2493878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rgbClr val="4C4C4C"/>
                </a:solidFill>
                <a:latin typeface="Karla"/>
              </a:rPr>
              <a:t>2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6910785" y="3082191"/>
            <a:ext cx="365209" cy="300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b="1" dirty="0">
              <a:solidFill>
                <a:srgbClr val="4C4C4C"/>
              </a:solidFill>
              <a:latin typeface="Karla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651EB0B2-9807-47B3-BC76-1A96C9FFB066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DD9D959-7B7C-4409-A1E3-646484522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ABD99C7-5DC2-42B7-87A0-82CAD6B62D32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sp>
        <p:nvSpPr>
          <p:cNvPr id="3" name="Text Placeholder 25">
            <a:extLst>
              <a:ext uri="{FF2B5EF4-FFF2-40B4-BE49-F238E27FC236}">
                <a16:creationId xmlns:a16="http://schemas.microsoft.com/office/drawing/2014/main" id="{49E312CE-BFF0-8F8D-271A-37E8F99A08A6}"/>
              </a:ext>
            </a:extLst>
          </p:cNvPr>
          <p:cNvSpPr txBox="1">
            <a:spLocks/>
          </p:cNvSpPr>
          <p:nvPr/>
        </p:nvSpPr>
        <p:spPr>
          <a:xfrm>
            <a:off x="1575379" y="2327665"/>
            <a:ext cx="6802410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Characteristics of Extractive Industries</a:t>
            </a:r>
          </a:p>
        </p:txBody>
      </p:sp>
      <p:sp>
        <p:nvSpPr>
          <p:cNvPr id="4" name="Text Placeholder 25">
            <a:extLst>
              <a:ext uri="{FF2B5EF4-FFF2-40B4-BE49-F238E27FC236}">
                <a16:creationId xmlns:a16="http://schemas.microsoft.com/office/drawing/2014/main" id="{2A7B8986-B1BB-15FA-30FA-2F58163E9E0D}"/>
              </a:ext>
            </a:extLst>
          </p:cNvPr>
          <p:cNvSpPr txBox="1">
            <a:spLocks/>
          </p:cNvSpPr>
          <p:nvPr/>
        </p:nvSpPr>
        <p:spPr>
          <a:xfrm>
            <a:off x="1591821" y="4368997"/>
            <a:ext cx="6802410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Resource Curse Paradox</a:t>
            </a:r>
          </a:p>
        </p:txBody>
      </p:sp>
      <p:sp>
        <p:nvSpPr>
          <p:cNvPr id="5" name="Овал 14">
            <a:extLst>
              <a:ext uri="{FF2B5EF4-FFF2-40B4-BE49-F238E27FC236}">
                <a16:creationId xmlns:a16="http://schemas.microsoft.com/office/drawing/2014/main" id="{6E299FA7-A006-5329-2F03-AAEE7A5BF03D}"/>
              </a:ext>
            </a:extLst>
          </p:cNvPr>
          <p:cNvSpPr/>
          <p:nvPr/>
        </p:nvSpPr>
        <p:spPr>
          <a:xfrm>
            <a:off x="772994" y="3638804"/>
            <a:ext cx="603250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Овал 14">
            <a:extLst>
              <a:ext uri="{FF2B5EF4-FFF2-40B4-BE49-F238E27FC236}">
                <a16:creationId xmlns:a16="http://schemas.microsoft.com/office/drawing/2014/main" id="{C52C089E-F4F7-E3B8-5269-3C1658669A69}"/>
              </a:ext>
            </a:extLst>
          </p:cNvPr>
          <p:cNvSpPr/>
          <p:nvPr/>
        </p:nvSpPr>
        <p:spPr>
          <a:xfrm>
            <a:off x="790219" y="3016909"/>
            <a:ext cx="603250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вал 31">
            <a:extLst>
              <a:ext uri="{FF2B5EF4-FFF2-40B4-BE49-F238E27FC236}">
                <a16:creationId xmlns:a16="http://schemas.microsoft.com/office/drawing/2014/main" id="{76C770CD-1882-5329-BDCB-D823FDB01DE6}"/>
              </a:ext>
            </a:extLst>
          </p:cNvPr>
          <p:cNvSpPr/>
          <p:nvPr/>
        </p:nvSpPr>
        <p:spPr>
          <a:xfrm>
            <a:off x="764552" y="4957367"/>
            <a:ext cx="604837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6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31">
            <a:extLst>
              <a:ext uri="{FF2B5EF4-FFF2-40B4-BE49-F238E27FC236}">
                <a16:creationId xmlns:a16="http://schemas.microsoft.com/office/drawing/2014/main" id="{F269C58A-FCC8-30A8-6849-F5052D98B10E}"/>
              </a:ext>
            </a:extLst>
          </p:cNvPr>
          <p:cNvSpPr/>
          <p:nvPr/>
        </p:nvSpPr>
        <p:spPr>
          <a:xfrm>
            <a:off x="771406" y="5621663"/>
            <a:ext cx="604837" cy="603250"/>
          </a:xfrm>
          <a:prstGeom prst="ellipse">
            <a:avLst/>
          </a:prstGeom>
          <a:solidFill>
            <a:srgbClr val="C1CAC5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tx1"/>
                </a:solidFill>
              </a:rPr>
              <a:t>7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Text Placeholder 25">
            <a:extLst>
              <a:ext uri="{FF2B5EF4-FFF2-40B4-BE49-F238E27FC236}">
                <a16:creationId xmlns:a16="http://schemas.microsoft.com/office/drawing/2014/main" id="{A58FB1FA-4ED8-DBF6-58F6-917DEC00CAF2}"/>
              </a:ext>
            </a:extLst>
          </p:cNvPr>
          <p:cNvSpPr txBox="1">
            <a:spLocks/>
          </p:cNvSpPr>
          <p:nvPr/>
        </p:nvSpPr>
        <p:spPr>
          <a:xfrm>
            <a:off x="1658433" y="4864686"/>
            <a:ext cx="6802410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" name="Text Placeholder 25">
            <a:extLst>
              <a:ext uri="{FF2B5EF4-FFF2-40B4-BE49-F238E27FC236}">
                <a16:creationId xmlns:a16="http://schemas.microsoft.com/office/drawing/2014/main" id="{9844EB65-3106-DAD5-3D72-5F5D582B477B}"/>
              </a:ext>
            </a:extLst>
          </p:cNvPr>
          <p:cNvSpPr txBox="1">
            <a:spLocks/>
          </p:cNvSpPr>
          <p:nvPr/>
        </p:nvSpPr>
        <p:spPr>
          <a:xfrm>
            <a:off x="1582233" y="5016411"/>
            <a:ext cx="6802410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1" name="Text Placeholder 25">
            <a:extLst>
              <a:ext uri="{FF2B5EF4-FFF2-40B4-BE49-F238E27FC236}">
                <a16:creationId xmlns:a16="http://schemas.microsoft.com/office/drawing/2014/main" id="{32AFF6B4-C4E4-DF07-7FCB-2DC8F98460F0}"/>
              </a:ext>
            </a:extLst>
          </p:cNvPr>
          <p:cNvSpPr txBox="1">
            <a:spLocks/>
          </p:cNvSpPr>
          <p:nvPr/>
        </p:nvSpPr>
        <p:spPr>
          <a:xfrm>
            <a:off x="1512490" y="3084686"/>
            <a:ext cx="6802410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Benefits/Opportunities and Challenges of EI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C967E421-BD1F-3435-388F-0743C3438DB7}"/>
              </a:ext>
            </a:extLst>
          </p:cNvPr>
          <p:cNvSpPr txBox="1">
            <a:spLocks/>
          </p:cNvSpPr>
          <p:nvPr/>
        </p:nvSpPr>
        <p:spPr>
          <a:xfrm>
            <a:off x="1751158" y="4485758"/>
            <a:ext cx="6802410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</p:txBody>
      </p:sp>
      <p:sp>
        <p:nvSpPr>
          <p:cNvPr id="18" name="Text Placeholder 25">
            <a:extLst>
              <a:ext uri="{FF2B5EF4-FFF2-40B4-BE49-F238E27FC236}">
                <a16:creationId xmlns:a16="http://schemas.microsoft.com/office/drawing/2014/main" id="{6F6C77C2-1AE8-A5E6-2F52-6D34FB881CF2}"/>
              </a:ext>
            </a:extLst>
          </p:cNvPr>
          <p:cNvSpPr txBox="1">
            <a:spLocks/>
          </p:cNvSpPr>
          <p:nvPr/>
        </p:nvSpPr>
        <p:spPr>
          <a:xfrm>
            <a:off x="1575379" y="4999976"/>
            <a:ext cx="6802410" cy="6052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Fiscal Instruments</a:t>
            </a:r>
          </a:p>
        </p:txBody>
      </p:sp>
    </p:spTree>
    <p:extLst>
      <p:ext uri="{BB962C8B-B14F-4D97-AF65-F5344CB8AC3E}">
        <p14:creationId xmlns:p14="http://schemas.microsoft.com/office/powerpoint/2010/main" val="244221176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109968" y="293373"/>
            <a:ext cx="7776754" cy="502194"/>
          </a:xfrm>
        </p:spPr>
        <p:txBody>
          <a:bodyPr/>
          <a:lstStyle/>
          <a:p>
            <a:pPr algn="ctr"/>
            <a:r>
              <a:rPr lang="en-GB" sz="2800" dirty="0"/>
              <a:t>1. INTRODUCTION – EXTRACTIVE INDUSTRIES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5395351" y="1414099"/>
            <a:ext cx="604850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E" sz="20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Defined as the economic operations that involve the removal of metals, minerals, and oil and gas from the earth through processes such as drilling, pumping, quarrying, and mining.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AE" sz="2000" i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E" sz="2000" i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Economical value</a:t>
            </a:r>
            <a:endParaRPr lang="en-AE" sz="2000" i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AE" sz="2000" i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AE" sz="20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</a:t>
            </a:r>
            <a:r>
              <a:rPr lang="en-AE" sz="20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OECD (Organisation for Economic Co-operation and Development), 2016</a:t>
            </a:r>
            <a:endParaRPr lang="en-AE" sz="2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636AEF-D503-458E-8120-06F0D9ADDA9D}"/>
              </a:ext>
            </a:extLst>
          </p:cNvPr>
          <p:cNvGrpSpPr/>
          <p:nvPr/>
        </p:nvGrpSpPr>
        <p:grpSpPr>
          <a:xfrm>
            <a:off x="10468809" y="6400601"/>
            <a:ext cx="1723191" cy="445421"/>
            <a:chOff x="7086600" y="5778279"/>
            <a:chExt cx="1752600" cy="62087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0DA7EBD-B46C-4B99-A02E-288CF9576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283DEB8-BEEA-4EBF-9E04-8F228059CC03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pic>
        <p:nvPicPr>
          <p:cNvPr id="3" name="Picture 2" descr="A construction vehicle with a person standing in front of it&#10;&#10;AI-generated content may be incorrect.">
            <a:extLst>
              <a:ext uri="{FF2B5EF4-FFF2-40B4-BE49-F238E27FC236}">
                <a16:creationId xmlns:a16="http://schemas.microsoft.com/office/drawing/2014/main" id="{24609F15-BEE9-6924-9AFD-9E59F397E5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" y="1256874"/>
            <a:ext cx="4139952" cy="2289890"/>
          </a:xfrm>
          <a:prstGeom prst="rect">
            <a:avLst/>
          </a:prstGeom>
        </p:spPr>
      </p:pic>
      <p:pic>
        <p:nvPicPr>
          <p:cNvPr id="2" name="Picture 1" descr="A group of workers in a factory&#10;&#10;AI-generated content may be incorrect.">
            <a:extLst>
              <a:ext uri="{FF2B5EF4-FFF2-40B4-BE49-F238E27FC236}">
                <a16:creationId xmlns:a16="http://schemas.microsoft.com/office/drawing/2014/main" id="{A1B6A4D1-0BE5-CD70-686B-C4DBD0D9C2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" y="3674568"/>
            <a:ext cx="4139952" cy="2726033"/>
          </a:xfrm>
          <a:prstGeom prst="rect">
            <a:avLst/>
          </a:prstGeom>
        </p:spPr>
      </p:pic>
      <p:pic>
        <p:nvPicPr>
          <p:cNvPr id="9" name="Picture 6" descr="Currency change and piles of coins">
            <a:extLst>
              <a:ext uri="{FF2B5EF4-FFF2-40B4-BE49-F238E27FC236}">
                <a16:creationId xmlns:a16="http://schemas.microsoft.com/office/drawing/2014/main" id="{171B83BA-9E29-719A-0D03-38DBD1766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2433" y="3872002"/>
            <a:ext cx="2941638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7693738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22A285A-DDEE-3314-5E96-2CD13382111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638798-FF86-CD40-D72E-006B97C102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60436" y="398015"/>
            <a:ext cx="6566922" cy="502194"/>
          </a:xfrm>
        </p:spPr>
        <p:txBody>
          <a:bodyPr/>
          <a:lstStyle/>
          <a:p>
            <a:r>
              <a:rPr lang="en-US" sz="2400" dirty="0"/>
              <a:t>2. Characteristics of Extractive Industries</a:t>
            </a:r>
            <a:endParaRPr lang="en-AE" sz="2400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6F25994-D7B5-B346-F527-3F55AEF6F10A}"/>
              </a:ext>
            </a:extLst>
          </p:cNvPr>
          <p:cNvGrpSpPr/>
          <p:nvPr/>
        </p:nvGrpSpPr>
        <p:grpSpPr>
          <a:xfrm>
            <a:off x="62710" y="1304749"/>
            <a:ext cx="3042012" cy="4248502"/>
            <a:chOff x="0" y="0"/>
            <a:chExt cx="3042012" cy="4248502"/>
          </a:xfrm>
          <a:solidFill>
            <a:schemeClr val="accent2"/>
          </a:solidFill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C260E1FD-9CD5-613A-EC0B-B070A8186B16}"/>
                </a:ext>
              </a:extLst>
            </p:cNvPr>
            <p:cNvSpPr/>
            <p:nvPr/>
          </p:nvSpPr>
          <p:spPr>
            <a:xfrm>
              <a:off x="0" y="0"/>
              <a:ext cx="3042012" cy="4248502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shade val="8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AE"/>
            </a:p>
          </p:txBody>
        </p:sp>
        <p:sp>
          <p:nvSpPr>
            <p:cNvPr id="10" name="Rectangle: Rounded Corners 4">
              <a:extLst>
                <a:ext uri="{FF2B5EF4-FFF2-40B4-BE49-F238E27FC236}">
                  <a16:creationId xmlns:a16="http://schemas.microsoft.com/office/drawing/2014/main" id="{CEC8A7F0-687F-B0A4-AC7E-7F0B72062C7A}"/>
                </a:ext>
              </a:extLst>
            </p:cNvPr>
            <p:cNvSpPr txBox="1"/>
            <p:nvPr/>
          </p:nvSpPr>
          <p:spPr>
            <a:xfrm>
              <a:off x="148499" y="148499"/>
              <a:ext cx="2745014" cy="395150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1450" tIns="85725" rIns="171450" bIns="85725" numCol="1" spcCol="1270" anchor="ctr" anchorCtr="0">
              <a:noAutofit/>
            </a:bodyPr>
            <a:lstStyle/>
            <a:p>
              <a:pPr marL="0" lvl="0" indent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1" kern="1200" dirty="0">
                  <a:solidFill>
                    <a:schemeClr val="tx1"/>
                  </a:solidFill>
                </a:rPr>
                <a:t>Key</a:t>
              </a:r>
            </a:p>
            <a:p>
              <a:pPr marL="0" lvl="0" indent="0" algn="ctr" defTabSz="2000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800" b="1" kern="1200" dirty="0">
                  <a:solidFill>
                    <a:schemeClr val="tx1"/>
                  </a:solidFill>
                </a:rPr>
                <a:t>Characteristics</a:t>
              </a:r>
              <a:endParaRPr lang="en-ZM" sz="28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FAF1891-253D-082C-FB43-D9E2C81096EE}"/>
              </a:ext>
            </a:extLst>
          </p:cNvPr>
          <p:cNvGrpSpPr/>
          <p:nvPr/>
        </p:nvGrpSpPr>
        <p:grpSpPr>
          <a:xfrm>
            <a:off x="2996672" y="1509678"/>
            <a:ext cx="6369002" cy="3951505"/>
            <a:chOff x="3042012" y="424851"/>
            <a:chExt cx="5408023" cy="3398802"/>
          </a:xfrm>
        </p:grpSpPr>
        <p:sp>
          <p:nvSpPr>
            <p:cNvPr id="12" name="Rectangle: Top Corners Rounded 11">
              <a:extLst>
                <a:ext uri="{FF2B5EF4-FFF2-40B4-BE49-F238E27FC236}">
                  <a16:creationId xmlns:a16="http://schemas.microsoft.com/office/drawing/2014/main" id="{2FD87164-E685-688A-06B1-DA65D9C8D2CF}"/>
                </a:ext>
              </a:extLst>
            </p:cNvPr>
            <p:cNvSpPr/>
            <p:nvPr/>
          </p:nvSpPr>
          <p:spPr>
            <a:xfrm rot="5400000">
              <a:off x="4046623" y="-579760"/>
              <a:ext cx="3398801" cy="5408023"/>
            </a:xfrm>
            <a:prstGeom prst="round2SameRect">
              <a:avLst/>
            </a:prstGeom>
          </p:spPr>
          <p:style>
            <a:lnRef idx="2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AE"/>
            </a:p>
          </p:txBody>
        </p:sp>
        <p:sp>
          <p:nvSpPr>
            <p:cNvPr id="13" name="Rectangle: Top Corners Rounded 4">
              <a:extLst>
                <a:ext uri="{FF2B5EF4-FFF2-40B4-BE49-F238E27FC236}">
                  <a16:creationId xmlns:a16="http://schemas.microsoft.com/office/drawing/2014/main" id="{54EB8818-A1A3-F872-F5A2-9D39AD702787}"/>
                </a:ext>
              </a:extLst>
            </p:cNvPr>
            <p:cNvSpPr txBox="1"/>
            <p:nvPr/>
          </p:nvSpPr>
          <p:spPr>
            <a:xfrm>
              <a:off x="3413726" y="542230"/>
              <a:ext cx="4658023" cy="32814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0960" tIns="30480" rIns="60960" bIns="30480" numCol="1" spcCol="1270" anchor="ctr" anchorCtr="0">
              <a:noAutofit/>
            </a:bodyPr>
            <a:lstStyle/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US" sz="2000" b="1" kern="1200" dirty="0"/>
                <a:t>Resource Dependence</a:t>
              </a:r>
              <a:endParaRPr lang="en-US" sz="2000" kern="1200" dirty="0"/>
            </a:p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US" sz="2000" b="1" dirty="0"/>
                <a:t>Capital Intensity</a:t>
              </a:r>
              <a:endParaRPr lang="en-US" sz="2000" dirty="0"/>
            </a:p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US" sz="2000" b="1" kern="1200" dirty="0"/>
                <a:t>Environmental and Social Impact</a:t>
              </a:r>
              <a:endParaRPr lang="en-US" sz="2000" kern="1200" dirty="0"/>
            </a:p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US" sz="2000" b="1" dirty="0"/>
                <a:t>Government involvement and Regulation</a:t>
              </a:r>
              <a:endParaRPr lang="en-US" sz="2000" dirty="0"/>
            </a:p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US" sz="2000" b="1" dirty="0"/>
                <a:t>Economic Volatility</a:t>
              </a:r>
              <a:endParaRPr lang="en-US" sz="2000" dirty="0"/>
            </a:p>
            <a:p>
              <a:pPr marL="285750" lvl="1" indent="-2857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 typeface="Arial" panose="020B0604020202020204" pitchFamily="34" charset="0"/>
                <a:buChar char="•"/>
              </a:pPr>
              <a:r>
                <a:rPr lang="en-US" sz="2000" b="1" dirty="0"/>
                <a:t>Long Development Cycles</a:t>
              </a:r>
              <a:endParaRPr lang="en-US" sz="2000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B007223-226B-663D-101C-BF85C77C51D3}"/>
              </a:ext>
            </a:extLst>
          </p:cNvPr>
          <p:cNvGrpSpPr/>
          <p:nvPr/>
        </p:nvGrpSpPr>
        <p:grpSpPr>
          <a:xfrm>
            <a:off x="10296942" y="6208888"/>
            <a:ext cx="1723191" cy="445421"/>
            <a:chOff x="7086600" y="5778279"/>
            <a:chExt cx="1752600" cy="620876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8684B80-D231-D8F4-65D7-3A11CDC0BB7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FFC9DB1-5B25-C20B-3468-8A3E7D37E2BF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0146658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49F3F6F-C6FD-9D72-F835-0A6C4F101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6945" y="365126"/>
            <a:ext cx="8776854" cy="530802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ptos Black" panose="020F0502020204030204" pitchFamily="34" charset="0"/>
              </a:rPr>
              <a:t>Key Characteristics </a:t>
            </a:r>
            <a:r>
              <a:rPr lang="en-US" sz="2400" b="1" dirty="0" err="1">
                <a:latin typeface="Aptos Black" panose="020F0502020204030204" pitchFamily="34" charset="0"/>
              </a:rPr>
              <a:t>cont</a:t>
            </a:r>
            <a:r>
              <a:rPr lang="en-US" sz="2400" b="1" dirty="0">
                <a:latin typeface="Aptos Black" panose="020F0502020204030204" pitchFamily="34" charset="0"/>
              </a:rPr>
              <a:t>…</a:t>
            </a:r>
            <a:endParaRPr lang="en-AE" sz="2400" b="1" dirty="0">
              <a:latin typeface="Aptos Black" panose="020F0502020204030204" pitchFamily="34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69CD064-675B-7FFF-8701-BA42C62178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0055" y="1091071"/>
            <a:ext cx="5181600" cy="4145947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endParaRPr lang="en-AE" sz="18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en-AE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Environmental and Social Impact</a:t>
            </a:r>
            <a:b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Extractive activities often result in environmental degradation, such as deforestation, water contamination, and air pollution.</a:t>
            </a:r>
          </a:p>
          <a:p>
            <a:pPr marL="0" indent="0">
              <a:buNone/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They may also lead to social disruptions including displacement of communities and conflicts over land rights.</a:t>
            </a:r>
          </a:p>
          <a:p>
            <a:endParaRPr lang="en-AE" sz="1800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53B36B9-514E-3E92-5E75-9A9F70EEAA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AE" dirty="0"/>
          </a:p>
        </p:txBody>
      </p:sp>
      <p:pic>
        <p:nvPicPr>
          <p:cNvPr id="18" name="Picture 5">
            <a:extLst>
              <a:ext uri="{FF2B5EF4-FFF2-40B4-BE49-F238E27FC236}">
                <a16:creationId xmlns:a16="http://schemas.microsoft.com/office/drawing/2014/main" id="{2041FE6E-D97E-F67B-8E0B-D96BCCE5ACA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271001" y="1091070"/>
            <a:ext cx="2921000" cy="253882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icture 17">
            <a:extLst>
              <a:ext uri="{FF2B5EF4-FFF2-40B4-BE49-F238E27FC236}">
                <a16:creationId xmlns:a16="http://schemas.microsoft.com/office/drawing/2014/main" id="{57957727-EACE-4743-5A63-3EF64123C5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8239" y="3938516"/>
            <a:ext cx="2749550" cy="17608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F286004-537C-745B-89B3-65D434A56F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942338"/>
            <a:ext cx="2697480" cy="1929765"/>
          </a:xfrm>
          <a:prstGeom prst="rect">
            <a:avLst/>
          </a:prstGeom>
        </p:spPr>
      </p:pic>
      <p:pic>
        <p:nvPicPr>
          <p:cNvPr id="21" name="Picture 16">
            <a:extLst>
              <a:ext uri="{FF2B5EF4-FFF2-40B4-BE49-F238E27FC236}">
                <a16:creationId xmlns:a16="http://schemas.microsoft.com/office/drawing/2014/main" id="{D7E7DE7B-084F-2E6A-ABCF-AD0B62E5DE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2472" y="1091070"/>
            <a:ext cx="2501900" cy="26828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AB2D31F7-81F9-3487-2915-44DFCD795B8A}"/>
              </a:ext>
            </a:extLst>
          </p:cNvPr>
          <p:cNvGrpSpPr/>
          <p:nvPr/>
        </p:nvGrpSpPr>
        <p:grpSpPr>
          <a:xfrm>
            <a:off x="10125207" y="6095274"/>
            <a:ext cx="1827359" cy="762726"/>
            <a:chOff x="7086600" y="5778279"/>
            <a:chExt cx="1752600" cy="62087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0079455C-E6B8-48FE-E5E5-C99D31278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5C5E9D4-3D09-EB59-9004-B453A19E3214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2601364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24EBAED-4225-9998-997E-5A89F743C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157018"/>
            <a:ext cx="9753600" cy="52401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ptos Black" panose="020F0502020204030204" pitchFamily="34" charset="0"/>
              </a:rPr>
              <a:t>3.   Benefits/Opportunities </a:t>
            </a:r>
            <a:endParaRPr lang="en-AE" sz="2400" b="1" dirty="0">
              <a:latin typeface="Aptos Black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A8E75E8-E90F-868B-61C9-EC9E04CB92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0073" y="1295398"/>
            <a:ext cx="2318327" cy="3805383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endParaRPr lang="en-US" dirty="0"/>
          </a:p>
          <a:p>
            <a:endParaRPr lang="en-AE" dirty="0"/>
          </a:p>
          <a:p>
            <a:endParaRPr lang="en-AE" dirty="0"/>
          </a:p>
          <a:p>
            <a:pPr marL="0" indent="0">
              <a:buNone/>
            </a:pPr>
            <a:r>
              <a:rPr lang="en-AE" b="1" dirty="0"/>
              <a:t>Benefits/</a:t>
            </a:r>
          </a:p>
          <a:p>
            <a:pPr marL="0" indent="0">
              <a:buNone/>
            </a:pPr>
            <a:r>
              <a:rPr lang="en-AE" b="1" dirty="0"/>
              <a:t>Opportunities</a:t>
            </a:r>
          </a:p>
          <a:p>
            <a:pPr marL="0" indent="0">
              <a:buNone/>
            </a:pPr>
            <a:endParaRPr lang="en-AE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36F49B2-BEDB-31F5-3236-4EDDC4A618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56630" y="1061873"/>
            <a:ext cx="7814934" cy="4648345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1800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Economic Growth and Revenue Generation - </a:t>
            </a:r>
            <a:r>
              <a:rPr lang="en-US" sz="18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 </a:t>
            </a:r>
            <a:r>
              <a:rPr lang="en-US" sz="1800" kern="100" dirty="0" err="1">
                <a:latin typeface="Aptos" panose="020B0004020202020204" pitchFamily="34" charset="0"/>
                <a:cs typeface="Times New Roman" panose="02020603050405020304" pitchFamily="18" charset="0"/>
              </a:rPr>
              <a:t>e.g</a:t>
            </a:r>
            <a:r>
              <a:rPr lang="en-US" sz="18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through taxes, royalties, and licensing)</a:t>
            </a: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1800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Employment Creation -  </a:t>
            </a:r>
            <a:r>
              <a:rPr lang="en-US" sz="18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direct employment in mining, oil and gas sectors and indirect job through support services</a:t>
            </a: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1800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Infrastructure Development</a:t>
            </a:r>
            <a:r>
              <a:rPr lang="en-US" sz="18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 – construction of roads, ports, electricity and water</a:t>
            </a: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1800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Foreign Direct Investment (FDI) – </a:t>
            </a:r>
            <a:r>
              <a:rPr lang="en-US" sz="18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attracts substantial FDI, especially in emerging economies, which can support broader development</a:t>
            </a: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1800" b="1" kern="100" dirty="0">
                <a:latin typeface="Aptos" panose="020B0004020202020204" pitchFamily="34" charset="0"/>
                <a:cs typeface="Times New Roman" panose="02020603050405020304" pitchFamily="18" charset="0"/>
              </a:rPr>
              <a:t>Technology Transfer and skills – </a:t>
            </a:r>
            <a:r>
              <a:rPr lang="en-US" sz="18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multinationals bring advanced technologies and contribute to workforce</a:t>
            </a: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endParaRPr lang="en-A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4A735B1-EB6D-17DB-8467-B5CDA5B1BF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AE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ECB04233-1540-ED02-64CD-A9E8D5C4B1C1}"/>
              </a:ext>
            </a:extLst>
          </p:cNvPr>
          <p:cNvGrpSpPr/>
          <p:nvPr/>
        </p:nvGrpSpPr>
        <p:grpSpPr>
          <a:xfrm>
            <a:off x="10125207" y="6176962"/>
            <a:ext cx="1827359" cy="681037"/>
            <a:chOff x="7086600" y="5778279"/>
            <a:chExt cx="1752600" cy="62087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233F7D2A-F551-D1DA-DA04-D85DC3AFAD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7772FE7-2D82-5FE0-3813-8EC1342C3CF3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sp>
        <p:nvSpPr>
          <p:cNvPr id="2" name="Arrow: Striped Right 1">
            <a:extLst>
              <a:ext uri="{FF2B5EF4-FFF2-40B4-BE49-F238E27FC236}">
                <a16:creationId xmlns:a16="http://schemas.microsoft.com/office/drawing/2014/main" id="{13D5991A-F61D-A3D8-4D44-557F8DCCE0B7}"/>
              </a:ext>
            </a:extLst>
          </p:cNvPr>
          <p:cNvSpPr/>
          <p:nvPr/>
        </p:nvSpPr>
        <p:spPr>
          <a:xfrm>
            <a:off x="2438400" y="2501021"/>
            <a:ext cx="1218230" cy="927978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644052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946202-E5B3-A008-AC4A-67665E894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F5F9306-1314-8E48-4EFC-67214A62E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8400" y="157018"/>
            <a:ext cx="9753600" cy="524019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ptos Black" panose="020F0502020204030204" pitchFamily="34" charset="0"/>
              </a:rPr>
              <a:t>4.  Challenges </a:t>
            </a:r>
            <a:endParaRPr lang="en-AE" sz="2400" b="1" dirty="0">
              <a:latin typeface="Aptos Black" panose="020F0502020204030204" pitchFamily="34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BD87C71-9DA6-3083-BA7F-F16B67910F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0073" y="1295398"/>
            <a:ext cx="2318327" cy="3805383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endParaRPr lang="en-US" dirty="0"/>
          </a:p>
          <a:p>
            <a:endParaRPr lang="en-AE" dirty="0"/>
          </a:p>
          <a:p>
            <a:endParaRPr lang="en-AE" dirty="0"/>
          </a:p>
          <a:p>
            <a:pPr marL="0" indent="0">
              <a:buNone/>
            </a:pPr>
            <a:r>
              <a:rPr lang="en-AE" b="1" dirty="0"/>
              <a:t>Challenges</a:t>
            </a:r>
          </a:p>
          <a:p>
            <a:pPr marL="0" indent="0">
              <a:buNone/>
            </a:pPr>
            <a:endParaRPr lang="en-AE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32E557F-42E3-09FC-D098-070DAADCF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656630" y="1295398"/>
            <a:ext cx="4813115" cy="373842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1800" b="1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18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Environmental Degradation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Social Conflict and Displacement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Dutch Disease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AE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Corruption and Poor Governance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AE" sz="1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Commodity Price Volatility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endParaRPr lang="en-A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Aft>
                <a:spcPts val="800"/>
              </a:spcAft>
              <a:buSzPts val="1000"/>
              <a:buFont typeface="Courier New" panose="02070309020205020404" pitchFamily="49" charset="0"/>
              <a:buChar char="o"/>
              <a:tabLst>
                <a:tab pos="914400" algn="l"/>
              </a:tabLst>
            </a:pPr>
            <a:endParaRPr lang="en-AE" sz="18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endParaRPr lang="en-A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en-A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18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800"/>
              </a:spcAft>
              <a:tabLst>
                <a:tab pos="457200" algn="l"/>
              </a:tabLst>
            </a:pPr>
            <a:endParaRPr lang="en-A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1228260-D4CF-68D3-4B0D-DB9FD213E8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AE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79DF5ED-1908-2D77-2828-84CA7CA48F63}"/>
              </a:ext>
            </a:extLst>
          </p:cNvPr>
          <p:cNvGrpSpPr/>
          <p:nvPr/>
        </p:nvGrpSpPr>
        <p:grpSpPr>
          <a:xfrm>
            <a:off x="10125207" y="6176962"/>
            <a:ext cx="1827359" cy="681037"/>
            <a:chOff x="7086600" y="5778279"/>
            <a:chExt cx="1752600" cy="62087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1C2863A-8A34-E676-ED74-9305C1EB9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8EA8496-6B6C-0555-6655-7AD53A7CC1DC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sp>
        <p:nvSpPr>
          <p:cNvPr id="2" name="Arrow: Striped Right 1">
            <a:extLst>
              <a:ext uri="{FF2B5EF4-FFF2-40B4-BE49-F238E27FC236}">
                <a16:creationId xmlns:a16="http://schemas.microsoft.com/office/drawing/2014/main" id="{604927CB-E549-66BD-204E-05FA0DFAC3E5}"/>
              </a:ext>
            </a:extLst>
          </p:cNvPr>
          <p:cNvSpPr/>
          <p:nvPr/>
        </p:nvSpPr>
        <p:spPr>
          <a:xfrm>
            <a:off x="2438400" y="2501021"/>
            <a:ext cx="1218230" cy="927978"/>
          </a:xfrm>
          <a:prstGeom prst="strip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E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40973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58589-DB80-EEEC-9EA4-8AD6AA0D2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0618" y="446736"/>
            <a:ext cx="9063182" cy="468602"/>
          </a:xfrm>
        </p:spPr>
        <p:txBody>
          <a:bodyPr>
            <a:normAutofit/>
          </a:bodyPr>
          <a:lstStyle/>
          <a:p>
            <a:r>
              <a:rPr lang="en-US" sz="2400" b="1" dirty="0">
                <a:latin typeface="Aptos Black" panose="020F0502020204030204" pitchFamily="34" charset="0"/>
              </a:rPr>
              <a:t>5. Political/Economy</a:t>
            </a:r>
            <a:endParaRPr lang="en-AE" sz="2400" b="1" dirty="0">
              <a:latin typeface="Aptos Black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2D0A7A-91CC-F393-62A7-76D60AF611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" y="1182254"/>
            <a:ext cx="6019800" cy="4882644"/>
          </a:xfrm>
          <a:solidFill>
            <a:schemeClr val="bg1">
              <a:lumMod val="95000"/>
            </a:schemeClr>
          </a:solidFill>
        </p:spPr>
        <p:txBody>
          <a:bodyPr>
            <a:normAutofit fontScale="25000" lnSpcReduction="20000"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Key Aspects of the Political Economy of Extractive Industries</a:t>
            </a:r>
            <a:endParaRPr lang="en-AE" sz="6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1. Resource Ownership and Control</a:t>
            </a:r>
            <a:endParaRPr lang="en-AE" sz="6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6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n-AE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ubsoil resources are owned by the state, giving governments significant control over access, taxation, and distribution of resource rents.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Political elites often influence decisions about who gets extraction rights, how revenues are used, and how contracts are negotiated.</a:t>
            </a:r>
          </a:p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64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2. Revenue Allocation and Governance</a:t>
            </a:r>
            <a:endParaRPr lang="en-AE" sz="6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extractive revenues are managed affects economic development and political stability.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well-governed countries, revenues are often reinvested in infrastructure, education, and social services.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6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poorly governed countries, revenues may be siphoned off through corruption or used to consolidate political power.</a:t>
            </a:r>
          </a:p>
          <a:p>
            <a:endParaRPr lang="en-AE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9D62DC8-A035-507E-94C6-3CC0B6A9A17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AE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F3CACF-E6BA-C644-4793-DA12800B6BB8}"/>
              </a:ext>
            </a:extLst>
          </p:cNvPr>
          <p:cNvGrpSpPr/>
          <p:nvPr/>
        </p:nvGrpSpPr>
        <p:grpSpPr>
          <a:xfrm>
            <a:off x="10125207" y="6176962"/>
            <a:ext cx="1827359" cy="681037"/>
            <a:chOff x="7086600" y="5778279"/>
            <a:chExt cx="1752600" cy="62087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EA9157A-04F1-0AC0-6B46-3997F54E7A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6600" y="5778279"/>
              <a:ext cx="1752600" cy="62087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DBACE97-901C-2025-66BF-E267BFC1CB0B}"/>
                </a:ext>
              </a:extLst>
            </p:cNvPr>
            <p:cNvSpPr txBox="1"/>
            <p:nvPr/>
          </p:nvSpPr>
          <p:spPr>
            <a:xfrm>
              <a:off x="7086600" y="6154579"/>
              <a:ext cx="1141904" cy="1664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000" dirty="0"/>
                <a:t>Auditor General</a:t>
              </a:r>
            </a:p>
          </p:txBody>
        </p:sp>
      </p:grp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96B13AF5-570C-E292-988B-DBCEF715EE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73018"/>
            <a:ext cx="5181600" cy="5003945"/>
          </a:xfrm>
          <a:solidFill>
            <a:schemeClr val="bg1">
              <a:lumMod val="95000"/>
            </a:schemeClr>
          </a:solidFill>
        </p:spPr>
        <p:txBody>
          <a:bodyPr>
            <a:normAutofit fontScale="92500" lnSpcReduction="20000"/>
          </a:bodyPr>
          <a:lstStyle/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3.  International Energy and Mineral Markets</a:t>
            </a:r>
            <a:endParaRPr lang="en-A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Prices and demand for oil, gas, and minerals are determined by global markets, but influenced by geopolitical events, OPEC decisions, trade policies, and technological shifts.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Developing countries dependent on a few exports are vulnerable to commodity price shocks.</a:t>
            </a:r>
          </a:p>
          <a:p>
            <a:pPr marL="0" marR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AE" sz="1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4. Foreign Direct Investment (FDI) and Multinational Corporations</a:t>
            </a:r>
            <a:endParaRPr lang="en-AE" sz="1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Multinational firms dominate the extractive sectors in many countries, influencing local politics through lobbying, partnerships, and sometimes corruption.</a:t>
            </a:r>
          </a:p>
          <a:p>
            <a:pPr marL="342900" marR="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AE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Governments may rely on foreign firms for technical expertise and capital but risk losing sovereignty over resources.</a:t>
            </a:r>
          </a:p>
          <a:p>
            <a:pPr>
              <a:buNone/>
            </a:pPr>
            <a:endParaRPr lang="en-AE" dirty="0"/>
          </a:p>
        </p:txBody>
      </p:sp>
    </p:spTree>
    <p:extLst>
      <p:ext uri="{BB962C8B-B14F-4D97-AF65-F5344CB8AC3E}">
        <p14:creationId xmlns:p14="http://schemas.microsoft.com/office/powerpoint/2010/main" val="2512463748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GEI PRESENTATION 1 DEC.potx [Autosaved]" id="{A806DD31-81C3-4C6B-BEDA-41C284F6C30B}" vid="{81178C08-5E8C-410D-B701-32EF2BEF74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WGEI PRESENTATION TEMPLATE FINAL</Template>
  <TotalTime>8261</TotalTime>
  <Words>1167</Words>
  <Application>Microsoft Office PowerPoint</Application>
  <PresentationFormat>Widescreen</PresentationFormat>
  <Paragraphs>147</Paragraphs>
  <Slides>14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30" baseType="lpstr">
      <vt:lpstr>Aptos</vt:lpstr>
      <vt:lpstr>Aptos Black</vt:lpstr>
      <vt:lpstr>Arial</vt:lpstr>
      <vt:lpstr>Arial  </vt:lpstr>
      <vt:lpstr>Arial Black</vt:lpstr>
      <vt:lpstr>Calibri</vt:lpstr>
      <vt:lpstr>Calibri Light</vt:lpstr>
      <vt:lpstr>Courier New</vt:lpstr>
      <vt:lpstr>Karla</vt:lpstr>
      <vt:lpstr>Open Sans</vt:lpstr>
      <vt:lpstr>Pe-icon-7-stroke</vt:lpstr>
      <vt:lpstr>Raleway ExtraBold</vt:lpstr>
      <vt:lpstr>Symbol</vt:lpstr>
      <vt:lpstr>Tahoma</vt:lpstr>
      <vt:lpstr>Wingdings</vt:lpstr>
      <vt:lpstr>Office Theme</vt:lpstr>
      <vt:lpstr>PowerPoint Presentation</vt:lpstr>
      <vt:lpstr>INTERNATIONAL WORKSHOP ON AUDIT OF EXTRACTIVE INDUSTRIES, KAMPALA, UGANDA  5TH – 9TH MAY 2025</vt:lpstr>
      <vt:lpstr>PowerPoint Presentation</vt:lpstr>
      <vt:lpstr>PowerPoint Presentation</vt:lpstr>
      <vt:lpstr>PowerPoint Presentation</vt:lpstr>
      <vt:lpstr>Key Characteristics cont…</vt:lpstr>
      <vt:lpstr>3.   Benefits/Opportunities </vt:lpstr>
      <vt:lpstr>4.  Challenges </vt:lpstr>
      <vt:lpstr>5. Political/Economy</vt:lpstr>
      <vt:lpstr>Political/Economy cont…</vt:lpstr>
      <vt:lpstr>6.  Resource Curse Paradox</vt:lpstr>
      <vt:lpstr> 7.  Fiscal Instruments</vt:lpstr>
      <vt:lpstr>Key takeaway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Grace L. Chanda</cp:lastModifiedBy>
  <cp:revision>433</cp:revision>
  <dcterms:created xsi:type="dcterms:W3CDTF">2021-03-12T10:37:58Z</dcterms:created>
  <dcterms:modified xsi:type="dcterms:W3CDTF">2025-05-06T09:26:30Z</dcterms:modified>
</cp:coreProperties>
</file>