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3" r:id="rId4"/>
    <p:sldId id="274" r:id="rId5"/>
    <p:sldId id="275" r:id="rId6"/>
    <p:sldId id="276" r:id="rId7"/>
    <p:sldId id="277" r:id="rId8"/>
    <p:sldId id="279" r:id="rId9"/>
    <p:sldId id="286" r:id="rId10"/>
    <p:sldId id="287" r:id="rId11"/>
    <p:sldId id="268" r:id="rId12"/>
    <p:sldId id="284" r:id="rId13"/>
    <p:sldId id="270" r:id="rId14"/>
    <p:sldId id="262" r:id="rId15"/>
    <p:sldId id="288" r:id="rId16"/>
    <p:sldId id="289" r:id="rId17"/>
    <p:sldId id="290" r:id="rId18"/>
    <p:sldId id="281" r:id="rId19"/>
    <p:sldId id="282" r:id="rId20"/>
    <p:sldId id="291" r:id="rId21"/>
    <p:sldId id="292" r:id="rId22"/>
    <p:sldId id="264" r:id="rId23"/>
    <p:sldId id="271" r:id="rId24"/>
    <p:sldId id="272" r:id="rId25"/>
    <p:sldId id="273" r:id="rId26"/>
    <p:sldId id="285" r:id="rId27"/>
    <p:sldId id="29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6" d="100"/>
          <a:sy n="66" d="100"/>
        </p:scale>
        <p:origin x="44" y="1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4F2C68-4C3A-4D83-85A4-7F9BE6A6334F}" type="doc">
      <dgm:prSet loTypeId="urn:microsoft.com/office/officeart/2005/8/layout/process1" loCatId="process" qsTypeId="urn:microsoft.com/office/officeart/2005/8/quickstyle/simple1" qsCatId="simple" csTypeId="urn:microsoft.com/office/officeart/2005/8/colors/accent2_1" csCatId="accent2" phldr="1"/>
      <dgm:spPr/>
    </dgm:pt>
    <dgm:pt modelId="{9D941675-0295-4213-AF9F-8E4C86C7254F}">
      <dgm:prSet phldrT="[Text]"/>
      <dgm:spPr/>
      <dgm:t>
        <a:bodyPr/>
        <a:lstStyle/>
        <a:p>
          <a:r>
            <a:rPr lang="en-US" dirty="0" smtClean="0">
              <a:latin typeface="+mj-lt"/>
            </a:rPr>
            <a:t>HOGL</a:t>
          </a:r>
        </a:p>
        <a:p>
          <a:r>
            <a:rPr lang="en-US" dirty="0" smtClean="0">
              <a:latin typeface="+mj-lt"/>
            </a:rPr>
            <a:t>Energy</a:t>
          </a:r>
        </a:p>
        <a:p>
          <a:r>
            <a:rPr lang="en-US" dirty="0" smtClean="0">
              <a:latin typeface="+mj-lt"/>
            </a:rPr>
            <a:t>Hardman</a:t>
          </a:r>
          <a:endParaRPr lang="en-US" dirty="0">
            <a:latin typeface="+mj-lt"/>
          </a:endParaRPr>
        </a:p>
      </dgm:t>
    </dgm:pt>
    <dgm:pt modelId="{0ABED78E-0A07-4B39-8442-7B0F41CF95FC}" type="parTrans" cxnId="{C0B34D50-D584-40F9-97C4-16559DC7E5F1}">
      <dgm:prSet/>
      <dgm:spPr/>
      <dgm:t>
        <a:bodyPr/>
        <a:lstStyle/>
        <a:p>
          <a:endParaRPr lang="en-US">
            <a:latin typeface="+mj-lt"/>
          </a:endParaRPr>
        </a:p>
      </dgm:t>
    </dgm:pt>
    <dgm:pt modelId="{24F7E9FC-ADD9-4436-A4E6-EFE1EF59AE9C}" type="sibTrans" cxnId="{C0B34D50-D584-40F9-97C4-16559DC7E5F1}">
      <dgm:prSet/>
      <dgm:spPr/>
      <dgm:t>
        <a:bodyPr/>
        <a:lstStyle/>
        <a:p>
          <a:endParaRPr lang="en-US">
            <a:latin typeface="+mj-lt"/>
          </a:endParaRPr>
        </a:p>
      </dgm:t>
    </dgm:pt>
    <dgm:pt modelId="{3334A21C-A90D-436E-A5AD-AAAF5B60FD22}">
      <dgm:prSet phldrT="[Text]"/>
      <dgm:spPr/>
      <dgm:t>
        <a:bodyPr/>
        <a:lstStyle/>
        <a:p>
          <a:r>
            <a:rPr lang="en-US" dirty="0" smtClean="0">
              <a:latin typeface="+mj-lt"/>
            </a:rPr>
            <a:t>Tullow</a:t>
          </a:r>
          <a:endParaRPr lang="en-US" dirty="0">
            <a:latin typeface="+mj-lt"/>
          </a:endParaRPr>
        </a:p>
      </dgm:t>
    </dgm:pt>
    <dgm:pt modelId="{E928C0B5-5A87-44C2-B7E6-542E119E38BE}" type="parTrans" cxnId="{D1D55E3A-4CD8-46F8-84E5-FF4CA296F7CC}">
      <dgm:prSet/>
      <dgm:spPr/>
      <dgm:t>
        <a:bodyPr/>
        <a:lstStyle/>
        <a:p>
          <a:endParaRPr lang="en-US">
            <a:latin typeface="+mj-lt"/>
          </a:endParaRPr>
        </a:p>
      </dgm:t>
    </dgm:pt>
    <dgm:pt modelId="{3BC80582-6C91-4B16-9BF0-1894EE9543CA}" type="sibTrans" cxnId="{D1D55E3A-4CD8-46F8-84E5-FF4CA296F7CC}">
      <dgm:prSet/>
      <dgm:spPr/>
      <dgm:t>
        <a:bodyPr/>
        <a:lstStyle/>
        <a:p>
          <a:endParaRPr lang="en-US">
            <a:latin typeface="+mj-lt"/>
          </a:endParaRPr>
        </a:p>
      </dgm:t>
    </dgm:pt>
    <dgm:pt modelId="{21C9CB34-0C93-4E6E-843A-24CEE7D231D7}">
      <dgm:prSet phldrT="[Text]"/>
      <dgm:spPr/>
      <dgm:t>
        <a:bodyPr/>
        <a:lstStyle/>
        <a:p>
          <a:r>
            <a:rPr lang="en-US" dirty="0" smtClean="0">
              <a:latin typeface="+mj-lt"/>
            </a:rPr>
            <a:t>Tullow</a:t>
          </a:r>
        </a:p>
        <a:p>
          <a:r>
            <a:rPr lang="en-US" dirty="0" smtClean="0">
              <a:latin typeface="+mj-lt"/>
            </a:rPr>
            <a:t>CNOOC</a:t>
          </a:r>
        </a:p>
        <a:p>
          <a:r>
            <a:rPr lang="en-US" dirty="0" smtClean="0">
              <a:latin typeface="+mj-lt"/>
            </a:rPr>
            <a:t>TEPU</a:t>
          </a:r>
          <a:endParaRPr lang="en-US" dirty="0">
            <a:latin typeface="+mj-lt"/>
          </a:endParaRPr>
        </a:p>
      </dgm:t>
    </dgm:pt>
    <dgm:pt modelId="{A3EFB5DE-9E3C-492B-A8DE-20EAF6BEC50D}" type="parTrans" cxnId="{9C7FB90A-6398-49E8-8D6F-12C23BFF2CAA}">
      <dgm:prSet/>
      <dgm:spPr/>
      <dgm:t>
        <a:bodyPr/>
        <a:lstStyle/>
        <a:p>
          <a:endParaRPr lang="en-US">
            <a:latin typeface="+mj-lt"/>
          </a:endParaRPr>
        </a:p>
      </dgm:t>
    </dgm:pt>
    <dgm:pt modelId="{A3D6EBC7-1FBC-48DC-8D16-D20625A176DE}" type="sibTrans" cxnId="{9C7FB90A-6398-49E8-8D6F-12C23BFF2CAA}">
      <dgm:prSet/>
      <dgm:spPr/>
      <dgm:t>
        <a:bodyPr/>
        <a:lstStyle/>
        <a:p>
          <a:endParaRPr lang="en-US">
            <a:latin typeface="+mj-lt"/>
          </a:endParaRPr>
        </a:p>
      </dgm:t>
    </dgm:pt>
    <dgm:pt modelId="{B909620C-B8A8-4BC1-B499-C37A41BE7A7D}">
      <dgm:prSet phldrT="[Text]"/>
      <dgm:spPr/>
      <dgm:t>
        <a:bodyPr/>
        <a:lstStyle/>
        <a:p>
          <a:r>
            <a:rPr lang="en-US" dirty="0" smtClean="0">
              <a:latin typeface="+mj-lt"/>
            </a:rPr>
            <a:t>TEPU</a:t>
          </a:r>
        </a:p>
        <a:p>
          <a:r>
            <a:rPr lang="en-US" dirty="0" smtClean="0">
              <a:latin typeface="+mj-lt"/>
            </a:rPr>
            <a:t>CNOOC</a:t>
          </a:r>
          <a:endParaRPr lang="en-US" dirty="0">
            <a:latin typeface="+mj-lt"/>
          </a:endParaRPr>
        </a:p>
      </dgm:t>
    </dgm:pt>
    <dgm:pt modelId="{92B13781-E790-4C30-9E58-96AC1E52B32D}" type="parTrans" cxnId="{58A1229E-B042-45A9-9810-E4B8DFEBACAE}">
      <dgm:prSet/>
      <dgm:spPr/>
      <dgm:t>
        <a:bodyPr/>
        <a:lstStyle/>
        <a:p>
          <a:endParaRPr lang="en-US">
            <a:latin typeface="+mj-lt"/>
          </a:endParaRPr>
        </a:p>
      </dgm:t>
    </dgm:pt>
    <dgm:pt modelId="{29CF0448-0C6F-4091-B948-5AFD134680F2}" type="sibTrans" cxnId="{58A1229E-B042-45A9-9810-E4B8DFEBACAE}">
      <dgm:prSet/>
      <dgm:spPr/>
      <dgm:t>
        <a:bodyPr/>
        <a:lstStyle/>
        <a:p>
          <a:endParaRPr lang="en-US">
            <a:latin typeface="+mj-lt"/>
          </a:endParaRPr>
        </a:p>
      </dgm:t>
    </dgm:pt>
    <dgm:pt modelId="{1CAC8E8C-95CF-45B8-BAE9-C5BA6F0B3ABC}">
      <dgm:prSet phldrT="[Text]"/>
      <dgm:spPr/>
      <dgm:t>
        <a:bodyPr/>
        <a:lstStyle/>
        <a:p>
          <a:r>
            <a:rPr lang="en-US" dirty="0" smtClean="0">
              <a:latin typeface="+mj-lt"/>
            </a:rPr>
            <a:t>TEPU</a:t>
          </a:r>
        </a:p>
        <a:p>
          <a:r>
            <a:rPr lang="en-US" dirty="0" smtClean="0">
              <a:latin typeface="+mj-lt"/>
            </a:rPr>
            <a:t>CNOOC</a:t>
          </a:r>
        </a:p>
        <a:p>
          <a:r>
            <a:rPr lang="en-US" dirty="0" smtClean="0">
              <a:latin typeface="+mj-lt"/>
            </a:rPr>
            <a:t>UNOC</a:t>
          </a:r>
          <a:endParaRPr lang="en-US" dirty="0">
            <a:latin typeface="+mj-lt"/>
          </a:endParaRPr>
        </a:p>
      </dgm:t>
    </dgm:pt>
    <dgm:pt modelId="{F60F612A-E639-470B-9CB9-BDCC02B0B244}" type="parTrans" cxnId="{D6B94AC4-75E3-46ED-B773-C7617C17E7C7}">
      <dgm:prSet/>
      <dgm:spPr/>
      <dgm:t>
        <a:bodyPr/>
        <a:lstStyle/>
        <a:p>
          <a:endParaRPr lang="en-US">
            <a:latin typeface="+mj-lt"/>
          </a:endParaRPr>
        </a:p>
      </dgm:t>
    </dgm:pt>
    <dgm:pt modelId="{1CD071D7-BC11-4940-8FF3-E0A4E2D03FC4}" type="sibTrans" cxnId="{D6B94AC4-75E3-46ED-B773-C7617C17E7C7}">
      <dgm:prSet/>
      <dgm:spPr/>
      <dgm:t>
        <a:bodyPr/>
        <a:lstStyle/>
        <a:p>
          <a:endParaRPr lang="en-US">
            <a:latin typeface="+mj-lt"/>
          </a:endParaRPr>
        </a:p>
      </dgm:t>
    </dgm:pt>
    <dgm:pt modelId="{F23593AC-750E-48A9-AD2F-0BB36A804349}" type="pres">
      <dgm:prSet presAssocID="{534F2C68-4C3A-4D83-85A4-7F9BE6A6334F}" presName="Name0" presStyleCnt="0">
        <dgm:presLayoutVars>
          <dgm:dir/>
          <dgm:resizeHandles val="exact"/>
        </dgm:presLayoutVars>
      </dgm:prSet>
      <dgm:spPr/>
    </dgm:pt>
    <dgm:pt modelId="{2722636D-D82F-4F0D-B7CB-36ADF71931E6}" type="pres">
      <dgm:prSet presAssocID="{9D941675-0295-4213-AF9F-8E4C86C7254F}" presName="node" presStyleLbl="node1" presStyleIdx="0" presStyleCnt="5">
        <dgm:presLayoutVars>
          <dgm:bulletEnabled val="1"/>
        </dgm:presLayoutVars>
      </dgm:prSet>
      <dgm:spPr/>
      <dgm:t>
        <a:bodyPr/>
        <a:lstStyle/>
        <a:p>
          <a:endParaRPr lang="en-US"/>
        </a:p>
      </dgm:t>
    </dgm:pt>
    <dgm:pt modelId="{1A6A67BC-8858-4C0A-9234-0DF75841058A}" type="pres">
      <dgm:prSet presAssocID="{24F7E9FC-ADD9-4436-A4E6-EFE1EF59AE9C}" presName="sibTrans" presStyleLbl="sibTrans2D1" presStyleIdx="0" presStyleCnt="4"/>
      <dgm:spPr/>
      <dgm:t>
        <a:bodyPr/>
        <a:lstStyle/>
        <a:p>
          <a:endParaRPr lang="en-US"/>
        </a:p>
      </dgm:t>
    </dgm:pt>
    <dgm:pt modelId="{0A00DB74-4E3D-4EBD-9ADB-D9F9AE180714}" type="pres">
      <dgm:prSet presAssocID="{24F7E9FC-ADD9-4436-A4E6-EFE1EF59AE9C}" presName="connectorText" presStyleLbl="sibTrans2D1" presStyleIdx="0" presStyleCnt="4"/>
      <dgm:spPr/>
      <dgm:t>
        <a:bodyPr/>
        <a:lstStyle/>
        <a:p>
          <a:endParaRPr lang="en-US"/>
        </a:p>
      </dgm:t>
    </dgm:pt>
    <dgm:pt modelId="{A77D0CDC-43D5-437D-A902-A4CAC3E71724}" type="pres">
      <dgm:prSet presAssocID="{3334A21C-A90D-436E-A5AD-AAAF5B60FD22}" presName="node" presStyleLbl="node1" presStyleIdx="1" presStyleCnt="5">
        <dgm:presLayoutVars>
          <dgm:bulletEnabled val="1"/>
        </dgm:presLayoutVars>
      </dgm:prSet>
      <dgm:spPr/>
      <dgm:t>
        <a:bodyPr/>
        <a:lstStyle/>
        <a:p>
          <a:endParaRPr lang="en-US"/>
        </a:p>
      </dgm:t>
    </dgm:pt>
    <dgm:pt modelId="{063A2779-18E6-4C1C-9B2A-63BCCA67C324}" type="pres">
      <dgm:prSet presAssocID="{3BC80582-6C91-4B16-9BF0-1894EE9543CA}" presName="sibTrans" presStyleLbl="sibTrans2D1" presStyleIdx="1" presStyleCnt="4"/>
      <dgm:spPr/>
      <dgm:t>
        <a:bodyPr/>
        <a:lstStyle/>
        <a:p>
          <a:endParaRPr lang="en-US"/>
        </a:p>
      </dgm:t>
    </dgm:pt>
    <dgm:pt modelId="{B22B6CDB-A434-4525-9E27-7AE443E2B0AB}" type="pres">
      <dgm:prSet presAssocID="{3BC80582-6C91-4B16-9BF0-1894EE9543CA}" presName="connectorText" presStyleLbl="sibTrans2D1" presStyleIdx="1" presStyleCnt="4"/>
      <dgm:spPr/>
      <dgm:t>
        <a:bodyPr/>
        <a:lstStyle/>
        <a:p>
          <a:endParaRPr lang="en-US"/>
        </a:p>
      </dgm:t>
    </dgm:pt>
    <dgm:pt modelId="{067ADA44-4565-4472-B36F-750A781542C7}" type="pres">
      <dgm:prSet presAssocID="{21C9CB34-0C93-4E6E-843A-24CEE7D231D7}" presName="node" presStyleLbl="node1" presStyleIdx="2" presStyleCnt="5">
        <dgm:presLayoutVars>
          <dgm:bulletEnabled val="1"/>
        </dgm:presLayoutVars>
      </dgm:prSet>
      <dgm:spPr/>
      <dgm:t>
        <a:bodyPr/>
        <a:lstStyle/>
        <a:p>
          <a:endParaRPr lang="en-US"/>
        </a:p>
      </dgm:t>
    </dgm:pt>
    <dgm:pt modelId="{5675A4F6-4263-4DD6-AEF6-E61A21719524}" type="pres">
      <dgm:prSet presAssocID="{A3D6EBC7-1FBC-48DC-8D16-D20625A176DE}" presName="sibTrans" presStyleLbl="sibTrans2D1" presStyleIdx="2" presStyleCnt="4"/>
      <dgm:spPr/>
      <dgm:t>
        <a:bodyPr/>
        <a:lstStyle/>
        <a:p>
          <a:endParaRPr lang="en-US"/>
        </a:p>
      </dgm:t>
    </dgm:pt>
    <dgm:pt modelId="{5572C8F6-0B14-424A-BADE-53D266EEAB67}" type="pres">
      <dgm:prSet presAssocID="{A3D6EBC7-1FBC-48DC-8D16-D20625A176DE}" presName="connectorText" presStyleLbl="sibTrans2D1" presStyleIdx="2" presStyleCnt="4"/>
      <dgm:spPr/>
      <dgm:t>
        <a:bodyPr/>
        <a:lstStyle/>
        <a:p>
          <a:endParaRPr lang="en-US"/>
        </a:p>
      </dgm:t>
    </dgm:pt>
    <dgm:pt modelId="{D6DED480-0BD1-424D-ABAD-CF5626DBCE75}" type="pres">
      <dgm:prSet presAssocID="{B909620C-B8A8-4BC1-B499-C37A41BE7A7D}" presName="node" presStyleLbl="node1" presStyleIdx="3" presStyleCnt="5">
        <dgm:presLayoutVars>
          <dgm:bulletEnabled val="1"/>
        </dgm:presLayoutVars>
      </dgm:prSet>
      <dgm:spPr/>
      <dgm:t>
        <a:bodyPr/>
        <a:lstStyle/>
        <a:p>
          <a:endParaRPr lang="en-US"/>
        </a:p>
      </dgm:t>
    </dgm:pt>
    <dgm:pt modelId="{292F10BA-E382-4BB2-ADFA-22562D3E67E1}" type="pres">
      <dgm:prSet presAssocID="{29CF0448-0C6F-4091-B948-5AFD134680F2}" presName="sibTrans" presStyleLbl="sibTrans2D1" presStyleIdx="3" presStyleCnt="4"/>
      <dgm:spPr/>
      <dgm:t>
        <a:bodyPr/>
        <a:lstStyle/>
        <a:p>
          <a:endParaRPr lang="en-US"/>
        </a:p>
      </dgm:t>
    </dgm:pt>
    <dgm:pt modelId="{05BDE38D-9D5D-4D0F-833D-145D5499269A}" type="pres">
      <dgm:prSet presAssocID="{29CF0448-0C6F-4091-B948-5AFD134680F2}" presName="connectorText" presStyleLbl="sibTrans2D1" presStyleIdx="3" presStyleCnt="4"/>
      <dgm:spPr/>
      <dgm:t>
        <a:bodyPr/>
        <a:lstStyle/>
        <a:p>
          <a:endParaRPr lang="en-US"/>
        </a:p>
      </dgm:t>
    </dgm:pt>
    <dgm:pt modelId="{A27B3650-6A68-4290-8A9C-C6B637AAF6D0}" type="pres">
      <dgm:prSet presAssocID="{1CAC8E8C-95CF-45B8-BAE9-C5BA6F0B3ABC}" presName="node" presStyleLbl="node1" presStyleIdx="4" presStyleCnt="5">
        <dgm:presLayoutVars>
          <dgm:bulletEnabled val="1"/>
        </dgm:presLayoutVars>
      </dgm:prSet>
      <dgm:spPr/>
      <dgm:t>
        <a:bodyPr/>
        <a:lstStyle/>
        <a:p>
          <a:endParaRPr lang="en-US"/>
        </a:p>
      </dgm:t>
    </dgm:pt>
  </dgm:ptLst>
  <dgm:cxnLst>
    <dgm:cxn modelId="{C0B34D50-D584-40F9-97C4-16559DC7E5F1}" srcId="{534F2C68-4C3A-4D83-85A4-7F9BE6A6334F}" destId="{9D941675-0295-4213-AF9F-8E4C86C7254F}" srcOrd="0" destOrd="0" parTransId="{0ABED78E-0A07-4B39-8442-7B0F41CF95FC}" sibTransId="{24F7E9FC-ADD9-4436-A4E6-EFE1EF59AE9C}"/>
    <dgm:cxn modelId="{4268F47F-712A-4EF0-A886-A94E07BA813D}" type="presOf" srcId="{21C9CB34-0C93-4E6E-843A-24CEE7D231D7}" destId="{067ADA44-4565-4472-B36F-750A781542C7}" srcOrd="0" destOrd="0" presId="urn:microsoft.com/office/officeart/2005/8/layout/process1"/>
    <dgm:cxn modelId="{9C7FB90A-6398-49E8-8D6F-12C23BFF2CAA}" srcId="{534F2C68-4C3A-4D83-85A4-7F9BE6A6334F}" destId="{21C9CB34-0C93-4E6E-843A-24CEE7D231D7}" srcOrd="2" destOrd="0" parTransId="{A3EFB5DE-9E3C-492B-A8DE-20EAF6BEC50D}" sibTransId="{A3D6EBC7-1FBC-48DC-8D16-D20625A176DE}"/>
    <dgm:cxn modelId="{C015487A-C755-41EA-B7DE-EEF741E96A4D}" type="presOf" srcId="{3BC80582-6C91-4B16-9BF0-1894EE9543CA}" destId="{B22B6CDB-A434-4525-9E27-7AE443E2B0AB}" srcOrd="1" destOrd="0" presId="urn:microsoft.com/office/officeart/2005/8/layout/process1"/>
    <dgm:cxn modelId="{91DFA3F5-6B87-4179-A512-62E6AC33A6E5}" type="presOf" srcId="{1CAC8E8C-95CF-45B8-BAE9-C5BA6F0B3ABC}" destId="{A27B3650-6A68-4290-8A9C-C6B637AAF6D0}" srcOrd="0" destOrd="0" presId="urn:microsoft.com/office/officeart/2005/8/layout/process1"/>
    <dgm:cxn modelId="{3E2399C0-66E5-4467-A254-4D206C15C925}" type="presOf" srcId="{A3D6EBC7-1FBC-48DC-8D16-D20625A176DE}" destId="{5675A4F6-4263-4DD6-AEF6-E61A21719524}" srcOrd="0" destOrd="0" presId="urn:microsoft.com/office/officeart/2005/8/layout/process1"/>
    <dgm:cxn modelId="{D6B94AC4-75E3-46ED-B773-C7617C17E7C7}" srcId="{534F2C68-4C3A-4D83-85A4-7F9BE6A6334F}" destId="{1CAC8E8C-95CF-45B8-BAE9-C5BA6F0B3ABC}" srcOrd="4" destOrd="0" parTransId="{F60F612A-E639-470B-9CB9-BDCC02B0B244}" sibTransId="{1CD071D7-BC11-4940-8FF3-E0A4E2D03FC4}"/>
    <dgm:cxn modelId="{9974CC0E-B417-4D2E-8923-F448D4E0E1FD}" type="presOf" srcId="{A3D6EBC7-1FBC-48DC-8D16-D20625A176DE}" destId="{5572C8F6-0B14-424A-BADE-53D266EEAB67}" srcOrd="1" destOrd="0" presId="urn:microsoft.com/office/officeart/2005/8/layout/process1"/>
    <dgm:cxn modelId="{B78F35D7-2022-49D9-B19E-9C15D4E5C730}" type="presOf" srcId="{24F7E9FC-ADD9-4436-A4E6-EFE1EF59AE9C}" destId="{0A00DB74-4E3D-4EBD-9ADB-D9F9AE180714}" srcOrd="1" destOrd="0" presId="urn:microsoft.com/office/officeart/2005/8/layout/process1"/>
    <dgm:cxn modelId="{FA7455EF-6F46-433E-A6F3-917786B8A6CB}" type="presOf" srcId="{3BC80582-6C91-4B16-9BF0-1894EE9543CA}" destId="{063A2779-18E6-4C1C-9B2A-63BCCA67C324}" srcOrd="0" destOrd="0" presId="urn:microsoft.com/office/officeart/2005/8/layout/process1"/>
    <dgm:cxn modelId="{8FC0DDC4-E661-4DA9-8361-08D5F466B3A2}" type="presOf" srcId="{3334A21C-A90D-436E-A5AD-AAAF5B60FD22}" destId="{A77D0CDC-43D5-437D-A902-A4CAC3E71724}" srcOrd="0" destOrd="0" presId="urn:microsoft.com/office/officeart/2005/8/layout/process1"/>
    <dgm:cxn modelId="{1D68B3D6-D54F-4F27-ADEC-6FF67435D347}" type="presOf" srcId="{29CF0448-0C6F-4091-B948-5AFD134680F2}" destId="{05BDE38D-9D5D-4D0F-833D-145D5499269A}" srcOrd="1" destOrd="0" presId="urn:microsoft.com/office/officeart/2005/8/layout/process1"/>
    <dgm:cxn modelId="{92314315-96B3-41A3-8DF0-E7770F2F256B}" type="presOf" srcId="{29CF0448-0C6F-4091-B948-5AFD134680F2}" destId="{292F10BA-E382-4BB2-ADFA-22562D3E67E1}" srcOrd="0" destOrd="0" presId="urn:microsoft.com/office/officeart/2005/8/layout/process1"/>
    <dgm:cxn modelId="{CDB484CB-CC8B-4A81-8E94-C8238DC43D1D}" type="presOf" srcId="{9D941675-0295-4213-AF9F-8E4C86C7254F}" destId="{2722636D-D82F-4F0D-B7CB-36ADF71931E6}" srcOrd="0" destOrd="0" presId="urn:microsoft.com/office/officeart/2005/8/layout/process1"/>
    <dgm:cxn modelId="{D1A5E755-0330-4C28-9FAD-5C39E8FED307}" type="presOf" srcId="{B909620C-B8A8-4BC1-B499-C37A41BE7A7D}" destId="{D6DED480-0BD1-424D-ABAD-CF5626DBCE75}" srcOrd="0" destOrd="0" presId="urn:microsoft.com/office/officeart/2005/8/layout/process1"/>
    <dgm:cxn modelId="{58A1229E-B042-45A9-9810-E4B8DFEBACAE}" srcId="{534F2C68-4C3A-4D83-85A4-7F9BE6A6334F}" destId="{B909620C-B8A8-4BC1-B499-C37A41BE7A7D}" srcOrd="3" destOrd="0" parTransId="{92B13781-E790-4C30-9E58-96AC1E52B32D}" sibTransId="{29CF0448-0C6F-4091-B948-5AFD134680F2}"/>
    <dgm:cxn modelId="{96613D3E-339F-4873-AF24-E853CDA33B7E}" type="presOf" srcId="{24F7E9FC-ADD9-4436-A4E6-EFE1EF59AE9C}" destId="{1A6A67BC-8858-4C0A-9234-0DF75841058A}" srcOrd="0" destOrd="0" presId="urn:microsoft.com/office/officeart/2005/8/layout/process1"/>
    <dgm:cxn modelId="{57602D83-6AD9-49E7-BBC3-BCDC10E487C7}" type="presOf" srcId="{534F2C68-4C3A-4D83-85A4-7F9BE6A6334F}" destId="{F23593AC-750E-48A9-AD2F-0BB36A804349}" srcOrd="0" destOrd="0" presId="urn:microsoft.com/office/officeart/2005/8/layout/process1"/>
    <dgm:cxn modelId="{D1D55E3A-4CD8-46F8-84E5-FF4CA296F7CC}" srcId="{534F2C68-4C3A-4D83-85A4-7F9BE6A6334F}" destId="{3334A21C-A90D-436E-A5AD-AAAF5B60FD22}" srcOrd="1" destOrd="0" parTransId="{E928C0B5-5A87-44C2-B7E6-542E119E38BE}" sibTransId="{3BC80582-6C91-4B16-9BF0-1894EE9543CA}"/>
    <dgm:cxn modelId="{BC3BD657-ADC6-4F0A-978A-DE17AF43B6E8}" type="presParOf" srcId="{F23593AC-750E-48A9-AD2F-0BB36A804349}" destId="{2722636D-D82F-4F0D-B7CB-36ADF71931E6}" srcOrd="0" destOrd="0" presId="urn:microsoft.com/office/officeart/2005/8/layout/process1"/>
    <dgm:cxn modelId="{490427B1-1533-46E0-A5CB-CAE35EB6F4FB}" type="presParOf" srcId="{F23593AC-750E-48A9-AD2F-0BB36A804349}" destId="{1A6A67BC-8858-4C0A-9234-0DF75841058A}" srcOrd="1" destOrd="0" presId="urn:microsoft.com/office/officeart/2005/8/layout/process1"/>
    <dgm:cxn modelId="{4C6198C4-B832-4B8E-B196-8A8E951E09FD}" type="presParOf" srcId="{1A6A67BC-8858-4C0A-9234-0DF75841058A}" destId="{0A00DB74-4E3D-4EBD-9ADB-D9F9AE180714}" srcOrd="0" destOrd="0" presId="urn:microsoft.com/office/officeart/2005/8/layout/process1"/>
    <dgm:cxn modelId="{C5C1C4B3-77F1-43D2-A732-0AB3ADE798BF}" type="presParOf" srcId="{F23593AC-750E-48A9-AD2F-0BB36A804349}" destId="{A77D0CDC-43D5-437D-A902-A4CAC3E71724}" srcOrd="2" destOrd="0" presId="urn:microsoft.com/office/officeart/2005/8/layout/process1"/>
    <dgm:cxn modelId="{022815B6-B1E0-4FCC-8ADC-AE745FDFE928}" type="presParOf" srcId="{F23593AC-750E-48A9-AD2F-0BB36A804349}" destId="{063A2779-18E6-4C1C-9B2A-63BCCA67C324}" srcOrd="3" destOrd="0" presId="urn:microsoft.com/office/officeart/2005/8/layout/process1"/>
    <dgm:cxn modelId="{C369E528-AA42-491B-B2FC-5ECEDD499009}" type="presParOf" srcId="{063A2779-18E6-4C1C-9B2A-63BCCA67C324}" destId="{B22B6CDB-A434-4525-9E27-7AE443E2B0AB}" srcOrd="0" destOrd="0" presId="urn:microsoft.com/office/officeart/2005/8/layout/process1"/>
    <dgm:cxn modelId="{E6DB191E-92B3-495D-9FC4-00DD83AE68C7}" type="presParOf" srcId="{F23593AC-750E-48A9-AD2F-0BB36A804349}" destId="{067ADA44-4565-4472-B36F-750A781542C7}" srcOrd="4" destOrd="0" presId="urn:microsoft.com/office/officeart/2005/8/layout/process1"/>
    <dgm:cxn modelId="{5C48FEFC-137C-454C-8608-9906D5DAE1DF}" type="presParOf" srcId="{F23593AC-750E-48A9-AD2F-0BB36A804349}" destId="{5675A4F6-4263-4DD6-AEF6-E61A21719524}" srcOrd="5" destOrd="0" presId="urn:microsoft.com/office/officeart/2005/8/layout/process1"/>
    <dgm:cxn modelId="{09CCD482-6C48-4A22-8B57-436668EB050C}" type="presParOf" srcId="{5675A4F6-4263-4DD6-AEF6-E61A21719524}" destId="{5572C8F6-0B14-424A-BADE-53D266EEAB67}" srcOrd="0" destOrd="0" presId="urn:microsoft.com/office/officeart/2005/8/layout/process1"/>
    <dgm:cxn modelId="{D325F838-A8DF-4B3D-87FB-EE1955635B4A}" type="presParOf" srcId="{F23593AC-750E-48A9-AD2F-0BB36A804349}" destId="{D6DED480-0BD1-424D-ABAD-CF5626DBCE75}" srcOrd="6" destOrd="0" presId="urn:microsoft.com/office/officeart/2005/8/layout/process1"/>
    <dgm:cxn modelId="{9384CF03-E595-43BD-8B44-EE2D50CE551E}" type="presParOf" srcId="{F23593AC-750E-48A9-AD2F-0BB36A804349}" destId="{292F10BA-E382-4BB2-ADFA-22562D3E67E1}" srcOrd="7" destOrd="0" presId="urn:microsoft.com/office/officeart/2005/8/layout/process1"/>
    <dgm:cxn modelId="{7CC20014-539E-4038-BB17-EB8E62028F5F}" type="presParOf" srcId="{292F10BA-E382-4BB2-ADFA-22562D3E67E1}" destId="{05BDE38D-9D5D-4D0F-833D-145D5499269A}" srcOrd="0" destOrd="0" presId="urn:microsoft.com/office/officeart/2005/8/layout/process1"/>
    <dgm:cxn modelId="{D5E2291F-D1B0-4243-83FD-4896850E6834}" type="presParOf" srcId="{F23593AC-750E-48A9-AD2F-0BB36A804349}" destId="{A27B3650-6A68-4290-8A9C-C6B637AAF6D0}"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22636D-D82F-4F0D-B7CB-36ADF71931E6}">
      <dsp:nvSpPr>
        <dsp:cNvPr id="0" name=""/>
        <dsp:cNvSpPr/>
      </dsp:nvSpPr>
      <dsp:spPr>
        <a:xfrm>
          <a:off x="5134" y="1586236"/>
          <a:ext cx="1591716" cy="1178865"/>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mj-lt"/>
            </a:rPr>
            <a:t>HOGL</a:t>
          </a:r>
        </a:p>
        <a:p>
          <a:pPr lvl="0" algn="ctr" defTabSz="800100">
            <a:lnSpc>
              <a:spcPct val="90000"/>
            </a:lnSpc>
            <a:spcBef>
              <a:spcPct val="0"/>
            </a:spcBef>
            <a:spcAft>
              <a:spcPct val="35000"/>
            </a:spcAft>
          </a:pPr>
          <a:r>
            <a:rPr lang="en-US" sz="1800" kern="1200" dirty="0" smtClean="0">
              <a:latin typeface="+mj-lt"/>
            </a:rPr>
            <a:t>Energy</a:t>
          </a:r>
        </a:p>
        <a:p>
          <a:pPr lvl="0" algn="ctr" defTabSz="800100">
            <a:lnSpc>
              <a:spcPct val="90000"/>
            </a:lnSpc>
            <a:spcBef>
              <a:spcPct val="0"/>
            </a:spcBef>
            <a:spcAft>
              <a:spcPct val="35000"/>
            </a:spcAft>
          </a:pPr>
          <a:r>
            <a:rPr lang="en-US" sz="1800" kern="1200" dirty="0" smtClean="0">
              <a:latin typeface="+mj-lt"/>
            </a:rPr>
            <a:t>Hardman</a:t>
          </a:r>
          <a:endParaRPr lang="en-US" sz="1800" kern="1200" dirty="0">
            <a:latin typeface="+mj-lt"/>
          </a:endParaRPr>
        </a:p>
      </dsp:txBody>
      <dsp:txXfrm>
        <a:off x="39662" y="1620764"/>
        <a:ext cx="1522660" cy="1109809"/>
      </dsp:txXfrm>
    </dsp:sp>
    <dsp:sp modelId="{1A6A67BC-8858-4C0A-9234-0DF75841058A}">
      <dsp:nvSpPr>
        <dsp:cNvPr id="0" name=""/>
        <dsp:cNvSpPr/>
      </dsp:nvSpPr>
      <dsp:spPr>
        <a:xfrm>
          <a:off x="1756023" y="1978296"/>
          <a:ext cx="337443" cy="39474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latin typeface="+mj-lt"/>
          </a:endParaRPr>
        </a:p>
      </dsp:txBody>
      <dsp:txXfrm>
        <a:off x="1756023" y="2057245"/>
        <a:ext cx="236210" cy="236847"/>
      </dsp:txXfrm>
    </dsp:sp>
    <dsp:sp modelId="{A77D0CDC-43D5-437D-A902-A4CAC3E71724}">
      <dsp:nvSpPr>
        <dsp:cNvPr id="0" name=""/>
        <dsp:cNvSpPr/>
      </dsp:nvSpPr>
      <dsp:spPr>
        <a:xfrm>
          <a:off x="2233538" y="1586236"/>
          <a:ext cx="1591716" cy="1178865"/>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mj-lt"/>
            </a:rPr>
            <a:t>Tullow</a:t>
          </a:r>
          <a:endParaRPr lang="en-US" sz="1800" kern="1200" dirty="0">
            <a:latin typeface="+mj-lt"/>
          </a:endParaRPr>
        </a:p>
      </dsp:txBody>
      <dsp:txXfrm>
        <a:off x="2268066" y="1620764"/>
        <a:ext cx="1522660" cy="1109809"/>
      </dsp:txXfrm>
    </dsp:sp>
    <dsp:sp modelId="{063A2779-18E6-4C1C-9B2A-63BCCA67C324}">
      <dsp:nvSpPr>
        <dsp:cNvPr id="0" name=""/>
        <dsp:cNvSpPr/>
      </dsp:nvSpPr>
      <dsp:spPr>
        <a:xfrm>
          <a:off x="3984426" y="1978296"/>
          <a:ext cx="337443" cy="39474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latin typeface="+mj-lt"/>
          </a:endParaRPr>
        </a:p>
      </dsp:txBody>
      <dsp:txXfrm>
        <a:off x="3984426" y="2057245"/>
        <a:ext cx="236210" cy="236847"/>
      </dsp:txXfrm>
    </dsp:sp>
    <dsp:sp modelId="{067ADA44-4565-4472-B36F-750A781542C7}">
      <dsp:nvSpPr>
        <dsp:cNvPr id="0" name=""/>
        <dsp:cNvSpPr/>
      </dsp:nvSpPr>
      <dsp:spPr>
        <a:xfrm>
          <a:off x="4461941" y="1586236"/>
          <a:ext cx="1591716" cy="1178865"/>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mj-lt"/>
            </a:rPr>
            <a:t>Tullow</a:t>
          </a:r>
        </a:p>
        <a:p>
          <a:pPr lvl="0" algn="ctr" defTabSz="800100">
            <a:lnSpc>
              <a:spcPct val="90000"/>
            </a:lnSpc>
            <a:spcBef>
              <a:spcPct val="0"/>
            </a:spcBef>
            <a:spcAft>
              <a:spcPct val="35000"/>
            </a:spcAft>
          </a:pPr>
          <a:r>
            <a:rPr lang="en-US" sz="1800" kern="1200" dirty="0" smtClean="0">
              <a:latin typeface="+mj-lt"/>
            </a:rPr>
            <a:t>CNOOC</a:t>
          </a:r>
        </a:p>
        <a:p>
          <a:pPr lvl="0" algn="ctr" defTabSz="800100">
            <a:lnSpc>
              <a:spcPct val="90000"/>
            </a:lnSpc>
            <a:spcBef>
              <a:spcPct val="0"/>
            </a:spcBef>
            <a:spcAft>
              <a:spcPct val="35000"/>
            </a:spcAft>
          </a:pPr>
          <a:r>
            <a:rPr lang="en-US" sz="1800" kern="1200" dirty="0" smtClean="0">
              <a:latin typeface="+mj-lt"/>
            </a:rPr>
            <a:t>TEPU</a:t>
          </a:r>
          <a:endParaRPr lang="en-US" sz="1800" kern="1200" dirty="0">
            <a:latin typeface="+mj-lt"/>
          </a:endParaRPr>
        </a:p>
      </dsp:txBody>
      <dsp:txXfrm>
        <a:off x="4496469" y="1620764"/>
        <a:ext cx="1522660" cy="1109809"/>
      </dsp:txXfrm>
    </dsp:sp>
    <dsp:sp modelId="{5675A4F6-4263-4DD6-AEF6-E61A21719524}">
      <dsp:nvSpPr>
        <dsp:cNvPr id="0" name=""/>
        <dsp:cNvSpPr/>
      </dsp:nvSpPr>
      <dsp:spPr>
        <a:xfrm>
          <a:off x="6212830" y="1978296"/>
          <a:ext cx="337443" cy="39474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latin typeface="+mj-lt"/>
          </a:endParaRPr>
        </a:p>
      </dsp:txBody>
      <dsp:txXfrm>
        <a:off x="6212830" y="2057245"/>
        <a:ext cx="236210" cy="236847"/>
      </dsp:txXfrm>
    </dsp:sp>
    <dsp:sp modelId="{D6DED480-0BD1-424D-ABAD-CF5626DBCE75}">
      <dsp:nvSpPr>
        <dsp:cNvPr id="0" name=""/>
        <dsp:cNvSpPr/>
      </dsp:nvSpPr>
      <dsp:spPr>
        <a:xfrm>
          <a:off x="6690345" y="1586236"/>
          <a:ext cx="1591716" cy="1178865"/>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mj-lt"/>
            </a:rPr>
            <a:t>TEPU</a:t>
          </a:r>
        </a:p>
        <a:p>
          <a:pPr lvl="0" algn="ctr" defTabSz="800100">
            <a:lnSpc>
              <a:spcPct val="90000"/>
            </a:lnSpc>
            <a:spcBef>
              <a:spcPct val="0"/>
            </a:spcBef>
            <a:spcAft>
              <a:spcPct val="35000"/>
            </a:spcAft>
          </a:pPr>
          <a:r>
            <a:rPr lang="en-US" sz="1800" kern="1200" dirty="0" smtClean="0">
              <a:latin typeface="+mj-lt"/>
            </a:rPr>
            <a:t>CNOOC</a:t>
          </a:r>
          <a:endParaRPr lang="en-US" sz="1800" kern="1200" dirty="0">
            <a:latin typeface="+mj-lt"/>
          </a:endParaRPr>
        </a:p>
      </dsp:txBody>
      <dsp:txXfrm>
        <a:off x="6724873" y="1620764"/>
        <a:ext cx="1522660" cy="1109809"/>
      </dsp:txXfrm>
    </dsp:sp>
    <dsp:sp modelId="{292F10BA-E382-4BB2-ADFA-22562D3E67E1}">
      <dsp:nvSpPr>
        <dsp:cNvPr id="0" name=""/>
        <dsp:cNvSpPr/>
      </dsp:nvSpPr>
      <dsp:spPr>
        <a:xfrm>
          <a:off x="8441233" y="1978296"/>
          <a:ext cx="337443" cy="394745"/>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a:latin typeface="+mj-lt"/>
          </a:endParaRPr>
        </a:p>
      </dsp:txBody>
      <dsp:txXfrm>
        <a:off x="8441233" y="2057245"/>
        <a:ext cx="236210" cy="236847"/>
      </dsp:txXfrm>
    </dsp:sp>
    <dsp:sp modelId="{A27B3650-6A68-4290-8A9C-C6B637AAF6D0}">
      <dsp:nvSpPr>
        <dsp:cNvPr id="0" name=""/>
        <dsp:cNvSpPr/>
      </dsp:nvSpPr>
      <dsp:spPr>
        <a:xfrm>
          <a:off x="8918748" y="1586236"/>
          <a:ext cx="1591716" cy="1178865"/>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mj-lt"/>
            </a:rPr>
            <a:t>TEPU</a:t>
          </a:r>
        </a:p>
        <a:p>
          <a:pPr lvl="0" algn="ctr" defTabSz="800100">
            <a:lnSpc>
              <a:spcPct val="90000"/>
            </a:lnSpc>
            <a:spcBef>
              <a:spcPct val="0"/>
            </a:spcBef>
            <a:spcAft>
              <a:spcPct val="35000"/>
            </a:spcAft>
          </a:pPr>
          <a:r>
            <a:rPr lang="en-US" sz="1800" kern="1200" dirty="0" smtClean="0">
              <a:latin typeface="+mj-lt"/>
            </a:rPr>
            <a:t>CNOOC</a:t>
          </a:r>
        </a:p>
        <a:p>
          <a:pPr lvl="0" algn="ctr" defTabSz="800100">
            <a:lnSpc>
              <a:spcPct val="90000"/>
            </a:lnSpc>
            <a:spcBef>
              <a:spcPct val="0"/>
            </a:spcBef>
            <a:spcAft>
              <a:spcPct val="35000"/>
            </a:spcAft>
          </a:pPr>
          <a:r>
            <a:rPr lang="en-US" sz="1800" kern="1200" dirty="0" smtClean="0">
              <a:latin typeface="+mj-lt"/>
            </a:rPr>
            <a:t>UNOC</a:t>
          </a:r>
          <a:endParaRPr lang="en-US" sz="1800" kern="1200" dirty="0">
            <a:latin typeface="+mj-lt"/>
          </a:endParaRPr>
        </a:p>
      </dsp:txBody>
      <dsp:txXfrm>
        <a:off x="8953276" y="1620764"/>
        <a:ext cx="1522660" cy="110980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4BD6931-24E2-465E-B967-25017FE6FF3F}" type="datetimeFigureOut">
              <a:rPr lang="en-US" smtClean="0"/>
              <a:t>08-May-25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3A5F2-82B4-4F8E-BB67-E2BEA0519919}" type="slidenum">
              <a:rPr lang="en-US" smtClean="0"/>
              <a:t>‹#›</a:t>
            </a:fld>
            <a:endParaRPr lang="en-US"/>
          </a:p>
        </p:txBody>
      </p:sp>
    </p:spTree>
    <p:extLst>
      <p:ext uri="{BB962C8B-B14F-4D97-AF65-F5344CB8AC3E}">
        <p14:creationId xmlns:p14="http://schemas.microsoft.com/office/powerpoint/2010/main" val="40147346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BD6931-24E2-465E-B967-25017FE6FF3F}" type="datetimeFigureOut">
              <a:rPr lang="en-US" smtClean="0"/>
              <a:t>08-May-25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3A5F2-82B4-4F8E-BB67-E2BEA0519919}" type="slidenum">
              <a:rPr lang="en-US" smtClean="0"/>
              <a:t>‹#›</a:t>
            </a:fld>
            <a:endParaRPr lang="en-US"/>
          </a:p>
        </p:txBody>
      </p:sp>
    </p:spTree>
    <p:extLst>
      <p:ext uri="{BB962C8B-B14F-4D97-AF65-F5344CB8AC3E}">
        <p14:creationId xmlns:p14="http://schemas.microsoft.com/office/powerpoint/2010/main" val="16319082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BD6931-24E2-465E-B967-25017FE6FF3F}" type="datetimeFigureOut">
              <a:rPr lang="en-US" smtClean="0"/>
              <a:t>08-May-25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3A5F2-82B4-4F8E-BB67-E2BEA0519919}" type="slidenum">
              <a:rPr lang="en-US" smtClean="0"/>
              <a:t>‹#›</a:t>
            </a:fld>
            <a:endParaRPr lang="en-US"/>
          </a:p>
        </p:txBody>
      </p:sp>
    </p:spTree>
    <p:extLst>
      <p:ext uri="{BB962C8B-B14F-4D97-AF65-F5344CB8AC3E}">
        <p14:creationId xmlns:p14="http://schemas.microsoft.com/office/powerpoint/2010/main" val="1904035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4BD6931-24E2-465E-B967-25017FE6FF3F}" type="datetimeFigureOut">
              <a:rPr lang="en-US" smtClean="0"/>
              <a:t>08-May-25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3A5F2-82B4-4F8E-BB67-E2BEA0519919}" type="slidenum">
              <a:rPr lang="en-US" smtClean="0"/>
              <a:t>‹#›</a:t>
            </a:fld>
            <a:endParaRPr lang="en-US"/>
          </a:p>
        </p:txBody>
      </p:sp>
    </p:spTree>
    <p:extLst>
      <p:ext uri="{BB962C8B-B14F-4D97-AF65-F5344CB8AC3E}">
        <p14:creationId xmlns:p14="http://schemas.microsoft.com/office/powerpoint/2010/main" val="10205554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4BD6931-24E2-465E-B967-25017FE6FF3F}" type="datetimeFigureOut">
              <a:rPr lang="en-US" smtClean="0"/>
              <a:t>08-May-25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C3A5F2-82B4-4F8E-BB67-E2BEA0519919}" type="slidenum">
              <a:rPr lang="en-US" smtClean="0"/>
              <a:t>‹#›</a:t>
            </a:fld>
            <a:endParaRPr lang="en-US"/>
          </a:p>
        </p:txBody>
      </p:sp>
    </p:spTree>
    <p:extLst>
      <p:ext uri="{BB962C8B-B14F-4D97-AF65-F5344CB8AC3E}">
        <p14:creationId xmlns:p14="http://schemas.microsoft.com/office/powerpoint/2010/main" val="2803891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4BD6931-24E2-465E-B967-25017FE6FF3F}" type="datetimeFigureOut">
              <a:rPr lang="en-US" smtClean="0"/>
              <a:t>08-May-25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C3A5F2-82B4-4F8E-BB67-E2BEA0519919}" type="slidenum">
              <a:rPr lang="en-US" smtClean="0"/>
              <a:t>‹#›</a:t>
            </a:fld>
            <a:endParaRPr lang="en-US"/>
          </a:p>
        </p:txBody>
      </p:sp>
    </p:spTree>
    <p:extLst>
      <p:ext uri="{BB962C8B-B14F-4D97-AF65-F5344CB8AC3E}">
        <p14:creationId xmlns:p14="http://schemas.microsoft.com/office/powerpoint/2010/main" val="42071189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4BD6931-24E2-465E-B967-25017FE6FF3F}" type="datetimeFigureOut">
              <a:rPr lang="en-US" smtClean="0"/>
              <a:t>08-May-25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C3A5F2-82B4-4F8E-BB67-E2BEA0519919}" type="slidenum">
              <a:rPr lang="en-US" smtClean="0"/>
              <a:t>‹#›</a:t>
            </a:fld>
            <a:endParaRPr lang="en-US"/>
          </a:p>
        </p:txBody>
      </p:sp>
    </p:spTree>
    <p:extLst>
      <p:ext uri="{BB962C8B-B14F-4D97-AF65-F5344CB8AC3E}">
        <p14:creationId xmlns:p14="http://schemas.microsoft.com/office/powerpoint/2010/main" val="3023448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4BD6931-24E2-465E-B967-25017FE6FF3F}" type="datetimeFigureOut">
              <a:rPr lang="en-US" smtClean="0"/>
              <a:t>08-May-25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C3A5F2-82B4-4F8E-BB67-E2BEA0519919}" type="slidenum">
              <a:rPr lang="en-US" smtClean="0"/>
              <a:t>‹#›</a:t>
            </a:fld>
            <a:endParaRPr lang="en-US"/>
          </a:p>
        </p:txBody>
      </p:sp>
    </p:spTree>
    <p:extLst>
      <p:ext uri="{BB962C8B-B14F-4D97-AF65-F5344CB8AC3E}">
        <p14:creationId xmlns:p14="http://schemas.microsoft.com/office/powerpoint/2010/main" val="3419064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BD6931-24E2-465E-B967-25017FE6FF3F}" type="datetimeFigureOut">
              <a:rPr lang="en-US" smtClean="0"/>
              <a:t>08-May-25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C3A5F2-82B4-4F8E-BB67-E2BEA0519919}" type="slidenum">
              <a:rPr lang="en-US" smtClean="0"/>
              <a:t>‹#›</a:t>
            </a:fld>
            <a:endParaRPr lang="en-US"/>
          </a:p>
        </p:txBody>
      </p:sp>
    </p:spTree>
    <p:extLst>
      <p:ext uri="{BB962C8B-B14F-4D97-AF65-F5344CB8AC3E}">
        <p14:creationId xmlns:p14="http://schemas.microsoft.com/office/powerpoint/2010/main" val="3696466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4BD6931-24E2-465E-B967-25017FE6FF3F}" type="datetimeFigureOut">
              <a:rPr lang="en-US" smtClean="0"/>
              <a:t>08-May-25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C3A5F2-82B4-4F8E-BB67-E2BEA0519919}" type="slidenum">
              <a:rPr lang="en-US" smtClean="0"/>
              <a:t>‹#›</a:t>
            </a:fld>
            <a:endParaRPr lang="en-US"/>
          </a:p>
        </p:txBody>
      </p:sp>
    </p:spTree>
    <p:extLst>
      <p:ext uri="{BB962C8B-B14F-4D97-AF65-F5344CB8AC3E}">
        <p14:creationId xmlns:p14="http://schemas.microsoft.com/office/powerpoint/2010/main" val="36620983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24BD6931-24E2-465E-B967-25017FE6FF3F}" type="datetimeFigureOut">
              <a:rPr lang="en-US" smtClean="0"/>
              <a:t>08-May-25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C3A5F2-82B4-4F8E-BB67-E2BEA0519919}" type="slidenum">
              <a:rPr lang="en-US" smtClean="0"/>
              <a:t>‹#›</a:t>
            </a:fld>
            <a:endParaRPr lang="en-US"/>
          </a:p>
        </p:txBody>
      </p:sp>
    </p:spTree>
    <p:extLst>
      <p:ext uri="{BB962C8B-B14F-4D97-AF65-F5344CB8AC3E}">
        <p14:creationId xmlns:p14="http://schemas.microsoft.com/office/powerpoint/2010/main" val="35055982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BD6931-24E2-465E-B967-25017FE6FF3F}" type="datetimeFigureOut">
              <a:rPr lang="en-US" smtClean="0"/>
              <a:t>08-May-25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C3A5F2-82B4-4F8E-BB67-E2BEA0519919}" type="slidenum">
              <a:rPr lang="en-US" smtClean="0"/>
              <a:t>‹#›</a:t>
            </a:fld>
            <a:endParaRPr lang="en-US"/>
          </a:p>
        </p:txBody>
      </p:sp>
    </p:spTree>
    <p:extLst>
      <p:ext uri="{BB962C8B-B14F-4D97-AF65-F5344CB8AC3E}">
        <p14:creationId xmlns:p14="http://schemas.microsoft.com/office/powerpoint/2010/main" val="20922949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Accounting standard in the exploration for and evaluation of minerals  </a:t>
            </a:r>
            <a:endParaRPr lang="en-US" dirty="0"/>
          </a:p>
        </p:txBody>
      </p:sp>
      <p:sp>
        <p:nvSpPr>
          <p:cNvPr id="3" name="Subtitle 2"/>
          <p:cNvSpPr>
            <a:spLocks noGrp="1"/>
          </p:cNvSpPr>
          <p:nvPr>
            <p:ph type="subTitle" idx="1"/>
          </p:nvPr>
        </p:nvSpPr>
        <p:spPr>
          <a:xfrm>
            <a:off x="1459345" y="4045384"/>
            <a:ext cx="9144000" cy="1655762"/>
          </a:xfrm>
        </p:spPr>
        <p:txBody>
          <a:bodyPr>
            <a:normAutofit lnSpcReduction="10000"/>
          </a:bodyPr>
          <a:lstStyle/>
          <a:p>
            <a:r>
              <a:rPr lang="en-US" dirty="0" smtClean="0"/>
              <a:t>Farm In and Farm Out accounting</a:t>
            </a:r>
          </a:p>
          <a:p>
            <a:endParaRPr lang="en-US" dirty="0"/>
          </a:p>
          <a:p>
            <a:r>
              <a:rPr lang="en-US" dirty="0" smtClean="0"/>
              <a:t>9</a:t>
            </a:r>
            <a:r>
              <a:rPr lang="en-US" baseline="30000" dirty="0" smtClean="0"/>
              <a:t>th</a:t>
            </a:r>
            <a:r>
              <a:rPr lang="en-US" dirty="0" smtClean="0"/>
              <a:t> May 2025</a:t>
            </a:r>
          </a:p>
          <a:p>
            <a:r>
              <a:rPr lang="en-US" dirty="0" smtClean="0"/>
              <a:t>Alfred Habaasa </a:t>
            </a:r>
            <a:endParaRPr lang="en-US" dirty="0"/>
          </a:p>
        </p:txBody>
      </p:sp>
    </p:spTree>
    <p:extLst>
      <p:ext uri="{BB962C8B-B14F-4D97-AF65-F5344CB8AC3E}">
        <p14:creationId xmlns:p14="http://schemas.microsoft.com/office/powerpoint/2010/main" val="1255213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a:t>Reasons for Farming </a:t>
            </a:r>
            <a:r>
              <a:rPr lang="en-US" dirty="0" smtClean="0"/>
              <a:t>in</a:t>
            </a:r>
            <a:endParaRPr lang="en-US" dirty="0"/>
          </a:p>
        </p:txBody>
      </p:sp>
      <p:sp>
        <p:nvSpPr>
          <p:cNvPr id="3" name="Content Placeholder 2"/>
          <p:cNvSpPr>
            <a:spLocks noGrp="1"/>
          </p:cNvSpPr>
          <p:nvPr>
            <p:ph idx="1"/>
          </p:nvPr>
        </p:nvSpPr>
        <p:spPr/>
        <p:txBody>
          <a:bodyPr>
            <a:normAutofit lnSpcReduction="10000"/>
          </a:bodyPr>
          <a:lstStyle/>
          <a:p>
            <a:pPr marL="0" indent="0">
              <a:spcBef>
                <a:spcPts val="600"/>
              </a:spcBef>
              <a:buNone/>
            </a:pPr>
            <a:r>
              <a:rPr lang="en-US" b="1" dirty="0">
                <a:latin typeface="+mj-lt"/>
              </a:rPr>
              <a:t>Farm </a:t>
            </a:r>
            <a:r>
              <a:rPr lang="en-US" b="1" dirty="0" smtClean="0">
                <a:latin typeface="+mj-lt"/>
              </a:rPr>
              <a:t>in; </a:t>
            </a:r>
            <a:r>
              <a:rPr lang="en-US" b="1" dirty="0">
                <a:latin typeface="+mj-lt"/>
              </a:rPr>
              <a:t>Why?</a:t>
            </a:r>
          </a:p>
          <a:p>
            <a:pPr lvl="1">
              <a:spcBef>
                <a:spcPts val="600"/>
              </a:spcBef>
            </a:pPr>
            <a:r>
              <a:rPr lang="en-US" dirty="0" smtClean="0">
                <a:latin typeface="+mj-lt"/>
              </a:rPr>
              <a:t>A </a:t>
            </a:r>
            <a:r>
              <a:rPr lang="en-US" dirty="0">
                <a:latin typeface="+mj-lt"/>
              </a:rPr>
              <a:t>company which has just had a significant discovery </a:t>
            </a:r>
            <a:r>
              <a:rPr lang="en-US" dirty="0" smtClean="0">
                <a:latin typeface="+mj-lt"/>
              </a:rPr>
              <a:t>(or infrastructure) may </a:t>
            </a:r>
            <a:r>
              <a:rPr lang="en-US" dirty="0">
                <a:latin typeface="+mj-lt"/>
              </a:rPr>
              <a:t>seek to farm in to adjacent properties while it has an advantage of superior information.</a:t>
            </a:r>
          </a:p>
          <a:p>
            <a:pPr lvl="1">
              <a:spcBef>
                <a:spcPts val="600"/>
              </a:spcBef>
            </a:pPr>
            <a:r>
              <a:rPr lang="en-US" dirty="0" smtClean="0">
                <a:latin typeface="+mj-lt"/>
              </a:rPr>
              <a:t>A </a:t>
            </a:r>
            <a:r>
              <a:rPr lang="en-US" dirty="0">
                <a:latin typeface="+mj-lt"/>
              </a:rPr>
              <a:t>farm-in may be a cost-effective way of acquiring new skills or information.</a:t>
            </a:r>
          </a:p>
          <a:p>
            <a:pPr lvl="1">
              <a:spcBef>
                <a:spcPts val="600"/>
              </a:spcBef>
            </a:pPr>
            <a:r>
              <a:rPr lang="en-US" dirty="0" smtClean="0">
                <a:latin typeface="+mj-lt"/>
              </a:rPr>
              <a:t>The </a:t>
            </a:r>
            <a:r>
              <a:rPr lang="en-US" dirty="0">
                <a:latin typeface="+mj-lt"/>
              </a:rPr>
              <a:t>party farming in may have greater experience in the area of activity which may cause it to view the prospect as a viable proposition.</a:t>
            </a:r>
          </a:p>
          <a:p>
            <a:pPr lvl="1">
              <a:spcBef>
                <a:spcPts val="600"/>
              </a:spcBef>
            </a:pPr>
            <a:r>
              <a:rPr lang="en-US" dirty="0" smtClean="0">
                <a:latin typeface="+mj-lt"/>
              </a:rPr>
              <a:t>A </a:t>
            </a:r>
            <a:r>
              <a:rPr lang="en-US" dirty="0">
                <a:latin typeface="+mj-lt"/>
              </a:rPr>
              <a:t>desire to obtain the Operatorship of a venture.</a:t>
            </a:r>
          </a:p>
          <a:p>
            <a:pPr lvl="1">
              <a:spcBef>
                <a:spcPts val="600"/>
              </a:spcBef>
            </a:pPr>
            <a:r>
              <a:rPr lang="en-US" dirty="0" smtClean="0">
                <a:latin typeface="+mj-lt"/>
              </a:rPr>
              <a:t>To </a:t>
            </a:r>
            <a:r>
              <a:rPr lang="en-US" dirty="0">
                <a:latin typeface="+mj-lt"/>
              </a:rPr>
              <a:t>obtain a presence in a highly prospective hydrocarbon basin that will allow a company to gain knowledge and expertise in the area.</a:t>
            </a:r>
          </a:p>
          <a:p>
            <a:pPr lvl="1">
              <a:spcBef>
                <a:spcPts val="600"/>
              </a:spcBef>
            </a:pPr>
            <a:r>
              <a:rPr lang="en-US" dirty="0" smtClean="0">
                <a:latin typeface="+mj-lt"/>
              </a:rPr>
              <a:t>To </a:t>
            </a:r>
            <a:r>
              <a:rPr lang="en-US" dirty="0">
                <a:latin typeface="+mj-lt"/>
              </a:rPr>
              <a:t>become established in an area with a view to obtaining new </a:t>
            </a:r>
            <a:r>
              <a:rPr lang="en-US" dirty="0" err="1">
                <a:latin typeface="+mj-lt"/>
              </a:rPr>
              <a:t>licences</a:t>
            </a:r>
            <a:r>
              <a:rPr lang="en-US" dirty="0">
                <a:latin typeface="+mj-lt"/>
              </a:rPr>
              <a:t> in further exploration licensing rounds that may be offered by the government.</a:t>
            </a:r>
          </a:p>
        </p:txBody>
      </p:sp>
    </p:spTree>
    <p:extLst>
      <p:ext uri="{BB962C8B-B14F-4D97-AF65-F5344CB8AC3E}">
        <p14:creationId xmlns:p14="http://schemas.microsoft.com/office/powerpoint/2010/main" val="34838420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smtClean="0"/>
              <a:t>IFRS 6</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sz="3200" b="1" dirty="0" smtClean="0">
                <a:latin typeface="+mj-lt"/>
              </a:rPr>
              <a:t>Farm in/</a:t>
            </a:r>
            <a:r>
              <a:rPr lang="en-US" sz="3200" b="1" dirty="0" err="1" smtClean="0">
                <a:latin typeface="+mj-lt"/>
              </a:rPr>
              <a:t>farmout</a:t>
            </a:r>
            <a:r>
              <a:rPr lang="en-US" sz="3200" b="1" dirty="0" smtClean="0">
                <a:latin typeface="+mj-lt"/>
              </a:rPr>
              <a:t>; Matters </a:t>
            </a:r>
            <a:r>
              <a:rPr lang="en-US" sz="3200" b="1" dirty="0">
                <a:latin typeface="+mj-lt"/>
              </a:rPr>
              <a:t>outside the scope of IFRS </a:t>
            </a:r>
            <a:r>
              <a:rPr lang="en-US" sz="3200" b="1" dirty="0" smtClean="0">
                <a:latin typeface="+mj-lt"/>
              </a:rPr>
              <a:t>6?</a:t>
            </a:r>
          </a:p>
          <a:p>
            <a:r>
              <a:rPr lang="en-US" sz="3200" dirty="0" smtClean="0">
                <a:latin typeface="+mj-lt"/>
              </a:rPr>
              <a:t>See IASB staff paper on this Sept 2021 (Appendix </a:t>
            </a:r>
            <a:r>
              <a:rPr lang="en-US" sz="3200" dirty="0">
                <a:latin typeface="+mj-lt"/>
              </a:rPr>
              <a:t>B—Summary of outreach and research </a:t>
            </a:r>
            <a:r>
              <a:rPr lang="en-US" sz="3200" dirty="0" smtClean="0">
                <a:latin typeface="+mj-lt"/>
              </a:rPr>
              <a:t>activities) on Matters </a:t>
            </a:r>
            <a:r>
              <a:rPr lang="en-US" sz="3200" dirty="0">
                <a:latin typeface="+mj-lt"/>
              </a:rPr>
              <a:t>not specifically addressed by IFRS </a:t>
            </a:r>
            <a:r>
              <a:rPr lang="en-US" sz="3200" dirty="0" smtClean="0">
                <a:latin typeface="+mj-lt"/>
              </a:rPr>
              <a:t>Standards</a:t>
            </a:r>
          </a:p>
          <a:p>
            <a:r>
              <a:rPr lang="en-US" sz="3200" dirty="0" smtClean="0">
                <a:latin typeface="+mj-lt"/>
              </a:rPr>
              <a:t>“Some </a:t>
            </a:r>
            <a:r>
              <a:rPr lang="en-US" sz="3200" dirty="0">
                <a:latin typeface="+mj-lt"/>
              </a:rPr>
              <a:t>stakeholders, in particular preparers and national standard-setters, </a:t>
            </a:r>
            <a:r>
              <a:rPr lang="en-US" sz="3200" dirty="0" smtClean="0">
                <a:latin typeface="+mj-lt"/>
              </a:rPr>
              <a:t>provided feedback </a:t>
            </a:r>
            <a:r>
              <a:rPr lang="en-US" sz="3200" dirty="0">
                <a:latin typeface="+mj-lt"/>
              </a:rPr>
              <a:t>on aspects which, in their view, are unique and are not </a:t>
            </a:r>
            <a:r>
              <a:rPr lang="en-US" sz="3200" dirty="0" smtClean="0">
                <a:latin typeface="+mj-lt"/>
              </a:rPr>
              <a:t>specifically addressed </a:t>
            </a:r>
            <a:r>
              <a:rPr lang="en-US" sz="3200" dirty="0">
                <a:latin typeface="+mj-lt"/>
              </a:rPr>
              <a:t>by IFRS </a:t>
            </a:r>
            <a:r>
              <a:rPr lang="en-US" sz="3200" dirty="0" smtClean="0">
                <a:latin typeface="+mj-lt"/>
              </a:rPr>
              <a:t>Standards”. </a:t>
            </a:r>
          </a:p>
          <a:p>
            <a:pPr marL="457200" lvl="1" indent="0">
              <a:buNone/>
            </a:pPr>
            <a:r>
              <a:rPr lang="en-US" sz="2800" dirty="0" smtClean="0">
                <a:latin typeface="+mj-lt"/>
              </a:rPr>
              <a:t>For </a:t>
            </a:r>
            <a:r>
              <a:rPr lang="en-US" sz="2800" dirty="0">
                <a:latin typeface="+mj-lt"/>
              </a:rPr>
              <a:t>example</a:t>
            </a:r>
            <a:r>
              <a:rPr lang="en-US" sz="2800" dirty="0" smtClean="0">
                <a:latin typeface="+mj-lt"/>
              </a:rPr>
              <a:t>:</a:t>
            </a:r>
          </a:p>
          <a:p>
            <a:pPr marL="1371600" lvl="2" indent="-457200">
              <a:buFont typeface="+mj-lt"/>
              <a:buAutoNum type="alphaLcPeriod"/>
            </a:pPr>
            <a:r>
              <a:rPr lang="en-US" sz="2400" dirty="0" smtClean="0">
                <a:latin typeface="+mj-lt"/>
              </a:rPr>
              <a:t>Streaming arrangements</a:t>
            </a:r>
          </a:p>
          <a:p>
            <a:pPr marL="1371600" lvl="2" indent="-457200">
              <a:buFont typeface="+mj-lt"/>
              <a:buAutoNum type="alphaLcPeriod"/>
            </a:pPr>
            <a:r>
              <a:rPr lang="en-US" sz="2400" dirty="0">
                <a:latin typeface="+mj-lt"/>
              </a:rPr>
              <a:t>farm-in/farm-out arrangements</a:t>
            </a:r>
          </a:p>
        </p:txBody>
      </p:sp>
    </p:spTree>
    <p:extLst>
      <p:ext uri="{BB962C8B-B14F-4D97-AF65-F5344CB8AC3E}">
        <p14:creationId xmlns:p14="http://schemas.microsoft.com/office/powerpoint/2010/main" val="3430856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6653"/>
            <a:ext cx="10515600" cy="1325563"/>
          </a:xfrm>
        </p:spPr>
        <p:txBody>
          <a:bodyPr>
            <a:normAutofit/>
          </a:bodyPr>
          <a:lstStyle/>
          <a:p>
            <a:r>
              <a:rPr lang="en-US" sz="3600" b="1" dirty="0">
                <a:solidFill>
                  <a:prstClr val="black"/>
                </a:solidFill>
              </a:rPr>
              <a:t>Farm in/farm out; </a:t>
            </a:r>
            <a:r>
              <a:rPr lang="en-US" sz="3600" dirty="0"/>
              <a:t>IFRS </a:t>
            </a:r>
            <a:r>
              <a:rPr lang="en-US" sz="3600" dirty="0" smtClean="0"/>
              <a:t>6- Scope; Par 3-5 (</a:t>
            </a:r>
            <a:r>
              <a:rPr lang="en-US" sz="3600" dirty="0" err="1" smtClean="0"/>
              <a:t>a,b,c</a:t>
            </a:r>
            <a:r>
              <a:rPr lang="en-US" sz="3600" dirty="0" smtClean="0"/>
              <a:t> below)</a:t>
            </a:r>
            <a:endParaRPr lang="en-US" sz="3600" dirty="0"/>
          </a:p>
        </p:txBody>
      </p:sp>
      <p:sp>
        <p:nvSpPr>
          <p:cNvPr id="3" name="Content Placeholder 2"/>
          <p:cNvSpPr>
            <a:spLocks noGrp="1"/>
          </p:cNvSpPr>
          <p:nvPr>
            <p:ph idx="1"/>
          </p:nvPr>
        </p:nvSpPr>
        <p:spPr/>
        <p:txBody>
          <a:bodyPr>
            <a:normAutofit fontScale="92500" lnSpcReduction="10000"/>
          </a:bodyPr>
          <a:lstStyle/>
          <a:p>
            <a:pPr marL="514350" indent="-514350">
              <a:buFont typeface="+mj-lt"/>
              <a:buAutoNum type="alphaLcPeriod"/>
            </a:pPr>
            <a:r>
              <a:rPr lang="en-US" sz="3200" dirty="0" smtClean="0">
                <a:latin typeface="+mj-lt"/>
              </a:rPr>
              <a:t>An </a:t>
            </a:r>
            <a:r>
              <a:rPr lang="en-US" sz="3200" dirty="0">
                <a:latin typeface="+mj-lt"/>
              </a:rPr>
              <a:t>entity shall apply the IFRS to exploration and evaluation expenditures </a:t>
            </a:r>
            <a:r>
              <a:rPr lang="en-US" sz="3200" dirty="0" smtClean="0">
                <a:latin typeface="+mj-lt"/>
              </a:rPr>
              <a:t>that it incurs.</a:t>
            </a:r>
          </a:p>
          <a:p>
            <a:pPr marL="514350" indent="-514350">
              <a:buFont typeface="+mj-lt"/>
              <a:buAutoNum type="alphaLcPeriod"/>
            </a:pPr>
            <a:r>
              <a:rPr lang="en-US" sz="3200" dirty="0" smtClean="0">
                <a:latin typeface="+mj-lt"/>
              </a:rPr>
              <a:t>The </a:t>
            </a:r>
            <a:r>
              <a:rPr lang="en-US" sz="3200" dirty="0">
                <a:latin typeface="+mj-lt"/>
              </a:rPr>
              <a:t>IFRS does not address other aspects of accounting by entities engaged </a:t>
            </a:r>
            <a:r>
              <a:rPr lang="en-US" sz="3200" dirty="0" smtClean="0">
                <a:latin typeface="+mj-lt"/>
              </a:rPr>
              <a:t>in the </a:t>
            </a:r>
            <a:r>
              <a:rPr lang="en-US" sz="3200" dirty="0">
                <a:latin typeface="+mj-lt"/>
              </a:rPr>
              <a:t>exploration for and evaluation of mineral </a:t>
            </a:r>
            <a:r>
              <a:rPr lang="en-US" sz="3200" dirty="0" smtClean="0">
                <a:latin typeface="+mj-lt"/>
              </a:rPr>
              <a:t>resources.</a:t>
            </a:r>
          </a:p>
          <a:p>
            <a:pPr marL="514350" indent="-514350">
              <a:buFont typeface="+mj-lt"/>
              <a:buAutoNum type="alphaLcPeriod"/>
            </a:pPr>
            <a:r>
              <a:rPr lang="en-US" sz="3200" dirty="0" smtClean="0">
                <a:latin typeface="+mj-lt"/>
              </a:rPr>
              <a:t>An </a:t>
            </a:r>
            <a:r>
              <a:rPr lang="en-US" sz="3200" dirty="0">
                <a:latin typeface="+mj-lt"/>
              </a:rPr>
              <a:t>entity shall not apply the IFRS to expenditures incurred:</a:t>
            </a:r>
          </a:p>
          <a:p>
            <a:pPr marL="1028700" lvl="1" indent="-571500">
              <a:buFont typeface="+mj-lt"/>
              <a:buAutoNum type="romanLcPeriod"/>
            </a:pPr>
            <a:r>
              <a:rPr lang="en-US" sz="2800" dirty="0" smtClean="0">
                <a:latin typeface="+mj-lt"/>
              </a:rPr>
              <a:t>before </a:t>
            </a:r>
            <a:r>
              <a:rPr lang="en-US" sz="2800" dirty="0">
                <a:latin typeface="+mj-lt"/>
              </a:rPr>
              <a:t>the exploration for and evaluation of mineral resources, such </a:t>
            </a:r>
            <a:r>
              <a:rPr lang="en-US" sz="2800" dirty="0" smtClean="0">
                <a:latin typeface="+mj-lt"/>
              </a:rPr>
              <a:t>as expenditures </a:t>
            </a:r>
            <a:r>
              <a:rPr lang="en-US" sz="2800" dirty="0">
                <a:latin typeface="+mj-lt"/>
              </a:rPr>
              <a:t>incurred before the entity has obtained the legal rights </a:t>
            </a:r>
            <a:r>
              <a:rPr lang="en-US" sz="2800" dirty="0" smtClean="0">
                <a:latin typeface="+mj-lt"/>
              </a:rPr>
              <a:t>to explore </a:t>
            </a:r>
            <a:r>
              <a:rPr lang="en-US" sz="2800" dirty="0">
                <a:latin typeface="+mj-lt"/>
              </a:rPr>
              <a:t>a specific area.</a:t>
            </a:r>
          </a:p>
          <a:p>
            <a:pPr marL="1028700" lvl="1" indent="-571500">
              <a:buFont typeface="+mj-lt"/>
              <a:buAutoNum type="romanLcPeriod"/>
            </a:pPr>
            <a:r>
              <a:rPr lang="en-US" sz="2800" dirty="0" smtClean="0">
                <a:latin typeface="+mj-lt"/>
              </a:rPr>
              <a:t>after </a:t>
            </a:r>
            <a:r>
              <a:rPr lang="en-US" sz="2800" dirty="0">
                <a:latin typeface="+mj-lt"/>
              </a:rPr>
              <a:t>the technical feasibility and commercial viability of extracting </a:t>
            </a:r>
            <a:r>
              <a:rPr lang="en-US" sz="2800" dirty="0" smtClean="0">
                <a:latin typeface="+mj-lt"/>
              </a:rPr>
              <a:t>a mineral </a:t>
            </a:r>
            <a:r>
              <a:rPr lang="en-US" sz="2800" dirty="0">
                <a:latin typeface="+mj-lt"/>
              </a:rPr>
              <a:t>resource are demonstrable.</a:t>
            </a:r>
          </a:p>
        </p:txBody>
      </p:sp>
    </p:spTree>
    <p:extLst>
      <p:ext uri="{BB962C8B-B14F-4D97-AF65-F5344CB8AC3E}">
        <p14:creationId xmlns:p14="http://schemas.microsoft.com/office/powerpoint/2010/main" val="29772146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a:t>IFRS </a:t>
            </a:r>
            <a:r>
              <a:rPr lang="en-US" dirty="0" smtClean="0"/>
              <a:t>6</a:t>
            </a:r>
            <a:endParaRPr lang="en-US" dirty="0"/>
          </a:p>
        </p:txBody>
      </p:sp>
      <p:sp>
        <p:nvSpPr>
          <p:cNvPr id="3" name="Content Placeholder 2"/>
          <p:cNvSpPr>
            <a:spLocks noGrp="1"/>
          </p:cNvSpPr>
          <p:nvPr>
            <p:ph idx="1"/>
          </p:nvPr>
        </p:nvSpPr>
        <p:spPr/>
        <p:txBody>
          <a:bodyPr>
            <a:normAutofit lnSpcReduction="10000"/>
          </a:bodyPr>
          <a:lstStyle/>
          <a:p>
            <a:pPr marL="0" indent="0">
              <a:buNone/>
            </a:pPr>
            <a:endParaRPr lang="en-US" sz="3200" dirty="0" smtClean="0">
              <a:latin typeface="+mj-lt"/>
            </a:endParaRPr>
          </a:p>
          <a:p>
            <a:pPr marL="0" indent="0">
              <a:buNone/>
            </a:pPr>
            <a:r>
              <a:rPr lang="en-US" sz="3200" dirty="0" smtClean="0">
                <a:latin typeface="+mj-lt"/>
              </a:rPr>
              <a:t>Farm in/Farm out arrangements </a:t>
            </a:r>
            <a:r>
              <a:rPr lang="en-US" sz="3200" dirty="0">
                <a:latin typeface="+mj-lt"/>
              </a:rPr>
              <a:t>result in the recognition</a:t>
            </a:r>
          </a:p>
          <a:p>
            <a:pPr marL="0" indent="0">
              <a:buNone/>
            </a:pPr>
            <a:r>
              <a:rPr lang="en-US" sz="3200" dirty="0">
                <a:latin typeface="+mj-lt"/>
              </a:rPr>
              <a:t>by the </a:t>
            </a:r>
            <a:r>
              <a:rPr lang="en-US" sz="3200" dirty="0" err="1">
                <a:latin typeface="+mj-lt"/>
              </a:rPr>
              <a:t>farmee</a:t>
            </a:r>
            <a:r>
              <a:rPr lang="en-US" sz="3200" dirty="0">
                <a:latin typeface="+mj-lt"/>
              </a:rPr>
              <a:t> of E&amp;E activities and (</a:t>
            </a:r>
            <a:r>
              <a:rPr lang="en-US" sz="3200" dirty="0" smtClean="0">
                <a:latin typeface="+mj-lt"/>
              </a:rPr>
              <a:t>potentially) a </a:t>
            </a:r>
            <a:r>
              <a:rPr lang="en-US" sz="3200" dirty="0">
                <a:latin typeface="+mj-lt"/>
              </a:rPr>
              <a:t>disposal of part of an E&amp;E asset by the </a:t>
            </a:r>
            <a:r>
              <a:rPr lang="en-US" sz="3200" dirty="0" err="1">
                <a:latin typeface="+mj-lt"/>
              </a:rPr>
              <a:t>farmor</a:t>
            </a:r>
            <a:r>
              <a:rPr lang="en-US" sz="3200" dirty="0">
                <a:latin typeface="+mj-lt"/>
              </a:rPr>
              <a:t>, </a:t>
            </a:r>
            <a:endParaRPr lang="en-US" sz="3200" dirty="0" smtClean="0">
              <a:latin typeface="+mj-lt"/>
            </a:endParaRPr>
          </a:p>
          <a:p>
            <a:pPr marL="0" indent="0">
              <a:buNone/>
            </a:pPr>
            <a:endParaRPr lang="en-US" sz="3200" dirty="0" smtClean="0">
              <a:latin typeface="+mj-lt"/>
            </a:endParaRPr>
          </a:p>
          <a:p>
            <a:pPr marL="0" indent="0">
              <a:buNone/>
            </a:pPr>
            <a:r>
              <a:rPr lang="en-US" sz="3200" dirty="0" smtClean="0">
                <a:latin typeface="+mj-lt"/>
              </a:rPr>
              <a:t>This should follow IFRS </a:t>
            </a:r>
            <a:r>
              <a:rPr lang="en-US" sz="3200" dirty="0">
                <a:latin typeface="+mj-lt"/>
              </a:rPr>
              <a:t>6 </a:t>
            </a:r>
            <a:endParaRPr lang="en-US" sz="3200" dirty="0" smtClean="0">
              <a:latin typeface="+mj-lt"/>
            </a:endParaRPr>
          </a:p>
          <a:p>
            <a:pPr marL="0" indent="0">
              <a:buNone/>
            </a:pPr>
            <a:endParaRPr lang="en-US" sz="3200" dirty="0">
              <a:latin typeface="+mj-lt"/>
            </a:endParaRPr>
          </a:p>
          <a:p>
            <a:pPr marL="0" indent="0">
              <a:buNone/>
            </a:pPr>
            <a:r>
              <a:rPr lang="en-US" sz="3200" dirty="0"/>
              <a:t>Thoughts?</a:t>
            </a:r>
          </a:p>
          <a:p>
            <a:pPr marL="0" indent="0">
              <a:buNone/>
            </a:pPr>
            <a:endParaRPr lang="en-US" sz="3200" dirty="0">
              <a:latin typeface="+mj-lt"/>
            </a:endParaRPr>
          </a:p>
        </p:txBody>
      </p:sp>
    </p:spTree>
    <p:extLst>
      <p:ext uri="{BB962C8B-B14F-4D97-AF65-F5344CB8AC3E}">
        <p14:creationId xmlns:p14="http://schemas.microsoft.com/office/powerpoint/2010/main" val="32646942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smtClean="0"/>
              <a:t>UK SORP</a:t>
            </a:r>
            <a:endParaRPr lang="en-US" dirty="0"/>
          </a:p>
        </p:txBody>
      </p:sp>
      <p:sp>
        <p:nvSpPr>
          <p:cNvPr id="3" name="Content Placeholder 2"/>
          <p:cNvSpPr>
            <a:spLocks noGrp="1"/>
          </p:cNvSpPr>
          <p:nvPr>
            <p:ph idx="1"/>
          </p:nvPr>
        </p:nvSpPr>
        <p:spPr/>
        <p:txBody>
          <a:bodyPr>
            <a:normAutofit/>
          </a:bodyPr>
          <a:lstStyle/>
          <a:p>
            <a:pPr marL="0" indent="0">
              <a:spcBef>
                <a:spcPts val="600"/>
              </a:spcBef>
              <a:spcAft>
                <a:spcPts val="600"/>
              </a:spcAft>
              <a:buNone/>
            </a:pPr>
            <a:endParaRPr lang="en-US" dirty="0" smtClean="0">
              <a:latin typeface="+mj-lt"/>
            </a:endParaRPr>
          </a:p>
          <a:p>
            <a:pPr marL="0" indent="0">
              <a:spcBef>
                <a:spcPts val="600"/>
              </a:spcBef>
              <a:spcAft>
                <a:spcPts val="600"/>
              </a:spcAft>
              <a:buNone/>
            </a:pPr>
            <a:r>
              <a:rPr lang="en-US" dirty="0" smtClean="0">
                <a:latin typeface="+mj-lt"/>
              </a:rPr>
              <a:t>Recommended </a:t>
            </a:r>
            <a:r>
              <a:rPr lang="en-US" dirty="0">
                <a:latin typeface="+mj-lt"/>
              </a:rPr>
              <a:t>accounting practice in these circumstances is that:</a:t>
            </a:r>
          </a:p>
          <a:p>
            <a:pPr lvl="1">
              <a:spcBef>
                <a:spcPts val="600"/>
              </a:spcBef>
              <a:spcAft>
                <a:spcPts val="600"/>
              </a:spcAft>
            </a:pPr>
            <a:r>
              <a:rPr lang="en-US" dirty="0" smtClean="0">
                <a:latin typeface="+mj-lt"/>
              </a:rPr>
              <a:t>The </a:t>
            </a:r>
            <a:r>
              <a:rPr lang="en-US" dirty="0" err="1">
                <a:latin typeface="+mj-lt"/>
              </a:rPr>
              <a:t>farmor</a:t>
            </a:r>
            <a:r>
              <a:rPr lang="en-US" dirty="0">
                <a:latin typeface="+mj-lt"/>
              </a:rPr>
              <a:t> should not record in its financial statements any expenditure made ‘on its behalf’ by the </a:t>
            </a:r>
            <a:r>
              <a:rPr lang="en-US" dirty="0" err="1">
                <a:latin typeface="+mj-lt"/>
              </a:rPr>
              <a:t>farmee</a:t>
            </a:r>
            <a:r>
              <a:rPr lang="en-US" dirty="0">
                <a:latin typeface="+mj-lt"/>
              </a:rPr>
              <a:t>.</a:t>
            </a:r>
          </a:p>
          <a:p>
            <a:pPr lvl="1">
              <a:spcBef>
                <a:spcPts val="600"/>
              </a:spcBef>
              <a:spcAft>
                <a:spcPts val="600"/>
              </a:spcAft>
            </a:pPr>
            <a:r>
              <a:rPr lang="en-US" dirty="0" smtClean="0">
                <a:latin typeface="+mj-lt"/>
              </a:rPr>
              <a:t>Any </a:t>
            </a:r>
            <a:r>
              <a:rPr lang="en-US" dirty="0" err="1">
                <a:latin typeface="+mj-lt"/>
              </a:rPr>
              <a:t>capitalised</a:t>
            </a:r>
            <a:r>
              <a:rPr lang="en-US" dirty="0">
                <a:latin typeface="+mj-lt"/>
              </a:rPr>
              <a:t> costs previously incurred by the </a:t>
            </a:r>
            <a:r>
              <a:rPr lang="en-US" dirty="0" err="1">
                <a:latin typeface="+mj-lt"/>
              </a:rPr>
              <a:t>farmor</a:t>
            </a:r>
            <a:r>
              <a:rPr lang="en-US" dirty="0">
                <a:latin typeface="+mj-lt"/>
              </a:rPr>
              <a:t> in relation to the whole interest should be re-designated as relating to the partial interest </a:t>
            </a:r>
            <a:r>
              <a:rPr lang="en-US" dirty="0" smtClean="0">
                <a:latin typeface="+mj-lt"/>
              </a:rPr>
              <a:t>retained</a:t>
            </a:r>
            <a:endParaRPr lang="en-US" dirty="0">
              <a:latin typeface="+mj-lt"/>
            </a:endParaRPr>
          </a:p>
        </p:txBody>
      </p:sp>
    </p:spTree>
    <p:extLst>
      <p:ext uri="{BB962C8B-B14F-4D97-AF65-F5344CB8AC3E}">
        <p14:creationId xmlns:p14="http://schemas.microsoft.com/office/powerpoint/2010/main" val="14785610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smtClean="0"/>
              <a:t>UK SORP</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latin typeface="+mj-lt"/>
              </a:rPr>
              <a:t>The </a:t>
            </a:r>
            <a:r>
              <a:rPr lang="en-US" dirty="0" err="1" smtClean="0">
                <a:latin typeface="+mj-lt"/>
              </a:rPr>
              <a:t>farmor</a:t>
            </a:r>
            <a:r>
              <a:rPr lang="en-US" dirty="0" smtClean="0">
                <a:latin typeface="+mj-lt"/>
              </a:rPr>
              <a:t>;</a:t>
            </a:r>
          </a:p>
          <a:p>
            <a:r>
              <a:rPr lang="en-US" dirty="0" smtClean="0">
                <a:latin typeface="+mj-lt"/>
              </a:rPr>
              <a:t>Treat </a:t>
            </a:r>
            <a:r>
              <a:rPr lang="en-US" dirty="0">
                <a:latin typeface="+mj-lt"/>
              </a:rPr>
              <a:t>any reimbursement of costs already incurred as a credit to the accounts that were originally debited with the costs. Any cash received in excess of related </a:t>
            </a:r>
            <a:r>
              <a:rPr lang="en-US" dirty="0" err="1">
                <a:latin typeface="+mj-lt"/>
              </a:rPr>
              <a:t>unamortised</a:t>
            </a:r>
            <a:r>
              <a:rPr lang="en-US" dirty="0">
                <a:latin typeface="+mj-lt"/>
              </a:rPr>
              <a:t> past costs should be accounted for by a successful efforts company as a gain on disposal of an interest in a field. </a:t>
            </a:r>
            <a:endParaRPr lang="en-US" dirty="0" smtClean="0">
              <a:latin typeface="+mj-lt"/>
            </a:endParaRPr>
          </a:p>
          <a:p>
            <a:r>
              <a:rPr lang="en-US" dirty="0" smtClean="0">
                <a:latin typeface="+mj-lt"/>
              </a:rPr>
              <a:t>A </a:t>
            </a:r>
            <a:r>
              <a:rPr lang="en-US" dirty="0">
                <a:latin typeface="+mj-lt"/>
              </a:rPr>
              <a:t>full cost company might credit reimbursements in excess of cost incurred to one pool of </a:t>
            </a:r>
            <a:r>
              <a:rPr lang="en-US" dirty="0" err="1">
                <a:latin typeface="+mj-lt"/>
              </a:rPr>
              <a:t>capitalised</a:t>
            </a:r>
            <a:r>
              <a:rPr lang="en-US" dirty="0">
                <a:latin typeface="+mj-lt"/>
              </a:rPr>
              <a:t> costs, where the costs relate to a number of different </a:t>
            </a:r>
            <a:r>
              <a:rPr lang="en-US" dirty="0" err="1">
                <a:latin typeface="+mj-lt"/>
              </a:rPr>
              <a:t>licence</a:t>
            </a:r>
            <a:r>
              <a:rPr lang="en-US" dirty="0">
                <a:latin typeface="+mj-lt"/>
              </a:rPr>
              <a:t> blocks.</a:t>
            </a:r>
          </a:p>
        </p:txBody>
      </p:sp>
    </p:spTree>
    <p:extLst>
      <p:ext uri="{BB962C8B-B14F-4D97-AF65-F5344CB8AC3E}">
        <p14:creationId xmlns:p14="http://schemas.microsoft.com/office/powerpoint/2010/main" val="6426962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smtClean="0"/>
              <a:t>UK SORP</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latin typeface="+mj-lt"/>
              </a:rPr>
              <a:t>The </a:t>
            </a:r>
            <a:r>
              <a:rPr lang="en-US" dirty="0" err="1" smtClean="0">
                <a:latin typeface="+mj-lt"/>
              </a:rPr>
              <a:t>farmor</a:t>
            </a:r>
            <a:r>
              <a:rPr lang="en-US" dirty="0" smtClean="0">
                <a:latin typeface="+mj-lt"/>
              </a:rPr>
              <a:t>;</a:t>
            </a:r>
          </a:p>
          <a:p>
            <a:r>
              <a:rPr lang="en-US" dirty="0" smtClean="0">
                <a:latin typeface="+mj-lt"/>
              </a:rPr>
              <a:t>Treat </a:t>
            </a:r>
            <a:r>
              <a:rPr lang="en-US" dirty="0">
                <a:latin typeface="+mj-lt"/>
              </a:rPr>
              <a:t>any reimbursement of costs already incurred as a credit to the accounts that were originally debited with the costs. Any cash received in excess of related </a:t>
            </a:r>
            <a:r>
              <a:rPr lang="en-US" dirty="0" err="1">
                <a:latin typeface="+mj-lt"/>
              </a:rPr>
              <a:t>unamortised</a:t>
            </a:r>
            <a:r>
              <a:rPr lang="en-US" dirty="0">
                <a:latin typeface="+mj-lt"/>
              </a:rPr>
              <a:t> past costs should be accounted for by a successful efforts company as a gain on disposal of an interest in a field. </a:t>
            </a:r>
            <a:endParaRPr lang="en-US" dirty="0" smtClean="0">
              <a:latin typeface="+mj-lt"/>
            </a:endParaRPr>
          </a:p>
          <a:p>
            <a:r>
              <a:rPr lang="en-US" dirty="0" smtClean="0">
                <a:latin typeface="+mj-lt"/>
              </a:rPr>
              <a:t>A </a:t>
            </a:r>
            <a:r>
              <a:rPr lang="en-US" dirty="0">
                <a:latin typeface="+mj-lt"/>
              </a:rPr>
              <a:t>full cost company might credit reimbursements in excess of cost incurred to one pool of </a:t>
            </a:r>
            <a:r>
              <a:rPr lang="en-US" dirty="0" err="1">
                <a:latin typeface="+mj-lt"/>
              </a:rPr>
              <a:t>capitalised</a:t>
            </a:r>
            <a:r>
              <a:rPr lang="en-US" dirty="0">
                <a:latin typeface="+mj-lt"/>
              </a:rPr>
              <a:t> costs, where the costs relate to a number of different </a:t>
            </a:r>
            <a:r>
              <a:rPr lang="en-US" dirty="0" err="1">
                <a:latin typeface="+mj-lt"/>
              </a:rPr>
              <a:t>licence</a:t>
            </a:r>
            <a:r>
              <a:rPr lang="en-US" dirty="0">
                <a:latin typeface="+mj-lt"/>
              </a:rPr>
              <a:t> blocks.</a:t>
            </a:r>
          </a:p>
        </p:txBody>
      </p:sp>
    </p:spTree>
    <p:extLst>
      <p:ext uri="{BB962C8B-B14F-4D97-AF65-F5344CB8AC3E}">
        <p14:creationId xmlns:p14="http://schemas.microsoft.com/office/powerpoint/2010/main" val="39569696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smtClean="0"/>
              <a:t>UK SORP</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latin typeface="+mj-lt"/>
              </a:rPr>
              <a:t>The </a:t>
            </a:r>
            <a:r>
              <a:rPr lang="en-US" dirty="0" err="1" smtClean="0">
                <a:latin typeface="+mj-lt"/>
              </a:rPr>
              <a:t>farmee</a:t>
            </a:r>
            <a:r>
              <a:rPr lang="en-US" dirty="0" smtClean="0">
                <a:latin typeface="+mj-lt"/>
              </a:rPr>
              <a:t>;</a:t>
            </a:r>
          </a:p>
          <a:p>
            <a:r>
              <a:rPr lang="en-US" dirty="0">
                <a:latin typeface="+mj-lt"/>
              </a:rPr>
              <a:t>The </a:t>
            </a:r>
            <a:r>
              <a:rPr lang="en-US" dirty="0" err="1">
                <a:latin typeface="+mj-lt"/>
              </a:rPr>
              <a:t>farmee</a:t>
            </a:r>
            <a:r>
              <a:rPr lang="en-US" dirty="0">
                <a:latin typeface="+mj-lt"/>
              </a:rPr>
              <a:t> accounts for the costs that it incurs as a result of the farm in, including any payment to the </a:t>
            </a:r>
            <a:r>
              <a:rPr lang="en-US" dirty="0" err="1">
                <a:latin typeface="+mj-lt"/>
              </a:rPr>
              <a:t>farmor</a:t>
            </a:r>
            <a:r>
              <a:rPr lang="en-US" dirty="0">
                <a:latin typeface="+mj-lt"/>
              </a:rPr>
              <a:t>. </a:t>
            </a:r>
            <a:endParaRPr lang="en-US" dirty="0" smtClean="0">
              <a:latin typeface="+mj-lt"/>
            </a:endParaRPr>
          </a:p>
          <a:p>
            <a:r>
              <a:rPr lang="en-US" dirty="0" smtClean="0">
                <a:latin typeface="+mj-lt"/>
              </a:rPr>
              <a:t>The </a:t>
            </a:r>
            <a:r>
              <a:rPr lang="en-US" dirty="0">
                <a:latin typeface="+mj-lt"/>
              </a:rPr>
              <a:t>initial expenditure would be </a:t>
            </a:r>
            <a:r>
              <a:rPr lang="en-US" dirty="0" err="1">
                <a:latin typeface="+mj-lt"/>
              </a:rPr>
              <a:t>capitalised</a:t>
            </a:r>
            <a:r>
              <a:rPr lang="en-US" dirty="0">
                <a:latin typeface="+mj-lt"/>
              </a:rPr>
              <a:t> and, in the case of a successful efforts company, would be written off to expense if the drilling activity shows the well to be dry.</a:t>
            </a:r>
          </a:p>
        </p:txBody>
      </p:sp>
    </p:spTree>
    <p:extLst>
      <p:ext uri="{BB962C8B-B14F-4D97-AF65-F5344CB8AC3E}">
        <p14:creationId xmlns:p14="http://schemas.microsoft.com/office/powerpoint/2010/main" val="71004214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smtClean="0"/>
              <a:t>GAAP</a:t>
            </a:r>
            <a:endParaRPr lang="en-US" dirty="0"/>
          </a:p>
        </p:txBody>
      </p:sp>
      <p:sp>
        <p:nvSpPr>
          <p:cNvPr id="3" name="Content Placeholder 2"/>
          <p:cNvSpPr>
            <a:spLocks noGrp="1"/>
          </p:cNvSpPr>
          <p:nvPr>
            <p:ph idx="1"/>
          </p:nvPr>
        </p:nvSpPr>
        <p:spPr/>
        <p:txBody>
          <a:bodyPr>
            <a:normAutofit fontScale="92500"/>
          </a:bodyPr>
          <a:lstStyle/>
          <a:p>
            <a:pPr marL="0" indent="0">
              <a:buNone/>
            </a:pPr>
            <a:r>
              <a:rPr lang="en-US" b="1" dirty="0" err="1" smtClean="0">
                <a:latin typeface="+mj-lt"/>
              </a:rPr>
              <a:t>Farmor's</a:t>
            </a:r>
            <a:r>
              <a:rPr lang="en-US" b="1" dirty="0" smtClean="0">
                <a:latin typeface="+mj-lt"/>
              </a:rPr>
              <a:t> Perspective:</a:t>
            </a:r>
          </a:p>
          <a:p>
            <a:r>
              <a:rPr lang="en-US" b="1" dirty="0" smtClean="0">
                <a:latin typeface="+mj-lt"/>
              </a:rPr>
              <a:t>De-recognition </a:t>
            </a:r>
            <a:r>
              <a:rPr lang="en-US" b="1" dirty="0">
                <a:latin typeface="+mj-lt"/>
              </a:rPr>
              <a:t>of Asset: </a:t>
            </a:r>
            <a:r>
              <a:rPr lang="en-US" dirty="0">
                <a:latin typeface="+mj-lt"/>
              </a:rPr>
              <a:t>The </a:t>
            </a:r>
            <a:r>
              <a:rPr lang="en-US" dirty="0" err="1">
                <a:latin typeface="+mj-lt"/>
              </a:rPr>
              <a:t>farmor</a:t>
            </a:r>
            <a:r>
              <a:rPr lang="en-US" dirty="0">
                <a:latin typeface="+mj-lt"/>
              </a:rPr>
              <a:t> derecognizes the carrying amount of the working interest that is transferred to the </a:t>
            </a:r>
            <a:r>
              <a:rPr lang="en-US" dirty="0" err="1">
                <a:latin typeface="+mj-lt"/>
              </a:rPr>
              <a:t>farmee</a:t>
            </a:r>
            <a:r>
              <a:rPr lang="en-US" dirty="0" smtClean="0">
                <a:latin typeface="+mj-lt"/>
              </a:rPr>
              <a:t>.</a:t>
            </a:r>
          </a:p>
          <a:p>
            <a:r>
              <a:rPr lang="en-US" b="1" dirty="0">
                <a:latin typeface="+mj-lt"/>
              </a:rPr>
              <a:t>Gain or Loss Recognition: </a:t>
            </a:r>
            <a:r>
              <a:rPr lang="en-US" dirty="0">
                <a:latin typeface="+mj-lt"/>
              </a:rPr>
              <a:t>The </a:t>
            </a:r>
            <a:r>
              <a:rPr lang="en-US" dirty="0" err="1">
                <a:latin typeface="+mj-lt"/>
              </a:rPr>
              <a:t>farmor</a:t>
            </a:r>
            <a:r>
              <a:rPr lang="en-US" dirty="0">
                <a:latin typeface="+mj-lt"/>
              </a:rPr>
              <a:t> recognizes a gain or loss on the farm-out transaction if the fair value of the consideration received differs from the carrying amount of the interest relinquished. </a:t>
            </a:r>
            <a:endParaRPr lang="en-US" dirty="0" smtClean="0">
              <a:latin typeface="+mj-lt"/>
            </a:endParaRPr>
          </a:p>
          <a:p>
            <a:r>
              <a:rPr lang="en-US" b="1" dirty="0" smtClean="0">
                <a:latin typeface="+mj-lt"/>
              </a:rPr>
              <a:t>Retained Interest</a:t>
            </a:r>
            <a:r>
              <a:rPr lang="en-US" b="1" dirty="0">
                <a:latin typeface="+mj-lt"/>
              </a:rPr>
              <a:t>: </a:t>
            </a:r>
            <a:r>
              <a:rPr lang="en-US" dirty="0">
                <a:latin typeface="+mj-lt"/>
              </a:rPr>
              <a:t>The </a:t>
            </a:r>
            <a:r>
              <a:rPr lang="en-US" dirty="0" err="1">
                <a:latin typeface="+mj-lt"/>
              </a:rPr>
              <a:t>farmor</a:t>
            </a:r>
            <a:r>
              <a:rPr lang="en-US" dirty="0">
                <a:latin typeface="+mj-lt"/>
              </a:rPr>
              <a:t> accounts for any retained interest (e.g., a reduced working interest or a royalty interest) according to its nature. </a:t>
            </a:r>
            <a:endParaRPr lang="en-US" dirty="0" smtClean="0">
              <a:latin typeface="+mj-lt"/>
            </a:endParaRPr>
          </a:p>
          <a:p>
            <a:pPr marL="0" indent="0">
              <a:buNone/>
            </a:pPr>
            <a:r>
              <a:rPr lang="en-US" dirty="0" smtClean="0">
                <a:latin typeface="+mj-lt"/>
              </a:rPr>
              <a:t>A </a:t>
            </a:r>
            <a:r>
              <a:rPr lang="en-US" dirty="0">
                <a:latin typeface="+mj-lt"/>
              </a:rPr>
              <a:t>retained working interest continues to be subject to the </a:t>
            </a:r>
            <a:r>
              <a:rPr lang="en-US" dirty="0" err="1">
                <a:latin typeface="+mj-lt"/>
              </a:rPr>
              <a:t>farmor's</a:t>
            </a:r>
            <a:r>
              <a:rPr lang="en-US" dirty="0">
                <a:latin typeface="+mj-lt"/>
              </a:rPr>
              <a:t> accounting policy for exploration and production costs (successful efforts or full cost). </a:t>
            </a:r>
            <a:endParaRPr lang="en-US" dirty="0" smtClean="0">
              <a:latin typeface="+mj-lt"/>
            </a:endParaRPr>
          </a:p>
        </p:txBody>
      </p:sp>
    </p:spTree>
    <p:extLst>
      <p:ext uri="{BB962C8B-B14F-4D97-AF65-F5344CB8AC3E}">
        <p14:creationId xmlns:p14="http://schemas.microsoft.com/office/powerpoint/2010/main" val="825695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smtClean="0"/>
              <a:t>GAAP</a:t>
            </a:r>
            <a:endParaRPr lang="en-US" dirty="0"/>
          </a:p>
        </p:txBody>
      </p:sp>
      <p:sp>
        <p:nvSpPr>
          <p:cNvPr id="3" name="Content Placeholder 2"/>
          <p:cNvSpPr>
            <a:spLocks noGrp="1"/>
          </p:cNvSpPr>
          <p:nvPr>
            <p:ph idx="1"/>
          </p:nvPr>
        </p:nvSpPr>
        <p:spPr/>
        <p:txBody>
          <a:bodyPr>
            <a:normAutofit/>
          </a:bodyPr>
          <a:lstStyle/>
          <a:p>
            <a:pPr marL="0" indent="0">
              <a:buNone/>
            </a:pPr>
            <a:r>
              <a:rPr lang="en-US" sz="2600" b="1" dirty="0" err="1">
                <a:latin typeface="+mj-lt"/>
              </a:rPr>
              <a:t>Farmees</a:t>
            </a:r>
            <a:r>
              <a:rPr lang="en-US" sz="2600" b="1" dirty="0">
                <a:latin typeface="+mj-lt"/>
              </a:rPr>
              <a:t> Perspective</a:t>
            </a:r>
            <a:r>
              <a:rPr lang="en-US" dirty="0" smtClean="0">
                <a:latin typeface="+mj-lt"/>
              </a:rPr>
              <a:t>:</a:t>
            </a:r>
          </a:p>
          <a:p>
            <a:r>
              <a:rPr lang="en-US" b="1" dirty="0">
                <a:latin typeface="+mj-lt"/>
              </a:rPr>
              <a:t>Acquisition of an Asset: </a:t>
            </a:r>
            <a:r>
              <a:rPr lang="en-US" dirty="0">
                <a:latin typeface="+mj-lt"/>
              </a:rPr>
              <a:t>The </a:t>
            </a:r>
            <a:r>
              <a:rPr lang="en-US" dirty="0" err="1">
                <a:latin typeface="+mj-lt"/>
              </a:rPr>
              <a:t>farmee</a:t>
            </a:r>
            <a:r>
              <a:rPr lang="en-US" dirty="0">
                <a:latin typeface="+mj-lt"/>
              </a:rPr>
              <a:t> recognizes an asset representing the working interest acquired</a:t>
            </a:r>
            <a:r>
              <a:rPr lang="en-US" dirty="0" smtClean="0">
                <a:latin typeface="+mj-lt"/>
              </a:rPr>
              <a:t>.</a:t>
            </a:r>
          </a:p>
          <a:p>
            <a:r>
              <a:rPr lang="en-US" b="1" dirty="0">
                <a:latin typeface="+mj-lt"/>
              </a:rPr>
              <a:t>Initial Measurement: </a:t>
            </a:r>
            <a:r>
              <a:rPr lang="en-US" dirty="0">
                <a:latin typeface="+mj-lt"/>
              </a:rPr>
              <a:t>The initial cost of the acquired interest typically includes</a:t>
            </a:r>
            <a:r>
              <a:rPr lang="en-US" dirty="0" smtClean="0">
                <a:latin typeface="+mj-lt"/>
              </a:rPr>
              <a:t>:</a:t>
            </a:r>
          </a:p>
          <a:p>
            <a:pPr marL="1028700" lvl="1" indent="-571500">
              <a:buFont typeface="+mj-lt"/>
              <a:buAutoNum type="romanLcPeriod"/>
            </a:pPr>
            <a:r>
              <a:rPr lang="en-US" dirty="0" smtClean="0">
                <a:latin typeface="+mj-lt"/>
              </a:rPr>
              <a:t>Any </a:t>
            </a:r>
            <a:r>
              <a:rPr lang="en-US" dirty="0">
                <a:latin typeface="+mj-lt"/>
              </a:rPr>
              <a:t>cash paid to the </a:t>
            </a:r>
            <a:r>
              <a:rPr lang="en-US" dirty="0" err="1">
                <a:latin typeface="+mj-lt"/>
              </a:rPr>
              <a:t>farmor</a:t>
            </a:r>
            <a:r>
              <a:rPr lang="en-US" dirty="0" smtClean="0">
                <a:latin typeface="+mj-lt"/>
              </a:rPr>
              <a:t>.</a:t>
            </a:r>
          </a:p>
          <a:p>
            <a:pPr marL="1028700" lvl="1" indent="-571500">
              <a:buFont typeface="+mj-lt"/>
              <a:buAutoNum type="romanLcPeriod"/>
            </a:pPr>
            <a:r>
              <a:rPr lang="en-US" dirty="0" smtClean="0">
                <a:latin typeface="+mj-lt"/>
              </a:rPr>
              <a:t>The </a:t>
            </a:r>
            <a:r>
              <a:rPr lang="en-US" dirty="0">
                <a:latin typeface="+mj-lt"/>
              </a:rPr>
              <a:t>costs incurred by the </a:t>
            </a:r>
            <a:r>
              <a:rPr lang="en-US" dirty="0" err="1">
                <a:latin typeface="+mj-lt"/>
              </a:rPr>
              <a:t>farmee</a:t>
            </a:r>
            <a:r>
              <a:rPr lang="en-US" dirty="0">
                <a:latin typeface="+mj-lt"/>
              </a:rPr>
              <a:t> in fulfilling their obligations under the farm-in agreement (e.g., drilling costs, seismic costs), capitalized according to the </a:t>
            </a:r>
            <a:r>
              <a:rPr lang="en-US" dirty="0" err="1">
                <a:latin typeface="+mj-lt"/>
              </a:rPr>
              <a:t>farmee's</a:t>
            </a:r>
            <a:r>
              <a:rPr lang="en-US" dirty="0">
                <a:latin typeface="+mj-lt"/>
              </a:rPr>
              <a:t> chosen accounting method (successful efforts or full cost).</a:t>
            </a:r>
            <a:endParaRPr lang="en-US" dirty="0" smtClean="0">
              <a:latin typeface="+mj-lt"/>
            </a:endParaRPr>
          </a:p>
        </p:txBody>
      </p:sp>
    </p:spTree>
    <p:extLst>
      <p:ext uri="{BB962C8B-B14F-4D97-AF65-F5344CB8AC3E}">
        <p14:creationId xmlns:p14="http://schemas.microsoft.com/office/powerpoint/2010/main" val="35446198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Farm </a:t>
            </a:r>
            <a:r>
              <a:rPr lang="en-US" b="1" dirty="0"/>
              <a:t>in/farm </a:t>
            </a:r>
            <a:r>
              <a:rPr lang="en-US" b="1" dirty="0" smtClean="0"/>
              <a:t>out</a:t>
            </a:r>
            <a:r>
              <a:rPr lang="en-US" dirty="0" smtClean="0"/>
              <a:t>; Meaning</a:t>
            </a:r>
            <a:endParaRPr lang="en-US" dirty="0"/>
          </a:p>
        </p:txBody>
      </p:sp>
      <p:sp>
        <p:nvSpPr>
          <p:cNvPr id="3" name="Content Placeholder 2"/>
          <p:cNvSpPr>
            <a:spLocks noGrp="1"/>
          </p:cNvSpPr>
          <p:nvPr>
            <p:ph idx="1"/>
          </p:nvPr>
        </p:nvSpPr>
        <p:spPr>
          <a:xfrm>
            <a:off x="838200" y="1690687"/>
            <a:ext cx="10515600" cy="4774767"/>
          </a:xfrm>
        </p:spPr>
        <p:txBody>
          <a:bodyPr>
            <a:noAutofit/>
          </a:bodyPr>
          <a:lstStyle/>
          <a:p>
            <a:r>
              <a:rPr lang="en-US" sz="3200" dirty="0">
                <a:latin typeface="+mj-lt"/>
              </a:rPr>
              <a:t>A </a:t>
            </a:r>
            <a:r>
              <a:rPr lang="en-US" sz="3200" dirty="0" err="1">
                <a:latin typeface="+mj-lt"/>
              </a:rPr>
              <a:t>farmout</a:t>
            </a:r>
            <a:r>
              <a:rPr lang="en-US" sz="3200" dirty="0">
                <a:latin typeface="+mj-lt"/>
              </a:rPr>
              <a:t> is a contractual commitment by the owner of a working interest in </a:t>
            </a:r>
            <a:r>
              <a:rPr lang="en-US" sz="3200" dirty="0" smtClean="0">
                <a:latin typeface="+mj-lt"/>
              </a:rPr>
              <a:t>a petroleum license </a:t>
            </a:r>
            <a:r>
              <a:rPr lang="en-US" sz="3200" dirty="0">
                <a:latin typeface="+mj-lt"/>
              </a:rPr>
              <a:t>(</a:t>
            </a:r>
            <a:r>
              <a:rPr lang="en-US" sz="3200" dirty="0" err="1">
                <a:latin typeface="+mj-lt"/>
              </a:rPr>
              <a:t>farmor</a:t>
            </a:r>
            <a:r>
              <a:rPr lang="en-US" sz="3200" dirty="0">
                <a:latin typeface="+mj-lt"/>
              </a:rPr>
              <a:t>) to assign a portion of that interest (or a lesser form of interest) to another party (</a:t>
            </a:r>
            <a:r>
              <a:rPr lang="en-US" sz="3200" dirty="0" err="1">
                <a:latin typeface="+mj-lt"/>
              </a:rPr>
              <a:t>farmee</a:t>
            </a:r>
            <a:r>
              <a:rPr lang="en-US" sz="3200" dirty="0">
                <a:latin typeface="+mj-lt"/>
              </a:rPr>
              <a:t>) in return for the </a:t>
            </a:r>
            <a:r>
              <a:rPr lang="en-US" sz="3200" dirty="0" err="1">
                <a:latin typeface="+mj-lt"/>
              </a:rPr>
              <a:t>farmee</a:t>
            </a:r>
            <a:r>
              <a:rPr lang="en-US" sz="3200" dirty="0">
                <a:latin typeface="+mj-lt"/>
              </a:rPr>
              <a:t> undertaking, </a:t>
            </a:r>
            <a:r>
              <a:rPr lang="en-US" sz="3200" dirty="0" smtClean="0">
                <a:latin typeface="+mj-lt"/>
              </a:rPr>
              <a:t>or agreeing </a:t>
            </a:r>
            <a:r>
              <a:rPr lang="en-US" sz="3200" dirty="0">
                <a:latin typeface="+mj-lt"/>
              </a:rPr>
              <a:t>to undertake, at its cost, </a:t>
            </a:r>
            <a:r>
              <a:rPr lang="en-US" sz="3200" dirty="0" smtClean="0">
                <a:latin typeface="+mj-lt"/>
              </a:rPr>
              <a:t>an </a:t>
            </a:r>
            <a:r>
              <a:rPr lang="en-US" sz="3200" dirty="0">
                <a:latin typeface="+mj-lt"/>
              </a:rPr>
              <a:t>agreed program of works in the </a:t>
            </a:r>
            <a:r>
              <a:rPr lang="en-US" sz="3200" dirty="0" smtClean="0">
                <a:latin typeface="+mj-lt"/>
              </a:rPr>
              <a:t>license </a:t>
            </a:r>
            <a:r>
              <a:rPr lang="en-US" sz="3200" dirty="0">
                <a:latin typeface="+mj-lt"/>
              </a:rPr>
              <a:t>area. </a:t>
            </a:r>
            <a:endParaRPr lang="en-US" sz="3200" dirty="0" smtClean="0">
              <a:latin typeface="+mj-lt"/>
            </a:endParaRPr>
          </a:p>
          <a:p>
            <a:r>
              <a:rPr lang="en-US" sz="3200" dirty="0" smtClean="0">
                <a:latin typeface="+mj-lt"/>
              </a:rPr>
              <a:t>The agreed program </a:t>
            </a:r>
            <a:r>
              <a:rPr lang="en-US" sz="3200" dirty="0">
                <a:latin typeface="+mj-lt"/>
              </a:rPr>
              <a:t>of works typically </a:t>
            </a:r>
            <a:r>
              <a:rPr lang="en-US" sz="3200" dirty="0" smtClean="0">
                <a:latin typeface="+mj-lt"/>
              </a:rPr>
              <a:t>involves;</a:t>
            </a:r>
          </a:p>
          <a:p>
            <a:pPr marL="1485900" lvl="2" indent="-571500">
              <a:buFont typeface="+mj-lt"/>
              <a:buAutoNum type="romanLcPeriod"/>
            </a:pPr>
            <a:r>
              <a:rPr lang="en-US" sz="2400" dirty="0">
                <a:latin typeface="+mj-lt"/>
              </a:rPr>
              <a:t>T</a:t>
            </a:r>
            <a:r>
              <a:rPr lang="en-US" sz="2400" dirty="0" smtClean="0">
                <a:latin typeface="+mj-lt"/>
              </a:rPr>
              <a:t>he </a:t>
            </a:r>
            <a:r>
              <a:rPr lang="en-US" sz="2400" dirty="0">
                <a:latin typeface="+mj-lt"/>
              </a:rPr>
              <a:t>acquisition, processing and </a:t>
            </a:r>
            <a:r>
              <a:rPr lang="en-US" sz="2400" dirty="0" smtClean="0">
                <a:latin typeface="+mj-lt"/>
              </a:rPr>
              <a:t>interpretation of </a:t>
            </a:r>
            <a:r>
              <a:rPr lang="en-US" sz="2400" dirty="0">
                <a:latin typeface="+mj-lt"/>
              </a:rPr>
              <a:t>seismic </a:t>
            </a:r>
            <a:r>
              <a:rPr lang="en-US" sz="2400" dirty="0" smtClean="0">
                <a:latin typeface="+mj-lt"/>
              </a:rPr>
              <a:t>data</a:t>
            </a:r>
          </a:p>
          <a:p>
            <a:pPr marL="1485900" lvl="2" indent="-571500">
              <a:buFont typeface="+mj-lt"/>
              <a:buAutoNum type="romanLcPeriod"/>
            </a:pPr>
            <a:r>
              <a:rPr lang="en-US" sz="2400" dirty="0" smtClean="0">
                <a:latin typeface="+mj-lt"/>
              </a:rPr>
              <a:t>The </a:t>
            </a:r>
            <a:r>
              <a:rPr lang="en-US" sz="2400" dirty="0">
                <a:latin typeface="+mj-lt"/>
              </a:rPr>
              <a:t>re-processing and interpretation of existing data </a:t>
            </a:r>
            <a:endParaRPr lang="en-US" sz="2400" dirty="0" smtClean="0">
              <a:latin typeface="+mj-lt"/>
            </a:endParaRPr>
          </a:p>
          <a:p>
            <a:pPr marL="1485900" lvl="2" indent="-571500">
              <a:buFont typeface="+mj-lt"/>
              <a:buAutoNum type="romanLcPeriod"/>
            </a:pPr>
            <a:r>
              <a:rPr lang="en-US" sz="2400" dirty="0" smtClean="0">
                <a:latin typeface="+mj-lt"/>
              </a:rPr>
              <a:t>The </a:t>
            </a:r>
            <a:r>
              <a:rPr lang="en-US" sz="2400" dirty="0">
                <a:latin typeface="+mj-lt"/>
              </a:rPr>
              <a:t>drilling of one or more exploration or appraisal wells to test a prospect </a:t>
            </a:r>
            <a:r>
              <a:rPr lang="en-US" sz="2400" dirty="0" smtClean="0">
                <a:latin typeface="+mj-lt"/>
              </a:rPr>
              <a:t>or evaluate </a:t>
            </a:r>
            <a:r>
              <a:rPr lang="en-US" sz="2400" dirty="0">
                <a:latin typeface="+mj-lt"/>
              </a:rPr>
              <a:t>a defined target or zone.</a:t>
            </a:r>
          </a:p>
        </p:txBody>
      </p:sp>
    </p:spTree>
    <p:extLst>
      <p:ext uri="{BB962C8B-B14F-4D97-AF65-F5344CB8AC3E}">
        <p14:creationId xmlns:p14="http://schemas.microsoft.com/office/powerpoint/2010/main" val="42777288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prstClr val="black"/>
                </a:solidFill>
              </a:rPr>
              <a:t>Farm in/farm </a:t>
            </a:r>
            <a:r>
              <a:rPr lang="en-US" b="1" dirty="0" smtClean="0">
                <a:solidFill>
                  <a:prstClr val="black"/>
                </a:solidFill>
              </a:rPr>
              <a:t>out in nature of a loan; </a:t>
            </a:r>
            <a:r>
              <a:rPr lang="en-US" dirty="0" smtClean="0"/>
              <a:t>Recommended </a:t>
            </a:r>
            <a:r>
              <a:rPr lang="en-US" dirty="0"/>
              <a:t>Accounting </a:t>
            </a:r>
            <a:r>
              <a:rPr lang="en-US" dirty="0" smtClean="0"/>
              <a:t>Practice (SORP)</a:t>
            </a:r>
            <a:endParaRPr lang="en-US" dirty="0"/>
          </a:p>
        </p:txBody>
      </p:sp>
      <p:sp>
        <p:nvSpPr>
          <p:cNvPr id="3" name="Content Placeholder 2"/>
          <p:cNvSpPr>
            <a:spLocks noGrp="1"/>
          </p:cNvSpPr>
          <p:nvPr>
            <p:ph idx="1"/>
          </p:nvPr>
        </p:nvSpPr>
        <p:spPr/>
        <p:txBody>
          <a:bodyPr>
            <a:normAutofit lnSpcReduction="10000"/>
          </a:bodyPr>
          <a:lstStyle/>
          <a:p>
            <a:r>
              <a:rPr lang="en-US" dirty="0" smtClean="0">
                <a:latin typeface="+mj-lt"/>
              </a:rPr>
              <a:t>Loan </a:t>
            </a:r>
            <a:r>
              <a:rPr lang="en-US" dirty="0">
                <a:latin typeface="+mj-lt"/>
              </a:rPr>
              <a:t>by the </a:t>
            </a:r>
            <a:r>
              <a:rPr lang="en-US" dirty="0" err="1">
                <a:latin typeface="+mj-lt"/>
              </a:rPr>
              <a:t>farmee</a:t>
            </a:r>
            <a:r>
              <a:rPr lang="en-US" dirty="0">
                <a:latin typeface="+mj-lt"/>
              </a:rPr>
              <a:t> to the </a:t>
            </a:r>
            <a:r>
              <a:rPr lang="en-US" dirty="0" err="1">
                <a:latin typeface="+mj-lt"/>
              </a:rPr>
              <a:t>farmor</a:t>
            </a:r>
            <a:r>
              <a:rPr lang="en-US" dirty="0">
                <a:latin typeface="+mj-lt"/>
              </a:rPr>
              <a:t>. </a:t>
            </a:r>
            <a:endParaRPr lang="en-US" dirty="0" smtClean="0">
              <a:latin typeface="+mj-lt"/>
            </a:endParaRPr>
          </a:p>
          <a:p>
            <a:pPr marL="457200" lvl="1" indent="0">
              <a:buNone/>
            </a:pPr>
            <a:r>
              <a:rPr lang="en-US" dirty="0" smtClean="0">
                <a:latin typeface="+mj-lt"/>
              </a:rPr>
              <a:t>The </a:t>
            </a:r>
            <a:r>
              <a:rPr lang="en-US" dirty="0">
                <a:latin typeface="+mj-lt"/>
              </a:rPr>
              <a:t>loan might be for historical and future expenditure with the loan to be repaid out of the </a:t>
            </a:r>
            <a:r>
              <a:rPr lang="en-US" dirty="0" err="1">
                <a:latin typeface="+mj-lt"/>
              </a:rPr>
              <a:t>farmor’s</a:t>
            </a:r>
            <a:r>
              <a:rPr lang="en-US" dirty="0">
                <a:latin typeface="+mj-lt"/>
              </a:rPr>
              <a:t> share of any future production. The type of "loan" is normally unsecured and is therefore likely to be found in a situation where proven recoverable reserves exist</a:t>
            </a:r>
            <a:r>
              <a:rPr lang="en-US" dirty="0" smtClean="0">
                <a:latin typeface="+mj-lt"/>
              </a:rPr>
              <a:t>.</a:t>
            </a:r>
          </a:p>
          <a:p>
            <a:pPr marL="457200" lvl="1" indent="0">
              <a:buNone/>
            </a:pPr>
            <a:r>
              <a:rPr lang="en-US" dirty="0" smtClean="0">
                <a:latin typeface="+mj-lt"/>
              </a:rPr>
              <a:t>The </a:t>
            </a:r>
            <a:r>
              <a:rPr lang="en-US" dirty="0" err="1">
                <a:latin typeface="+mj-lt"/>
              </a:rPr>
              <a:t>farmor</a:t>
            </a:r>
            <a:r>
              <a:rPr lang="en-US" dirty="0">
                <a:latin typeface="+mj-lt"/>
              </a:rPr>
              <a:t> </a:t>
            </a:r>
            <a:r>
              <a:rPr lang="en-US" dirty="0" smtClean="0">
                <a:latin typeface="+mj-lt"/>
              </a:rPr>
              <a:t>may only </a:t>
            </a:r>
            <a:r>
              <a:rPr lang="en-US" dirty="0">
                <a:latin typeface="+mj-lt"/>
              </a:rPr>
              <a:t>starts receiving its share of production when the </a:t>
            </a:r>
            <a:r>
              <a:rPr lang="en-US" dirty="0" err="1">
                <a:latin typeface="+mj-lt"/>
              </a:rPr>
              <a:t>farmee</a:t>
            </a:r>
            <a:r>
              <a:rPr lang="en-US" dirty="0">
                <a:latin typeface="+mj-lt"/>
              </a:rPr>
              <a:t> has achieved its payback from the field. At that point, the </a:t>
            </a:r>
            <a:r>
              <a:rPr lang="en-US" dirty="0" err="1">
                <a:latin typeface="+mj-lt"/>
              </a:rPr>
              <a:t>farmor's</a:t>
            </a:r>
            <a:r>
              <a:rPr lang="en-US" dirty="0">
                <a:latin typeface="+mj-lt"/>
              </a:rPr>
              <a:t> share of production would revert to its full working interest.</a:t>
            </a:r>
          </a:p>
          <a:p>
            <a:r>
              <a:rPr lang="en-US" dirty="0">
                <a:latin typeface="+mj-lt"/>
              </a:rPr>
              <a:t>The accounting treatment of these arrangements depends on the wording and the nature of the agreements. Where the agreement is clearly a loan and is secured on the assets of the </a:t>
            </a:r>
            <a:r>
              <a:rPr lang="en-US" dirty="0" err="1">
                <a:latin typeface="+mj-lt"/>
              </a:rPr>
              <a:t>farmor</a:t>
            </a:r>
            <a:r>
              <a:rPr lang="en-US" dirty="0">
                <a:latin typeface="+mj-lt"/>
              </a:rPr>
              <a:t>, then the </a:t>
            </a:r>
            <a:r>
              <a:rPr lang="en-US" dirty="0" err="1">
                <a:latin typeface="+mj-lt"/>
              </a:rPr>
              <a:t>farmor</a:t>
            </a:r>
            <a:r>
              <a:rPr lang="en-US" dirty="0">
                <a:latin typeface="+mj-lt"/>
              </a:rPr>
              <a:t> should account for the proceeds from the </a:t>
            </a:r>
            <a:r>
              <a:rPr lang="en-US" dirty="0" err="1">
                <a:latin typeface="+mj-lt"/>
              </a:rPr>
              <a:t>farmee</a:t>
            </a:r>
            <a:r>
              <a:rPr lang="en-US" dirty="0">
                <a:latin typeface="+mj-lt"/>
              </a:rPr>
              <a:t> as a loan.</a:t>
            </a:r>
          </a:p>
          <a:p>
            <a:endParaRPr lang="en-US" dirty="0">
              <a:latin typeface="+mj-lt"/>
            </a:endParaRPr>
          </a:p>
          <a:p>
            <a:endParaRPr lang="en-US" dirty="0">
              <a:latin typeface="+mj-lt"/>
            </a:endParaRPr>
          </a:p>
        </p:txBody>
      </p:sp>
    </p:spTree>
    <p:extLst>
      <p:ext uri="{BB962C8B-B14F-4D97-AF65-F5344CB8AC3E}">
        <p14:creationId xmlns:p14="http://schemas.microsoft.com/office/powerpoint/2010/main" val="28706269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prstClr val="black"/>
                </a:solidFill>
              </a:rPr>
              <a:t>Farm in/farm out in nature of a loan; </a:t>
            </a:r>
            <a:r>
              <a:rPr lang="en-US" dirty="0"/>
              <a:t>Recommended Accounting Practice (SORP)</a:t>
            </a:r>
          </a:p>
        </p:txBody>
      </p:sp>
      <p:sp>
        <p:nvSpPr>
          <p:cNvPr id="3" name="Content Placeholder 2"/>
          <p:cNvSpPr>
            <a:spLocks noGrp="1"/>
          </p:cNvSpPr>
          <p:nvPr>
            <p:ph idx="1"/>
          </p:nvPr>
        </p:nvSpPr>
        <p:spPr/>
        <p:txBody>
          <a:bodyPr>
            <a:normAutofit fontScale="92500" lnSpcReduction="10000"/>
          </a:bodyPr>
          <a:lstStyle/>
          <a:p>
            <a:r>
              <a:rPr lang="en-US" dirty="0">
                <a:latin typeface="+mj-lt"/>
              </a:rPr>
              <a:t>An agreement whereby the loan is only repayable out of future production might be subject to an alternative accounting treatment depending on the assessment of the certainty that the loan can in fact be repaid from future production.</a:t>
            </a:r>
          </a:p>
          <a:p>
            <a:pPr marL="457200" lvl="1" indent="0">
              <a:buNone/>
            </a:pPr>
            <a:r>
              <a:rPr lang="en-US" dirty="0" smtClean="0">
                <a:latin typeface="+mj-lt"/>
              </a:rPr>
              <a:t>Where </a:t>
            </a:r>
            <a:r>
              <a:rPr lang="en-US" dirty="0">
                <a:latin typeface="+mj-lt"/>
              </a:rPr>
              <a:t>the value of estimated proven recoverable reserves is adequate to cover the contribution by the </a:t>
            </a:r>
            <a:r>
              <a:rPr lang="en-US" dirty="0" err="1">
                <a:latin typeface="+mj-lt"/>
              </a:rPr>
              <a:t>farmee</a:t>
            </a:r>
            <a:r>
              <a:rPr lang="en-US" dirty="0">
                <a:latin typeface="+mj-lt"/>
              </a:rPr>
              <a:t> to the </a:t>
            </a:r>
            <a:r>
              <a:rPr lang="en-US" dirty="0" err="1">
                <a:latin typeface="+mj-lt"/>
              </a:rPr>
              <a:t>farmor</a:t>
            </a:r>
            <a:r>
              <a:rPr lang="en-US" dirty="0">
                <a:latin typeface="+mj-lt"/>
              </a:rPr>
              <a:t>, then the transaction can be accounted for as a loan</a:t>
            </a:r>
          </a:p>
          <a:p>
            <a:r>
              <a:rPr lang="en-US" dirty="0" smtClean="0">
                <a:latin typeface="+mj-lt"/>
              </a:rPr>
              <a:t>Where </a:t>
            </a:r>
            <a:r>
              <a:rPr lang="en-US" dirty="0">
                <a:latin typeface="+mj-lt"/>
              </a:rPr>
              <a:t>it has yet to be proven that the value of recoverable reserves will cover the contribution by the </a:t>
            </a:r>
            <a:r>
              <a:rPr lang="en-US" dirty="0" err="1">
                <a:latin typeface="+mj-lt"/>
              </a:rPr>
              <a:t>farmee</a:t>
            </a:r>
            <a:r>
              <a:rPr lang="en-US" dirty="0">
                <a:latin typeface="+mj-lt"/>
              </a:rPr>
              <a:t> to the </a:t>
            </a:r>
            <a:r>
              <a:rPr lang="en-US" dirty="0" err="1">
                <a:latin typeface="+mj-lt"/>
              </a:rPr>
              <a:t>farmor</a:t>
            </a:r>
            <a:r>
              <a:rPr lang="en-US" dirty="0">
                <a:latin typeface="+mj-lt"/>
              </a:rPr>
              <a:t>, then the contribution will be accounted for as a credit to the expenditure accounts of the </a:t>
            </a:r>
            <a:r>
              <a:rPr lang="en-US" dirty="0" err="1">
                <a:latin typeface="+mj-lt"/>
              </a:rPr>
              <a:t>farmor</a:t>
            </a:r>
            <a:r>
              <a:rPr lang="en-US" dirty="0">
                <a:latin typeface="+mj-lt"/>
              </a:rPr>
              <a:t>. If the exploration and drilling activity is successful and production commences, the credit will be reversed with a corresponding credit to record a liability with the </a:t>
            </a:r>
            <a:r>
              <a:rPr lang="en-US" dirty="0" err="1">
                <a:latin typeface="+mj-lt"/>
              </a:rPr>
              <a:t>farmee</a:t>
            </a:r>
            <a:r>
              <a:rPr lang="en-US" dirty="0">
                <a:latin typeface="+mj-lt"/>
              </a:rPr>
              <a:t>.</a:t>
            </a:r>
          </a:p>
          <a:p>
            <a:endParaRPr lang="en-US" dirty="0">
              <a:latin typeface="+mj-lt"/>
            </a:endParaRPr>
          </a:p>
          <a:p>
            <a:endParaRPr lang="en-US" dirty="0">
              <a:latin typeface="+mj-lt"/>
            </a:endParaRPr>
          </a:p>
        </p:txBody>
      </p:sp>
    </p:spTree>
    <p:extLst>
      <p:ext uri="{BB962C8B-B14F-4D97-AF65-F5344CB8AC3E}">
        <p14:creationId xmlns:p14="http://schemas.microsoft.com/office/powerpoint/2010/main" val="21670785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solidFill>
                  <a:prstClr val="black"/>
                </a:solidFill>
              </a:rPr>
              <a:t>Farm in/farm </a:t>
            </a:r>
            <a:r>
              <a:rPr lang="en-US" b="1" dirty="0" smtClean="0">
                <a:solidFill>
                  <a:prstClr val="black"/>
                </a:solidFill>
              </a:rPr>
              <a:t>out; </a:t>
            </a:r>
            <a:r>
              <a:rPr lang="en-US" dirty="0" smtClean="0">
                <a:solidFill>
                  <a:prstClr val="black"/>
                </a:solidFill>
              </a:rPr>
              <a:t>Disclosure</a:t>
            </a:r>
            <a:endParaRPr lang="en-US" dirty="0"/>
          </a:p>
        </p:txBody>
      </p:sp>
      <p:sp>
        <p:nvSpPr>
          <p:cNvPr id="3" name="Content Placeholder 2"/>
          <p:cNvSpPr>
            <a:spLocks noGrp="1"/>
          </p:cNvSpPr>
          <p:nvPr>
            <p:ph idx="1"/>
          </p:nvPr>
        </p:nvSpPr>
        <p:spPr/>
        <p:txBody>
          <a:bodyPr>
            <a:normAutofit fontScale="92500"/>
          </a:bodyPr>
          <a:lstStyle/>
          <a:p>
            <a:r>
              <a:rPr lang="en-US" dirty="0">
                <a:latin typeface="+mj-lt"/>
              </a:rPr>
              <a:t>The UK SORP recommends disclosure by the </a:t>
            </a:r>
            <a:r>
              <a:rPr lang="en-US" dirty="0" err="1">
                <a:latin typeface="+mj-lt"/>
              </a:rPr>
              <a:t>farmor</a:t>
            </a:r>
            <a:r>
              <a:rPr lang="en-US" dirty="0">
                <a:latin typeface="+mj-lt"/>
              </a:rPr>
              <a:t> of information to give users of financial statements an indication of the full consideration received in cases where the farm in requires the </a:t>
            </a:r>
            <a:r>
              <a:rPr lang="en-US" dirty="0" err="1">
                <a:latin typeface="+mj-lt"/>
              </a:rPr>
              <a:t>farmee</a:t>
            </a:r>
            <a:r>
              <a:rPr lang="en-US" dirty="0">
                <a:latin typeface="+mj-lt"/>
              </a:rPr>
              <a:t> to bear subsequent costs that would otherwise fall to the retained interest of the </a:t>
            </a:r>
            <a:r>
              <a:rPr lang="en-US" dirty="0" err="1">
                <a:latin typeface="+mj-lt"/>
              </a:rPr>
              <a:t>farmor</a:t>
            </a:r>
            <a:r>
              <a:rPr lang="en-US" dirty="0">
                <a:latin typeface="+mj-lt"/>
              </a:rPr>
              <a:t>. </a:t>
            </a:r>
            <a:endParaRPr lang="en-US" dirty="0" smtClean="0">
              <a:latin typeface="+mj-lt"/>
            </a:endParaRPr>
          </a:p>
          <a:p>
            <a:r>
              <a:rPr lang="en-US" dirty="0" smtClean="0">
                <a:latin typeface="+mj-lt"/>
              </a:rPr>
              <a:t>The </a:t>
            </a:r>
            <a:r>
              <a:rPr lang="en-US" dirty="0" err="1">
                <a:latin typeface="+mj-lt"/>
              </a:rPr>
              <a:t>farmor</a:t>
            </a:r>
            <a:r>
              <a:rPr lang="en-US" dirty="0">
                <a:latin typeface="+mj-lt"/>
              </a:rPr>
              <a:t> should disclose the amount of such expenditures in aggregate during the accounting period.</a:t>
            </a:r>
          </a:p>
          <a:p>
            <a:r>
              <a:rPr lang="en-US" dirty="0">
                <a:latin typeface="+mj-lt"/>
              </a:rPr>
              <a:t>No similar additional disclosure is required by </a:t>
            </a:r>
            <a:r>
              <a:rPr lang="en-US" dirty="0" err="1">
                <a:latin typeface="+mj-lt"/>
              </a:rPr>
              <a:t>farmees</a:t>
            </a:r>
            <a:r>
              <a:rPr lang="en-US" dirty="0">
                <a:latin typeface="+mj-lt"/>
              </a:rPr>
              <a:t>, since expenditure incurred on </a:t>
            </a:r>
            <a:r>
              <a:rPr lang="en-US" dirty="0" err="1">
                <a:latin typeface="+mj-lt"/>
              </a:rPr>
              <a:t>licence</a:t>
            </a:r>
            <a:r>
              <a:rPr lang="en-US" dirty="0">
                <a:latin typeface="+mj-lt"/>
              </a:rPr>
              <a:t> interests will already be disclosed in their accounts</a:t>
            </a:r>
            <a:r>
              <a:rPr lang="en-US" dirty="0" smtClean="0">
                <a:latin typeface="+mj-lt"/>
              </a:rPr>
              <a:t>.</a:t>
            </a:r>
          </a:p>
          <a:p>
            <a:r>
              <a:rPr lang="en-US" dirty="0" smtClean="0">
                <a:latin typeface="+mj-lt"/>
              </a:rPr>
              <a:t>Disclosure outside the financial statements is required especially with listed entities but voluntary disclosure under IFRS’ and GAAP is encouraged</a:t>
            </a:r>
            <a:endParaRPr lang="en-US" dirty="0">
              <a:latin typeface="+mj-lt"/>
            </a:endParaRPr>
          </a:p>
          <a:p>
            <a:endParaRPr lang="en-US" dirty="0">
              <a:latin typeface="+mj-lt"/>
            </a:endParaRPr>
          </a:p>
          <a:p>
            <a:endParaRPr lang="en-US" dirty="0">
              <a:latin typeface="+mj-lt"/>
            </a:endParaRPr>
          </a:p>
        </p:txBody>
      </p:sp>
    </p:spTree>
    <p:extLst>
      <p:ext uri="{BB962C8B-B14F-4D97-AF65-F5344CB8AC3E}">
        <p14:creationId xmlns:p14="http://schemas.microsoft.com/office/powerpoint/2010/main" val="829758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smtClean="0"/>
              <a:t>Different </a:t>
            </a:r>
            <a:r>
              <a:rPr lang="en-US" dirty="0"/>
              <a:t>from a Sale?</a:t>
            </a:r>
          </a:p>
        </p:txBody>
      </p:sp>
      <p:sp>
        <p:nvSpPr>
          <p:cNvPr id="3" name="Content Placeholder 2"/>
          <p:cNvSpPr>
            <a:spLocks noGrp="1"/>
          </p:cNvSpPr>
          <p:nvPr>
            <p:ph idx="1"/>
          </p:nvPr>
        </p:nvSpPr>
        <p:spPr/>
        <p:txBody>
          <a:bodyPr>
            <a:normAutofit/>
          </a:bodyPr>
          <a:lstStyle/>
          <a:p>
            <a:r>
              <a:rPr lang="en-US" b="1" i="1" dirty="0" smtClean="0">
                <a:latin typeface="+mj-lt"/>
              </a:rPr>
              <a:t>With </a:t>
            </a:r>
            <a:r>
              <a:rPr lang="en-US" b="1" i="1" dirty="0">
                <a:latin typeface="+mj-lt"/>
              </a:rPr>
              <a:t>a sale</a:t>
            </a:r>
            <a:r>
              <a:rPr lang="en-US" dirty="0">
                <a:latin typeface="+mj-lt"/>
              </a:rPr>
              <a:t>, the seller is seeking to recoup its investment to date and take </a:t>
            </a:r>
            <a:r>
              <a:rPr lang="en-US" dirty="0" smtClean="0">
                <a:latin typeface="+mj-lt"/>
              </a:rPr>
              <a:t>its reward </a:t>
            </a:r>
            <a:r>
              <a:rPr lang="en-US" dirty="0">
                <a:latin typeface="+mj-lt"/>
              </a:rPr>
              <a:t>up front and exit the </a:t>
            </a:r>
            <a:r>
              <a:rPr lang="en-US" dirty="0" smtClean="0">
                <a:latin typeface="+mj-lt"/>
              </a:rPr>
              <a:t>area. </a:t>
            </a:r>
          </a:p>
          <a:p>
            <a:pPr marL="0" indent="0">
              <a:buNone/>
            </a:pPr>
            <a:endParaRPr lang="en-US" dirty="0">
              <a:latin typeface="+mj-lt"/>
            </a:endParaRPr>
          </a:p>
          <a:p>
            <a:r>
              <a:rPr lang="en-US" b="1" i="1" dirty="0" smtClean="0">
                <a:latin typeface="+mj-lt"/>
              </a:rPr>
              <a:t>With </a:t>
            </a:r>
            <a:r>
              <a:rPr lang="en-US" b="1" i="1" dirty="0">
                <a:latin typeface="+mj-lt"/>
              </a:rPr>
              <a:t>the </a:t>
            </a:r>
            <a:r>
              <a:rPr lang="en-US" b="1" i="1" dirty="0" err="1">
                <a:latin typeface="+mj-lt"/>
              </a:rPr>
              <a:t>farmout</a:t>
            </a:r>
            <a:r>
              <a:rPr lang="en-US" dirty="0">
                <a:latin typeface="+mj-lt"/>
              </a:rPr>
              <a:t>, the </a:t>
            </a:r>
            <a:r>
              <a:rPr lang="en-US" dirty="0" err="1">
                <a:latin typeface="+mj-lt"/>
              </a:rPr>
              <a:t>farmor</a:t>
            </a:r>
            <a:r>
              <a:rPr lang="en-US" dirty="0">
                <a:latin typeface="+mj-lt"/>
              </a:rPr>
              <a:t> is seeking </a:t>
            </a:r>
            <a:r>
              <a:rPr lang="en-US" dirty="0" smtClean="0">
                <a:latin typeface="+mj-lt"/>
              </a:rPr>
              <a:t>to obtain </a:t>
            </a:r>
            <a:r>
              <a:rPr lang="en-US" dirty="0">
                <a:latin typeface="+mj-lt"/>
              </a:rPr>
              <a:t>greater rewards in the medium to longer term, by enhancing the value of </a:t>
            </a:r>
            <a:r>
              <a:rPr lang="en-US" dirty="0" smtClean="0">
                <a:latin typeface="+mj-lt"/>
              </a:rPr>
              <a:t>the license area </a:t>
            </a:r>
            <a:r>
              <a:rPr lang="en-US" dirty="0">
                <a:latin typeface="+mj-lt"/>
              </a:rPr>
              <a:t>through identification of further drillable prospects and/or making </a:t>
            </a:r>
            <a:r>
              <a:rPr lang="en-US" dirty="0" smtClean="0">
                <a:latin typeface="+mj-lt"/>
              </a:rPr>
              <a:t>of successive </a:t>
            </a:r>
            <a:r>
              <a:rPr lang="en-US" dirty="0">
                <a:latin typeface="+mj-lt"/>
              </a:rPr>
              <a:t>commercial discoveries</a:t>
            </a:r>
            <a:r>
              <a:rPr lang="en-US" dirty="0" smtClean="0">
                <a:latin typeface="+mj-lt"/>
              </a:rPr>
              <a:t>.</a:t>
            </a:r>
          </a:p>
          <a:p>
            <a:pPr marL="457200" lvl="1" indent="0">
              <a:buNone/>
            </a:pPr>
            <a:r>
              <a:rPr lang="en-US" dirty="0">
                <a:latin typeface="+mj-lt"/>
              </a:rPr>
              <a:t>Usually a </a:t>
            </a:r>
            <a:r>
              <a:rPr lang="en-US" dirty="0" err="1">
                <a:latin typeface="+mj-lt"/>
              </a:rPr>
              <a:t>farmor</a:t>
            </a:r>
            <a:r>
              <a:rPr lang="en-US" dirty="0">
                <a:latin typeface="+mj-lt"/>
              </a:rPr>
              <a:t> wants to retain exposure to the upside potential of the petroleum license. </a:t>
            </a:r>
          </a:p>
          <a:p>
            <a:endParaRPr lang="en-US" dirty="0">
              <a:latin typeface="+mj-lt"/>
            </a:endParaRPr>
          </a:p>
        </p:txBody>
      </p:sp>
    </p:spTree>
    <p:extLst>
      <p:ext uri="{BB962C8B-B14F-4D97-AF65-F5344CB8AC3E}">
        <p14:creationId xmlns:p14="http://schemas.microsoft.com/office/powerpoint/2010/main" val="3288784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a:t>Different from a Sale?</a:t>
            </a:r>
          </a:p>
        </p:txBody>
      </p:sp>
      <p:sp>
        <p:nvSpPr>
          <p:cNvPr id="3" name="Content Placeholder 2"/>
          <p:cNvSpPr>
            <a:spLocks noGrp="1"/>
          </p:cNvSpPr>
          <p:nvPr>
            <p:ph idx="1"/>
          </p:nvPr>
        </p:nvSpPr>
        <p:spPr/>
        <p:txBody>
          <a:bodyPr>
            <a:normAutofit/>
          </a:bodyPr>
          <a:lstStyle/>
          <a:p>
            <a:pPr marL="0" indent="0">
              <a:buNone/>
            </a:pPr>
            <a:r>
              <a:rPr lang="en-US" b="1" dirty="0" smtClean="0">
                <a:latin typeface="+mj-lt"/>
              </a:rPr>
              <a:t>Consideration payable. </a:t>
            </a:r>
          </a:p>
          <a:p>
            <a:r>
              <a:rPr lang="en-US" dirty="0" smtClean="0">
                <a:latin typeface="+mj-lt"/>
              </a:rPr>
              <a:t>With a sale the payment of consideration is an obligation owed to the seller and almost always is discharged by payment of that consideration to the seller or at its direction. </a:t>
            </a:r>
          </a:p>
          <a:p>
            <a:r>
              <a:rPr lang="en-US" dirty="0" smtClean="0">
                <a:latin typeface="+mj-lt"/>
              </a:rPr>
              <a:t>With a </a:t>
            </a:r>
            <a:r>
              <a:rPr lang="en-US" dirty="0" err="1" smtClean="0">
                <a:latin typeface="+mj-lt"/>
              </a:rPr>
              <a:t>farmout</a:t>
            </a:r>
            <a:r>
              <a:rPr lang="en-US" dirty="0" smtClean="0">
                <a:latin typeface="+mj-lt"/>
              </a:rPr>
              <a:t> </a:t>
            </a:r>
            <a:r>
              <a:rPr lang="en-US" dirty="0">
                <a:latin typeface="+mj-lt"/>
              </a:rPr>
              <a:t>the contribution of consideration is often an option or right, for </a:t>
            </a:r>
            <a:r>
              <a:rPr lang="en-US" dirty="0" smtClean="0">
                <a:latin typeface="+mj-lt"/>
              </a:rPr>
              <a:t>example a </a:t>
            </a:r>
            <a:r>
              <a:rPr lang="en-US" dirty="0">
                <a:latin typeface="+mj-lt"/>
              </a:rPr>
              <a:t>“right to drill to earn”, </a:t>
            </a:r>
            <a:r>
              <a:rPr lang="en-US" dirty="0" smtClean="0">
                <a:latin typeface="+mj-lt"/>
              </a:rPr>
              <a:t>the underlying </a:t>
            </a:r>
            <a:r>
              <a:rPr lang="en-US" dirty="0">
                <a:latin typeface="+mj-lt"/>
              </a:rPr>
              <a:t>premise being that the only consequence of a failure to perform </a:t>
            </a:r>
            <a:r>
              <a:rPr lang="en-US" dirty="0" smtClean="0">
                <a:latin typeface="+mj-lt"/>
              </a:rPr>
              <a:t>the earning </a:t>
            </a:r>
            <a:r>
              <a:rPr lang="en-US" dirty="0">
                <a:latin typeface="+mj-lt"/>
              </a:rPr>
              <a:t>work is that the </a:t>
            </a:r>
            <a:r>
              <a:rPr lang="en-US" dirty="0" err="1">
                <a:latin typeface="+mj-lt"/>
              </a:rPr>
              <a:t>farmor</a:t>
            </a:r>
            <a:r>
              <a:rPr lang="en-US" dirty="0">
                <a:latin typeface="+mj-lt"/>
              </a:rPr>
              <a:t> is not obliged to make an </a:t>
            </a:r>
            <a:r>
              <a:rPr lang="en-US" dirty="0" smtClean="0">
                <a:latin typeface="+mj-lt"/>
              </a:rPr>
              <a:t>assignment.</a:t>
            </a:r>
          </a:p>
          <a:p>
            <a:pPr marL="0" indent="0">
              <a:buNone/>
            </a:pPr>
            <a:r>
              <a:rPr lang="en-US" dirty="0" smtClean="0">
                <a:latin typeface="+mj-lt"/>
              </a:rPr>
              <a:t>Also the contribution </a:t>
            </a:r>
            <a:r>
              <a:rPr lang="en-US" dirty="0">
                <a:latin typeface="+mj-lt"/>
              </a:rPr>
              <a:t>is most often made through expenditure “in the ground” rather than </a:t>
            </a:r>
            <a:r>
              <a:rPr lang="en-US" dirty="0" smtClean="0">
                <a:latin typeface="+mj-lt"/>
              </a:rPr>
              <a:t>as payments </a:t>
            </a:r>
            <a:r>
              <a:rPr lang="en-US" dirty="0">
                <a:latin typeface="+mj-lt"/>
              </a:rPr>
              <a:t>to the </a:t>
            </a:r>
            <a:r>
              <a:rPr lang="en-US" dirty="0" err="1">
                <a:latin typeface="+mj-lt"/>
              </a:rPr>
              <a:t>farmor</a:t>
            </a:r>
            <a:r>
              <a:rPr lang="en-US" dirty="0">
                <a:latin typeface="+mj-lt"/>
              </a:rPr>
              <a:t>.</a:t>
            </a:r>
          </a:p>
        </p:txBody>
      </p:sp>
    </p:spTree>
    <p:extLst>
      <p:ext uri="{BB962C8B-B14F-4D97-AF65-F5344CB8AC3E}">
        <p14:creationId xmlns:p14="http://schemas.microsoft.com/office/powerpoint/2010/main" val="25613768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smtClean="0"/>
              <a:t>Tax considerations </a:t>
            </a:r>
            <a:endParaRPr lang="en-US" dirty="0"/>
          </a:p>
        </p:txBody>
      </p:sp>
      <p:sp>
        <p:nvSpPr>
          <p:cNvPr id="3" name="Content Placeholder 2"/>
          <p:cNvSpPr>
            <a:spLocks noGrp="1"/>
          </p:cNvSpPr>
          <p:nvPr>
            <p:ph idx="1"/>
          </p:nvPr>
        </p:nvSpPr>
        <p:spPr/>
        <p:txBody>
          <a:bodyPr>
            <a:normAutofit/>
          </a:bodyPr>
          <a:lstStyle/>
          <a:p>
            <a:r>
              <a:rPr lang="en-US" dirty="0">
                <a:latin typeface="+mj-lt"/>
              </a:rPr>
              <a:t>The </a:t>
            </a:r>
            <a:r>
              <a:rPr lang="en-US" dirty="0" smtClean="0">
                <a:latin typeface="+mj-lt"/>
              </a:rPr>
              <a:t>detailed tax </a:t>
            </a:r>
            <a:r>
              <a:rPr lang="en-US" dirty="0">
                <a:latin typeface="+mj-lt"/>
              </a:rPr>
              <a:t>treatment of </a:t>
            </a:r>
            <a:r>
              <a:rPr lang="en-US" dirty="0" err="1">
                <a:latin typeface="+mj-lt"/>
              </a:rPr>
              <a:t>farmouts</a:t>
            </a:r>
            <a:r>
              <a:rPr lang="en-US" dirty="0">
                <a:latin typeface="+mj-lt"/>
              </a:rPr>
              <a:t> is </a:t>
            </a:r>
            <a:r>
              <a:rPr lang="en-US" dirty="0" smtClean="0">
                <a:latin typeface="+mj-lt"/>
              </a:rPr>
              <a:t>not part of today’s session </a:t>
            </a:r>
          </a:p>
          <a:p>
            <a:endParaRPr lang="en-US" dirty="0">
              <a:latin typeface="+mj-lt"/>
            </a:endParaRPr>
          </a:p>
          <a:p>
            <a:r>
              <a:rPr lang="en-US" dirty="0" smtClean="0">
                <a:latin typeface="+mj-lt"/>
              </a:rPr>
              <a:t>However each </a:t>
            </a:r>
            <a:r>
              <a:rPr lang="en-US" dirty="0">
                <a:latin typeface="+mj-lt"/>
              </a:rPr>
              <a:t>party </a:t>
            </a:r>
            <a:r>
              <a:rPr lang="en-US" dirty="0" smtClean="0">
                <a:latin typeface="+mj-lt"/>
              </a:rPr>
              <a:t>will be </a:t>
            </a:r>
            <a:r>
              <a:rPr lang="en-US" dirty="0">
                <a:latin typeface="+mj-lt"/>
              </a:rPr>
              <a:t>aiming to </a:t>
            </a:r>
            <a:r>
              <a:rPr lang="en-US" dirty="0" err="1">
                <a:latin typeface="+mj-lt"/>
              </a:rPr>
              <a:t>maximise</a:t>
            </a:r>
            <a:r>
              <a:rPr lang="en-US" dirty="0">
                <a:latin typeface="+mj-lt"/>
              </a:rPr>
              <a:t> its individual tax position arising from the </a:t>
            </a:r>
            <a:r>
              <a:rPr lang="en-US" dirty="0" err="1" smtClean="0">
                <a:latin typeface="+mj-lt"/>
              </a:rPr>
              <a:t>farmout</a:t>
            </a:r>
            <a:r>
              <a:rPr lang="en-US" dirty="0" smtClean="0">
                <a:latin typeface="+mj-lt"/>
              </a:rPr>
              <a:t> transaction </a:t>
            </a:r>
            <a:r>
              <a:rPr lang="en-US" dirty="0">
                <a:latin typeface="+mj-lt"/>
              </a:rPr>
              <a:t>and often this will throw up competing </a:t>
            </a:r>
            <a:r>
              <a:rPr lang="en-US" dirty="0" smtClean="0">
                <a:latin typeface="+mj-lt"/>
              </a:rPr>
              <a:t>transaction-structuring preferences</a:t>
            </a:r>
            <a:r>
              <a:rPr lang="en-US" dirty="0">
                <a:latin typeface="+mj-lt"/>
              </a:rPr>
              <a:t>. </a:t>
            </a:r>
            <a:endParaRPr lang="en-US" dirty="0" smtClean="0">
              <a:latin typeface="+mj-lt"/>
            </a:endParaRPr>
          </a:p>
          <a:p>
            <a:r>
              <a:rPr lang="en-US" dirty="0" smtClean="0">
                <a:latin typeface="+mj-lt"/>
              </a:rPr>
              <a:t>Most Farm in/farm out arrangements will be subject to government approval and tax can be a significant hurdle as has been seen in Uganda especially with Tullow.</a:t>
            </a:r>
            <a:endParaRPr lang="en-US" dirty="0">
              <a:latin typeface="+mj-lt"/>
            </a:endParaRPr>
          </a:p>
        </p:txBody>
      </p:sp>
    </p:spTree>
    <p:extLst>
      <p:ext uri="{BB962C8B-B14F-4D97-AF65-F5344CB8AC3E}">
        <p14:creationId xmlns:p14="http://schemas.microsoft.com/office/powerpoint/2010/main" val="79939686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Tullow in Uganda; Farm down and sale</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01499540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2436553" y="2998457"/>
            <a:ext cx="628073" cy="369332"/>
          </a:xfrm>
          <a:prstGeom prst="rect">
            <a:avLst/>
          </a:prstGeom>
          <a:solidFill>
            <a:schemeClr val="accent2"/>
          </a:solidFill>
        </p:spPr>
        <p:txBody>
          <a:bodyPr wrap="square" rtlCol="0">
            <a:spAutoFit/>
          </a:bodyPr>
          <a:lstStyle/>
          <a:p>
            <a:r>
              <a:rPr lang="en-US" dirty="0" smtClean="0">
                <a:latin typeface="+mj-lt"/>
              </a:rPr>
              <a:t>Sale</a:t>
            </a:r>
            <a:endParaRPr lang="en-US" dirty="0">
              <a:latin typeface="+mj-lt"/>
            </a:endParaRPr>
          </a:p>
        </p:txBody>
      </p:sp>
      <p:sp>
        <p:nvSpPr>
          <p:cNvPr id="9" name="TextBox 8"/>
          <p:cNvSpPr txBox="1"/>
          <p:nvPr/>
        </p:nvSpPr>
        <p:spPr>
          <a:xfrm>
            <a:off x="3315506" y="2690679"/>
            <a:ext cx="1209964"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00" dirty="0" smtClean="0">
                <a:latin typeface="+mj-lt"/>
              </a:rPr>
              <a:t>2010-2012</a:t>
            </a:r>
            <a:endParaRPr lang="en-US" sz="1400" dirty="0">
              <a:latin typeface="+mj-lt"/>
            </a:endParaRPr>
          </a:p>
        </p:txBody>
      </p:sp>
      <p:sp>
        <p:nvSpPr>
          <p:cNvPr id="10" name="TextBox 9"/>
          <p:cNvSpPr txBox="1"/>
          <p:nvPr/>
        </p:nvSpPr>
        <p:spPr>
          <a:xfrm>
            <a:off x="5948158" y="2690677"/>
            <a:ext cx="1157318"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00" dirty="0">
                <a:latin typeface="+mj-lt"/>
              </a:rPr>
              <a:t>2012-2020</a:t>
            </a:r>
          </a:p>
        </p:txBody>
      </p:sp>
      <p:sp>
        <p:nvSpPr>
          <p:cNvPr id="11" name="TextBox 10"/>
          <p:cNvSpPr txBox="1"/>
          <p:nvPr/>
        </p:nvSpPr>
        <p:spPr>
          <a:xfrm>
            <a:off x="4551215" y="3000243"/>
            <a:ext cx="1188720" cy="365760"/>
          </a:xfrm>
          <a:prstGeom prst="rect">
            <a:avLst/>
          </a:prstGeom>
          <a:solidFill>
            <a:schemeClr val="accent2"/>
          </a:solidFill>
        </p:spPr>
        <p:txBody>
          <a:bodyPr wrap="square" rtlCol="0">
            <a:spAutoFit/>
          </a:bodyPr>
          <a:lstStyle/>
          <a:p>
            <a:r>
              <a:rPr lang="en-US" sz="1600" dirty="0" smtClean="0">
                <a:latin typeface="+mj-lt"/>
              </a:rPr>
              <a:t>Farm down</a:t>
            </a:r>
            <a:endParaRPr lang="en-US" sz="1600" dirty="0">
              <a:latin typeface="+mj-lt"/>
            </a:endParaRPr>
          </a:p>
        </p:txBody>
      </p:sp>
      <p:sp>
        <p:nvSpPr>
          <p:cNvPr id="12" name="TextBox 11"/>
          <p:cNvSpPr txBox="1"/>
          <p:nvPr/>
        </p:nvSpPr>
        <p:spPr>
          <a:xfrm>
            <a:off x="7712680" y="2690676"/>
            <a:ext cx="3388591"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00" dirty="0">
                <a:latin typeface="+mj-lt"/>
              </a:rPr>
              <a:t>2020- to date</a:t>
            </a:r>
          </a:p>
        </p:txBody>
      </p:sp>
      <p:sp>
        <p:nvSpPr>
          <p:cNvPr id="13" name="TextBox 12"/>
          <p:cNvSpPr txBox="1"/>
          <p:nvPr/>
        </p:nvSpPr>
        <p:spPr>
          <a:xfrm>
            <a:off x="1138036" y="2690678"/>
            <a:ext cx="1263072" cy="30777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1400" dirty="0" smtClean="0">
                <a:latin typeface="+mj-lt"/>
              </a:rPr>
              <a:t>2001-2010</a:t>
            </a:r>
            <a:endParaRPr lang="en-US" sz="1400" dirty="0">
              <a:latin typeface="+mj-lt"/>
            </a:endParaRPr>
          </a:p>
        </p:txBody>
      </p:sp>
      <p:sp>
        <p:nvSpPr>
          <p:cNvPr id="14" name="TextBox 13"/>
          <p:cNvSpPr txBox="1"/>
          <p:nvPr/>
        </p:nvSpPr>
        <p:spPr>
          <a:xfrm>
            <a:off x="7084607" y="2998457"/>
            <a:ext cx="628073" cy="369332"/>
          </a:xfrm>
          <a:prstGeom prst="rect">
            <a:avLst/>
          </a:prstGeom>
          <a:solidFill>
            <a:schemeClr val="accent2"/>
          </a:solidFill>
        </p:spPr>
        <p:txBody>
          <a:bodyPr wrap="square" rtlCol="0">
            <a:spAutoFit/>
          </a:bodyPr>
          <a:lstStyle/>
          <a:p>
            <a:r>
              <a:rPr lang="en-US" dirty="0" smtClean="0">
                <a:latin typeface="+mj-lt"/>
              </a:rPr>
              <a:t>Sale</a:t>
            </a:r>
            <a:endParaRPr lang="en-US" dirty="0">
              <a:latin typeface="+mj-lt"/>
            </a:endParaRPr>
          </a:p>
        </p:txBody>
      </p:sp>
    </p:spTree>
    <p:extLst>
      <p:ext uri="{BB962C8B-B14F-4D97-AF65-F5344CB8AC3E}">
        <p14:creationId xmlns:p14="http://schemas.microsoft.com/office/powerpoint/2010/main" val="2006360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3609474" y="2569946"/>
            <a:ext cx="4803006" cy="1200329"/>
          </a:xfrm>
          <a:prstGeom prst="rect">
            <a:avLst/>
          </a:prstGeom>
          <a:noFill/>
        </p:spPr>
        <p:txBody>
          <a:bodyPr wrap="square" rtlCol="0">
            <a:spAutoFit/>
          </a:bodyPr>
          <a:lstStyle/>
          <a:p>
            <a:r>
              <a:rPr lang="en-US" sz="7200" dirty="0" smtClean="0">
                <a:latin typeface="+mj-lt"/>
              </a:rPr>
              <a:t>Thank you</a:t>
            </a:r>
            <a:endParaRPr lang="en-US" sz="7200" dirty="0">
              <a:latin typeface="+mj-lt"/>
            </a:endParaRPr>
          </a:p>
        </p:txBody>
      </p:sp>
    </p:spTree>
    <p:extLst>
      <p:ext uri="{BB962C8B-B14F-4D97-AF65-F5344CB8AC3E}">
        <p14:creationId xmlns:p14="http://schemas.microsoft.com/office/powerpoint/2010/main" val="841513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Farm in/farm out</a:t>
            </a:r>
            <a:r>
              <a:rPr lang="en-US" dirty="0"/>
              <a:t>; Meaning</a:t>
            </a:r>
            <a:br>
              <a:rPr lang="en-US" dirty="0"/>
            </a:br>
            <a:r>
              <a:rPr lang="en-US" dirty="0" smtClean="0"/>
              <a:t>Cap the expenditure commitment </a:t>
            </a:r>
            <a:endParaRPr lang="en-US" dirty="0"/>
          </a:p>
        </p:txBody>
      </p:sp>
      <p:sp>
        <p:nvSpPr>
          <p:cNvPr id="3" name="Content Placeholder 2"/>
          <p:cNvSpPr>
            <a:spLocks noGrp="1"/>
          </p:cNvSpPr>
          <p:nvPr>
            <p:ph idx="1"/>
          </p:nvPr>
        </p:nvSpPr>
        <p:spPr/>
        <p:txBody>
          <a:bodyPr>
            <a:normAutofit/>
          </a:bodyPr>
          <a:lstStyle/>
          <a:p>
            <a:r>
              <a:rPr lang="en-US" dirty="0">
                <a:latin typeface="+mj-lt"/>
              </a:rPr>
              <a:t>There are many variations in contractual obligations of farm-in agreements. </a:t>
            </a:r>
            <a:endParaRPr lang="en-US" dirty="0" smtClean="0">
              <a:latin typeface="+mj-lt"/>
            </a:endParaRPr>
          </a:p>
          <a:p>
            <a:r>
              <a:rPr lang="en-US" dirty="0" smtClean="0">
                <a:latin typeface="+mj-lt"/>
              </a:rPr>
              <a:t>For </a:t>
            </a:r>
            <a:r>
              <a:rPr lang="en-US" dirty="0">
                <a:latin typeface="+mj-lt"/>
              </a:rPr>
              <a:t>example, the farm-in company may have to drill an exploration well. This obligation can be rather open-ended as keeping within budget is difficult when drilling into unknown areas or geological environments. </a:t>
            </a:r>
            <a:endParaRPr lang="en-US" dirty="0" smtClean="0">
              <a:latin typeface="+mj-lt"/>
            </a:endParaRPr>
          </a:p>
          <a:p>
            <a:r>
              <a:rPr lang="en-US" dirty="0" smtClean="0">
                <a:latin typeface="+mj-lt"/>
              </a:rPr>
              <a:t>The </a:t>
            </a:r>
            <a:r>
              <a:rPr lang="en-US" dirty="0">
                <a:latin typeface="+mj-lt"/>
              </a:rPr>
              <a:t>farm-in company must </a:t>
            </a:r>
            <a:r>
              <a:rPr lang="en-US" dirty="0" err="1">
                <a:latin typeface="+mj-lt"/>
              </a:rPr>
              <a:t>recognise</a:t>
            </a:r>
            <a:r>
              <a:rPr lang="en-US" dirty="0">
                <a:latin typeface="+mj-lt"/>
              </a:rPr>
              <a:t> that drilling problems and other delays can cause considerable cost overruns. Therefore, if they can “cap” the expenditure commitment when drawing up the agreement it is to their advantage.</a:t>
            </a:r>
          </a:p>
          <a:p>
            <a:endParaRPr lang="en-US" dirty="0">
              <a:latin typeface="+mj-lt"/>
            </a:endParaRPr>
          </a:p>
        </p:txBody>
      </p:sp>
    </p:spTree>
    <p:extLst>
      <p:ext uri="{BB962C8B-B14F-4D97-AF65-F5344CB8AC3E}">
        <p14:creationId xmlns:p14="http://schemas.microsoft.com/office/powerpoint/2010/main" val="1072104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Farm in/farm </a:t>
            </a:r>
            <a:r>
              <a:rPr lang="en-US" b="1" dirty="0" smtClean="0"/>
              <a:t>out; </a:t>
            </a:r>
            <a:r>
              <a:rPr lang="en-US" dirty="0" smtClean="0"/>
              <a:t>Types </a:t>
            </a:r>
            <a:r>
              <a:rPr lang="en-US" dirty="0"/>
              <a:t>of </a:t>
            </a:r>
            <a:r>
              <a:rPr lang="en-US" dirty="0" smtClean="0"/>
              <a:t>farm outs</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sz="3200" b="1" dirty="0" smtClean="0">
                <a:latin typeface="+mj-lt"/>
              </a:rPr>
              <a:t>Ground </a:t>
            </a:r>
            <a:r>
              <a:rPr lang="en-US" sz="3200" b="1" dirty="0">
                <a:latin typeface="+mj-lt"/>
              </a:rPr>
              <a:t>floor and promoted </a:t>
            </a:r>
            <a:r>
              <a:rPr lang="en-US" sz="3200" b="1" dirty="0" smtClean="0">
                <a:latin typeface="+mj-lt"/>
              </a:rPr>
              <a:t>farm outs</a:t>
            </a:r>
          </a:p>
          <a:p>
            <a:pPr marL="0" indent="0">
              <a:buNone/>
            </a:pPr>
            <a:endParaRPr lang="en-US" sz="3200" dirty="0" smtClean="0">
              <a:latin typeface="+mj-lt"/>
            </a:endParaRPr>
          </a:p>
          <a:p>
            <a:pPr marL="0" indent="0">
              <a:buNone/>
            </a:pPr>
            <a:r>
              <a:rPr lang="en-US" sz="3200" dirty="0" smtClean="0">
                <a:latin typeface="+mj-lt"/>
              </a:rPr>
              <a:t>[Ground floor </a:t>
            </a:r>
            <a:r>
              <a:rPr lang="en-US" sz="3200" dirty="0">
                <a:latin typeface="+mj-lt"/>
              </a:rPr>
              <a:t>or </a:t>
            </a:r>
            <a:r>
              <a:rPr lang="en-US" sz="3200" dirty="0" smtClean="0">
                <a:latin typeface="+mj-lt"/>
              </a:rPr>
              <a:t>heads up terms] </a:t>
            </a:r>
          </a:p>
          <a:p>
            <a:pPr marL="0" indent="0">
              <a:buNone/>
            </a:pPr>
            <a:r>
              <a:rPr lang="en-US" sz="3200" dirty="0" smtClean="0">
                <a:latin typeface="+mj-lt"/>
              </a:rPr>
              <a:t>The </a:t>
            </a:r>
            <a:r>
              <a:rPr lang="en-US" sz="3200" dirty="0" err="1">
                <a:latin typeface="+mj-lt"/>
              </a:rPr>
              <a:t>farmor</a:t>
            </a:r>
            <a:r>
              <a:rPr lang="en-US" sz="3200" dirty="0">
                <a:latin typeface="+mj-lt"/>
              </a:rPr>
              <a:t> is prepared to assign say a 10% interest in the </a:t>
            </a:r>
            <a:r>
              <a:rPr lang="en-US" sz="3200" dirty="0" smtClean="0">
                <a:latin typeface="+mj-lt"/>
              </a:rPr>
              <a:t>relevant petroleum license </a:t>
            </a:r>
            <a:r>
              <a:rPr lang="en-US" sz="3200" dirty="0">
                <a:latin typeface="+mj-lt"/>
              </a:rPr>
              <a:t>in return for the </a:t>
            </a:r>
            <a:r>
              <a:rPr lang="en-US" sz="3200" dirty="0" err="1">
                <a:latin typeface="+mj-lt"/>
              </a:rPr>
              <a:t>farmee</a:t>
            </a:r>
            <a:r>
              <a:rPr lang="en-US" sz="3200" dirty="0">
                <a:latin typeface="+mj-lt"/>
              </a:rPr>
              <a:t> bearing 10% of </a:t>
            </a:r>
            <a:r>
              <a:rPr lang="en-US" sz="3200" dirty="0" smtClean="0">
                <a:latin typeface="+mj-lt"/>
              </a:rPr>
              <a:t>the </a:t>
            </a:r>
            <a:r>
              <a:rPr lang="en-US" sz="3200" dirty="0">
                <a:latin typeface="+mj-lt"/>
              </a:rPr>
              <a:t>cost of the </a:t>
            </a:r>
            <a:r>
              <a:rPr lang="en-US" sz="3200" dirty="0" smtClean="0">
                <a:latin typeface="+mj-lt"/>
              </a:rPr>
              <a:t>agreed work-earning </a:t>
            </a:r>
            <a:r>
              <a:rPr lang="en-US" sz="3200" dirty="0">
                <a:latin typeface="+mj-lt"/>
              </a:rPr>
              <a:t>program</a:t>
            </a:r>
            <a:r>
              <a:rPr lang="en-US" sz="3200" dirty="0" smtClean="0">
                <a:latin typeface="+mj-lt"/>
              </a:rPr>
              <a:t>.</a:t>
            </a:r>
            <a:endParaRPr lang="en-US" sz="3200" dirty="0">
              <a:latin typeface="+mj-lt"/>
            </a:endParaRPr>
          </a:p>
          <a:p>
            <a:pPr marL="0" indent="0">
              <a:buNone/>
            </a:pPr>
            <a:endParaRPr lang="en-US" sz="3200" dirty="0" smtClean="0">
              <a:latin typeface="+mj-lt"/>
            </a:endParaRPr>
          </a:p>
          <a:p>
            <a:pPr marL="0" indent="0">
              <a:buNone/>
            </a:pPr>
            <a:r>
              <a:rPr lang="en-US" sz="3200" dirty="0" smtClean="0">
                <a:latin typeface="+mj-lt"/>
              </a:rPr>
              <a:t>[A promoted deal] </a:t>
            </a:r>
          </a:p>
          <a:p>
            <a:pPr marL="0" indent="0">
              <a:buNone/>
            </a:pPr>
            <a:endParaRPr lang="en-US" sz="3200" dirty="0">
              <a:latin typeface="+mj-lt"/>
            </a:endParaRPr>
          </a:p>
          <a:p>
            <a:pPr marL="0" indent="0">
              <a:buNone/>
            </a:pPr>
            <a:r>
              <a:rPr lang="en-US" sz="3200" dirty="0" smtClean="0">
                <a:latin typeface="+mj-lt"/>
              </a:rPr>
              <a:t>The </a:t>
            </a:r>
            <a:r>
              <a:rPr lang="en-US" sz="3200" dirty="0" err="1" smtClean="0">
                <a:latin typeface="+mj-lt"/>
              </a:rPr>
              <a:t>farmor</a:t>
            </a:r>
            <a:r>
              <a:rPr lang="en-US" sz="3200" dirty="0" smtClean="0">
                <a:latin typeface="+mj-lt"/>
              </a:rPr>
              <a:t> </a:t>
            </a:r>
            <a:r>
              <a:rPr lang="en-US" sz="3200" dirty="0">
                <a:latin typeface="+mj-lt"/>
              </a:rPr>
              <a:t>takes a premium for </a:t>
            </a:r>
            <a:r>
              <a:rPr lang="en-US" sz="3200" dirty="0" smtClean="0">
                <a:latin typeface="+mj-lt"/>
              </a:rPr>
              <a:t>its agreement </a:t>
            </a:r>
            <a:r>
              <a:rPr lang="en-US" sz="3200" dirty="0">
                <a:latin typeface="+mj-lt"/>
              </a:rPr>
              <a:t>to assign an undivided working interest; for example, say a </a:t>
            </a:r>
            <a:r>
              <a:rPr lang="en-US" sz="3200" dirty="0" smtClean="0">
                <a:latin typeface="+mj-lt"/>
              </a:rPr>
              <a:t>10% working </a:t>
            </a:r>
            <a:r>
              <a:rPr lang="en-US" sz="3200" dirty="0">
                <a:latin typeface="+mj-lt"/>
              </a:rPr>
              <a:t>interest in the petroleum </a:t>
            </a:r>
            <a:r>
              <a:rPr lang="en-US" sz="3200" dirty="0" smtClean="0">
                <a:latin typeface="+mj-lt"/>
              </a:rPr>
              <a:t>interest </a:t>
            </a:r>
            <a:r>
              <a:rPr lang="en-US" sz="3200" dirty="0">
                <a:latin typeface="+mj-lt"/>
              </a:rPr>
              <a:t>in return for the </a:t>
            </a:r>
            <a:r>
              <a:rPr lang="en-US" sz="3200" dirty="0" err="1">
                <a:latin typeface="+mj-lt"/>
              </a:rPr>
              <a:t>farmee</a:t>
            </a:r>
            <a:r>
              <a:rPr lang="en-US" sz="3200" dirty="0">
                <a:latin typeface="+mj-lt"/>
              </a:rPr>
              <a:t> bearing </a:t>
            </a:r>
            <a:r>
              <a:rPr lang="en-US" sz="3200" dirty="0" smtClean="0">
                <a:latin typeface="+mj-lt"/>
              </a:rPr>
              <a:t>20% of </a:t>
            </a:r>
            <a:r>
              <a:rPr lang="en-US" sz="3200" dirty="0">
                <a:latin typeface="+mj-lt"/>
              </a:rPr>
              <a:t>the costs of the agreed work program. The 20% comprises the 10% </a:t>
            </a:r>
            <a:r>
              <a:rPr lang="en-US" sz="3200" dirty="0" smtClean="0">
                <a:latin typeface="+mj-lt"/>
              </a:rPr>
              <a:t>associated with </a:t>
            </a:r>
            <a:r>
              <a:rPr lang="en-US" sz="3200" dirty="0">
                <a:latin typeface="+mj-lt"/>
              </a:rPr>
              <a:t>the </a:t>
            </a:r>
            <a:r>
              <a:rPr lang="en-US" sz="3200" dirty="0" err="1">
                <a:latin typeface="+mj-lt"/>
              </a:rPr>
              <a:t>farmout</a:t>
            </a:r>
            <a:r>
              <a:rPr lang="en-US" sz="3200" dirty="0">
                <a:latin typeface="+mj-lt"/>
              </a:rPr>
              <a:t> interest plus 10% of the </a:t>
            </a:r>
            <a:r>
              <a:rPr lang="en-US" sz="3200" dirty="0" err="1">
                <a:latin typeface="+mj-lt"/>
              </a:rPr>
              <a:t>farmor’s</a:t>
            </a:r>
            <a:r>
              <a:rPr lang="en-US" sz="3200" dirty="0">
                <a:latin typeface="+mj-lt"/>
              </a:rPr>
              <a:t> burden of also contributing </a:t>
            </a:r>
            <a:r>
              <a:rPr lang="en-US" sz="3200" dirty="0" smtClean="0">
                <a:latin typeface="+mj-lt"/>
              </a:rPr>
              <a:t>to the </a:t>
            </a:r>
            <a:r>
              <a:rPr lang="en-US" sz="3200" dirty="0">
                <a:latin typeface="+mj-lt"/>
              </a:rPr>
              <a:t>agreed work program.</a:t>
            </a:r>
          </a:p>
        </p:txBody>
      </p:sp>
    </p:spTree>
    <p:extLst>
      <p:ext uri="{BB962C8B-B14F-4D97-AF65-F5344CB8AC3E}">
        <p14:creationId xmlns:p14="http://schemas.microsoft.com/office/powerpoint/2010/main" val="36582328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Farm in/farm out; </a:t>
            </a:r>
            <a:r>
              <a:rPr lang="en-US" dirty="0"/>
              <a:t>Types of farm outs</a:t>
            </a:r>
          </a:p>
        </p:txBody>
      </p:sp>
      <p:sp>
        <p:nvSpPr>
          <p:cNvPr id="3" name="Content Placeholder 2"/>
          <p:cNvSpPr>
            <a:spLocks noGrp="1"/>
          </p:cNvSpPr>
          <p:nvPr>
            <p:ph idx="1"/>
          </p:nvPr>
        </p:nvSpPr>
        <p:spPr/>
        <p:txBody>
          <a:bodyPr>
            <a:normAutofit fontScale="92500"/>
          </a:bodyPr>
          <a:lstStyle/>
          <a:p>
            <a:pPr marL="0" indent="0">
              <a:buNone/>
            </a:pPr>
            <a:r>
              <a:rPr lang="en-US" sz="3200" b="1" dirty="0" smtClean="0">
                <a:latin typeface="+mj-lt"/>
              </a:rPr>
              <a:t>A fully promoted farm out</a:t>
            </a:r>
          </a:p>
          <a:p>
            <a:pPr marL="0" indent="0">
              <a:buNone/>
            </a:pPr>
            <a:endParaRPr lang="en-US" sz="3200" dirty="0">
              <a:latin typeface="+mj-lt"/>
            </a:endParaRPr>
          </a:p>
          <a:p>
            <a:pPr marL="0" indent="0">
              <a:buNone/>
            </a:pPr>
            <a:r>
              <a:rPr lang="en-US" sz="3200" dirty="0" smtClean="0">
                <a:latin typeface="+mj-lt"/>
              </a:rPr>
              <a:t>The  </a:t>
            </a:r>
            <a:r>
              <a:rPr lang="en-US" sz="3200" dirty="0" err="1">
                <a:latin typeface="+mj-lt"/>
              </a:rPr>
              <a:t>farmor</a:t>
            </a:r>
            <a:r>
              <a:rPr lang="en-US" sz="3200" dirty="0">
                <a:latin typeface="+mj-lt"/>
              </a:rPr>
              <a:t> agrees to assign say a </a:t>
            </a:r>
            <a:r>
              <a:rPr lang="en-US" sz="3200" dirty="0" smtClean="0">
                <a:latin typeface="+mj-lt"/>
              </a:rPr>
              <a:t>25% undivided </a:t>
            </a:r>
            <a:r>
              <a:rPr lang="en-US" sz="3200" dirty="0">
                <a:latin typeface="+mj-lt"/>
              </a:rPr>
              <a:t>interest to each of three </a:t>
            </a:r>
            <a:r>
              <a:rPr lang="en-US" sz="3200" dirty="0" err="1">
                <a:latin typeface="+mj-lt"/>
              </a:rPr>
              <a:t>farmees</a:t>
            </a:r>
            <a:r>
              <a:rPr lang="en-US" sz="3200" dirty="0">
                <a:latin typeface="+mj-lt"/>
              </a:rPr>
              <a:t> in return for those </a:t>
            </a:r>
            <a:r>
              <a:rPr lang="en-US" sz="3200" dirty="0" err="1">
                <a:latin typeface="+mj-lt"/>
              </a:rPr>
              <a:t>farmees</a:t>
            </a:r>
            <a:r>
              <a:rPr lang="en-US" sz="3200" dirty="0">
                <a:latin typeface="+mj-lt"/>
              </a:rPr>
              <a:t> each </a:t>
            </a:r>
            <a:r>
              <a:rPr lang="en-US" sz="3200" dirty="0" smtClean="0">
                <a:latin typeface="+mj-lt"/>
              </a:rPr>
              <a:t>paying 33.3% </a:t>
            </a:r>
            <a:r>
              <a:rPr lang="en-US" sz="3200" dirty="0">
                <a:latin typeface="+mj-lt"/>
              </a:rPr>
              <a:t>of the costs of the work. Hence the </a:t>
            </a:r>
            <a:r>
              <a:rPr lang="en-US" sz="3200" dirty="0" err="1">
                <a:latin typeface="+mj-lt"/>
              </a:rPr>
              <a:t>farmor</a:t>
            </a:r>
            <a:r>
              <a:rPr lang="en-US" sz="3200" dirty="0">
                <a:latin typeface="+mj-lt"/>
              </a:rPr>
              <a:t> ends up not having to </a:t>
            </a:r>
            <a:r>
              <a:rPr lang="en-US" sz="3200" dirty="0" smtClean="0">
                <a:latin typeface="+mj-lt"/>
              </a:rPr>
              <a:t>contribute any </a:t>
            </a:r>
            <a:r>
              <a:rPr lang="en-US" sz="3200" dirty="0">
                <a:latin typeface="+mj-lt"/>
              </a:rPr>
              <a:t>funds for the work and retains a 25% working interest. </a:t>
            </a:r>
            <a:endParaRPr lang="en-US" sz="3200" dirty="0" smtClean="0">
              <a:latin typeface="+mj-lt"/>
            </a:endParaRPr>
          </a:p>
          <a:p>
            <a:pPr marL="0" indent="0">
              <a:buNone/>
            </a:pPr>
            <a:endParaRPr lang="en-US" sz="3200" dirty="0">
              <a:latin typeface="+mj-lt"/>
            </a:endParaRPr>
          </a:p>
          <a:p>
            <a:pPr marL="0" indent="0">
              <a:buNone/>
            </a:pPr>
            <a:r>
              <a:rPr lang="en-US" sz="3200" dirty="0" smtClean="0">
                <a:latin typeface="+mj-lt"/>
              </a:rPr>
              <a:t>Here</a:t>
            </a:r>
            <a:r>
              <a:rPr lang="en-US" sz="3200" dirty="0">
                <a:latin typeface="+mj-lt"/>
              </a:rPr>
              <a:t>, the </a:t>
            </a:r>
            <a:r>
              <a:rPr lang="en-US" sz="3200" dirty="0" err="1" smtClean="0">
                <a:latin typeface="+mj-lt"/>
              </a:rPr>
              <a:t>farmor’s</a:t>
            </a:r>
            <a:r>
              <a:rPr lang="en-US" sz="3200" dirty="0" smtClean="0">
                <a:latin typeface="+mj-lt"/>
              </a:rPr>
              <a:t> position </a:t>
            </a:r>
            <a:r>
              <a:rPr lang="en-US" sz="3200" dirty="0">
                <a:latin typeface="+mj-lt"/>
              </a:rPr>
              <a:t>is referred to as being “fully carried”.</a:t>
            </a:r>
          </a:p>
        </p:txBody>
      </p:sp>
    </p:spTree>
    <p:extLst>
      <p:ext uri="{BB962C8B-B14F-4D97-AF65-F5344CB8AC3E}">
        <p14:creationId xmlns:p14="http://schemas.microsoft.com/office/powerpoint/2010/main" val="6664630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a:solidFill>
                  <a:prstClr val="black"/>
                </a:solidFill>
              </a:rPr>
              <a:t>Types of farm outs</a:t>
            </a:r>
            <a:endParaRPr lang="en-US" dirty="0"/>
          </a:p>
        </p:txBody>
      </p:sp>
      <p:sp>
        <p:nvSpPr>
          <p:cNvPr id="3" name="Content Placeholder 2"/>
          <p:cNvSpPr>
            <a:spLocks noGrp="1"/>
          </p:cNvSpPr>
          <p:nvPr>
            <p:ph idx="1"/>
          </p:nvPr>
        </p:nvSpPr>
        <p:spPr/>
        <p:txBody>
          <a:bodyPr>
            <a:normAutofit/>
          </a:bodyPr>
          <a:lstStyle/>
          <a:p>
            <a:pPr marL="0" indent="0">
              <a:buNone/>
            </a:pPr>
            <a:r>
              <a:rPr lang="en-US" sz="3200" b="1" dirty="0">
                <a:latin typeface="+mj-lt"/>
              </a:rPr>
              <a:t>Formation or zone </a:t>
            </a:r>
            <a:r>
              <a:rPr lang="en-US" sz="3200" b="1" dirty="0" smtClean="0">
                <a:latin typeface="+mj-lt"/>
              </a:rPr>
              <a:t>farm outs</a:t>
            </a:r>
          </a:p>
          <a:p>
            <a:pPr marL="0" indent="0">
              <a:buNone/>
            </a:pPr>
            <a:r>
              <a:rPr lang="en-US" sz="3200" dirty="0" smtClean="0">
                <a:latin typeface="+mj-lt"/>
              </a:rPr>
              <a:t>The farm out </a:t>
            </a:r>
            <a:r>
              <a:rPr lang="en-US" sz="3200" dirty="0">
                <a:latin typeface="+mj-lt"/>
              </a:rPr>
              <a:t>interest which will be assigned (often referred to </a:t>
            </a:r>
            <a:r>
              <a:rPr lang="en-US" sz="3200" dirty="0" smtClean="0">
                <a:latin typeface="+mj-lt"/>
              </a:rPr>
              <a:t>as being </a:t>
            </a:r>
            <a:r>
              <a:rPr lang="en-US" sz="3200" dirty="0">
                <a:latin typeface="+mj-lt"/>
              </a:rPr>
              <a:t>“earned”) is an undivided working interest in a defined area of the </a:t>
            </a:r>
            <a:r>
              <a:rPr lang="en-US" sz="3200" dirty="0" smtClean="0">
                <a:latin typeface="+mj-lt"/>
              </a:rPr>
              <a:t>relevant petroleum license area. </a:t>
            </a:r>
          </a:p>
          <a:p>
            <a:pPr marL="0" indent="0">
              <a:buNone/>
            </a:pPr>
            <a:r>
              <a:rPr lang="en-US" sz="3200" dirty="0" smtClean="0">
                <a:latin typeface="+mj-lt"/>
              </a:rPr>
              <a:t>It can </a:t>
            </a:r>
            <a:r>
              <a:rPr lang="en-US" sz="3200" dirty="0">
                <a:latin typeface="+mj-lt"/>
              </a:rPr>
              <a:t>be more targeted and relate only to </a:t>
            </a:r>
            <a:r>
              <a:rPr lang="en-US" sz="3200" dirty="0" smtClean="0">
                <a:latin typeface="+mj-lt"/>
              </a:rPr>
              <a:t>an interest </a:t>
            </a:r>
            <a:r>
              <a:rPr lang="en-US" sz="3200" dirty="0">
                <a:latin typeface="+mj-lt"/>
              </a:rPr>
              <a:t>in a specified “formation” or “zone”. </a:t>
            </a:r>
          </a:p>
        </p:txBody>
      </p:sp>
    </p:spTree>
    <p:extLst>
      <p:ext uri="{BB962C8B-B14F-4D97-AF65-F5344CB8AC3E}">
        <p14:creationId xmlns:p14="http://schemas.microsoft.com/office/powerpoint/2010/main" val="14220806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a:solidFill>
                  <a:prstClr val="black"/>
                </a:solidFill>
              </a:rPr>
              <a:t>Types of farm outs</a:t>
            </a:r>
            <a:endParaRPr lang="en-US" dirty="0"/>
          </a:p>
        </p:txBody>
      </p:sp>
      <p:sp>
        <p:nvSpPr>
          <p:cNvPr id="3" name="Content Placeholder 2"/>
          <p:cNvSpPr>
            <a:spLocks noGrp="1"/>
          </p:cNvSpPr>
          <p:nvPr>
            <p:ph idx="1"/>
          </p:nvPr>
        </p:nvSpPr>
        <p:spPr/>
        <p:txBody>
          <a:bodyPr>
            <a:normAutofit/>
          </a:bodyPr>
          <a:lstStyle/>
          <a:p>
            <a:pPr marL="0" indent="0">
              <a:buNone/>
            </a:pPr>
            <a:r>
              <a:rPr lang="en-US" sz="3200" b="1" dirty="0">
                <a:latin typeface="+mj-lt"/>
              </a:rPr>
              <a:t>Production only </a:t>
            </a:r>
            <a:r>
              <a:rPr lang="en-US" sz="3200" b="1" dirty="0" smtClean="0">
                <a:latin typeface="+mj-lt"/>
              </a:rPr>
              <a:t>farm outs</a:t>
            </a:r>
            <a:endParaRPr lang="en-US" sz="3200" b="1" dirty="0">
              <a:latin typeface="+mj-lt"/>
            </a:endParaRPr>
          </a:p>
          <a:p>
            <a:pPr marL="0" indent="0">
              <a:buNone/>
            </a:pPr>
            <a:r>
              <a:rPr lang="en-US" sz="3200" dirty="0" smtClean="0">
                <a:latin typeface="+mj-lt"/>
              </a:rPr>
              <a:t>Common with more </a:t>
            </a:r>
            <a:r>
              <a:rPr lang="en-US" sz="3200" dirty="0">
                <a:latin typeface="+mj-lt"/>
              </a:rPr>
              <a:t>prospective </a:t>
            </a:r>
            <a:r>
              <a:rPr lang="en-US" sz="3200" dirty="0" smtClean="0">
                <a:latin typeface="+mj-lt"/>
              </a:rPr>
              <a:t>areas</a:t>
            </a:r>
          </a:p>
          <a:p>
            <a:pPr marL="0" indent="0">
              <a:buNone/>
            </a:pPr>
            <a:r>
              <a:rPr lang="en-US" sz="3200" dirty="0" err="1" smtClean="0">
                <a:latin typeface="+mj-lt"/>
              </a:rPr>
              <a:t>Farmouts</a:t>
            </a:r>
            <a:r>
              <a:rPr lang="en-US" sz="3200" dirty="0" smtClean="0">
                <a:latin typeface="+mj-lt"/>
              </a:rPr>
              <a:t> </a:t>
            </a:r>
            <a:r>
              <a:rPr lang="en-US" sz="3200" dirty="0">
                <a:latin typeface="+mj-lt"/>
              </a:rPr>
              <a:t>can be “production only” </a:t>
            </a:r>
            <a:r>
              <a:rPr lang="en-US" sz="3200" dirty="0" smtClean="0">
                <a:latin typeface="+mj-lt"/>
              </a:rPr>
              <a:t>arrangements such </a:t>
            </a:r>
            <a:r>
              <a:rPr lang="en-US" sz="3200" dirty="0">
                <a:latin typeface="+mj-lt"/>
              </a:rPr>
              <a:t>that an interest will only be earned if a discovery is made through the </a:t>
            </a:r>
            <a:r>
              <a:rPr lang="en-US" sz="3200" dirty="0" smtClean="0">
                <a:latin typeface="+mj-lt"/>
              </a:rPr>
              <a:t>carrying out </a:t>
            </a:r>
            <a:r>
              <a:rPr lang="en-US" sz="3200" dirty="0">
                <a:latin typeface="+mj-lt"/>
              </a:rPr>
              <a:t>of the agreed </a:t>
            </a:r>
            <a:r>
              <a:rPr lang="en-US" sz="3200" dirty="0" smtClean="0">
                <a:latin typeface="+mj-lt"/>
              </a:rPr>
              <a:t>farm in </a:t>
            </a:r>
            <a:r>
              <a:rPr lang="en-US" sz="3200" dirty="0">
                <a:latin typeface="+mj-lt"/>
              </a:rPr>
              <a:t>work. </a:t>
            </a:r>
            <a:endParaRPr lang="en-US" sz="3200" dirty="0" smtClean="0">
              <a:latin typeface="+mj-lt"/>
            </a:endParaRPr>
          </a:p>
          <a:p>
            <a:pPr marL="0" indent="0">
              <a:buNone/>
            </a:pPr>
            <a:r>
              <a:rPr lang="en-US" sz="3200" dirty="0" smtClean="0">
                <a:latin typeface="+mj-lt"/>
              </a:rPr>
              <a:t>No </a:t>
            </a:r>
            <a:r>
              <a:rPr lang="en-US" sz="3200" dirty="0">
                <a:latin typeface="+mj-lt"/>
              </a:rPr>
              <a:t>interest is earned if a dry hole </a:t>
            </a:r>
            <a:r>
              <a:rPr lang="en-US" sz="3200" dirty="0" smtClean="0">
                <a:latin typeface="+mj-lt"/>
              </a:rPr>
              <a:t>is drilled </a:t>
            </a:r>
            <a:r>
              <a:rPr lang="en-US" sz="3200" dirty="0">
                <a:latin typeface="+mj-lt"/>
              </a:rPr>
              <a:t>or the exploration work otherwise is unsuccessful. </a:t>
            </a:r>
          </a:p>
        </p:txBody>
      </p:sp>
    </p:spTree>
    <p:extLst>
      <p:ext uri="{BB962C8B-B14F-4D97-AF65-F5344CB8AC3E}">
        <p14:creationId xmlns:p14="http://schemas.microsoft.com/office/powerpoint/2010/main" val="6346111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a:solidFill>
                  <a:prstClr val="black"/>
                </a:solidFill>
              </a:rPr>
              <a:t>Types of farm outs</a:t>
            </a:r>
            <a:endParaRPr lang="en-US" dirty="0"/>
          </a:p>
        </p:txBody>
      </p:sp>
      <p:sp>
        <p:nvSpPr>
          <p:cNvPr id="3" name="Content Placeholder 2"/>
          <p:cNvSpPr>
            <a:spLocks noGrp="1"/>
          </p:cNvSpPr>
          <p:nvPr>
            <p:ph idx="1"/>
          </p:nvPr>
        </p:nvSpPr>
        <p:spPr/>
        <p:txBody>
          <a:bodyPr>
            <a:normAutofit/>
          </a:bodyPr>
          <a:lstStyle/>
          <a:p>
            <a:pPr marL="0" indent="0">
              <a:buNone/>
            </a:pPr>
            <a:r>
              <a:rPr lang="en-US" sz="3200" b="1" dirty="0">
                <a:latin typeface="+mj-lt"/>
              </a:rPr>
              <a:t>Seismic option </a:t>
            </a:r>
            <a:r>
              <a:rPr lang="en-US" sz="3200" b="1" dirty="0" smtClean="0">
                <a:latin typeface="+mj-lt"/>
              </a:rPr>
              <a:t>farm outs</a:t>
            </a:r>
          </a:p>
          <a:p>
            <a:pPr marL="0" indent="0">
              <a:buNone/>
            </a:pPr>
            <a:r>
              <a:rPr lang="en-US" sz="3200" dirty="0" smtClean="0">
                <a:latin typeface="+mj-lt"/>
              </a:rPr>
              <a:t>A </a:t>
            </a:r>
            <a:r>
              <a:rPr lang="en-US" sz="3200" dirty="0" err="1" smtClean="0">
                <a:latin typeface="+mj-lt"/>
              </a:rPr>
              <a:t>farmee</a:t>
            </a:r>
            <a:r>
              <a:rPr lang="en-US" sz="3200" dirty="0" smtClean="0">
                <a:latin typeface="+mj-lt"/>
              </a:rPr>
              <a:t> may </a:t>
            </a:r>
            <a:r>
              <a:rPr lang="en-US" sz="3200" dirty="0">
                <a:latin typeface="+mj-lt"/>
              </a:rPr>
              <a:t>have insufficient knowledge of the sub-surface conditions of the relevant </a:t>
            </a:r>
            <a:r>
              <a:rPr lang="en-US" sz="3200" dirty="0" smtClean="0">
                <a:latin typeface="+mj-lt"/>
              </a:rPr>
              <a:t>area and </a:t>
            </a:r>
            <a:r>
              <a:rPr lang="en-US" sz="3200" dirty="0">
                <a:latin typeface="+mj-lt"/>
              </a:rPr>
              <a:t>wants to proceed cautiously. </a:t>
            </a:r>
            <a:endParaRPr lang="en-US" sz="3200" dirty="0" smtClean="0">
              <a:latin typeface="+mj-lt"/>
            </a:endParaRPr>
          </a:p>
          <a:p>
            <a:pPr marL="0" indent="0">
              <a:buNone/>
            </a:pPr>
            <a:r>
              <a:rPr lang="en-US" sz="3200" dirty="0" smtClean="0">
                <a:latin typeface="+mj-lt"/>
              </a:rPr>
              <a:t>These </a:t>
            </a:r>
            <a:r>
              <a:rPr lang="en-US" sz="3200" dirty="0">
                <a:latin typeface="+mj-lt"/>
              </a:rPr>
              <a:t>considerations have given rise to what </a:t>
            </a:r>
            <a:r>
              <a:rPr lang="en-US" sz="3200" dirty="0" smtClean="0">
                <a:latin typeface="+mj-lt"/>
              </a:rPr>
              <a:t>is known </a:t>
            </a:r>
            <a:r>
              <a:rPr lang="en-US" sz="3200" dirty="0">
                <a:latin typeface="+mj-lt"/>
              </a:rPr>
              <a:t>as a “seismic option deal</a:t>
            </a:r>
            <a:r>
              <a:rPr lang="en-US" sz="3200" dirty="0" smtClean="0">
                <a:latin typeface="+mj-lt"/>
              </a:rPr>
              <a:t>”.</a:t>
            </a:r>
            <a:endParaRPr lang="en-US" sz="3200" dirty="0">
              <a:latin typeface="+mj-lt"/>
            </a:endParaRPr>
          </a:p>
        </p:txBody>
      </p:sp>
    </p:spTree>
    <p:extLst>
      <p:ext uri="{BB962C8B-B14F-4D97-AF65-F5344CB8AC3E}">
        <p14:creationId xmlns:p14="http://schemas.microsoft.com/office/powerpoint/2010/main" val="15469030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prstClr val="black"/>
                </a:solidFill>
              </a:rPr>
              <a:t>Farm in/farm out; </a:t>
            </a:r>
            <a:r>
              <a:rPr lang="en-US" dirty="0" smtClean="0"/>
              <a:t>Reasons </a:t>
            </a:r>
            <a:r>
              <a:rPr lang="en-US" dirty="0"/>
              <a:t>for Farming Out</a:t>
            </a:r>
          </a:p>
        </p:txBody>
      </p:sp>
      <p:sp>
        <p:nvSpPr>
          <p:cNvPr id="3" name="Content Placeholder 2"/>
          <p:cNvSpPr>
            <a:spLocks noGrp="1"/>
          </p:cNvSpPr>
          <p:nvPr>
            <p:ph idx="1"/>
          </p:nvPr>
        </p:nvSpPr>
        <p:spPr/>
        <p:txBody>
          <a:bodyPr>
            <a:normAutofit/>
          </a:bodyPr>
          <a:lstStyle/>
          <a:p>
            <a:pPr marL="0" indent="0">
              <a:buNone/>
            </a:pPr>
            <a:r>
              <a:rPr lang="en-US" b="1" dirty="0" smtClean="0">
                <a:latin typeface="+mj-lt"/>
              </a:rPr>
              <a:t>Farm out; Why?</a:t>
            </a:r>
            <a:endParaRPr lang="en-US" b="1" dirty="0">
              <a:latin typeface="+mj-lt"/>
            </a:endParaRPr>
          </a:p>
          <a:p>
            <a:pPr lvl="1"/>
            <a:r>
              <a:rPr lang="en-US" dirty="0" smtClean="0">
                <a:latin typeface="+mj-lt"/>
              </a:rPr>
              <a:t>A </a:t>
            </a:r>
            <a:r>
              <a:rPr lang="en-US" dirty="0">
                <a:latin typeface="+mj-lt"/>
              </a:rPr>
              <a:t>farm out may enable it to carry out evaluations of properties which it would not otherwise be able to do. </a:t>
            </a:r>
            <a:r>
              <a:rPr lang="en-US" dirty="0" smtClean="0">
                <a:latin typeface="+mj-lt"/>
              </a:rPr>
              <a:t>Another </a:t>
            </a:r>
            <a:r>
              <a:rPr lang="en-US" dirty="0">
                <a:latin typeface="+mj-lt"/>
              </a:rPr>
              <a:t>company may have the resources to carry out the evaluations more quickly.</a:t>
            </a:r>
          </a:p>
          <a:p>
            <a:pPr lvl="1"/>
            <a:r>
              <a:rPr lang="en-US" dirty="0" smtClean="0">
                <a:latin typeface="+mj-lt"/>
              </a:rPr>
              <a:t>It </a:t>
            </a:r>
            <a:r>
              <a:rPr lang="en-US" dirty="0">
                <a:latin typeface="+mj-lt"/>
              </a:rPr>
              <a:t>may lack expertise or knowledge. Another company may be able to provide the necessary skills or may have access to more data.</a:t>
            </a:r>
          </a:p>
          <a:p>
            <a:pPr lvl="1"/>
            <a:r>
              <a:rPr lang="en-US" dirty="0" smtClean="0">
                <a:latin typeface="+mj-lt"/>
              </a:rPr>
              <a:t>It </a:t>
            </a:r>
            <a:r>
              <a:rPr lang="en-US" dirty="0">
                <a:latin typeface="+mj-lt"/>
              </a:rPr>
              <a:t>may have insufficient confidence in a drilling prospect or have greater than usual concerns that the financial risks of a property will outweigh the </a:t>
            </a:r>
            <a:r>
              <a:rPr lang="en-US" dirty="0" smtClean="0">
                <a:latin typeface="+mj-lt"/>
              </a:rPr>
              <a:t>potential rewards unlike another company </a:t>
            </a:r>
          </a:p>
          <a:p>
            <a:pPr lvl="1"/>
            <a:r>
              <a:rPr lang="en-US" dirty="0" smtClean="0">
                <a:latin typeface="+mj-lt"/>
              </a:rPr>
              <a:t>It </a:t>
            </a:r>
            <a:r>
              <a:rPr lang="en-US" dirty="0">
                <a:latin typeface="+mj-lt"/>
              </a:rPr>
              <a:t>may be prepared to farm out an interest in a good property in return for some other rights which it particularly wants, such as an interest in an equally good property elsewhere</a:t>
            </a:r>
            <a:r>
              <a:rPr lang="en-US" dirty="0" smtClean="0">
                <a:latin typeface="+mj-lt"/>
              </a:rPr>
              <a:t>,. </a:t>
            </a:r>
            <a:endParaRPr lang="en-US" dirty="0">
              <a:latin typeface="+mj-lt"/>
            </a:endParaRPr>
          </a:p>
        </p:txBody>
      </p:sp>
    </p:spTree>
    <p:extLst>
      <p:ext uri="{BB962C8B-B14F-4D97-AF65-F5344CB8AC3E}">
        <p14:creationId xmlns:p14="http://schemas.microsoft.com/office/powerpoint/2010/main" val="144210498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TotalTime>
  <Words>2386</Words>
  <Application>Microsoft Office PowerPoint</Application>
  <PresentationFormat>Widescreen</PresentationFormat>
  <Paragraphs>157</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Calibri Light</vt:lpstr>
      <vt:lpstr>Office Theme</vt:lpstr>
      <vt:lpstr>Accounting standard in the exploration for and evaluation of minerals  </vt:lpstr>
      <vt:lpstr>Farm in/farm out; Meaning</vt:lpstr>
      <vt:lpstr>Farm in/farm out; Meaning Cap the expenditure commitment </vt:lpstr>
      <vt:lpstr>Farm in/farm out; Types of farm outs</vt:lpstr>
      <vt:lpstr>Farm in/farm out; Types of farm outs</vt:lpstr>
      <vt:lpstr>Farm in/farm out; Types of farm outs</vt:lpstr>
      <vt:lpstr>Farm in/farm out; Types of farm outs</vt:lpstr>
      <vt:lpstr>Farm in/farm out; Types of farm outs</vt:lpstr>
      <vt:lpstr>Farm in/farm out; Reasons for Farming Out</vt:lpstr>
      <vt:lpstr>Farm in/farm out; Reasons for Farming in</vt:lpstr>
      <vt:lpstr>Farm in/farm out; IFRS 6</vt:lpstr>
      <vt:lpstr>Farm in/farm out; IFRS 6- Scope; Par 3-5 (a,b,c below)</vt:lpstr>
      <vt:lpstr>Farm in/farm out; IFRS 6</vt:lpstr>
      <vt:lpstr>Farm in/farm out; UK SORP</vt:lpstr>
      <vt:lpstr>Farm in/farm out; UK SORP</vt:lpstr>
      <vt:lpstr>Farm in/farm out; UK SORP</vt:lpstr>
      <vt:lpstr>Farm in/farm out; UK SORP</vt:lpstr>
      <vt:lpstr>Farm in/farm out; GAAP</vt:lpstr>
      <vt:lpstr>Farm in/farm out; GAAP</vt:lpstr>
      <vt:lpstr>Farm in/farm out in nature of a loan; Recommended Accounting Practice (SORP)</vt:lpstr>
      <vt:lpstr>Farm in/farm out in nature of a loan; Recommended Accounting Practice (SORP)</vt:lpstr>
      <vt:lpstr>Farm in/farm out; Disclosure</vt:lpstr>
      <vt:lpstr>Farm in/farm out; Different from a Sale?</vt:lpstr>
      <vt:lpstr>Farm in/farm out; Different from a Sale?</vt:lpstr>
      <vt:lpstr>Farm in/farm out; Tax considerations </vt:lpstr>
      <vt:lpstr>Tullow in Uganda; Farm down and sale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Accounting standard in the exploration for and evaluation of minerals</dc:title>
  <dc:creator>Alfred Habaasa</dc:creator>
  <cp:lastModifiedBy>Alfred Habaasa</cp:lastModifiedBy>
  <cp:revision>38</cp:revision>
  <dcterms:created xsi:type="dcterms:W3CDTF">2025-05-07T16:40:36Z</dcterms:created>
  <dcterms:modified xsi:type="dcterms:W3CDTF">2025-05-08T20:07:12Z</dcterms:modified>
</cp:coreProperties>
</file>