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30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33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7"/>
  </p:notesMasterIdLst>
  <p:sldIdLst>
    <p:sldId id="305" r:id="rId2"/>
    <p:sldId id="258" r:id="rId3"/>
    <p:sldId id="259" r:id="rId4"/>
    <p:sldId id="314" r:id="rId5"/>
    <p:sldId id="313" r:id="rId6"/>
    <p:sldId id="286" r:id="rId7"/>
    <p:sldId id="334" r:id="rId8"/>
    <p:sldId id="287" r:id="rId9"/>
    <p:sldId id="288" r:id="rId10"/>
    <p:sldId id="315" r:id="rId11"/>
    <p:sldId id="290" r:id="rId12"/>
    <p:sldId id="291" r:id="rId13"/>
    <p:sldId id="293" r:id="rId14"/>
    <p:sldId id="308" r:id="rId15"/>
    <p:sldId id="310" r:id="rId16"/>
    <p:sldId id="311" r:id="rId17"/>
    <p:sldId id="312" r:id="rId18"/>
    <p:sldId id="306" r:id="rId19"/>
    <p:sldId id="316" r:id="rId20"/>
    <p:sldId id="319" r:id="rId21"/>
    <p:sldId id="320" r:id="rId22"/>
    <p:sldId id="321" r:id="rId23"/>
    <p:sldId id="322" r:id="rId24"/>
    <p:sldId id="323" r:id="rId25"/>
    <p:sldId id="326" r:id="rId26"/>
    <p:sldId id="327" r:id="rId27"/>
    <p:sldId id="329" r:id="rId28"/>
    <p:sldId id="332" r:id="rId29"/>
    <p:sldId id="318" r:id="rId30"/>
    <p:sldId id="298" r:id="rId31"/>
    <p:sldId id="299" r:id="rId32"/>
    <p:sldId id="300" r:id="rId33"/>
    <p:sldId id="304" r:id="rId34"/>
    <p:sldId id="303" r:id="rId35"/>
    <p:sldId id="301" r:id="rId3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9818" autoAdjust="0"/>
  </p:normalViewPr>
  <p:slideViewPr>
    <p:cSldViewPr>
      <p:cViewPr varScale="1">
        <p:scale>
          <a:sx n="66" d="100"/>
          <a:sy n="66" d="100"/>
        </p:scale>
        <p:origin x="882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CCBD5E2-CC09-4333-9169-A50562F0C79D}" type="doc">
      <dgm:prSet loTypeId="urn:microsoft.com/office/officeart/2008/layout/VerticalCurvedList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5EDA5F0-FB55-4AF7-BDD4-72392EEE1A14}">
      <dgm:prSet phldrT="[Text]" custT="1"/>
      <dgm:spPr/>
      <dgm:t>
        <a:bodyPr/>
        <a:lstStyle/>
        <a:p>
          <a:r>
            <a:rPr lang="en-US" sz="1800" dirty="0" smtClean="0"/>
            <a:t>Understanding Government Activities at each Stage</a:t>
          </a:r>
          <a:endParaRPr lang="en-US" sz="1800" dirty="0"/>
        </a:p>
      </dgm:t>
    </dgm:pt>
    <dgm:pt modelId="{B9614053-A198-4FF8-B4F1-26C2C893ED63}" type="parTrans" cxnId="{5EABCEDA-4E71-4B82-B4E4-CDA33FCADB39}">
      <dgm:prSet/>
      <dgm:spPr/>
      <dgm:t>
        <a:bodyPr/>
        <a:lstStyle/>
        <a:p>
          <a:endParaRPr lang="en-US" sz="1800"/>
        </a:p>
      </dgm:t>
    </dgm:pt>
    <dgm:pt modelId="{704687B4-74F2-4BAC-9A72-FC88D00C7C13}" type="sibTrans" cxnId="{5EABCEDA-4E71-4B82-B4E4-CDA33FCADB39}">
      <dgm:prSet/>
      <dgm:spPr/>
      <dgm:t>
        <a:bodyPr/>
        <a:lstStyle/>
        <a:p>
          <a:endParaRPr lang="en-US" sz="1800"/>
        </a:p>
      </dgm:t>
    </dgm:pt>
    <dgm:pt modelId="{2744DDEE-9473-4E1E-92DC-E1232FDF94F5}">
      <dgm:prSet phldrT="[Text]" custT="1"/>
      <dgm:spPr/>
      <dgm:t>
        <a:bodyPr/>
        <a:lstStyle/>
        <a:p>
          <a:r>
            <a:rPr lang="en-US" sz="1800" dirty="0" smtClean="0"/>
            <a:t>Identifying the players/Institutions carrying out activities</a:t>
          </a:r>
          <a:endParaRPr lang="en-US" sz="1800" dirty="0"/>
        </a:p>
      </dgm:t>
    </dgm:pt>
    <dgm:pt modelId="{6EFD7197-60A4-4503-A091-07C497710EA0}" type="parTrans" cxnId="{F254B16A-36C5-4BEB-9C41-EFEEF354B665}">
      <dgm:prSet/>
      <dgm:spPr/>
      <dgm:t>
        <a:bodyPr/>
        <a:lstStyle/>
        <a:p>
          <a:endParaRPr lang="en-US" sz="1800"/>
        </a:p>
      </dgm:t>
    </dgm:pt>
    <dgm:pt modelId="{AFC145E5-B434-4ED9-B042-E37ECE5A6031}" type="sibTrans" cxnId="{F254B16A-36C5-4BEB-9C41-EFEEF354B665}">
      <dgm:prSet/>
      <dgm:spPr/>
      <dgm:t>
        <a:bodyPr/>
        <a:lstStyle/>
        <a:p>
          <a:endParaRPr lang="en-US" sz="1800"/>
        </a:p>
      </dgm:t>
    </dgm:pt>
    <dgm:pt modelId="{6842C832-8B9E-467B-8EBE-C3591FC8A310}">
      <dgm:prSet phldrT="[Text]" custT="1"/>
      <dgm:spPr/>
      <dgm:t>
        <a:bodyPr/>
        <a:lstStyle/>
        <a:p>
          <a:r>
            <a:rPr lang="en-US" sz="1800" dirty="0" smtClean="0"/>
            <a:t>Risk Response</a:t>
          </a:r>
          <a:endParaRPr lang="en-US" sz="1800" dirty="0"/>
        </a:p>
      </dgm:t>
    </dgm:pt>
    <dgm:pt modelId="{716C8A12-7427-4219-9BE7-A9A52DCBC5D4}" type="parTrans" cxnId="{E5388224-F64B-4BAA-B284-B10F9839947A}">
      <dgm:prSet/>
      <dgm:spPr/>
      <dgm:t>
        <a:bodyPr/>
        <a:lstStyle/>
        <a:p>
          <a:endParaRPr lang="en-US"/>
        </a:p>
      </dgm:t>
    </dgm:pt>
    <dgm:pt modelId="{945138D3-6F25-4779-87A8-CC2EFB9D5111}" type="sibTrans" cxnId="{E5388224-F64B-4BAA-B284-B10F9839947A}">
      <dgm:prSet/>
      <dgm:spPr/>
      <dgm:t>
        <a:bodyPr/>
        <a:lstStyle/>
        <a:p>
          <a:endParaRPr lang="en-US"/>
        </a:p>
      </dgm:t>
    </dgm:pt>
    <dgm:pt modelId="{E9F0A3B4-FF44-40A8-850F-2E1D8CF5CA7D}">
      <dgm:prSet phldrT="[Text]" custT="1"/>
      <dgm:spPr/>
      <dgm:t>
        <a:bodyPr/>
        <a:lstStyle/>
        <a:p>
          <a:r>
            <a:rPr lang="en-US" sz="1800" dirty="0" smtClean="0"/>
            <a:t>Identifying the Risks</a:t>
          </a:r>
          <a:endParaRPr lang="en-US" sz="1800" dirty="0"/>
        </a:p>
      </dgm:t>
    </dgm:pt>
    <dgm:pt modelId="{30BC4DE0-60EA-4631-BBEC-62EA22FEB91F}" type="parTrans" cxnId="{560305D7-89B8-46A3-A223-50B29299CBC1}">
      <dgm:prSet/>
      <dgm:spPr/>
      <dgm:t>
        <a:bodyPr/>
        <a:lstStyle/>
        <a:p>
          <a:endParaRPr lang="en-US"/>
        </a:p>
      </dgm:t>
    </dgm:pt>
    <dgm:pt modelId="{C7A2DE04-C1CB-415A-854D-D4092A69F751}" type="sibTrans" cxnId="{560305D7-89B8-46A3-A223-50B29299CBC1}">
      <dgm:prSet/>
      <dgm:spPr/>
      <dgm:t>
        <a:bodyPr/>
        <a:lstStyle/>
        <a:p>
          <a:endParaRPr lang="en-US"/>
        </a:p>
      </dgm:t>
    </dgm:pt>
    <dgm:pt modelId="{C0F08BC2-614E-4217-BF3D-1AB56D859118}">
      <dgm:prSet phldrT="[Text]" custT="1"/>
      <dgm:spPr/>
      <dgm:t>
        <a:bodyPr/>
        <a:lstStyle/>
        <a:p>
          <a:r>
            <a:rPr lang="en-US" sz="1800" dirty="0" smtClean="0"/>
            <a:t>Identifying controls(rules or regulations, best practice)</a:t>
          </a:r>
          <a:endParaRPr lang="en-US" sz="1800" dirty="0"/>
        </a:p>
      </dgm:t>
    </dgm:pt>
    <dgm:pt modelId="{BD4E0AB4-57D4-41C2-AB07-1B7F647F23BC}" type="parTrans" cxnId="{D17E3196-400A-460A-B3B6-35C6049EF749}">
      <dgm:prSet/>
      <dgm:spPr/>
      <dgm:t>
        <a:bodyPr/>
        <a:lstStyle/>
        <a:p>
          <a:endParaRPr lang="en-US"/>
        </a:p>
      </dgm:t>
    </dgm:pt>
    <dgm:pt modelId="{39D0CCD6-B234-40A5-8006-176D8E4515AB}" type="sibTrans" cxnId="{D17E3196-400A-460A-B3B6-35C6049EF749}">
      <dgm:prSet/>
      <dgm:spPr/>
      <dgm:t>
        <a:bodyPr/>
        <a:lstStyle/>
        <a:p>
          <a:endParaRPr lang="en-US"/>
        </a:p>
      </dgm:t>
    </dgm:pt>
    <dgm:pt modelId="{4E8442F0-A922-46F4-9823-0BC6828017A6}">
      <dgm:prSet phldrT="[Text]" custT="1"/>
      <dgm:spPr/>
      <dgm:t>
        <a:bodyPr/>
        <a:lstStyle/>
        <a:p>
          <a:r>
            <a:rPr lang="en-US" sz="1800" dirty="0" smtClean="0"/>
            <a:t>Risk Prioritization</a:t>
          </a:r>
          <a:endParaRPr lang="en-US" sz="1800" dirty="0"/>
        </a:p>
      </dgm:t>
    </dgm:pt>
    <dgm:pt modelId="{C0BCEB93-E222-47E3-AA4E-DF373F1BF678}" type="parTrans" cxnId="{633910E3-CD1F-4DE1-8C75-6550758580A0}">
      <dgm:prSet/>
      <dgm:spPr/>
      <dgm:t>
        <a:bodyPr/>
        <a:lstStyle/>
        <a:p>
          <a:endParaRPr lang="en-US"/>
        </a:p>
      </dgm:t>
    </dgm:pt>
    <dgm:pt modelId="{F6B776BF-A2A3-47E2-B67F-4D63822A30AE}" type="sibTrans" cxnId="{633910E3-CD1F-4DE1-8C75-6550758580A0}">
      <dgm:prSet/>
      <dgm:spPr/>
      <dgm:t>
        <a:bodyPr/>
        <a:lstStyle/>
        <a:p>
          <a:endParaRPr lang="en-US"/>
        </a:p>
      </dgm:t>
    </dgm:pt>
    <dgm:pt modelId="{593B73F9-A879-43C4-BD10-9AE2D293F39A}" type="pres">
      <dgm:prSet presAssocID="{CCCBD5E2-CC09-4333-9169-A50562F0C79D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n-US"/>
        </a:p>
      </dgm:t>
    </dgm:pt>
    <dgm:pt modelId="{0403A5C0-4B4E-4E16-B558-BD62D616381A}" type="pres">
      <dgm:prSet presAssocID="{CCCBD5E2-CC09-4333-9169-A50562F0C79D}" presName="Name1" presStyleCnt="0"/>
      <dgm:spPr/>
    </dgm:pt>
    <dgm:pt modelId="{D464BE48-7922-4BC8-ABD4-F1C9EA1979BC}" type="pres">
      <dgm:prSet presAssocID="{CCCBD5E2-CC09-4333-9169-A50562F0C79D}" presName="cycle" presStyleCnt="0"/>
      <dgm:spPr/>
    </dgm:pt>
    <dgm:pt modelId="{1ED2C6D8-8215-4F82-A278-4C40F527AAF0}" type="pres">
      <dgm:prSet presAssocID="{CCCBD5E2-CC09-4333-9169-A50562F0C79D}" presName="srcNode" presStyleLbl="node1" presStyleIdx="0" presStyleCnt="6"/>
      <dgm:spPr/>
    </dgm:pt>
    <dgm:pt modelId="{AA06FE51-D066-4417-B37C-3163003341E2}" type="pres">
      <dgm:prSet presAssocID="{CCCBD5E2-CC09-4333-9169-A50562F0C79D}" presName="conn" presStyleLbl="parChTrans1D2" presStyleIdx="0" presStyleCnt="1"/>
      <dgm:spPr/>
      <dgm:t>
        <a:bodyPr/>
        <a:lstStyle/>
        <a:p>
          <a:endParaRPr lang="en-US"/>
        </a:p>
      </dgm:t>
    </dgm:pt>
    <dgm:pt modelId="{3220BF83-0C8E-4AE0-9E51-384633ED18B5}" type="pres">
      <dgm:prSet presAssocID="{CCCBD5E2-CC09-4333-9169-A50562F0C79D}" presName="extraNode" presStyleLbl="node1" presStyleIdx="0" presStyleCnt="6"/>
      <dgm:spPr/>
    </dgm:pt>
    <dgm:pt modelId="{D6FE4D18-D20F-49FA-998A-5C56BEA7F997}" type="pres">
      <dgm:prSet presAssocID="{CCCBD5E2-CC09-4333-9169-A50562F0C79D}" presName="dstNode" presStyleLbl="node1" presStyleIdx="0" presStyleCnt="6"/>
      <dgm:spPr/>
    </dgm:pt>
    <dgm:pt modelId="{3FDC04FD-F2F8-4187-B0FD-ECCB02094A4D}" type="pres">
      <dgm:prSet presAssocID="{65EDA5F0-FB55-4AF7-BDD4-72392EEE1A14}" presName="text_1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D1391D1-4F68-4B44-96CF-3A7F255D0CB9}" type="pres">
      <dgm:prSet presAssocID="{65EDA5F0-FB55-4AF7-BDD4-72392EEE1A14}" presName="accent_1" presStyleCnt="0"/>
      <dgm:spPr/>
    </dgm:pt>
    <dgm:pt modelId="{FA47E30E-3DF1-4262-AA91-225BC3EF131E}" type="pres">
      <dgm:prSet presAssocID="{65EDA5F0-FB55-4AF7-BDD4-72392EEE1A14}" presName="accentRepeatNode" presStyleLbl="solidFgAcc1" presStyleIdx="0" presStyleCnt="6"/>
      <dgm:spPr/>
    </dgm:pt>
    <dgm:pt modelId="{38BAEB9C-6235-48BF-8294-737FBBB87353}" type="pres">
      <dgm:prSet presAssocID="{2744DDEE-9473-4E1E-92DC-E1232FDF94F5}" presName="text_2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CE89AF6-66FB-4E30-A43A-93EA272951FE}" type="pres">
      <dgm:prSet presAssocID="{2744DDEE-9473-4E1E-92DC-E1232FDF94F5}" presName="accent_2" presStyleCnt="0"/>
      <dgm:spPr/>
    </dgm:pt>
    <dgm:pt modelId="{EFAF08D0-14F4-4133-B41F-9B91BBDB83ED}" type="pres">
      <dgm:prSet presAssocID="{2744DDEE-9473-4E1E-92DC-E1232FDF94F5}" presName="accentRepeatNode" presStyleLbl="solidFgAcc1" presStyleIdx="1" presStyleCnt="6"/>
      <dgm:spPr/>
    </dgm:pt>
    <dgm:pt modelId="{7C7FA436-3761-465F-BD61-2CD15C62FAFA}" type="pres">
      <dgm:prSet presAssocID="{E9F0A3B4-FF44-40A8-850F-2E1D8CF5CA7D}" presName="text_3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8896608-894A-49ED-9EA9-041AD39A5F76}" type="pres">
      <dgm:prSet presAssocID="{E9F0A3B4-FF44-40A8-850F-2E1D8CF5CA7D}" presName="accent_3" presStyleCnt="0"/>
      <dgm:spPr/>
    </dgm:pt>
    <dgm:pt modelId="{6BB6DB7A-F131-4231-A4A0-AEED44F38C2D}" type="pres">
      <dgm:prSet presAssocID="{E9F0A3B4-FF44-40A8-850F-2E1D8CF5CA7D}" presName="accentRepeatNode" presStyleLbl="solidFgAcc1" presStyleIdx="2" presStyleCnt="6"/>
      <dgm:spPr/>
    </dgm:pt>
    <dgm:pt modelId="{432523E4-D291-408B-B106-D748D8B8476F}" type="pres">
      <dgm:prSet presAssocID="{C0F08BC2-614E-4217-BF3D-1AB56D859118}" presName="text_4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6C12BB6-BE1B-4C0F-8E85-9EAFE8592015}" type="pres">
      <dgm:prSet presAssocID="{C0F08BC2-614E-4217-BF3D-1AB56D859118}" presName="accent_4" presStyleCnt="0"/>
      <dgm:spPr/>
    </dgm:pt>
    <dgm:pt modelId="{4B076258-F449-469C-A791-447CE09698A2}" type="pres">
      <dgm:prSet presAssocID="{C0F08BC2-614E-4217-BF3D-1AB56D859118}" presName="accentRepeatNode" presStyleLbl="solidFgAcc1" presStyleIdx="3" presStyleCnt="6"/>
      <dgm:spPr/>
    </dgm:pt>
    <dgm:pt modelId="{A450521C-5D54-4A06-9DF9-937553586C36}" type="pres">
      <dgm:prSet presAssocID="{4E8442F0-A922-46F4-9823-0BC6828017A6}" presName="text_5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8957C2C-7E59-40F8-8256-0CD780ABBA54}" type="pres">
      <dgm:prSet presAssocID="{4E8442F0-A922-46F4-9823-0BC6828017A6}" presName="accent_5" presStyleCnt="0"/>
      <dgm:spPr/>
    </dgm:pt>
    <dgm:pt modelId="{36499ACA-8CA3-44E0-BAB3-D9BE08CCF675}" type="pres">
      <dgm:prSet presAssocID="{4E8442F0-A922-46F4-9823-0BC6828017A6}" presName="accentRepeatNode" presStyleLbl="solidFgAcc1" presStyleIdx="4" presStyleCnt="6"/>
      <dgm:spPr/>
    </dgm:pt>
    <dgm:pt modelId="{7A92D2C9-C219-4B7E-90E7-469153F70F2D}" type="pres">
      <dgm:prSet presAssocID="{6842C832-8B9E-467B-8EBE-C3591FC8A310}" presName="text_6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A4654FF-EFC9-46F6-8FF4-7480C3125151}" type="pres">
      <dgm:prSet presAssocID="{6842C832-8B9E-467B-8EBE-C3591FC8A310}" presName="accent_6" presStyleCnt="0"/>
      <dgm:spPr/>
    </dgm:pt>
    <dgm:pt modelId="{A6CE43F6-3645-409C-9D83-EF6BC78C5782}" type="pres">
      <dgm:prSet presAssocID="{6842C832-8B9E-467B-8EBE-C3591FC8A310}" presName="accentRepeatNode" presStyleLbl="solidFgAcc1" presStyleIdx="5" presStyleCnt="6"/>
      <dgm:spPr/>
    </dgm:pt>
  </dgm:ptLst>
  <dgm:cxnLst>
    <dgm:cxn modelId="{F254B16A-36C5-4BEB-9C41-EFEEF354B665}" srcId="{CCCBD5E2-CC09-4333-9169-A50562F0C79D}" destId="{2744DDEE-9473-4E1E-92DC-E1232FDF94F5}" srcOrd="1" destOrd="0" parTransId="{6EFD7197-60A4-4503-A091-07C497710EA0}" sibTransId="{AFC145E5-B434-4ED9-B042-E37ECE5A6031}"/>
    <dgm:cxn modelId="{560305D7-89B8-46A3-A223-50B29299CBC1}" srcId="{CCCBD5E2-CC09-4333-9169-A50562F0C79D}" destId="{E9F0A3B4-FF44-40A8-850F-2E1D8CF5CA7D}" srcOrd="2" destOrd="0" parTransId="{30BC4DE0-60EA-4631-BBEC-62EA22FEB91F}" sibTransId="{C7A2DE04-C1CB-415A-854D-D4092A69F751}"/>
    <dgm:cxn modelId="{D17E3196-400A-460A-B3B6-35C6049EF749}" srcId="{CCCBD5E2-CC09-4333-9169-A50562F0C79D}" destId="{C0F08BC2-614E-4217-BF3D-1AB56D859118}" srcOrd="3" destOrd="0" parTransId="{BD4E0AB4-57D4-41C2-AB07-1B7F647F23BC}" sibTransId="{39D0CCD6-B234-40A5-8006-176D8E4515AB}"/>
    <dgm:cxn modelId="{F343D80D-D7E8-48C2-97AD-E686CB422809}" type="presOf" srcId="{2744DDEE-9473-4E1E-92DC-E1232FDF94F5}" destId="{38BAEB9C-6235-48BF-8294-737FBBB87353}" srcOrd="0" destOrd="0" presId="urn:microsoft.com/office/officeart/2008/layout/VerticalCurvedList"/>
    <dgm:cxn modelId="{4A820B14-1223-41BC-AE11-FE3039DA9807}" type="presOf" srcId="{4E8442F0-A922-46F4-9823-0BC6828017A6}" destId="{A450521C-5D54-4A06-9DF9-937553586C36}" srcOrd="0" destOrd="0" presId="urn:microsoft.com/office/officeart/2008/layout/VerticalCurvedList"/>
    <dgm:cxn modelId="{E5388224-F64B-4BAA-B284-B10F9839947A}" srcId="{CCCBD5E2-CC09-4333-9169-A50562F0C79D}" destId="{6842C832-8B9E-467B-8EBE-C3591FC8A310}" srcOrd="5" destOrd="0" parTransId="{716C8A12-7427-4219-9BE7-A9A52DCBC5D4}" sibTransId="{945138D3-6F25-4779-87A8-CC2EFB9D5111}"/>
    <dgm:cxn modelId="{633910E3-CD1F-4DE1-8C75-6550758580A0}" srcId="{CCCBD5E2-CC09-4333-9169-A50562F0C79D}" destId="{4E8442F0-A922-46F4-9823-0BC6828017A6}" srcOrd="4" destOrd="0" parTransId="{C0BCEB93-E222-47E3-AA4E-DF373F1BF678}" sibTransId="{F6B776BF-A2A3-47E2-B67F-4D63822A30AE}"/>
    <dgm:cxn modelId="{6222668D-789B-41C3-A83C-33E3843AB9B9}" type="presOf" srcId="{6842C832-8B9E-467B-8EBE-C3591FC8A310}" destId="{7A92D2C9-C219-4B7E-90E7-469153F70F2D}" srcOrd="0" destOrd="0" presId="urn:microsoft.com/office/officeart/2008/layout/VerticalCurvedList"/>
    <dgm:cxn modelId="{893F8537-441F-44B2-B4A0-ABAA573F1037}" type="presOf" srcId="{E9F0A3B4-FF44-40A8-850F-2E1D8CF5CA7D}" destId="{7C7FA436-3761-465F-BD61-2CD15C62FAFA}" srcOrd="0" destOrd="0" presId="urn:microsoft.com/office/officeart/2008/layout/VerticalCurvedList"/>
    <dgm:cxn modelId="{5B0C4D26-F53D-4AB5-9FA5-685F221601A3}" type="presOf" srcId="{65EDA5F0-FB55-4AF7-BDD4-72392EEE1A14}" destId="{3FDC04FD-F2F8-4187-B0FD-ECCB02094A4D}" srcOrd="0" destOrd="0" presId="urn:microsoft.com/office/officeart/2008/layout/VerticalCurvedList"/>
    <dgm:cxn modelId="{B8038956-65A9-473D-A869-46F548066FE6}" type="presOf" srcId="{C0F08BC2-614E-4217-BF3D-1AB56D859118}" destId="{432523E4-D291-408B-B106-D748D8B8476F}" srcOrd="0" destOrd="0" presId="urn:microsoft.com/office/officeart/2008/layout/VerticalCurvedList"/>
    <dgm:cxn modelId="{3B1ACBFB-06D5-4F94-9BA0-D6A210BE9D67}" type="presOf" srcId="{CCCBD5E2-CC09-4333-9169-A50562F0C79D}" destId="{593B73F9-A879-43C4-BD10-9AE2D293F39A}" srcOrd="0" destOrd="0" presId="urn:microsoft.com/office/officeart/2008/layout/VerticalCurvedList"/>
    <dgm:cxn modelId="{5EABCEDA-4E71-4B82-B4E4-CDA33FCADB39}" srcId="{CCCBD5E2-CC09-4333-9169-A50562F0C79D}" destId="{65EDA5F0-FB55-4AF7-BDD4-72392EEE1A14}" srcOrd="0" destOrd="0" parTransId="{B9614053-A198-4FF8-B4F1-26C2C893ED63}" sibTransId="{704687B4-74F2-4BAC-9A72-FC88D00C7C13}"/>
    <dgm:cxn modelId="{185DE8F0-CB1B-4ABB-A53A-14D2E8038D02}" type="presOf" srcId="{704687B4-74F2-4BAC-9A72-FC88D00C7C13}" destId="{AA06FE51-D066-4417-B37C-3163003341E2}" srcOrd="0" destOrd="0" presId="urn:microsoft.com/office/officeart/2008/layout/VerticalCurvedList"/>
    <dgm:cxn modelId="{63F2A64A-DC1C-453F-A847-AB8F5AED46E3}" type="presParOf" srcId="{593B73F9-A879-43C4-BD10-9AE2D293F39A}" destId="{0403A5C0-4B4E-4E16-B558-BD62D616381A}" srcOrd="0" destOrd="0" presId="urn:microsoft.com/office/officeart/2008/layout/VerticalCurvedList"/>
    <dgm:cxn modelId="{E983E113-6A4E-4682-8306-AD1756E06523}" type="presParOf" srcId="{0403A5C0-4B4E-4E16-B558-BD62D616381A}" destId="{D464BE48-7922-4BC8-ABD4-F1C9EA1979BC}" srcOrd="0" destOrd="0" presId="urn:microsoft.com/office/officeart/2008/layout/VerticalCurvedList"/>
    <dgm:cxn modelId="{C9D1C1A6-3226-4317-AF4E-A1D7B9A44CF2}" type="presParOf" srcId="{D464BE48-7922-4BC8-ABD4-F1C9EA1979BC}" destId="{1ED2C6D8-8215-4F82-A278-4C40F527AAF0}" srcOrd="0" destOrd="0" presId="urn:microsoft.com/office/officeart/2008/layout/VerticalCurvedList"/>
    <dgm:cxn modelId="{7AB4FA1B-9776-48B3-A903-704DB1222AC3}" type="presParOf" srcId="{D464BE48-7922-4BC8-ABD4-F1C9EA1979BC}" destId="{AA06FE51-D066-4417-B37C-3163003341E2}" srcOrd="1" destOrd="0" presId="urn:microsoft.com/office/officeart/2008/layout/VerticalCurvedList"/>
    <dgm:cxn modelId="{8DF0C376-FC2E-4A62-9D4F-069611504843}" type="presParOf" srcId="{D464BE48-7922-4BC8-ABD4-F1C9EA1979BC}" destId="{3220BF83-0C8E-4AE0-9E51-384633ED18B5}" srcOrd="2" destOrd="0" presId="urn:microsoft.com/office/officeart/2008/layout/VerticalCurvedList"/>
    <dgm:cxn modelId="{00EAA855-A868-45D0-B6F7-C10B54E5D8F9}" type="presParOf" srcId="{D464BE48-7922-4BC8-ABD4-F1C9EA1979BC}" destId="{D6FE4D18-D20F-49FA-998A-5C56BEA7F997}" srcOrd="3" destOrd="0" presId="urn:microsoft.com/office/officeart/2008/layout/VerticalCurvedList"/>
    <dgm:cxn modelId="{46300ED2-A7DB-40F0-ADC1-ADB79AF7453E}" type="presParOf" srcId="{0403A5C0-4B4E-4E16-B558-BD62D616381A}" destId="{3FDC04FD-F2F8-4187-B0FD-ECCB02094A4D}" srcOrd="1" destOrd="0" presId="urn:microsoft.com/office/officeart/2008/layout/VerticalCurvedList"/>
    <dgm:cxn modelId="{1B69434E-B52B-4901-9446-82802DD482E2}" type="presParOf" srcId="{0403A5C0-4B4E-4E16-B558-BD62D616381A}" destId="{0D1391D1-4F68-4B44-96CF-3A7F255D0CB9}" srcOrd="2" destOrd="0" presId="urn:microsoft.com/office/officeart/2008/layout/VerticalCurvedList"/>
    <dgm:cxn modelId="{D510E1DE-5196-49A5-8FD4-7189B4BFBAD7}" type="presParOf" srcId="{0D1391D1-4F68-4B44-96CF-3A7F255D0CB9}" destId="{FA47E30E-3DF1-4262-AA91-225BC3EF131E}" srcOrd="0" destOrd="0" presId="urn:microsoft.com/office/officeart/2008/layout/VerticalCurvedList"/>
    <dgm:cxn modelId="{0BC25D78-85F0-4B9A-9745-EA92201BF333}" type="presParOf" srcId="{0403A5C0-4B4E-4E16-B558-BD62D616381A}" destId="{38BAEB9C-6235-48BF-8294-737FBBB87353}" srcOrd="3" destOrd="0" presId="urn:microsoft.com/office/officeart/2008/layout/VerticalCurvedList"/>
    <dgm:cxn modelId="{6AC1E823-5232-4150-B630-FA72DC961319}" type="presParOf" srcId="{0403A5C0-4B4E-4E16-B558-BD62D616381A}" destId="{5CE89AF6-66FB-4E30-A43A-93EA272951FE}" srcOrd="4" destOrd="0" presId="urn:microsoft.com/office/officeart/2008/layout/VerticalCurvedList"/>
    <dgm:cxn modelId="{291A05CC-670F-4384-AA7F-9BBDEE3C6A81}" type="presParOf" srcId="{5CE89AF6-66FB-4E30-A43A-93EA272951FE}" destId="{EFAF08D0-14F4-4133-B41F-9B91BBDB83ED}" srcOrd="0" destOrd="0" presId="urn:microsoft.com/office/officeart/2008/layout/VerticalCurvedList"/>
    <dgm:cxn modelId="{31700449-90E0-47E1-A27F-AEEE3E481F2F}" type="presParOf" srcId="{0403A5C0-4B4E-4E16-B558-BD62D616381A}" destId="{7C7FA436-3761-465F-BD61-2CD15C62FAFA}" srcOrd="5" destOrd="0" presId="urn:microsoft.com/office/officeart/2008/layout/VerticalCurvedList"/>
    <dgm:cxn modelId="{D36A3112-A956-4EAE-99DF-485F18584DBF}" type="presParOf" srcId="{0403A5C0-4B4E-4E16-B558-BD62D616381A}" destId="{58896608-894A-49ED-9EA9-041AD39A5F76}" srcOrd="6" destOrd="0" presId="urn:microsoft.com/office/officeart/2008/layout/VerticalCurvedList"/>
    <dgm:cxn modelId="{AD76C4D3-3E7E-494A-9A8B-3B6DF867440B}" type="presParOf" srcId="{58896608-894A-49ED-9EA9-041AD39A5F76}" destId="{6BB6DB7A-F131-4231-A4A0-AEED44F38C2D}" srcOrd="0" destOrd="0" presId="urn:microsoft.com/office/officeart/2008/layout/VerticalCurvedList"/>
    <dgm:cxn modelId="{21ECB9BA-8809-42E7-8706-E60AE90EED3F}" type="presParOf" srcId="{0403A5C0-4B4E-4E16-B558-BD62D616381A}" destId="{432523E4-D291-408B-B106-D748D8B8476F}" srcOrd="7" destOrd="0" presId="urn:microsoft.com/office/officeart/2008/layout/VerticalCurvedList"/>
    <dgm:cxn modelId="{483D0537-9428-4499-ADEE-ED82537F6384}" type="presParOf" srcId="{0403A5C0-4B4E-4E16-B558-BD62D616381A}" destId="{06C12BB6-BE1B-4C0F-8E85-9EAFE8592015}" srcOrd="8" destOrd="0" presId="urn:microsoft.com/office/officeart/2008/layout/VerticalCurvedList"/>
    <dgm:cxn modelId="{1DE49C4B-AC38-4DE2-867E-D643D20A258A}" type="presParOf" srcId="{06C12BB6-BE1B-4C0F-8E85-9EAFE8592015}" destId="{4B076258-F449-469C-A791-447CE09698A2}" srcOrd="0" destOrd="0" presId="urn:microsoft.com/office/officeart/2008/layout/VerticalCurvedList"/>
    <dgm:cxn modelId="{58E2E69C-4010-4FD9-842D-53E431E67669}" type="presParOf" srcId="{0403A5C0-4B4E-4E16-B558-BD62D616381A}" destId="{A450521C-5D54-4A06-9DF9-937553586C36}" srcOrd="9" destOrd="0" presId="urn:microsoft.com/office/officeart/2008/layout/VerticalCurvedList"/>
    <dgm:cxn modelId="{852F8EFB-D127-416A-AF3F-CBDB06039DB1}" type="presParOf" srcId="{0403A5C0-4B4E-4E16-B558-BD62D616381A}" destId="{C8957C2C-7E59-40F8-8256-0CD780ABBA54}" srcOrd="10" destOrd="0" presId="urn:microsoft.com/office/officeart/2008/layout/VerticalCurvedList"/>
    <dgm:cxn modelId="{B0686920-8F8E-4BF4-85A6-117251734D3F}" type="presParOf" srcId="{C8957C2C-7E59-40F8-8256-0CD780ABBA54}" destId="{36499ACA-8CA3-44E0-BAB3-D9BE08CCF675}" srcOrd="0" destOrd="0" presId="urn:microsoft.com/office/officeart/2008/layout/VerticalCurvedList"/>
    <dgm:cxn modelId="{5CB508D5-C5FF-4C50-A92C-A4ED5F50161B}" type="presParOf" srcId="{0403A5C0-4B4E-4E16-B558-BD62D616381A}" destId="{7A92D2C9-C219-4B7E-90E7-469153F70F2D}" srcOrd="11" destOrd="0" presId="urn:microsoft.com/office/officeart/2008/layout/VerticalCurvedList"/>
    <dgm:cxn modelId="{EB8FAAE0-DFA9-4464-B480-70CF688F8BC8}" type="presParOf" srcId="{0403A5C0-4B4E-4E16-B558-BD62D616381A}" destId="{FA4654FF-EFC9-46F6-8FF4-7480C3125151}" srcOrd="12" destOrd="0" presId="urn:microsoft.com/office/officeart/2008/layout/VerticalCurvedList"/>
    <dgm:cxn modelId="{E70E91FF-8E8E-4234-AC47-3397D86E612D}" type="presParOf" srcId="{FA4654FF-EFC9-46F6-8FF4-7480C3125151}" destId="{A6CE43F6-3645-409C-9D83-EF6BC78C5782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AF8C60E-713F-4B60-9C56-D172C5F6068A}" type="doc">
      <dgm:prSet loTypeId="urn:microsoft.com/office/officeart/2008/layout/SquareAccent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A40D7B4-37A7-42FC-8C09-8A58E192A2BE}">
      <dgm:prSet phldrT="[Text]" custT="1"/>
      <dgm:spPr/>
      <dgm:t>
        <a:bodyPr/>
        <a:lstStyle/>
        <a:p>
          <a:r>
            <a:rPr lang="en-US" sz="2400" b="1" dirty="0" smtClean="0"/>
            <a:t>Key Risks</a:t>
          </a:r>
          <a:endParaRPr lang="en-US" sz="2400" b="1" dirty="0"/>
        </a:p>
      </dgm:t>
    </dgm:pt>
    <dgm:pt modelId="{5B5CB667-4C2F-47E8-8F2D-B9A47ED441D0}" type="parTrans" cxnId="{869D50C4-3C3D-416A-9C0C-654EE9E1699F}">
      <dgm:prSet/>
      <dgm:spPr/>
      <dgm:t>
        <a:bodyPr/>
        <a:lstStyle/>
        <a:p>
          <a:endParaRPr lang="en-US"/>
        </a:p>
      </dgm:t>
    </dgm:pt>
    <dgm:pt modelId="{26597592-66D6-4417-9411-7A5A5A34C8D4}" type="sibTrans" cxnId="{869D50C4-3C3D-416A-9C0C-654EE9E1699F}">
      <dgm:prSet/>
      <dgm:spPr/>
      <dgm:t>
        <a:bodyPr/>
        <a:lstStyle/>
        <a:p>
          <a:endParaRPr lang="en-US"/>
        </a:p>
      </dgm:t>
    </dgm:pt>
    <dgm:pt modelId="{BF29FADD-FBF0-4C19-B94E-9D2905319DAF}">
      <dgm:prSet phldrT="[Text]" custT="1"/>
      <dgm:spPr/>
      <dgm:t>
        <a:bodyPr/>
        <a:lstStyle/>
        <a:p>
          <a:r>
            <a:rPr lang="en-GB" sz="1600" dirty="0" smtClean="0"/>
            <a:t>Lack of clear designation of roles for management of data</a:t>
          </a:r>
          <a:endParaRPr lang="en-US" sz="1600" dirty="0"/>
        </a:p>
      </dgm:t>
    </dgm:pt>
    <dgm:pt modelId="{2AF9BCB6-32F8-4439-9CF1-F3E960CABDEF}" type="parTrans" cxnId="{F6677C4E-EB9B-44CA-A371-6BC92461EA14}">
      <dgm:prSet/>
      <dgm:spPr/>
      <dgm:t>
        <a:bodyPr/>
        <a:lstStyle/>
        <a:p>
          <a:endParaRPr lang="en-US"/>
        </a:p>
      </dgm:t>
    </dgm:pt>
    <dgm:pt modelId="{E3E8DB55-99B5-4D84-8B7D-2B011E8C5C55}" type="sibTrans" cxnId="{F6677C4E-EB9B-44CA-A371-6BC92461EA14}">
      <dgm:prSet/>
      <dgm:spPr/>
      <dgm:t>
        <a:bodyPr/>
        <a:lstStyle/>
        <a:p>
          <a:endParaRPr lang="en-US"/>
        </a:p>
      </dgm:t>
    </dgm:pt>
    <dgm:pt modelId="{726A67BF-5FD4-4542-A47A-8EE8B5D58CF2}">
      <dgm:prSet phldrT="[Text]" custT="1"/>
      <dgm:spPr/>
      <dgm:t>
        <a:bodyPr/>
        <a:lstStyle/>
        <a:p>
          <a:r>
            <a:rPr lang="en-GB" sz="1600" dirty="0" smtClean="0"/>
            <a:t>Personnel lack of skills to operate available software</a:t>
          </a:r>
          <a:endParaRPr lang="en-US" sz="1600" dirty="0"/>
        </a:p>
      </dgm:t>
    </dgm:pt>
    <dgm:pt modelId="{7D288DA3-802A-431C-A9B1-BD0376A46778}" type="parTrans" cxnId="{BF7F128E-6090-4F9B-A969-5783190C8AF4}">
      <dgm:prSet/>
      <dgm:spPr/>
      <dgm:t>
        <a:bodyPr/>
        <a:lstStyle/>
        <a:p>
          <a:endParaRPr lang="en-US"/>
        </a:p>
      </dgm:t>
    </dgm:pt>
    <dgm:pt modelId="{E23760BE-257A-4972-8F7B-241DF9EDBB8A}" type="sibTrans" cxnId="{BF7F128E-6090-4F9B-A969-5783190C8AF4}">
      <dgm:prSet/>
      <dgm:spPr/>
      <dgm:t>
        <a:bodyPr/>
        <a:lstStyle/>
        <a:p>
          <a:endParaRPr lang="en-US"/>
        </a:p>
      </dgm:t>
    </dgm:pt>
    <dgm:pt modelId="{22E1BB32-16CD-4251-8536-B9C13FC239A8}">
      <dgm:prSet phldrT="[Text]" custT="1"/>
      <dgm:spPr/>
      <dgm:t>
        <a:bodyPr/>
        <a:lstStyle/>
        <a:p>
          <a:r>
            <a:rPr lang="en-GB" sz="1600" dirty="0" smtClean="0"/>
            <a:t>Weak mechanism restricting access by unauthorised personnel</a:t>
          </a:r>
          <a:endParaRPr lang="en-US" sz="1600" dirty="0"/>
        </a:p>
      </dgm:t>
    </dgm:pt>
    <dgm:pt modelId="{FB75341B-3491-46AA-B15D-CF61EA9DCD70}" type="parTrans" cxnId="{7E82968E-386F-4660-AA05-7F7C55BFD267}">
      <dgm:prSet/>
      <dgm:spPr/>
      <dgm:t>
        <a:bodyPr/>
        <a:lstStyle/>
        <a:p>
          <a:endParaRPr lang="en-US"/>
        </a:p>
      </dgm:t>
    </dgm:pt>
    <dgm:pt modelId="{4FBCFA88-9259-4869-B175-919403ACD8EA}" type="sibTrans" cxnId="{7E82968E-386F-4660-AA05-7F7C55BFD267}">
      <dgm:prSet/>
      <dgm:spPr/>
      <dgm:t>
        <a:bodyPr/>
        <a:lstStyle/>
        <a:p>
          <a:endParaRPr lang="en-US"/>
        </a:p>
      </dgm:t>
    </dgm:pt>
    <dgm:pt modelId="{E1007E04-B187-49CA-B8A9-5FB1BBF79F3F}">
      <dgm:prSet phldrT="[Text]" custT="1"/>
      <dgm:spPr/>
      <dgm:t>
        <a:bodyPr/>
        <a:lstStyle/>
        <a:p>
          <a:r>
            <a:rPr lang="en-US" sz="2400" b="1" dirty="0" smtClean="0"/>
            <a:t>Findings</a:t>
          </a:r>
          <a:endParaRPr lang="en-US" sz="2400" b="1" dirty="0"/>
        </a:p>
      </dgm:t>
    </dgm:pt>
    <dgm:pt modelId="{6FF3E800-53E6-4A3B-965C-90D6A67CF856}" type="parTrans" cxnId="{7418F1D0-7EF1-4209-82D7-FAC4309631BC}">
      <dgm:prSet/>
      <dgm:spPr/>
      <dgm:t>
        <a:bodyPr/>
        <a:lstStyle/>
        <a:p>
          <a:endParaRPr lang="en-US"/>
        </a:p>
      </dgm:t>
    </dgm:pt>
    <dgm:pt modelId="{D3FC4635-52B3-4E92-8D0E-39DFAA5DD9EE}" type="sibTrans" cxnId="{7418F1D0-7EF1-4209-82D7-FAC4309631BC}">
      <dgm:prSet/>
      <dgm:spPr/>
      <dgm:t>
        <a:bodyPr/>
        <a:lstStyle/>
        <a:p>
          <a:endParaRPr lang="en-US"/>
        </a:p>
      </dgm:t>
    </dgm:pt>
    <dgm:pt modelId="{7F070C61-C430-4640-A750-8087B71C36B6}">
      <dgm:prSet phldrT="[Text]" custT="1"/>
      <dgm:spPr/>
      <dgm:t>
        <a:bodyPr/>
        <a:lstStyle/>
        <a:p>
          <a:r>
            <a:rPr lang="en-US" sz="1600" dirty="0" smtClean="0">
              <a:solidFill>
                <a:srgbClr val="FF0000"/>
              </a:solidFill>
            </a:rPr>
            <a:t>Lack of offsite back up causing risk of loss of data</a:t>
          </a:r>
          <a:endParaRPr lang="en-US" sz="1600" dirty="0">
            <a:solidFill>
              <a:srgbClr val="FF0000"/>
            </a:solidFill>
          </a:endParaRPr>
        </a:p>
      </dgm:t>
    </dgm:pt>
    <dgm:pt modelId="{CCBAE07E-D500-47A7-A978-158552341192}" type="parTrans" cxnId="{81F0B2F2-043D-44D5-906E-E1EB69192E48}">
      <dgm:prSet/>
      <dgm:spPr/>
      <dgm:t>
        <a:bodyPr/>
        <a:lstStyle/>
        <a:p>
          <a:endParaRPr lang="en-US"/>
        </a:p>
      </dgm:t>
    </dgm:pt>
    <dgm:pt modelId="{5BA1023F-C344-4417-A9A2-8DF69AC2CCBC}" type="sibTrans" cxnId="{81F0B2F2-043D-44D5-906E-E1EB69192E48}">
      <dgm:prSet/>
      <dgm:spPr/>
      <dgm:t>
        <a:bodyPr/>
        <a:lstStyle/>
        <a:p>
          <a:endParaRPr lang="en-US"/>
        </a:p>
      </dgm:t>
    </dgm:pt>
    <dgm:pt modelId="{250D2FD9-BE72-4842-B9DD-6163E41CECA3}">
      <dgm:prSet phldrT="[Text]" custT="1"/>
      <dgm:spPr/>
      <dgm:t>
        <a:bodyPr/>
        <a:lstStyle/>
        <a:p>
          <a:r>
            <a:rPr lang="en-US" sz="1600" dirty="0" smtClean="0">
              <a:solidFill>
                <a:srgbClr val="FF0000"/>
              </a:solidFill>
            </a:rPr>
            <a:t>In-appropriate Data storage facilities</a:t>
          </a:r>
          <a:endParaRPr lang="en-US" sz="1600" dirty="0">
            <a:solidFill>
              <a:srgbClr val="FF0000"/>
            </a:solidFill>
          </a:endParaRPr>
        </a:p>
      </dgm:t>
    </dgm:pt>
    <dgm:pt modelId="{24F4D047-45D2-45D4-BFD5-0C70CBF16D8E}" type="parTrans" cxnId="{50F5F0F9-F8BC-4F8C-8004-13012873A573}">
      <dgm:prSet/>
      <dgm:spPr/>
      <dgm:t>
        <a:bodyPr/>
        <a:lstStyle/>
        <a:p>
          <a:endParaRPr lang="en-US"/>
        </a:p>
      </dgm:t>
    </dgm:pt>
    <dgm:pt modelId="{315AE164-C560-494A-B903-C83BF2B5CC45}" type="sibTrans" cxnId="{50F5F0F9-F8BC-4F8C-8004-13012873A573}">
      <dgm:prSet/>
      <dgm:spPr/>
      <dgm:t>
        <a:bodyPr/>
        <a:lstStyle/>
        <a:p>
          <a:endParaRPr lang="en-US"/>
        </a:p>
      </dgm:t>
    </dgm:pt>
    <dgm:pt modelId="{72DBD7DF-2E78-4AB4-9C93-E23F47A89E93}">
      <dgm:prSet phldrT="[Text]" custT="1"/>
      <dgm:spPr/>
      <dgm:t>
        <a:bodyPr/>
        <a:lstStyle/>
        <a:p>
          <a:r>
            <a:rPr lang="en-GB" sz="1600" dirty="0" smtClean="0"/>
            <a:t>Unfavourable storage facilities  hence affecting data integrity and inaccurate results when processed</a:t>
          </a:r>
          <a:endParaRPr lang="en-US" sz="1600" dirty="0"/>
        </a:p>
      </dgm:t>
    </dgm:pt>
    <dgm:pt modelId="{AA57BF3E-86CF-43EC-8168-326FB88672CA}" type="parTrans" cxnId="{B3D03B3A-E156-4CBD-9C82-B99768D56497}">
      <dgm:prSet/>
      <dgm:spPr/>
      <dgm:t>
        <a:bodyPr/>
        <a:lstStyle/>
        <a:p>
          <a:endParaRPr lang="en-US"/>
        </a:p>
      </dgm:t>
    </dgm:pt>
    <dgm:pt modelId="{95196B02-B225-4437-B4B2-06E253E7E12C}" type="sibTrans" cxnId="{B3D03B3A-E156-4CBD-9C82-B99768D56497}">
      <dgm:prSet/>
      <dgm:spPr/>
      <dgm:t>
        <a:bodyPr/>
        <a:lstStyle/>
        <a:p>
          <a:endParaRPr lang="en-US"/>
        </a:p>
      </dgm:t>
    </dgm:pt>
    <dgm:pt modelId="{71359FA1-8FC4-4A8E-86ED-0789FF23BD29}">
      <dgm:prSet phldrT="[Text]" custT="1"/>
      <dgm:spPr/>
      <dgm:t>
        <a:bodyPr/>
        <a:lstStyle/>
        <a:p>
          <a:r>
            <a:rPr lang="en-US" sz="1600" dirty="0" smtClean="0"/>
            <a:t>Lack of internal policies ensuring integrity of data</a:t>
          </a:r>
          <a:endParaRPr lang="en-US" sz="1600" dirty="0"/>
        </a:p>
      </dgm:t>
    </dgm:pt>
    <dgm:pt modelId="{4EE91F53-BBA9-4EF2-9DF2-05E602C67907}" type="parTrans" cxnId="{1A490F4C-66F4-4AC3-84FF-1DB36F5755CE}">
      <dgm:prSet/>
      <dgm:spPr/>
      <dgm:t>
        <a:bodyPr/>
        <a:lstStyle/>
        <a:p>
          <a:endParaRPr lang="en-US"/>
        </a:p>
      </dgm:t>
    </dgm:pt>
    <dgm:pt modelId="{38150ED8-7F83-46B0-9468-8EE863D05AD7}" type="sibTrans" cxnId="{1A490F4C-66F4-4AC3-84FF-1DB36F5755CE}">
      <dgm:prSet/>
      <dgm:spPr/>
      <dgm:t>
        <a:bodyPr/>
        <a:lstStyle/>
        <a:p>
          <a:endParaRPr lang="en-US"/>
        </a:p>
      </dgm:t>
    </dgm:pt>
    <dgm:pt modelId="{32C5E970-8BB6-42BD-9B90-5F9B7ACBAAE4}">
      <dgm:prSet phldrT="[Text]" custT="1"/>
      <dgm:spPr/>
      <dgm:t>
        <a:bodyPr/>
        <a:lstStyle/>
        <a:p>
          <a:r>
            <a:rPr lang="en-US" sz="1600" dirty="0" smtClean="0">
              <a:solidFill>
                <a:srgbClr val="FF0000"/>
              </a:solidFill>
            </a:rPr>
            <a:t>No guidelines for dissemination of data. E.g. No criteria for determining rates for sale of data </a:t>
          </a:r>
          <a:endParaRPr lang="en-US" sz="1600" dirty="0">
            <a:solidFill>
              <a:srgbClr val="FF0000"/>
            </a:solidFill>
          </a:endParaRPr>
        </a:p>
      </dgm:t>
    </dgm:pt>
    <dgm:pt modelId="{C28BD17A-3C86-401E-99C9-2B30A7C26EE7}" type="parTrans" cxnId="{29DD6255-B32E-4C3A-AE09-BEFC782A59F9}">
      <dgm:prSet/>
      <dgm:spPr/>
      <dgm:t>
        <a:bodyPr/>
        <a:lstStyle/>
        <a:p>
          <a:endParaRPr lang="en-US"/>
        </a:p>
      </dgm:t>
    </dgm:pt>
    <dgm:pt modelId="{370FC454-BC8B-4FCC-B9D3-854F2F6DB3FE}" type="sibTrans" cxnId="{29DD6255-B32E-4C3A-AE09-BEFC782A59F9}">
      <dgm:prSet/>
      <dgm:spPr/>
      <dgm:t>
        <a:bodyPr/>
        <a:lstStyle/>
        <a:p>
          <a:endParaRPr lang="en-US"/>
        </a:p>
      </dgm:t>
    </dgm:pt>
    <dgm:pt modelId="{37AA6324-6767-49EB-8E52-6E977995EE88}" type="pres">
      <dgm:prSet presAssocID="{4AF8C60E-713F-4B60-9C56-D172C5F6068A}" presName="layout" presStyleCnt="0">
        <dgm:presLayoutVars>
          <dgm:chMax/>
          <dgm:chPref/>
          <dgm:dir/>
          <dgm:resizeHandles/>
        </dgm:presLayoutVars>
      </dgm:prSet>
      <dgm:spPr/>
      <dgm:t>
        <a:bodyPr/>
        <a:lstStyle/>
        <a:p>
          <a:endParaRPr lang="en-US"/>
        </a:p>
      </dgm:t>
    </dgm:pt>
    <dgm:pt modelId="{0EA025AF-E9B4-4268-B7CB-CEC60663A49E}" type="pres">
      <dgm:prSet presAssocID="{CA40D7B4-37A7-42FC-8C09-8A58E192A2BE}" presName="root" presStyleCnt="0">
        <dgm:presLayoutVars>
          <dgm:chMax/>
          <dgm:chPref/>
        </dgm:presLayoutVars>
      </dgm:prSet>
      <dgm:spPr/>
    </dgm:pt>
    <dgm:pt modelId="{25959D7F-0C3A-4F6C-B70D-918BF3EAF02F}" type="pres">
      <dgm:prSet presAssocID="{CA40D7B4-37A7-42FC-8C09-8A58E192A2BE}" presName="rootComposite" presStyleCnt="0">
        <dgm:presLayoutVars/>
      </dgm:prSet>
      <dgm:spPr/>
    </dgm:pt>
    <dgm:pt modelId="{F69BBC16-1C2A-4583-96A1-E4A1FDB94B57}" type="pres">
      <dgm:prSet presAssocID="{CA40D7B4-37A7-42FC-8C09-8A58E192A2BE}" presName="ParentAccent" presStyleLbl="alignNode1" presStyleIdx="0" presStyleCnt="2"/>
      <dgm:spPr/>
    </dgm:pt>
    <dgm:pt modelId="{99C35DF5-0A27-4134-8B85-E1E5CFA41C79}" type="pres">
      <dgm:prSet presAssocID="{CA40D7B4-37A7-42FC-8C09-8A58E192A2BE}" presName="ParentSmallAccent" presStyleLbl="fgAcc1" presStyleIdx="0" presStyleCnt="2"/>
      <dgm:spPr/>
    </dgm:pt>
    <dgm:pt modelId="{DE1BA8AD-DC87-416A-A5D4-EAA4D8EE5470}" type="pres">
      <dgm:prSet presAssocID="{CA40D7B4-37A7-42FC-8C09-8A58E192A2BE}" presName="Parent" presStyleLbl="revTx" presStyleIdx="0" presStyleCnt="10">
        <dgm:presLayoutVars>
          <dgm:chMax/>
          <dgm:chPref val="4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8E816F1-53D7-48E0-8413-ED0D30C4D03B}" type="pres">
      <dgm:prSet presAssocID="{CA40D7B4-37A7-42FC-8C09-8A58E192A2BE}" presName="childShape" presStyleCnt="0">
        <dgm:presLayoutVars>
          <dgm:chMax val="0"/>
          <dgm:chPref val="0"/>
        </dgm:presLayoutVars>
      </dgm:prSet>
      <dgm:spPr/>
    </dgm:pt>
    <dgm:pt modelId="{E3C38BCA-3714-42B3-9044-83467E7ABF1C}" type="pres">
      <dgm:prSet presAssocID="{BF29FADD-FBF0-4C19-B94E-9D2905319DAF}" presName="childComposite" presStyleCnt="0">
        <dgm:presLayoutVars>
          <dgm:chMax val="0"/>
          <dgm:chPref val="0"/>
        </dgm:presLayoutVars>
      </dgm:prSet>
      <dgm:spPr/>
    </dgm:pt>
    <dgm:pt modelId="{3B965144-6853-43FE-A468-ACEA9B7DC3A1}" type="pres">
      <dgm:prSet presAssocID="{BF29FADD-FBF0-4C19-B94E-9D2905319DAF}" presName="ChildAccent" presStyleLbl="solidFgAcc1" presStyleIdx="0" presStyleCnt="8"/>
      <dgm:spPr/>
    </dgm:pt>
    <dgm:pt modelId="{25D008AA-11B1-4695-8991-F1219902381E}" type="pres">
      <dgm:prSet presAssocID="{BF29FADD-FBF0-4C19-B94E-9D2905319DAF}" presName="Child" presStyleLbl="revTx" presStyleIdx="1" presStyleCnt="1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9E5C94D-ED98-48E0-8AC3-B9CB3D04A8F6}" type="pres">
      <dgm:prSet presAssocID="{726A67BF-5FD4-4542-A47A-8EE8B5D58CF2}" presName="childComposite" presStyleCnt="0">
        <dgm:presLayoutVars>
          <dgm:chMax val="0"/>
          <dgm:chPref val="0"/>
        </dgm:presLayoutVars>
      </dgm:prSet>
      <dgm:spPr/>
    </dgm:pt>
    <dgm:pt modelId="{A065FE2E-5378-4559-B905-172DF45C1A08}" type="pres">
      <dgm:prSet presAssocID="{726A67BF-5FD4-4542-A47A-8EE8B5D58CF2}" presName="ChildAccent" presStyleLbl="solidFgAcc1" presStyleIdx="1" presStyleCnt="8"/>
      <dgm:spPr/>
    </dgm:pt>
    <dgm:pt modelId="{ECB9046B-A2C7-4D2E-9CB2-64E98278E502}" type="pres">
      <dgm:prSet presAssocID="{726A67BF-5FD4-4542-A47A-8EE8B5D58CF2}" presName="Child" presStyleLbl="revTx" presStyleIdx="2" presStyleCnt="1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E997179-DC18-461A-A03A-4CCE56E0585C}" type="pres">
      <dgm:prSet presAssocID="{22E1BB32-16CD-4251-8536-B9C13FC239A8}" presName="childComposite" presStyleCnt="0">
        <dgm:presLayoutVars>
          <dgm:chMax val="0"/>
          <dgm:chPref val="0"/>
        </dgm:presLayoutVars>
      </dgm:prSet>
      <dgm:spPr/>
    </dgm:pt>
    <dgm:pt modelId="{04570877-E9FE-4473-BF2F-3F0611B61B4B}" type="pres">
      <dgm:prSet presAssocID="{22E1BB32-16CD-4251-8536-B9C13FC239A8}" presName="ChildAccent" presStyleLbl="solidFgAcc1" presStyleIdx="2" presStyleCnt="8"/>
      <dgm:spPr/>
    </dgm:pt>
    <dgm:pt modelId="{311F1A42-D820-4D96-9BDF-D4FAA0E4DEC2}" type="pres">
      <dgm:prSet presAssocID="{22E1BB32-16CD-4251-8536-B9C13FC239A8}" presName="Child" presStyleLbl="revTx" presStyleIdx="3" presStyleCnt="1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E56C780-A859-4F12-9A66-22576AF3911A}" type="pres">
      <dgm:prSet presAssocID="{72DBD7DF-2E78-4AB4-9C93-E23F47A89E93}" presName="childComposite" presStyleCnt="0">
        <dgm:presLayoutVars>
          <dgm:chMax val="0"/>
          <dgm:chPref val="0"/>
        </dgm:presLayoutVars>
      </dgm:prSet>
      <dgm:spPr/>
    </dgm:pt>
    <dgm:pt modelId="{002928DB-5629-4112-9A7A-A147EAFC8544}" type="pres">
      <dgm:prSet presAssocID="{72DBD7DF-2E78-4AB4-9C93-E23F47A89E93}" presName="ChildAccent" presStyleLbl="solidFgAcc1" presStyleIdx="3" presStyleCnt="8"/>
      <dgm:spPr/>
    </dgm:pt>
    <dgm:pt modelId="{8FC2CFD1-6B13-4673-BCA2-D610CA50FF3F}" type="pres">
      <dgm:prSet presAssocID="{72DBD7DF-2E78-4AB4-9C93-E23F47A89E93}" presName="Child" presStyleLbl="revTx" presStyleIdx="4" presStyleCnt="1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04F6350-A4C2-4AD4-9FD2-75C9F00DC5B9}" type="pres">
      <dgm:prSet presAssocID="{71359FA1-8FC4-4A8E-86ED-0789FF23BD29}" presName="childComposite" presStyleCnt="0">
        <dgm:presLayoutVars>
          <dgm:chMax val="0"/>
          <dgm:chPref val="0"/>
        </dgm:presLayoutVars>
      </dgm:prSet>
      <dgm:spPr/>
    </dgm:pt>
    <dgm:pt modelId="{ED5C034F-C1E0-454F-A941-4B4D26BEF3E1}" type="pres">
      <dgm:prSet presAssocID="{71359FA1-8FC4-4A8E-86ED-0789FF23BD29}" presName="ChildAccent" presStyleLbl="solidFgAcc1" presStyleIdx="4" presStyleCnt="8"/>
      <dgm:spPr/>
    </dgm:pt>
    <dgm:pt modelId="{4724A594-51D2-43C3-AA85-6F79FA518DD9}" type="pres">
      <dgm:prSet presAssocID="{71359FA1-8FC4-4A8E-86ED-0789FF23BD29}" presName="Child" presStyleLbl="revTx" presStyleIdx="5" presStyleCnt="1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D968425-5C93-46D6-A4FC-3E6D7A4428C3}" type="pres">
      <dgm:prSet presAssocID="{E1007E04-B187-49CA-B8A9-5FB1BBF79F3F}" presName="root" presStyleCnt="0">
        <dgm:presLayoutVars>
          <dgm:chMax/>
          <dgm:chPref/>
        </dgm:presLayoutVars>
      </dgm:prSet>
      <dgm:spPr/>
    </dgm:pt>
    <dgm:pt modelId="{0B290CF9-9F70-45FA-A69B-56916BA6375E}" type="pres">
      <dgm:prSet presAssocID="{E1007E04-B187-49CA-B8A9-5FB1BBF79F3F}" presName="rootComposite" presStyleCnt="0">
        <dgm:presLayoutVars/>
      </dgm:prSet>
      <dgm:spPr/>
    </dgm:pt>
    <dgm:pt modelId="{7E60C4CE-8719-4D71-88B0-5BEEB8BED35C}" type="pres">
      <dgm:prSet presAssocID="{E1007E04-B187-49CA-B8A9-5FB1BBF79F3F}" presName="ParentAccent" presStyleLbl="alignNode1" presStyleIdx="1" presStyleCnt="2"/>
      <dgm:spPr/>
    </dgm:pt>
    <dgm:pt modelId="{05E48A1B-F9EC-43A4-8B6D-9583A00F8CFF}" type="pres">
      <dgm:prSet presAssocID="{E1007E04-B187-49CA-B8A9-5FB1BBF79F3F}" presName="ParentSmallAccent" presStyleLbl="fgAcc1" presStyleIdx="1" presStyleCnt="2"/>
      <dgm:spPr/>
    </dgm:pt>
    <dgm:pt modelId="{782917EB-8776-47BD-961B-7EAF62DC4C70}" type="pres">
      <dgm:prSet presAssocID="{E1007E04-B187-49CA-B8A9-5FB1BBF79F3F}" presName="Parent" presStyleLbl="revTx" presStyleIdx="6" presStyleCnt="10">
        <dgm:presLayoutVars>
          <dgm:chMax/>
          <dgm:chPref val="4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425C6EA-CE35-4B49-8463-7B22CAAA0293}" type="pres">
      <dgm:prSet presAssocID="{E1007E04-B187-49CA-B8A9-5FB1BBF79F3F}" presName="childShape" presStyleCnt="0">
        <dgm:presLayoutVars>
          <dgm:chMax val="0"/>
          <dgm:chPref val="0"/>
        </dgm:presLayoutVars>
      </dgm:prSet>
      <dgm:spPr/>
    </dgm:pt>
    <dgm:pt modelId="{40258924-F407-401C-A771-A43420CCACDE}" type="pres">
      <dgm:prSet presAssocID="{7F070C61-C430-4640-A750-8087B71C36B6}" presName="childComposite" presStyleCnt="0">
        <dgm:presLayoutVars>
          <dgm:chMax val="0"/>
          <dgm:chPref val="0"/>
        </dgm:presLayoutVars>
      </dgm:prSet>
      <dgm:spPr/>
    </dgm:pt>
    <dgm:pt modelId="{B3781593-07BC-44FA-953B-82EE71CAEF20}" type="pres">
      <dgm:prSet presAssocID="{7F070C61-C430-4640-A750-8087B71C36B6}" presName="ChildAccent" presStyleLbl="solidFgAcc1" presStyleIdx="5" presStyleCnt="8"/>
      <dgm:spPr/>
    </dgm:pt>
    <dgm:pt modelId="{8B1616DF-E0C5-41C9-97CB-1668867D14CD}" type="pres">
      <dgm:prSet presAssocID="{7F070C61-C430-4640-A750-8087B71C36B6}" presName="Child" presStyleLbl="revTx" presStyleIdx="7" presStyleCnt="1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B7D4FAE-977E-4EE3-8BF6-0142B41F3649}" type="pres">
      <dgm:prSet presAssocID="{250D2FD9-BE72-4842-B9DD-6163E41CECA3}" presName="childComposite" presStyleCnt="0">
        <dgm:presLayoutVars>
          <dgm:chMax val="0"/>
          <dgm:chPref val="0"/>
        </dgm:presLayoutVars>
      </dgm:prSet>
      <dgm:spPr/>
    </dgm:pt>
    <dgm:pt modelId="{5058FB67-70A3-44E8-8D28-9C4D4F8F4A71}" type="pres">
      <dgm:prSet presAssocID="{250D2FD9-BE72-4842-B9DD-6163E41CECA3}" presName="ChildAccent" presStyleLbl="solidFgAcc1" presStyleIdx="6" presStyleCnt="8"/>
      <dgm:spPr/>
    </dgm:pt>
    <dgm:pt modelId="{EF14887B-273D-4F41-9FD9-2B3792A300B8}" type="pres">
      <dgm:prSet presAssocID="{250D2FD9-BE72-4842-B9DD-6163E41CECA3}" presName="Child" presStyleLbl="revTx" presStyleIdx="8" presStyleCnt="1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E71CF7B-6BED-48C4-BC1B-C6A8CEC2001E}" type="pres">
      <dgm:prSet presAssocID="{32C5E970-8BB6-42BD-9B90-5F9B7ACBAAE4}" presName="childComposite" presStyleCnt="0">
        <dgm:presLayoutVars>
          <dgm:chMax val="0"/>
          <dgm:chPref val="0"/>
        </dgm:presLayoutVars>
      </dgm:prSet>
      <dgm:spPr/>
    </dgm:pt>
    <dgm:pt modelId="{D1D56E46-6D48-4F97-B1D2-0C58595A374D}" type="pres">
      <dgm:prSet presAssocID="{32C5E970-8BB6-42BD-9B90-5F9B7ACBAAE4}" presName="ChildAccent" presStyleLbl="solidFgAcc1" presStyleIdx="7" presStyleCnt="8"/>
      <dgm:spPr/>
    </dgm:pt>
    <dgm:pt modelId="{6EDCDAFE-8B59-490B-BD84-593228D9D674}" type="pres">
      <dgm:prSet presAssocID="{32C5E970-8BB6-42BD-9B90-5F9B7ACBAAE4}" presName="Child" presStyleLbl="revTx" presStyleIdx="9" presStyleCnt="1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EE3F0FA-1706-4E75-BEE6-FD5364A20A1B}" type="presOf" srcId="{4AF8C60E-713F-4B60-9C56-D172C5F6068A}" destId="{37AA6324-6767-49EB-8E52-6E977995EE88}" srcOrd="0" destOrd="0" presId="urn:microsoft.com/office/officeart/2008/layout/SquareAccentList"/>
    <dgm:cxn modelId="{C219DCA3-4B9D-40C5-816C-75157BDF9E28}" type="presOf" srcId="{22E1BB32-16CD-4251-8536-B9C13FC239A8}" destId="{311F1A42-D820-4D96-9BDF-D4FAA0E4DEC2}" srcOrd="0" destOrd="0" presId="urn:microsoft.com/office/officeart/2008/layout/SquareAccentList"/>
    <dgm:cxn modelId="{39E8C141-273E-444D-BAA8-AEE7838B38A6}" type="presOf" srcId="{32C5E970-8BB6-42BD-9B90-5F9B7ACBAAE4}" destId="{6EDCDAFE-8B59-490B-BD84-593228D9D674}" srcOrd="0" destOrd="0" presId="urn:microsoft.com/office/officeart/2008/layout/SquareAccentList"/>
    <dgm:cxn modelId="{56809ECB-9778-439E-B388-1C0DEEDBF371}" type="presOf" srcId="{72DBD7DF-2E78-4AB4-9C93-E23F47A89E93}" destId="{8FC2CFD1-6B13-4673-BCA2-D610CA50FF3F}" srcOrd="0" destOrd="0" presId="urn:microsoft.com/office/officeart/2008/layout/SquareAccentList"/>
    <dgm:cxn modelId="{7E82968E-386F-4660-AA05-7F7C55BFD267}" srcId="{CA40D7B4-37A7-42FC-8C09-8A58E192A2BE}" destId="{22E1BB32-16CD-4251-8536-B9C13FC239A8}" srcOrd="2" destOrd="0" parTransId="{FB75341B-3491-46AA-B15D-CF61EA9DCD70}" sibTransId="{4FBCFA88-9259-4869-B175-919403ACD8EA}"/>
    <dgm:cxn modelId="{BF7F128E-6090-4F9B-A969-5783190C8AF4}" srcId="{CA40D7B4-37A7-42FC-8C09-8A58E192A2BE}" destId="{726A67BF-5FD4-4542-A47A-8EE8B5D58CF2}" srcOrd="1" destOrd="0" parTransId="{7D288DA3-802A-431C-A9B1-BD0376A46778}" sibTransId="{E23760BE-257A-4972-8F7B-241DF9EDBB8A}"/>
    <dgm:cxn modelId="{869D50C4-3C3D-416A-9C0C-654EE9E1699F}" srcId="{4AF8C60E-713F-4B60-9C56-D172C5F6068A}" destId="{CA40D7B4-37A7-42FC-8C09-8A58E192A2BE}" srcOrd="0" destOrd="0" parTransId="{5B5CB667-4C2F-47E8-8F2D-B9A47ED441D0}" sibTransId="{26597592-66D6-4417-9411-7A5A5A34C8D4}"/>
    <dgm:cxn modelId="{29DD6255-B32E-4C3A-AE09-BEFC782A59F9}" srcId="{E1007E04-B187-49CA-B8A9-5FB1BBF79F3F}" destId="{32C5E970-8BB6-42BD-9B90-5F9B7ACBAAE4}" srcOrd="2" destOrd="0" parTransId="{C28BD17A-3C86-401E-99C9-2B30A7C26EE7}" sibTransId="{370FC454-BC8B-4FCC-B9D3-854F2F6DB3FE}"/>
    <dgm:cxn modelId="{52B41F8F-B0CC-40B5-84F7-ADE47C059F04}" type="presOf" srcId="{BF29FADD-FBF0-4C19-B94E-9D2905319DAF}" destId="{25D008AA-11B1-4695-8991-F1219902381E}" srcOrd="0" destOrd="0" presId="urn:microsoft.com/office/officeart/2008/layout/SquareAccentList"/>
    <dgm:cxn modelId="{6D9E8DA2-4574-4446-9F87-13AC59909050}" type="presOf" srcId="{726A67BF-5FD4-4542-A47A-8EE8B5D58CF2}" destId="{ECB9046B-A2C7-4D2E-9CB2-64E98278E502}" srcOrd="0" destOrd="0" presId="urn:microsoft.com/office/officeart/2008/layout/SquareAccentList"/>
    <dgm:cxn modelId="{1A490F4C-66F4-4AC3-84FF-1DB36F5755CE}" srcId="{CA40D7B4-37A7-42FC-8C09-8A58E192A2BE}" destId="{71359FA1-8FC4-4A8E-86ED-0789FF23BD29}" srcOrd="4" destOrd="0" parTransId="{4EE91F53-BBA9-4EF2-9DF2-05E602C67907}" sibTransId="{38150ED8-7F83-46B0-9468-8EE863D05AD7}"/>
    <dgm:cxn modelId="{F6677C4E-EB9B-44CA-A371-6BC92461EA14}" srcId="{CA40D7B4-37A7-42FC-8C09-8A58E192A2BE}" destId="{BF29FADD-FBF0-4C19-B94E-9D2905319DAF}" srcOrd="0" destOrd="0" parTransId="{2AF9BCB6-32F8-4439-9CF1-F3E960CABDEF}" sibTransId="{E3E8DB55-99B5-4D84-8B7D-2B011E8C5C55}"/>
    <dgm:cxn modelId="{50F5F0F9-F8BC-4F8C-8004-13012873A573}" srcId="{E1007E04-B187-49CA-B8A9-5FB1BBF79F3F}" destId="{250D2FD9-BE72-4842-B9DD-6163E41CECA3}" srcOrd="1" destOrd="0" parTransId="{24F4D047-45D2-45D4-BFD5-0C70CBF16D8E}" sibTransId="{315AE164-C560-494A-B903-C83BF2B5CC45}"/>
    <dgm:cxn modelId="{B3D03B3A-E156-4CBD-9C82-B99768D56497}" srcId="{CA40D7B4-37A7-42FC-8C09-8A58E192A2BE}" destId="{72DBD7DF-2E78-4AB4-9C93-E23F47A89E93}" srcOrd="3" destOrd="0" parTransId="{AA57BF3E-86CF-43EC-8168-326FB88672CA}" sibTransId="{95196B02-B225-4437-B4B2-06E253E7E12C}"/>
    <dgm:cxn modelId="{7418F1D0-7EF1-4209-82D7-FAC4309631BC}" srcId="{4AF8C60E-713F-4B60-9C56-D172C5F6068A}" destId="{E1007E04-B187-49CA-B8A9-5FB1BBF79F3F}" srcOrd="1" destOrd="0" parTransId="{6FF3E800-53E6-4A3B-965C-90D6A67CF856}" sibTransId="{D3FC4635-52B3-4E92-8D0E-39DFAA5DD9EE}"/>
    <dgm:cxn modelId="{92C76C72-F7AA-4BAA-AB26-A4502DBBBFB1}" type="presOf" srcId="{CA40D7B4-37A7-42FC-8C09-8A58E192A2BE}" destId="{DE1BA8AD-DC87-416A-A5D4-EAA4D8EE5470}" srcOrd="0" destOrd="0" presId="urn:microsoft.com/office/officeart/2008/layout/SquareAccentList"/>
    <dgm:cxn modelId="{81F0B2F2-043D-44D5-906E-E1EB69192E48}" srcId="{E1007E04-B187-49CA-B8A9-5FB1BBF79F3F}" destId="{7F070C61-C430-4640-A750-8087B71C36B6}" srcOrd="0" destOrd="0" parTransId="{CCBAE07E-D500-47A7-A978-158552341192}" sibTransId="{5BA1023F-C344-4417-A9A2-8DF69AC2CCBC}"/>
    <dgm:cxn modelId="{BC4365E3-88C1-4121-BE12-D1C988791952}" type="presOf" srcId="{71359FA1-8FC4-4A8E-86ED-0789FF23BD29}" destId="{4724A594-51D2-43C3-AA85-6F79FA518DD9}" srcOrd="0" destOrd="0" presId="urn:microsoft.com/office/officeart/2008/layout/SquareAccentList"/>
    <dgm:cxn modelId="{27C939D1-4544-4D7F-8EF1-EED64ACDD8C1}" type="presOf" srcId="{250D2FD9-BE72-4842-B9DD-6163E41CECA3}" destId="{EF14887B-273D-4F41-9FD9-2B3792A300B8}" srcOrd="0" destOrd="0" presId="urn:microsoft.com/office/officeart/2008/layout/SquareAccentList"/>
    <dgm:cxn modelId="{B1B2687F-CF40-44F2-B531-AF20AD0B3BB4}" type="presOf" srcId="{E1007E04-B187-49CA-B8A9-5FB1BBF79F3F}" destId="{782917EB-8776-47BD-961B-7EAF62DC4C70}" srcOrd="0" destOrd="0" presId="urn:microsoft.com/office/officeart/2008/layout/SquareAccentList"/>
    <dgm:cxn modelId="{A3809C3D-EE3F-4394-830D-F4BD774857B3}" type="presOf" srcId="{7F070C61-C430-4640-A750-8087B71C36B6}" destId="{8B1616DF-E0C5-41C9-97CB-1668867D14CD}" srcOrd="0" destOrd="0" presId="urn:microsoft.com/office/officeart/2008/layout/SquareAccentList"/>
    <dgm:cxn modelId="{E244180D-F02D-478B-AEA2-0FF786815FE2}" type="presParOf" srcId="{37AA6324-6767-49EB-8E52-6E977995EE88}" destId="{0EA025AF-E9B4-4268-B7CB-CEC60663A49E}" srcOrd="0" destOrd="0" presId="urn:microsoft.com/office/officeart/2008/layout/SquareAccentList"/>
    <dgm:cxn modelId="{D5C0CCE2-49D8-493F-9487-CA43F5C5227C}" type="presParOf" srcId="{0EA025AF-E9B4-4268-B7CB-CEC60663A49E}" destId="{25959D7F-0C3A-4F6C-B70D-918BF3EAF02F}" srcOrd="0" destOrd="0" presId="urn:microsoft.com/office/officeart/2008/layout/SquareAccentList"/>
    <dgm:cxn modelId="{DEC47993-02E0-4F0C-A1CF-311CCC697352}" type="presParOf" srcId="{25959D7F-0C3A-4F6C-B70D-918BF3EAF02F}" destId="{F69BBC16-1C2A-4583-96A1-E4A1FDB94B57}" srcOrd="0" destOrd="0" presId="urn:microsoft.com/office/officeart/2008/layout/SquareAccentList"/>
    <dgm:cxn modelId="{70160232-5B9F-41B9-87C6-D0A3ADC1DF6B}" type="presParOf" srcId="{25959D7F-0C3A-4F6C-B70D-918BF3EAF02F}" destId="{99C35DF5-0A27-4134-8B85-E1E5CFA41C79}" srcOrd="1" destOrd="0" presId="urn:microsoft.com/office/officeart/2008/layout/SquareAccentList"/>
    <dgm:cxn modelId="{5C934927-25F7-419E-8F25-58E5E45E604E}" type="presParOf" srcId="{25959D7F-0C3A-4F6C-B70D-918BF3EAF02F}" destId="{DE1BA8AD-DC87-416A-A5D4-EAA4D8EE5470}" srcOrd="2" destOrd="0" presId="urn:microsoft.com/office/officeart/2008/layout/SquareAccentList"/>
    <dgm:cxn modelId="{732C46E0-61B4-4E92-A297-2A991083B4B4}" type="presParOf" srcId="{0EA025AF-E9B4-4268-B7CB-CEC60663A49E}" destId="{88E816F1-53D7-48E0-8413-ED0D30C4D03B}" srcOrd="1" destOrd="0" presId="urn:microsoft.com/office/officeart/2008/layout/SquareAccentList"/>
    <dgm:cxn modelId="{D0F1E3EB-25AC-4C16-B4A0-2B7271288340}" type="presParOf" srcId="{88E816F1-53D7-48E0-8413-ED0D30C4D03B}" destId="{E3C38BCA-3714-42B3-9044-83467E7ABF1C}" srcOrd="0" destOrd="0" presId="urn:microsoft.com/office/officeart/2008/layout/SquareAccentList"/>
    <dgm:cxn modelId="{DF3305CF-E234-46D5-9C0D-06F06C340093}" type="presParOf" srcId="{E3C38BCA-3714-42B3-9044-83467E7ABF1C}" destId="{3B965144-6853-43FE-A468-ACEA9B7DC3A1}" srcOrd="0" destOrd="0" presId="urn:microsoft.com/office/officeart/2008/layout/SquareAccentList"/>
    <dgm:cxn modelId="{45249D07-026A-47E0-8DB5-786044398E05}" type="presParOf" srcId="{E3C38BCA-3714-42B3-9044-83467E7ABF1C}" destId="{25D008AA-11B1-4695-8991-F1219902381E}" srcOrd="1" destOrd="0" presId="urn:microsoft.com/office/officeart/2008/layout/SquareAccentList"/>
    <dgm:cxn modelId="{97ACDD98-4530-4D7A-AE95-BB723E34A880}" type="presParOf" srcId="{88E816F1-53D7-48E0-8413-ED0D30C4D03B}" destId="{D9E5C94D-ED98-48E0-8AC3-B9CB3D04A8F6}" srcOrd="1" destOrd="0" presId="urn:microsoft.com/office/officeart/2008/layout/SquareAccentList"/>
    <dgm:cxn modelId="{AA9B81E5-AE2B-4BB5-87AF-C43BCAD4121F}" type="presParOf" srcId="{D9E5C94D-ED98-48E0-8AC3-B9CB3D04A8F6}" destId="{A065FE2E-5378-4559-B905-172DF45C1A08}" srcOrd="0" destOrd="0" presId="urn:microsoft.com/office/officeart/2008/layout/SquareAccentList"/>
    <dgm:cxn modelId="{ED2EC258-B69B-4DE2-8E39-F02C5EF089A6}" type="presParOf" srcId="{D9E5C94D-ED98-48E0-8AC3-B9CB3D04A8F6}" destId="{ECB9046B-A2C7-4D2E-9CB2-64E98278E502}" srcOrd="1" destOrd="0" presId="urn:microsoft.com/office/officeart/2008/layout/SquareAccentList"/>
    <dgm:cxn modelId="{070154F7-571F-43B3-BF0A-89204E7E35E0}" type="presParOf" srcId="{88E816F1-53D7-48E0-8413-ED0D30C4D03B}" destId="{EE997179-DC18-461A-A03A-4CCE56E0585C}" srcOrd="2" destOrd="0" presId="urn:microsoft.com/office/officeart/2008/layout/SquareAccentList"/>
    <dgm:cxn modelId="{17C1CD3F-CA6C-45FA-BE6D-009F5DBF3F17}" type="presParOf" srcId="{EE997179-DC18-461A-A03A-4CCE56E0585C}" destId="{04570877-E9FE-4473-BF2F-3F0611B61B4B}" srcOrd="0" destOrd="0" presId="urn:microsoft.com/office/officeart/2008/layout/SquareAccentList"/>
    <dgm:cxn modelId="{C03AE507-4A92-4877-BC38-A880CEF926C5}" type="presParOf" srcId="{EE997179-DC18-461A-A03A-4CCE56E0585C}" destId="{311F1A42-D820-4D96-9BDF-D4FAA0E4DEC2}" srcOrd="1" destOrd="0" presId="urn:microsoft.com/office/officeart/2008/layout/SquareAccentList"/>
    <dgm:cxn modelId="{2778AC2D-386A-4341-81AF-F33501056E86}" type="presParOf" srcId="{88E816F1-53D7-48E0-8413-ED0D30C4D03B}" destId="{1E56C780-A859-4F12-9A66-22576AF3911A}" srcOrd="3" destOrd="0" presId="urn:microsoft.com/office/officeart/2008/layout/SquareAccentList"/>
    <dgm:cxn modelId="{2B2555F5-7C41-43E1-AB9F-E69532E2D51B}" type="presParOf" srcId="{1E56C780-A859-4F12-9A66-22576AF3911A}" destId="{002928DB-5629-4112-9A7A-A147EAFC8544}" srcOrd="0" destOrd="0" presId="urn:microsoft.com/office/officeart/2008/layout/SquareAccentList"/>
    <dgm:cxn modelId="{AAB300ED-6D42-47D5-B885-63C00A407975}" type="presParOf" srcId="{1E56C780-A859-4F12-9A66-22576AF3911A}" destId="{8FC2CFD1-6B13-4673-BCA2-D610CA50FF3F}" srcOrd="1" destOrd="0" presId="urn:microsoft.com/office/officeart/2008/layout/SquareAccentList"/>
    <dgm:cxn modelId="{51F3377F-D19E-4AA4-80F0-371BE832D8E6}" type="presParOf" srcId="{88E816F1-53D7-48E0-8413-ED0D30C4D03B}" destId="{304F6350-A4C2-4AD4-9FD2-75C9F00DC5B9}" srcOrd="4" destOrd="0" presId="urn:microsoft.com/office/officeart/2008/layout/SquareAccentList"/>
    <dgm:cxn modelId="{16172CF2-C53C-4CD1-9BD7-0DAB90D40C8A}" type="presParOf" srcId="{304F6350-A4C2-4AD4-9FD2-75C9F00DC5B9}" destId="{ED5C034F-C1E0-454F-A941-4B4D26BEF3E1}" srcOrd="0" destOrd="0" presId="urn:microsoft.com/office/officeart/2008/layout/SquareAccentList"/>
    <dgm:cxn modelId="{FBB10731-F7F6-4E33-B4DE-0741834035A0}" type="presParOf" srcId="{304F6350-A4C2-4AD4-9FD2-75C9F00DC5B9}" destId="{4724A594-51D2-43C3-AA85-6F79FA518DD9}" srcOrd="1" destOrd="0" presId="urn:microsoft.com/office/officeart/2008/layout/SquareAccentList"/>
    <dgm:cxn modelId="{7A9428DB-4CC1-4F15-9B07-758C78E62D49}" type="presParOf" srcId="{37AA6324-6767-49EB-8E52-6E977995EE88}" destId="{AD968425-5C93-46D6-A4FC-3E6D7A4428C3}" srcOrd="1" destOrd="0" presId="urn:microsoft.com/office/officeart/2008/layout/SquareAccentList"/>
    <dgm:cxn modelId="{5F3DECA4-C447-4916-9D79-6ECCC117826D}" type="presParOf" srcId="{AD968425-5C93-46D6-A4FC-3E6D7A4428C3}" destId="{0B290CF9-9F70-45FA-A69B-56916BA6375E}" srcOrd="0" destOrd="0" presId="urn:microsoft.com/office/officeart/2008/layout/SquareAccentList"/>
    <dgm:cxn modelId="{1E171A11-0552-47B0-9BDB-A4BA560B6019}" type="presParOf" srcId="{0B290CF9-9F70-45FA-A69B-56916BA6375E}" destId="{7E60C4CE-8719-4D71-88B0-5BEEB8BED35C}" srcOrd="0" destOrd="0" presId="urn:microsoft.com/office/officeart/2008/layout/SquareAccentList"/>
    <dgm:cxn modelId="{EC785A45-8C78-49C9-ADA1-8F43DC214B55}" type="presParOf" srcId="{0B290CF9-9F70-45FA-A69B-56916BA6375E}" destId="{05E48A1B-F9EC-43A4-8B6D-9583A00F8CFF}" srcOrd="1" destOrd="0" presId="urn:microsoft.com/office/officeart/2008/layout/SquareAccentList"/>
    <dgm:cxn modelId="{17FCEE3E-2B93-4FF1-8082-7D351AAD7AD6}" type="presParOf" srcId="{0B290CF9-9F70-45FA-A69B-56916BA6375E}" destId="{782917EB-8776-47BD-961B-7EAF62DC4C70}" srcOrd="2" destOrd="0" presId="urn:microsoft.com/office/officeart/2008/layout/SquareAccentList"/>
    <dgm:cxn modelId="{46F4D0DB-1119-46A4-81F9-7D03DEC6AB6F}" type="presParOf" srcId="{AD968425-5C93-46D6-A4FC-3E6D7A4428C3}" destId="{B425C6EA-CE35-4B49-8463-7B22CAAA0293}" srcOrd="1" destOrd="0" presId="urn:microsoft.com/office/officeart/2008/layout/SquareAccentList"/>
    <dgm:cxn modelId="{AEC567A7-9742-491F-A196-2D313A75A2E9}" type="presParOf" srcId="{B425C6EA-CE35-4B49-8463-7B22CAAA0293}" destId="{40258924-F407-401C-A771-A43420CCACDE}" srcOrd="0" destOrd="0" presId="urn:microsoft.com/office/officeart/2008/layout/SquareAccentList"/>
    <dgm:cxn modelId="{5234587C-BF77-4946-A0EE-3BE0AA2B00F5}" type="presParOf" srcId="{40258924-F407-401C-A771-A43420CCACDE}" destId="{B3781593-07BC-44FA-953B-82EE71CAEF20}" srcOrd="0" destOrd="0" presId="urn:microsoft.com/office/officeart/2008/layout/SquareAccentList"/>
    <dgm:cxn modelId="{C919801B-9F25-4DB3-ABCF-9E5340D64562}" type="presParOf" srcId="{40258924-F407-401C-A771-A43420CCACDE}" destId="{8B1616DF-E0C5-41C9-97CB-1668867D14CD}" srcOrd="1" destOrd="0" presId="urn:microsoft.com/office/officeart/2008/layout/SquareAccentList"/>
    <dgm:cxn modelId="{2C32EEBC-2910-4B6E-AAE2-28FD1B41206A}" type="presParOf" srcId="{B425C6EA-CE35-4B49-8463-7B22CAAA0293}" destId="{BB7D4FAE-977E-4EE3-8BF6-0142B41F3649}" srcOrd="1" destOrd="0" presId="urn:microsoft.com/office/officeart/2008/layout/SquareAccentList"/>
    <dgm:cxn modelId="{002B529F-BECA-41F1-8EEF-AD4D352AD490}" type="presParOf" srcId="{BB7D4FAE-977E-4EE3-8BF6-0142B41F3649}" destId="{5058FB67-70A3-44E8-8D28-9C4D4F8F4A71}" srcOrd="0" destOrd="0" presId="urn:microsoft.com/office/officeart/2008/layout/SquareAccentList"/>
    <dgm:cxn modelId="{C3222602-22A1-43F6-AFAA-C7A190270A75}" type="presParOf" srcId="{BB7D4FAE-977E-4EE3-8BF6-0142B41F3649}" destId="{EF14887B-273D-4F41-9FD9-2B3792A300B8}" srcOrd="1" destOrd="0" presId="urn:microsoft.com/office/officeart/2008/layout/SquareAccentList"/>
    <dgm:cxn modelId="{9DDE6E55-BE60-4565-AA0A-C6BEA56566E6}" type="presParOf" srcId="{B425C6EA-CE35-4B49-8463-7B22CAAA0293}" destId="{3E71CF7B-6BED-48C4-BC1B-C6A8CEC2001E}" srcOrd="2" destOrd="0" presId="urn:microsoft.com/office/officeart/2008/layout/SquareAccentList"/>
    <dgm:cxn modelId="{008338A0-928D-42DB-841D-30714A10765C}" type="presParOf" srcId="{3E71CF7B-6BED-48C4-BC1B-C6A8CEC2001E}" destId="{D1D56E46-6D48-4F97-B1D2-0C58595A374D}" srcOrd="0" destOrd="0" presId="urn:microsoft.com/office/officeart/2008/layout/SquareAccentList"/>
    <dgm:cxn modelId="{A9E4D222-C65B-4D5A-A950-BA0FF2777589}" type="presParOf" srcId="{3E71CF7B-6BED-48C4-BC1B-C6A8CEC2001E}" destId="{6EDCDAFE-8B59-490B-BD84-593228D9D674}" srcOrd="1" destOrd="0" presId="urn:microsoft.com/office/officeart/2008/layout/SquareAccent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CCBD5E2-CC09-4333-9169-A50562F0C79D}" type="doc">
      <dgm:prSet loTypeId="urn:microsoft.com/office/officeart/2008/layout/VerticalCurvedList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744DDEE-9473-4E1E-92DC-E1232FDF94F5}">
      <dgm:prSet phldrT="[Text]" custT="1"/>
      <dgm:spPr/>
      <dgm:t>
        <a:bodyPr/>
        <a:lstStyle/>
        <a:p>
          <a:r>
            <a:rPr lang="en-US" sz="1800" dirty="0" smtClean="0"/>
            <a:t>Procurement management Unit was not multi-disciplinary contrary to law</a:t>
          </a:r>
          <a:endParaRPr lang="en-US" sz="1800" dirty="0"/>
        </a:p>
      </dgm:t>
    </dgm:pt>
    <dgm:pt modelId="{6EFD7197-60A4-4503-A091-07C497710EA0}" type="parTrans" cxnId="{F254B16A-36C5-4BEB-9C41-EFEEF354B665}">
      <dgm:prSet/>
      <dgm:spPr/>
      <dgm:t>
        <a:bodyPr/>
        <a:lstStyle/>
        <a:p>
          <a:endParaRPr lang="en-US" sz="1800"/>
        </a:p>
      </dgm:t>
    </dgm:pt>
    <dgm:pt modelId="{AFC145E5-B434-4ED9-B042-E37ECE5A6031}" type="sibTrans" cxnId="{F254B16A-36C5-4BEB-9C41-EFEEF354B665}">
      <dgm:prSet/>
      <dgm:spPr/>
      <dgm:t>
        <a:bodyPr/>
        <a:lstStyle/>
        <a:p>
          <a:endParaRPr lang="en-US" sz="1800"/>
        </a:p>
      </dgm:t>
    </dgm:pt>
    <dgm:pt modelId="{E9F0A3B4-FF44-40A8-850F-2E1D8CF5CA7D}">
      <dgm:prSet phldrT="[Text]" custT="1"/>
      <dgm:spPr/>
      <dgm:t>
        <a:bodyPr/>
        <a:lstStyle/>
        <a:p>
          <a:r>
            <a:rPr lang="en-US" sz="1800" dirty="0" smtClean="0"/>
            <a:t>Licensing round not structured to address risks of fluctuation in oil &amp; gas prices</a:t>
          </a:r>
          <a:endParaRPr lang="en-US" sz="1800" dirty="0"/>
        </a:p>
      </dgm:t>
    </dgm:pt>
    <dgm:pt modelId="{30BC4DE0-60EA-4631-BBEC-62EA22FEB91F}" type="parTrans" cxnId="{560305D7-89B8-46A3-A223-50B29299CBC1}">
      <dgm:prSet/>
      <dgm:spPr/>
      <dgm:t>
        <a:bodyPr/>
        <a:lstStyle/>
        <a:p>
          <a:endParaRPr lang="en-US"/>
        </a:p>
      </dgm:t>
    </dgm:pt>
    <dgm:pt modelId="{C7A2DE04-C1CB-415A-854D-D4092A69F751}" type="sibTrans" cxnId="{560305D7-89B8-46A3-A223-50B29299CBC1}">
      <dgm:prSet/>
      <dgm:spPr/>
      <dgm:t>
        <a:bodyPr/>
        <a:lstStyle/>
        <a:p>
          <a:endParaRPr lang="en-US"/>
        </a:p>
      </dgm:t>
    </dgm:pt>
    <dgm:pt modelId="{C0F08BC2-614E-4217-BF3D-1AB56D859118}">
      <dgm:prSet phldrT="[Text]" custT="1"/>
      <dgm:spPr/>
      <dgm:t>
        <a:bodyPr/>
        <a:lstStyle/>
        <a:p>
          <a:r>
            <a:rPr lang="en-US" sz="1800" dirty="0" smtClean="0"/>
            <a:t>In-adequate controls to ensure award process complied with relevant legislation. No legal institutional framework to manage procurement in EI</a:t>
          </a:r>
          <a:endParaRPr lang="en-US" sz="1800" dirty="0"/>
        </a:p>
      </dgm:t>
    </dgm:pt>
    <dgm:pt modelId="{BD4E0AB4-57D4-41C2-AB07-1B7F647F23BC}" type="parTrans" cxnId="{D17E3196-400A-460A-B3B6-35C6049EF749}">
      <dgm:prSet/>
      <dgm:spPr/>
      <dgm:t>
        <a:bodyPr/>
        <a:lstStyle/>
        <a:p>
          <a:endParaRPr lang="en-US"/>
        </a:p>
      </dgm:t>
    </dgm:pt>
    <dgm:pt modelId="{39D0CCD6-B234-40A5-8006-176D8E4515AB}" type="sibTrans" cxnId="{D17E3196-400A-460A-B3B6-35C6049EF749}">
      <dgm:prSet/>
      <dgm:spPr/>
      <dgm:t>
        <a:bodyPr/>
        <a:lstStyle/>
        <a:p>
          <a:endParaRPr lang="en-US"/>
        </a:p>
      </dgm:t>
    </dgm:pt>
    <dgm:pt modelId="{4E8442F0-A922-46F4-9823-0BC6828017A6}">
      <dgm:prSet phldrT="[Text]" custT="1"/>
      <dgm:spPr/>
      <dgm:t>
        <a:bodyPr/>
        <a:lstStyle/>
        <a:p>
          <a:r>
            <a:rPr lang="en-US" sz="1800" dirty="0" smtClean="0"/>
            <a:t>No formal risk management to provide reasonable assurance regarding awarding of contracts</a:t>
          </a:r>
          <a:endParaRPr lang="en-US" sz="1800" dirty="0"/>
        </a:p>
      </dgm:t>
    </dgm:pt>
    <dgm:pt modelId="{C0BCEB93-E222-47E3-AA4E-DF373F1BF678}" type="parTrans" cxnId="{633910E3-CD1F-4DE1-8C75-6550758580A0}">
      <dgm:prSet/>
      <dgm:spPr/>
      <dgm:t>
        <a:bodyPr/>
        <a:lstStyle/>
        <a:p>
          <a:endParaRPr lang="en-US"/>
        </a:p>
      </dgm:t>
    </dgm:pt>
    <dgm:pt modelId="{F6B776BF-A2A3-47E2-B67F-4D63822A30AE}" type="sibTrans" cxnId="{633910E3-CD1F-4DE1-8C75-6550758580A0}">
      <dgm:prSet/>
      <dgm:spPr/>
      <dgm:t>
        <a:bodyPr/>
        <a:lstStyle/>
        <a:p>
          <a:endParaRPr lang="en-US"/>
        </a:p>
      </dgm:t>
    </dgm:pt>
    <dgm:pt modelId="{65EDA5F0-FB55-4AF7-BDD4-72392EEE1A14}">
      <dgm:prSet phldrT="[Text]" custT="1"/>
      <dgm:spPr/>
      <dgm:t>
        <a:bodyPr/>
        <a:lstStyle/>
        <a:p>
          <a:r>
            <a:rPr lang="en-US" sz="1800" dirty="0" smtClean="0"/>
            <a:t>Absence of procurement strategy to make proper allocation of available resources</a:t>
          </a:r>
          <a:endParaRPr lang="en-US" sz="1800" dirty="0"/>
        </a:p>
      </dgm:t>
    </dgm:pt>
    <dgm:pt modelId="{704687B4-74F2-4BAC-9A72-FC88D00C7C13}" type="sibTrans" cxnId="{5EABCEDA-4E71-4B82-B4E4-CDA33FCADB39}">
      <dgm:prSet/>
      <dgm:spPr/>
      <dgm:t>
        <a:bodyPr/>
        <a:lstStyle/>
        <a:p>
          <a:endParaRPr lang="en-US" sz="1800"/>
        </a:p>
      </dgm:t>
    </dgm:pt>
    <dgm:pt modelId="{B9614053-A198-4FF8-B4F1-26C2C893ED63}" type="parTrans" cxnId="{5EABCEDA-4E71-4B82-B4E4-CDA33FCADB39}">
      <dgm:prSet/>
      <dgm:spPr/>
      <dgm:t>
        <a:bodyPr/>
        <a:lstStyle/>
        <a:p>
          <a:endParaRPr lang="en-US" sz="1800"/>
        </a:p>
      </dgm:t>
    </dgm:pt>
    <dgm:pt modelId="{6842C832-8B9E-467B-8EBE-C3591FC8A310}">
      <dgm:prSet phldrT="[Text]" custT="1"/>
      <dgm:spPr/>
      <dgm:t>
        <a:bodyPr/>
        <a:lstStyle/>
        <a:p>
          <a:r>
            <a:rPr lang="en-US" sz="1800" dirty="0" smtClean="0"/>
            <a:t>The goal of awarding was not met due to lack of proper timeframe, proper policies, strategies &amp; guidelines</a:t>
          </a:r>
          <a:endParaRPr lang="en-US" sz="1800" dirty="0"/>
        </a:p>
      </dgm:t>
    </dgm:pt>
    <dgm:pt modelId="{945138D3-6F25-4779-87A8-CC2EFB9D5111}" type="sibTrans" cxnId="{E5388224-F64B-4BAA-B284-B10F9839947A}">
      <dgm:prSet/>
      <dgm:spPr/>
      <dgm:t>
        <a:bodyPr/>
        <a:lstStyle/>
        <a:p>
          <a:endParaRPr lang="en-US"/>
        </a:p>
      </dgm:t>
    </dgm:pt>
    <dgm:pt modelId="{716C8A12-7427-4219-9BE7-A9A52DCBC5D4}" type="parTrans" cxnId="{E5388224-F64B-4BAA-B284-B10F9839947A}">
      <dgm:prSet/>
      <dgm:spPr/>
      <dgm:t>
        <a:bodyPr/>
        <a:lstStyle/>
        <a:p>
          <a:endParaRPr lang="en-US"/>
        </a:p>
      </dgm:t>
    </dgm:pt>
    <dgm:pt modelId="{593B73F9-A879-43C4-BD10-9AE2D293F39A}" type="pres">
      <dgm:prSet presAssocID="{CCCBD5E2-CC09-4333-9169-A50562F0C79D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n-US"/>
        </a:p>
      </dgm:t>
    </dgm:pt>
    <dgm:pt modelId="{0403A5C0-4B4E-4E16-B558-BD62D616381A}" type="pres">
      <dgm:prSet presAssocID="{CCCBD5E2-CC09-4333-9169-A50562F0C79D}" presName="Name1" presStyleCnt="0"/>
      <dgm:spPr/>
    </dgm:pt>
    <dgm:pt modelId="{D464BE48-7922-4BC8-ABD4-F1C9EA1979BC}" type="pres">
      <dgm:prSet presAssocID="{CCCBD5E2-CC09-4333-9169-A50562F0C79D}" presName="cycle" presStyleCnt="0"/>
      <dgm:spPr/>
    </dgm:pt>
    <dgm:pt modelId="{1ED2C6D8-8215-4F82-A278-4C40F527AAF0}" type="pres">
      <dgm:prSet presAssocID="{CCCBD5E2-CC09-4333-9169-A50562F0C79D}" presName="srcNode" presStyleLbl="node1" presStyleIdx="0" presStyleCnt="6"/>
      <dgm:spPr/>
    </dgm:pt>
    <dgm:pt modelId="{AA06FE51-D066-4417-B37C-3163003341E2}" type="pres">
      <dgm:prSet presAssocID="{CCCBD5E2-CC09-4333-9169-A50562F0C79D}" presName="conn" presStyleLbl="parChTrans1D2" presStyleIdx="0" presStyleCnt="1"/>
      <dgm:spPr/>
      <dgm:t>
        <a:bodyPr/>
        <a:lstStyle/>
        <a:p>
          <a:endParaRPr lang="en-US"/>
        </a:p>
      </dgm:t>
    </dgm:pt>
    <dgm:pt modelId="{3220BF83-0C8E-4AE0-9E51-384633ED18B5}" type="pres">
      <dgm:prSet presAssocID="{CCCBD5E2-CC09-4333-9169-A50562F0C79D}" presName="extraNode" presStyleLbl="node1" presStyleIdx="0" presStyleCnt="6"/>
      <dgm:spPr/>
    </dgm:pt>
    <dgm:pt modelId="{D6FE4D18-D20F-49FA-998A-5C56BEA7F997}" type="pres">
      <dgm:prSet presAssocID="{CCCBD5E2-CC09-4333-9169-A50562F0C79D}" presName="dstNode" presStyleLbl="node1" presStyleIdx="0" presStyleCnt="6"/>
      <dgm:spPr/>
    </dgm:pt>
    <dgm:pt modelId="{3FDC04FD-F2F8-4187-B0FD-ECCB02094A4D}" type="pres">
      <dgm:prSet presAssocID="{65EDA5F0-FB55-4AF7-BDD4-72392EEE1A14}" presName="text_1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D1391D1-4F68-4B44-96CF-3A7F255D0CB9}" type="pres">
      <dgm:prSet presAssocID="{65EDA5F0-FB55-4AF7-BDD4-72392EEE1A14}" presName="accent_1" presStyleCnt="0"/>
      <dgm:spPr/>
    </dgm:pt>
    <dgm:pt modelId="{FA47E30E-3DF1-4262-AA91-225BC3EF131E}" type="pres">
      <dgm:prSet presAssocID="{65EDA5F0-FB55-4AF7-BDD4-72392EEE1A14}" presName="accentRepeatNode" presStyleLbl="solidFgAcc1" presStyleIdx="0" presStyleCnt="6"/>
      <dgm:spPr/>
    </dgm:pt>
    <dgm:pt modelId="{38BAEB9C-6235-48BF-8294-737FBBB87353}" type="pres">
      <dgm:prSet presAssocID="{2744DDEE-9473-4E1E-92DC-E1232FDF94F5}" presName="text_2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CE89AF6-66FB-4E30-A43A-93EA272951FE}" type="pres">
      <dgm:prSet presAssocID="{2744DDEE-9473-4E1E-92DC-E1232FDF94F5}" presName="accent_2" presStyleCnt="0"/>
      <dgm:spPr/>
    </dgm:pt>
    <dgm:pt modelId="{EFAF08D0-14F4-4133-B41F-9B91BBDB83ED}" type="pres">
      <dgm:prSet presAssocID="{2744DDEE-9473-4E1E-92DC-E1232FDF94F5}" presName="accentRepeatNode" presStyleLbl="solidFgAcc1" presStyleIdx="1" presStyleCnt="6"/>
      <dgm:spPr/>
    </dgm:pt>
    <dgm:pt modelId="{7C7FA436-3761-465F-BD61-2CD15C62FAFA}" type="pres">
      <dgm:prSet presAssocID="{E9F0A3B4-FF44-40A8-850F-2E1D8CF5CA7D}" presName="text_3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8896608-894A-49ED-9EA9-041AD39A5F76}" type="pres">
      <dgm:prSet presAssocID="{E9F0A3B4-FF44-40A8-850F-2E1D8CF5CA7D}" presName="accent_3" presStyleCnt="0"/>
      <dgm:spPr/>
    </dgm:pt>
    <dgm:pt modelId="{6BB6DB7A-F131-4231-A4A0-AEED44F38C2D}" type="pres">
      <dgm:prSet presAssocID="{E9F0A3B4-FF44-40A8-850F-2E1D8CF5CA7D}" presName="accentRepeatNode" presStyleLbl="solidFgAcc1" presStyleIdx="2" presStyleCnt="6"/>
      <dgm:spPr/>
    </dgm:pt>
    <dgm:pt modelId="{432523E4-D291-408B-B106-D748D8B8476F}" type="pres">
      <dgm:prSet presAssocID="{C0F08BC2-614E-4217-BF3D-1AB56D859118}" presName="text_4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6C12BB6-BE1B-4C0F-8E85-9EAFE8592015}" type="pres">
      <dgm:prSet presAssocID="{C0F08BC2-614E-4217-BF3D-1AB56D859118}" presName="accent_4" presStyleCnt="0"/>
      <dgm:spPr/>
    </dgm:pt>
    <dgm:pt modelId="{4B076258-F449-469C-A791-447CE09698A2}" type="pres">
      <dgm:prSet presAssocID="{C0F08BC2-614E-4217-BF3D-1AB56D859118}" presName="accentRepeatNode" presStyleLbl="solidFgAcc1" presStyleIdx="3" presStyleCnt="6"/>
      <dgm:spPr/>
    </dgm:pt>
    <dgm:pt modelId="{A450521C-5D54-4A06-9DF9-937553586C36}" type="pres">
      <dgm:prSet presAssocID="{4E8442F0-A922-46F4-9823-0BC6828017A6}" presName="text_5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8957C2C-7E59-40F8-8256-0CD780ABBA54}" type="pres">
      <dgm:prSet presAssocID="{4E8442F0-A922-46F4-9823-0BC6828017A6}" presName="accent_5" presStyleCnt="0"/>
      <dgm:spPr/>
    </dgm:pt>
    <dgm:pt modelId="{36499ACA-8CA3-44E0-BAB3-D9BE08CCF675}" type="pres">
      <dgm:prSet presAssocID="{4E8442F0-A922-46F4-9823-0BC6828017A6}" presName="accentRepeatNode" presStyleLbl="solidFgAcc1" presStyleIdx="4" presStyleCnt="6"/>
      <dgm:spPr/>
    </dgm:pt>
    <dgm:pt modelId="{7A92D2C9-C219-4B7E-90E7-469153F70F2D}" type="pres">
      <dgm:prSet presAssocID="{6842C832-8B9E-467B-8EBE-C3591FC8A310}" presName="text_6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A4654FF-EFC9-46F6-8FF4-7480C3125151}" type="pres">
      <dgm:prSet presAssocID="{6842C832-8B9E-467B-8EBE-C3591FC8A310}" presName="accent_6" presStyleCnt="0"/>
      <dgm:spPr/>
    </dgm:pt>
    <dgm:pt modelId="{A6CE43F6-3645-409C-9D83-EF6BC78C5782}" type="pres">
      <dgm:prSet presAssocID="{6842C832-8B9E-467B-8EBE-C3591FC8A310}" presName="accentRepeatNode" presStyleLbl="solidFgAcc1" presStyleIdx="5" presStyleCnt="6"/>
      <dgm:spPr/>
    </dgm:pt>
  </dgm:ptLst>
  <dgm:cxnLst>
    <dgm:cxn modelId="{F254B16A-36C5-4BEB-9C41-EFEEF354B665}" srcId="{CCCBD5E2-CC09-4333-9169-A50562F0C79D}" destId="{2744DDEE-9473-4E1E-92DC-E1232FDF94F5}" srcOrd="1" destOrd="0" parTransId="{6EFD7197-60A4-4503-A091-07C497710EA0}" sibTransId="{AFC145E5-B434-4ED9-B042-E37ECE5A6031}"/>
    <dgm:cxn modelId="{560305D7-89B8-46A3-A223-50B29299CBC1}" srcId="{CCCBD5E2-CC09-4333-9169-A50562F0C79D}" destId="{E9F0A3B4-FF44-40A8-850F-2E1D8CF5CA7D}" srcOrd="2" destOrd="0" parTransId="{30BC4DE0-60EA-4631-BBEC-62EA22FEB91F}" sibTransId="{C7A2DE04-C1CB-415A-854D-D4092A69F751}"/>
    <dgm:cxn modelId="{D17E3196-400A-460A-B3B6-35C6049EF749}" srcId="{CCCBD5E2-CC09-4333-9169-A50562F0C79D}" destId="{C0F08BC2-614E-4217-BF3D-1AB56D859118}" srcOrd="3" destOrd="0" parTransId="{BD4E0AB4-57D4-41C2-AB07-1B7F647F23BC}" sibTransId="{39D0CCD6-B234-40A5-8006-176D8E4515AB}"/>
    <dgm:cxn modelId="{F343D80D-D7E8-48C2-97AD-E686CB422809}" type="presOf" srcId="{2744DDEE-9473-4E1E-92DC-E1232FDF94F5}" destId="{38BAEB9C-6235-48BF-8294-737FBBB87353}" srcOrd="0" destOrd="0" presId="urn:microsoft.com/office/officeart/2008/layout/VerticalCurvedList"/>
    <dgm:cxn modelId="{4A820B14-1223-41BC-AE11-FE3039DA9807}" type="presOf" srcId="{4E8442F0-A922-46F4-9823-0BC6828017A6}" destId="{A450521C-5D54-4A06-9DF9-937553586C36}" srcOrd="0" destOrd="0" presId="urn:microsoft.com/office/officeart/2008/layout/VerticalCurvedList"/>
    <dgm:cxn modelId="{E5388224-F64B-4BAA-B284-B10F9839947A}" srcId="{CCCBD5E2-CC09-4333-9169-A50562F0C79D}" destId="{6842C832-8B9E-467B-8EBE-C3591FC8A310}" srcOrd="5" destOrd="0" parTransId="{716C8A12-7427-4219-9BE7-A9A52DCBC5D4}" sibTransId="{945138D3-6F25-4779-87A8-CC2EFB9D5111}"/>
    <dgm:cxn modelId="{633910E3-CD1F-4DE1-8C75-6550758580A0}" srcId="{CCCBD5E2-CC09-4333-9169-A50562F0C79D}" destId="{4E8442F0-A922-46F4-9823-0BC6828017A6}" srcOrd="4" destOrd="0" parTransId="{C0BCEB93-E222-47E3-AA4E-DF373F1BF678}" sibTransId="{F6B776BF-A2A3-47E2-B67F-4D63822A30AE}"/>
    <dgm:cxn modelId="{6222668D-789B-41C3-A83C-33E3843AB9B9}" type="presOf" srcId="{6842C832-8B9E-467B-8EBE-C3591FC8A310}" destId="{7A92D2C9-C219-4B7E-90E7-469153F70F2D}" srcOrd="0" destOrd="0" presId="urn:microsoft.com/office/officeart/2008/layout/VerticalCurvedList"/>
    <dgm:cxn modelId="{893F8537-441F-44B2-B4A0-ABAA573F1037}" type="presOf" srcId="{E9F0A3B4-FF44-40A8-850F-2E1D8CF5CA7D}" destId="{7C7FA436-3761-465F-BD61-2CD15C62FAFA}" srcOrd="0" destOrd="0" presId="urn:microsoft.com/office/officeart/2008/layout/VerticalCurvedList"/>
    <dgm:cxn modelId="{5B0C4D26-F53D-4AB5-9FA5-685F221601A3}" type="presOf" srcId="{65EDA5F0-FB55-4AF7-BDD4-72392EEE1A14}" destId="{3FDC04FD-F2F8-4187-B0FD-ECCB02094A4D}" srcOrd="0" destOrd="0" presId="urn:microsoft.com/office/officeart/2008/layout/VerticalCurvedList"/>
    <dgm:cxn modelId="{B8038956-65A9-473D-A869-46F548066FE6}" type="presOf" srcId="{C0F08BC2-614E-4217-BF3D-1AB56D859118}" destId="{432523E4-D291-408B-B106-D748D8B8476F}" srcOrd="0" destOrd="0" presId="urn:microsoft.com/office/officeart/2008/layout/VerticalCurvedList"/>
    <dgm:cxn modelId="{3B1ACBFB-06D5-4F94-9BA0-D6A210BE9D67}" type="presOf" srcId="{CCCBD5E2-CC09-4333-9169-A50562F0C79D}" destId="{593B73F9-A879-43C4-BD10-9AE2D293F39A}" srcOrd="0" destOrd="0" presId="urn:microsoft.com/office/officeart/2008/layout/VerticalCurvedList"/>
    <dgm:cxn modelId="{5EABCEDA-4E71-4B82-B4E4-CDA33FCADB39}" srcId="{CCCBD5E2-CC09-4333-9169-A50562F0C79D}" destId="{65EDA5F0-FB55-4AF7-BDD4-72392EEE1A14}" srcOrd="0" destOrd="0" parTransId="{B9614053-A198-4FF8-B4F1-26C2C893ED63}" sibTransId="{704687B4-74F2-4BAC-9A72-FC88D00C7C13}"/>
    <dgm:cxn modelId="{185DE8F0-CB1B-4ABB-A53A-14D2E8038D02}" type="presOf" srcId="{704687B4-74F2-4BAC-9A72-FC88D00C7C13}" destId="{AA06FE51-D066-4417-B37C-3163003341E2}" srcOrd="0" destOrd="0" presId="urn:microsoft.com/office/officeart/2008/layout/VerticalCurvedList"/>
    <dgm:cxn modelId="{63F2A64A-DC1C-453F-A847-AB8F5AED46E3}" type="presParOf" srcId="{593B73F9-A879-43C4-BD10-9AE2D293F39A}" destId="{0403A5C0-4B4E-4E16-B558-BD62D616381A}" srcOrd="0" destOrd="0" presId="urn:microsoft.com/office/officeart/2008/layout/VerticalCurvedList"/>
    <dgm:cxn modelId="{E983E113-6A4E-4682-8306-AD1756E06523}" type="presParOf" srcId="{0403A5C0-4B4E-4E16-B558-BD62D616381A}" destId="{D464BE48-7922-4BC8-ABD4-F1C9EA1979BC}" srcOrd="0" destOrd="0" presId="urn:microsoft.com/office/officeart/2008/layout/VerticalCurvedList"/>
    <dgm:cxn modelId="{C9D1C1A6-3226-4317-AF4E-A1D7B9A44CF2}" type="presParOf" srcId="{D464BE48-7922-4BC8-ABD4-F1C9EA1979BC}" destId="{1ED2C6D8-8215-4F82-A278-4C40F527AAF0}" srcOrd="0" destOrd="0" presId="urn:microsoft.com/office/officeart/2008/layout/VerticalCurvedList"/>
    <dgm:cxn modelId="{7AB4FA1B-9776-48B3-A903-704DB1222AC3}" type="presParOf" srcId="{D464BE48-7922-4BC8-ABD4-F1C9EA1979BC}" destId="{AA06FE51-D066-4417-B37C-3163003341E2}" srcOrd="1" destOrd="0" presId="urn:microsoft.com/office/officeart/2008/layout/VerticalCurvedList"/>
    <dgm:cxn modelId="{8DF0C376-FC2E-4A62-9D4F-069611504843}" type="presParOf" srcId="{D464BE48-7922-4BC8-ABD4-F1C9EA1979BC}" destId="{3220BF83-0C8E-4AE0-9E51-384633ED18B5}" srcOrd="2" destOrd="0" presId="urn:microsoft.com/office/officeart/2008/layout/VerticalCurvedList"/>
    <dgm:cxn modelId="{00EAA855-A868-45D0-B6F7-C10B54E5D8F9}" type="presParOf" srcId="{D464BE48-7922-4BC8-ABD4-F1C9EA1979BC}" destId="{D6FE4D18-D20F-49FA-998A-5C56BEA7F997}" srcOrd="3" destOrd="0" presId="urn:microsoft.com/office/officeart/2008/layout/VerticalCurvedList"/>
    <dgm:cxn modelId="{46300ED2-A7DB-40F0-ADC1-ADB79AF7453E}" type="presParOf" srcId="{0403A5C0-4B4E-4E16-B558-BD62D616381A}" destId="{3FDC04FD-F2F8-4187-B0FD-ECCB02094A4D}" srcOrd="1" destOrd="0" presId="urn:microsoft.com/office/officeart/2008/layout/VerticalCurvedList"/>
    <dgm:cxn modelId="{1B69434E-B52B-4901-9446-82802DD482E2}" type="presParOf" srcId="{0403A5C0-4B4E-4E16-B558-BD62D616381A}" destId="{0D1391D1-4F68-4B44-96CF-3A7F255D0CB9}" srcOrd="2" destOrd="0" presId="urn:microsoft.com/office/officeart/2008/layout/VerticalCurvedList"/>
    <dgm:cxn modelId="{D510E1DE-5196-49A5-8FD4-7189B4BFBAD7}" type="presParOf" srcId="{0D1391D1-4F68-4B44-96CF-3A7F255D0CB9}" destId="{FA47E30E-3DF1-4262-AA91-225BC3EF131E}" srcOrd="0" destOrd="0" presId="urn:microsoft.com/office/officeart/2008/layout/VerticalCurvedList"/>
    <dgm:cxn modelId="{0BC25D78-85F0-4B9A-9745-EA92201BF333}" type="presParOf" srcId="{0403A5C0-4B4E-4E16-B558-BD62D616381A}" destId="{38BAEB9C-6235-48BF-8294-737FBBB87353}" srcOrd="3" destOrd="0" presId="urn:microsoft.com/office/officeart/2008/layout/VerticalCurvedList"/>
    <dgm:cxn modelId="{6AC1E823-5232-4150-B630-FA72DC961319}" type="presParOf" srcId="{0403A5C0-4B4E-4E16-B558-BD62D616381A}" destId="{5CE89AF6-66FB-4E30-A43A-93EA272951FE}" srcOrd="4" destOrd="0" presId="urn:microsoft.com/office/officeart/2008/layout/VerticalCurvedList"/>
    <dgm:cxn modelId="{291A05CC-670F-4384-AA7F-9BBDEE3C6A81}" type="presParOf" srcId="{5CE89AF6-66FB-4E30-A43A-93EA272951FE}" destId="{EFAF08D0-14F4-4133-B41F-9B91BBDB83ED}" srcOrd="0" destOrd="0" presId="urn:microsoft.com/office/officeart/2008/layout/VerticalCurvedList"/>
    <dgm:cxn modelId="{31700449-90E0-47E1-A27F-AEEE3E481F2F}" type="presParOf" srcId="{0403A5C0-4B4E-4E16-B558-BD62D616381A}" destId="{7C7FA436-3761-465F-BD61-2CD15C62FAFA}" srcOrd="5" destOrd="0" presId="urn:microsoft.com/office/officeart/2008/layout/VerticalCurvedList"/>
    <dgm:cxn modelId="{D36A3112-A956-4EAE-99DF-485F18584DBF}" type="presParOf" srcId="{0403A5C0-4B4E-4E16-B558-BD62D616381A}" destId="{58896608-894A-49ED-9EA9-041AD39A5F76}" srcOrd="6" destOrd="0" presId="urn:microsoft.com/office/officeart/2008/layout/VerticalCurvedList"/>
    <dgm:cxn modelId="{AD76C4D3-3E7E-494A-9A8B-3B6DF867440B}" type="presParOf" srcId="{58896608-894A-49ED-9EA9-041AD39A5F76}" destId="{6BB6DB7A-F131-4231-A4A0-AEED44F38C2D}" srcOrd="0" destOrd="0" presId="urn:microsoft.com/office/officeart/2008/layout/VerticalCurvedList"/>
    <dgm:cxn modelId="{21ECB9BA-8809-42E7-8706-E60AE90EED3F}" type="presParOf" srcId="{0403A5C0-4B4E-4E16-B558-BD62D616381A}" destId="{432523E4-D291-408B-B106-D748D8B8476F}" srcOrd="7" destOrd="0" presId="urn:microsoft.com/office/officeart/2008/layout/VerticalCurvedList"/>
    <dgm:cxn modelId="{483D0537-9428-4499-ADEE-ED82537F6384}" type="presParOf" srcId="{0403A5C0-4B4E-4E16-B558-BD62D616381A}" destId="{06C12BB6-BE1B-4C0F-8E85-9EAFE8592015}" srcOrd="8" destOrd="0" presId="urn:microsoft.com/office/officeart/2008/layout/VerticalCurvedList"/>
    <dgm:cxn modelId="{1DE49C4B-AC38-4DE2-867E-D643D20A258A}" type="presParOf" srcId="{06C12BB6-BE1B-4C0F-8E85-9EAFE8592015}" destId="{4B076258-F449-469C-A791-447CE09698A2}" srcOrd="0" destOrd="0" presId="urn:microsoft.com/office/officeart/2008/layout/VerticalCurvedList"/>
    <dgm:cxn modelId="{58E2E69C-4010-4FD9-842D-53E431E67669}" type="presParOf" srcId="{0403A5C0-4B4E-4E16-B558-BD62D616381A}" destId="{A450521C-5D54-4A06-9DF9-937553586C36}" srcOrd="9" destOrd="0" presId="urn:microsoft.com/office/officeart/2008/layout/VerticalCurvedList"/>
    <dgm:cxn modelId="{852F8EFB-D127-416A-AF3F-CBDB06039DB1}" type="presParOf" srcId="{0403A5C0-4B4E-4E16-B558-BD62D616381A}" destId="{C8957C2C-7E59-40F8-8256-0CD780ABBA54}" srcOrd="10" destOrd="0" presId="urn:microsoft.com/office/officeart/2008/layout/VerticalCurvedList"/>
    <dgm:cxn modelId="{B0686920-8F8E-4BF4-85A6-117251734D3F}" type="presParOf" srcId="{C8957C2C-7E59-40F8-8256-0CD780ABBA54}" destId="{36499ACA-8CA3-44E0-BAB3-D9BE08CCF675}" srcOrd="0" destOrd="0" presId="urn:microsoft.com/office/officeart/2008/layout/VerticalCurvedList"/>
    <dgm:cxn modelId="{5CB508D5-C5FF-4C50-A92C-A4ED5F50161B}" type="presParOf" srcId="{0403A5C0-4B4E-4E16-B558-BD62D616381A}" destId="{7A92D2C9-C219-4B7E-90E7-469153F70F2D}" srcOrd="11" destOrd="0" presId="urn:microsoft.com/office/officeart/2008/layout/VerticalCurvedList"/>
    <dgm:cxn modelId="{EB8FAAE0-DFA9-4464-B480-70CF688F8BC8}" type="presParOf" srcId="{0403A5C0-4B4E-4E16-B558-BD62D616381A}" destId="{FA4654FF-EFC9-46F6-8FF4-7480C3125151}" srcOrd="12" destOrd="0" presId="urn:microsoft.com/office/officeart/2008/layout/VerticalCurvedList"/>
    <dgm:cxn modelId="{E70E91FF-8E8E-4234-AC47-3397D86E612D}" type="presParOf" srcId="{FA4654FF-EFC9-46F6-8FF4-7480C3125151}" destId="{A6CE43F6-3645-409C-9D83-EF6BC78C5782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01D5200C-615D-4D99-B0EA-C29F69A802A6}" type="doc">
      <dgm:prSet loTypeId="urn:microsoft.com/office/officeart/2005/8/layout/vList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8F3984C-C501-4B22-92E9-70B3E0E0599A}">
      <dgm:prSet phldrT="[Text]" custT="1">
        <dgm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sz="1400" b="1" dirty="0" smtClean="0"/>
            <a:t>Policies &amp; Legal Framework</a:t>
          </a:r>
          <a:endParaRPr lang="en-US" sz="1400" b="1" dirty="0"/>
        </a:p>
      </dgm:t>
    </dgm:pt>
    <dgm:pt modelId="{1950600C-09E5-4764-85C6-8B378C8BA272}" type="parTrans" cxnId="{64287863-B51D-43FB-8EF6-F43AB4380FE7}">
      <dgm:prSet/>
      <dgm:spPr/>
      <dgm:t>
        <a:bodyPr/>
        <a:lstStyle/>
        <a:p>
          <a:endParaRPr lang="en-US"/>
        </a:p>
      </dgm:t>
    </dgm:pt>
    <dgm:pt modelId="{C3D26DAC-9A0B-49CE-8ED2-85F733AACAF3}" type="sibTrans" cxnId="{64287863-B51D-43FB-8EF6-F43AB4380FE7}">
      <dgm:prSet/>
      <dgm:spPr/>
      <dgm:t>
        <a:bodyPr/>
        <a:lstStyle/>
        <a:p>
          <a:endParaRPr lang="en-US"/>
        </a:p>
      </dgm:t>
    </dgm:pt>
    <dgm:pt modelId="{271F2C00-040B-4A89-BEF0-478165E1DC68}">
      <dgm:prSet phldrT="[Text]" custT="1">
        <dgm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sz="1200" dirty="0" smtClean="0"/>
            <a:t>Non compliance with National Content policies</a:t>
          </a:r>
          <a:endParaRPr lang="en-US" sz="1200" dirty="0"/>
        </a:p>
      </dgm:t>
    </dgm:pt>
    <dgm:pt modelId="{CBB35C8A-2CA6-4A8D-BE21-70ACC594A44D}" type="parTrans" cxnId="{7E12CAAA-756E-4AC9-B6A4-3C7B68D2AA46}">
      <dgm:prSet/>
      <dgm:spPr/>
      <dgm:t>
        <a:bodyPr/>
        <a:lstStyle/>
        <a:p>
          <a:endParaRPr lang="en-US"/>
        </a:p>
      </dgm:t>
    </dgm:pt>
    <dgm:pt modelId="{2143EF04-F3A4-4AB3-B7D4-52A0203F565A}" type="sibTrans" cxnId="{7E12CAAA-756E-4AC9-B6A4-3C7B68D2AA46}">
      <dgm:prSet/>
      <dgm:spPr/>
      <dgm:t>
        <a:bodyPr/>
        <a:lstStyle/>
        <a:p>
          <a:endParaRPr lang="en-US"/>
        </a:p>
      </dgm:t>
    </dgm:pt>
    <dgm:pt modelId="{AC07117F-63B9-4C10-A8E9-4E4F043B023C}">
      <dgm:prSet phldrT="[Text]" custT="1">
        <dgm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sz="1200" dirty="0" smtClean="0"/>
            <a:t>Obsolete/Outdated Policies e.g. land policies which hinders progress of EI projects</a:t>
          </a:r>
          <a:endParaRPr lang="en-US" sz="1200" dirty="0"/>
        </a:p>
      </dgm:t>
    </dgm:pt>
    <dgm:pt modelId="{001F8488-3D72-4D74-8B89-88EC4D4FFD1C}" type="parTrans" cxnId="{2C992A6F-00EE-425D-8D03-98AAFE2145AA}">
      <dgm:prSet/>
      <dgm:spPr/>
      <dgm:t>
        <a:bodyPr/>
        <a:lstStyle/>
        <a:p>
          <a:endParaRPr lang="en-US"/>
        </a:p>
      </dgm:t>
    </dgm:pt>
    <dgm:pt modelId="{5CB7C12F-E38B-47D2-A190-D07CB4D37FC8}" type="sibTrans" cxnId="{2C992A6F-00EE-425D-8D03-98AAFE2145AA}">
      <dgm:prSet/>
      <dgm:spPr/>
      <dgm:t>
        <a:bodyPr/>
        <a:lstStyle/>
        <a:p>
          <a:endParaRPr lang="en-US"/>
        </a:p>
      </dgm:t>
    </dgm:pt>
    <dgm:pt modelId="{9654881A-82C5-46C0-A999-E2F4F17F6C2D}">
      <dgm:prSet phldrT="[Text]" custT="1">
        <dgm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sz="1400" b="1" dirty="0" smtClean="0"/>
            <a:t>Government Activities</a:t>
          </a:r>
          <a:endParaRPr lang="en-US" sz="1400" b="1" dirty="0"/>
        </a:p>
      </dgm:t>
    </dgm:pt>
    <dgm:pt modelId="{FD683377-AD7B-40D1-AE1C-17B93E66E6F9}" type="parTrans" cxnId="{B1F01877-E5D0-4D96-9973-8B7548195D91}">
      <dgm:prSet/>
      <dgm:spPr/>
      <dgm:t>
        <a:bodyPr/>
        <a:lstStyle/>
        <a:p>
          <a:endParaRPr lang="en-US"/>
        </a:p>
      </dgm:t>
    </dgm:pt>
    <dgm:pt modelId="{EF63EEA2-801F-486F-9A15-B0F388D6B51B}" type="sibTrans" cxnId="{B1F01877-E5D0-4D96-9973-8B7548195D91}">
      <dgm:prSet/>
      <dgm:spPr/>
      <dgm:t>
        <a:bodyPr/>
        <a:lstStyle/>
        <a:p>
          <a:endParaRPr lang="en-US"/>
        </a:p>
      </dgm:t>
    </dgm:pt>
    <dgm:pt modelId="{1C191A14-1387-4E1A-9BDF-20D1C5BA04B6}">
      <dgm:prSet phldrT="[Text]" custT="1">
        <dgm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sz="1200" dirty="0" smtClean="0"/>
            <a:t>Inadequate Data Security &amp; Data Management</a:t>
          </a:r>
          <a:endParaRPr lang="en-US" sz="1200" dirty="0"/>
        </a:p>
      </dgm:t>
    </dgm:pt>
    <dgm:pt modelId="{84C9E337-2C00-4A50-902B-23C10A2A43FF}" type="parTrans" cxnId="{9DBD8BC7-3092-479C-A327-B88BD489EA7A}">
      <dgm:prSet/>
      <dgm:spPr/>
      <dgm:t>
        <a:bodyPr/>
        <a:lstStyle/>
        <a:p>
          <a:endParaRPr lang="en-US"/>
        </a:p>
      </dgm:t>
    </dgm:pt>
    <dgm:pt modelId="{3118BBB2-6D47-42C7-B624-EA8B80F18824}" type="sibTrans" cxnId="{9DBD8BC7-3092-479C-A327-B88BD489EA7A}">
      <dgm:prSet/>
      <dgm:spPr/>
      <dgm:t>
        <a:bodyPr/>
        <a:lstStyle/>
        <a:p>
          <a:endParaRPr lang="en-US"/>
        </a:p>
      </dgm:t>
    </dgm:pt>
    <dgm:pt modelId="{295E69A1-2F17-4386-BDBB-E3E37F178060}">
      <dgm:prSet phldrT="[Text]" custT="1">
        <dgm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sz="1200" dirty="0" smtClean="0"/>
            <a:t>Un-reliable Data</a:t>
          </a:r>
          <a:endParaRPr lang="en-US" sz="1200" dirty="0"/>
        </a:p>
      </dgm:t>
    </dgm:pt>
    <dgm:pt modelId="{0F3976AA-D739-4FD6-ABE4-291FCE0E64D5}" type="parTrans" cxnId="{15CABB31-2A54-4DD8-8A70-E7F641B7038C}">
      <dgm:prSet/>
      <dgm:spPr/>
      <dgm:t>
        <a:bodyPr/>
        <a:lstStyle/>
        <a:p>
          <a:endParaRPr lang="en-US"/>
        </a:p>
      </dgm:t>
    </dgm:pt>
    <dgm:pt modelId="{F38887B6-19C8-4F7C-8C48-97ECEAA6EDAC}" type="sibTrans" cxnId="{15CABB31-2A54-4DD8-8A70-E7F641B7038C}">
      <dgm:prSet/>
      <dgm:spPr/>
      <dgm:t>
        <a:bodyPr/>
        <a:lstStyle/>
        <a:p>
          <a:endParaRPr lang="en-US"/>
        </a:p>
      </dgm:t>
    </dgm:pt>
    <dgm:pt modelId="{46F57A4E-2823-4A3B-B4BA-C147A7B38C48}">
      <dgm:prSet phldrT="[Text]" custT="1">
        <dgm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sz="1400" b="1" dirty="0" smtClean="0"/>
            <a:t>Award of Contracts</a:t>
          </a:r>
          <a:endParaRPr lang="en-US" sz="1400" b="1" dirty="0"/>
        </a:p>
      </dgm:t>
    </dgm:pt>
    <dgm:pt modelId="{A0CCC12C-E0A3-4A82-A2F0-6E655C060624}" type="parTrans" cxnId="{F57BCEB4-A866-4878-97B1-9271EB7843B1}">
      <dgm:prSet/>
      <dgm:spPr/>
      <dgm:t>
        <a:bodyPr/>
        <a:lstStyle/>
        <a:p>
          <a:endParaRPr lang="en-US"/>
        </a:p>
      </dgm:t>
    </dgm:pt>
    <dgm:pt modelId="{B27FF1F6-D95E-497C-ABBB-D1C2079441A0}" type="sibTrans" cxnId="{F57BCEB4-A866-4878-97B1-9271EB7843B1}">
      <dgm:prSet/>
      <dgm:spPr/>
      <dgm:t>
        <a:bodyPr/>
        <a:lstStyle/>
        <a:p>
          <a:endParaRPr lang="en-US"/>
        </a:p>
      </dgm:t>
    </dgm:pt>
    <dgm:pt modelId="{6A9421AE-9177-4F3D-B55D-B06B34C3FA76}">
      <dgm:prSet phldrT="[Text]" custT="1">
        <dgm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sz="1200" dirty="0" smtClean="0"/>
            <a:t>In-adequate capacity to monitor</a:t>
          </a:r>
          <a:endParaRPr lang="en-US" sz="1200" dirty="0"/>
        </a:p>
      </dgm:t>
    </dgm:pt>
    <dgm:pt modelId="{9A6CE300-D2F2-4070-B10A-2A089C189E16}" type="parTrans" cxnId="{5E6EB1B1-1197-4547-A0C7-7214A2123110}">
      <dgm:prSet/>
      <dgm:spPr/>
      <dgm:t>
        <a:bodyPr/>
        <a:lstStyle/>
        <a:p>
          <a:endParaRPr lang="en-US"/>
        </a:p>
      </dgm:t>
    </dgm:pt>
    <dgm:pt modelId="{A8829077-0C06-49AE-92DF-6867AF2C4952}" type="sibTrans" cxnId="{5E6EB1B1-1197-4547-A0C7-7214A2123110}">
      <dgm:prSet/>
      <dgm:spPr/>
      <dgm:t>
        <a:bodyPr/>
        <a:lstStyle/>
        <a:p>
          <a:endParaRPr lang="en-US"/>
        </a:p>
      </dgm:t>
    </dgm:pt>
    <dgm:pt modelId="{D14F83C7-EF22-4E52-B9BC-1992165557CA}">
      <dgm:prSet phldrT="[Text]" custT="1">
        <dgm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sz="1200" dirty="0" smtClean="0"/>
            <a:t>Un-reported Extractions</a:t>
          </a:r>
          <a:endParaRPr lang="en-US" sz="1200" dirty="0"/>
        </a:p>
      </dgm:t>
    </dgm:pt>
    <dgm:pt modelId="{623434FF-E3E8-4A50-A090-939E8C4AAF48}" type="parTrans" cxnId="{73717E3F-4049-4381-8BE6-F2E40C949749}">
      <dgm:prSet/>
      <dgm:spPr/>
      <dgm:t>
        <a:bodyPr/>
        <a:lstStyle/>
        <a:p>
          <a:endParaRPr lang="en-US"/>
        </a:p>
      </dgm:t>
    </dgm:pt>
    <dgm:pt modelId="{E3F1189E-38B7-479C-A552-6ADC349EEF4D}" type="sibTrans" cxnId="{73717E3F-4049-4381-8BE6-F2E40C949749}">
      <dgm:prSet/>
      <dgm:spPr/>
      <dgm:t>
        <a:bodyPr/>
        <a:lstStyle/>
        <a:p>
          <a:endParaRPr lang="en-US"/>
        </a:p>
      </dgm:t>
    </dgm:pt>
    <dgm:pt modelId="{4AA623F8-9456-4C57-A0C0-572637ED43E3}">
      <dgm:prSet phldrT="[Text]" custT="1">
        <dgm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sz="1400" b="1" dirty="0" smtClean="0"/>
            <a:t>Monitoring of Operations</a:t>
          </a:r>
          <a:endParaRPr lang="en-US" sz="1400" b="1" dirty="0"/>
        </a:p>
      </dgm:t>
    </dgm:pt>
    <dgm:pt modelId="{27572609-A8FB-43B5-BDF3-FD1A5509995F}" type="parTrans" cxnId="{EC96E47C-495B-4ABC-91BE-FF1AC1CA0479}">
      <dgm:prSet/>
      <dgm:spPr/>
      <dgm:t>
        <a:bodyPr/>
        <a:lstStyle/>
        <a:p>
          <a:endParaRPr lang="en-US"/>
        </a:p>
      </dgm:t>
    </dgm:pt>
    <dgm:pt modelId="{FA6A787A-A98E-4ECB-B966-352C1FF98EAD}" type="sibTrans" cxnId="{EC96E47C-495B-4ABC-91BE-FF1AC1CA0479}">
      <dgm:prSet/>
      <dgm:spPr/>
      <dgm:t>
        <a:bodyPr/>
        <a:lstStyle/>
        <a:p>
          <a:endParaRPr lang="en-US"/>
        </a:p>
      </dgm:t>
    </dgm:pt>
    <dgm:pt modelId="{78FE16BE-1773-464B-8B0F-34764E444312}">
      <dgm:prSet phldrT="[Text]" custT="1">
        <dgm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sz="1200" dirty="0" smtClean="0"/>
            <a:t>Environment degradation</a:t>
          </a:r>
          <a:endParaRPr lang="en-US" sz="1200" dirty="0"/>
        </a:p>
      </dgm:t>
    </dgm:pt>
    <dgm:pt modelId="{12988003-6F96-4184-83B1-F8F3776AE742}" type="parTrans" cxnId="{3A88E46B-F223-4B8D-B313-882A711C8C10}">
      <dgm:prSet/>
      <dgm:spPr/>
      <dgm:t>
        <a:bodyPr/>
        <a:lstStyle/>
        <a:p>
          <a:endParaRPr lang="en-US"/>
        </a:p>
      </dgm:t>
    </dgm:pt>
    <dgm:pt modelId="{A36EE83C-07A7-4F6E-99EC-562E3FEC8913}" type="sibTrans" cxnId="{3A88E46B-F223-4B8D-B313-882A711C8C10}">
      <dgm:prSet/>
      <dgm:spPr/>
      <dgm:t>
        <a:bodyPr/>
        <a:lstStyle/>
        <a:p>
          <a:endParaRPr lang="en-US"/>
        </a:p>
      </dgm:t>
    </dgm:pt>
    <dgm:pt modelId="{B8281D58-3FC4-4F88-BD58-BDB3376FB69C}">
      <dgm:prSet phldrT="[Text]" custT="1">
        <dgm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sz="1200" dirty="0" smtClean="0"/>
            <a:t>Award to incompetent Firms</a:t>
          </a:r>
          <a:endParaRPr lang="en-US" sz="1200" dirty="0"/>
        </a:p>
      </dgm:t>
    </dgm:pt>
    <dgm:pt modelId="{33DA30B8-D888-4C26-BDF6-049273CFF36D}" type="parTrans" cxnId="{BE331FA2-F608-4FD2-AB5B-4D35347B5659}">
      <dgm:prSet/>
      <dgm:spPr/>
      <dgm:t>
        <a:bodyPr/>
        <a:lstStyle/>
        <a:p>
          <a:endParaRPr lang="en-US"/>
        </a:p>
      </dgm:t>
    </dgm:pt>
    <dgm:pt modelId="{EC81E6A0-E9BC-4F12-882E-A547F4850B60}" type="sibTrans" cxnId="{BE331FA2-F608-4FD2-AB5B-4D35347B5659}">
      <dgm:prSet/>
      <dgm:spPr/>
      <dgm:t>
        <a:bodyPr/>
        <a:lstStyle/>
        <a:p>
          <a:endParaRPr lang="en-US"/>
        </a:p>
      </dgm:t>
    </dgm:pt>
    <dgm:pt modelId="{04C1500A-2C5D-45A4-8248-FBA0E6F171D3}">
      <dgm:prSet phldrT="[Text]" custT="1">
        <dgm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sz="1200" dirty="0" smtClean="0"/>
            <a:t>Lack of Investment Policies especially in Oil &amp; Gas</a:t>
          </a:r>
          <a:endParaRPr lang="en-US" sz="1200" dirty="0"/>
        </a:p>
      </dgm:t>
    </dgm:pt>
    <dgm:pt modelId="{ACF5F9B7-3564-4055-811B-2AE984284C75}" type="parTrans" cxnId="{DD52395C-8D86-4D96-B1D5-098686135927}">
      <dgm:prSet/>
      <dgm:spPr/>
      <dgm:t>
        <a:bodyPr/>
        <a:lstStyle/>
        <a:p>
          <a:endParaRPr lang="en-US"/>
        </a:p>
      </dgm:t>
    </dgm:pt>
    <dgm:pt modelId="{B3261B80-9C57-4BF3-B6A4-67DA6594D995}" type="sibTrans" cxnId="{DD52395C-8D86-4D96-B1D5-098686135927}">
      <dgm:prSet/>
      <dgm:spPr/>
      <dgm:t>
        <a:bodyPr/>
        <a:lstStyle/>
        <a:p>
          <a:endParaRPr lang="en-US"/>
        </a:p>
      </dgm:t>
    </dgm:pt>
    <dgm:pt modelId="{14D20B87-8D48-4A51-AC52-67BCB70B414C}">
      <dgm:prSet phldrT="[Text]" custT="1">
        <dgm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sz="1200" dirty="0" smtClean="0"/>
            <a:t>Insider dealings</a:t>
          </a:r>
          <a:endParaRPr lang="en-US" sz="1200" dirty="0"/>
        </a:p>
      </dgm:t>
    </dgm:pt>
    <dgm:pt modelId="{D0AD00D7-B333-4FB1-AE49-529A8A64C09D}" type="parTrans" cxnId="{C2D42478-7970-4D1E-878F-03B4BCF51E56}">
      <dgm:prSet/>
      <dgm:spPr/>
      <dgm:t>
        <a:bodyPr/>
        <a:lstStyle/>
        <a:p>
          <a:endParaRPr lang="en-US"/>
        </a:p>
      </dgm:t>
    </dgm:pt>
    <dgm:pt modelId="{3698643A-33EA-423C-B354-28E04F980B89}" type="sibTrans" cxnId="{C2D42478-7970-4D1E-878F-03B4BCF51E56}">
      <dgm:prSet/>
      <dgm:spPr/>
      <dgm:t>
        <a:bodyPr/>
        <a:lstStyle/>
        <a:p>
          <a:endParaRPr lang="en-US"/>
        </a:p>
      </dgm:t>
    </dgm:pt>
    <dgm:pt modelId="{781EC861-8527-4D6B-836C-759184351EC3}">
      <dgm:prSet phldrT="[Text]" custT="1">
        <dgm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sz="1400" b="1" dirty="0" smtClean="0"/>
            <a:t>Revenue Management &amp; Allocation</a:t>
          </a:r>
          <a:endParaRPr lang="en-US" sz="1400" b="1" dirty="0"/>
        </a:p>
      </dgm:t>
    </dgm:pt>
    <dgm:pt modelId="{CB47486C-9E39-40EA-8293-6820989A6038}" type="parTrans" cxnId="{C0E5F862-C338-4668-B22B-574080EBF3C4}">
      <dgm:prSet/>
      <dgm:spPr/>
      <dgm:t>
        <a:bodyPr/>
        <a:lstStyle/>
        <a:p>
          <a:endParaRPr lang="en-US"/>
        </a:p>
      </dgm:t>
    </dgm:pt>
    <dgm:pt modelId="{7AF303C7-7290-4C57-A759-C7AEF204667F}" type="sibTrans" cxnId="{C0E5F862-C338-4668-B22B-574080EBF3C4}">
      <dgm:prSet/>
      <dgm:spPr/>
      <dgm:t>
        <a:bodyPr/>
        <a:lstStyle/>
        <a:p>
          <a:endParaRPr lang="en-US"/>
        </a:p>
      </dgm:t>
    </dgm:pt>
    <dgm:pt modelId="{06C8ADBE-6AFE-4FDA-9F36-886F3EA8ADBA}">
      <dgm:prSet phldrT="[Text]" custT="1">
        <dgm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endParaRPr lang="en-US" sz="1200" dirty="0"/>
        </a:p>
      </dgm:t>
    </dgm:pt>
    <dgm:pt modelId="{4F70021B-5962-4472-98EE-38FC4EF95565}" type="parTrans" cxnId="{92BAE1DD-B26B-48F3-8C46-BC4192F2BB4B}">
      <dgm:prSet/>
      <dgm:spPr/>
      <dgm:t>
        <a:bodyPr/>
        <a:lstStyle/>
        <a:p>
          <a:endParaRPr lang="en-US"/>
        </a:p>
      </dgm:t>
    </dgm:pt>
    <dgm:pt modelId="{9C8A4095-589A-4211-B5DB-1A3DEF7912F1}" type="sibTrans" cxnId="{92BAE1DD-B26B-48F3-8C46-BC4192F2BB4B}">
      <dgm:prSet/>
      <dgm:spPr/>
      <dgm:t>
        <a:bodyPr/>
        <a:lstStyle/>
        <a:p>
          <a:endParaRPr lang="en-US"/>
        </a:p>
      </dgm:t>
    </dgm:pt>
    <dgm:pt modelId="{DDF75520-B014-45B5-866B-B2AC86450AC0}">
      <dgm:prSet phldrT="[Text]" custT="1">
        <dgm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sz="1400" b="1" dirty="0" smtClean="0"/>
            <a:t>Assessment &amp; Collection of Revenue</a:t>
          </a:r>
          <a:endParaRPr lang="en-US" sz="1400" b="1" dirty="0"/>
        </a:p>
      </dgm:t>
    </dgm:pt>
    <dgm:pt modelId="{DA6CD968-ACF8-4F95-B514-C792BCA909F9}" type="parTrans" cxnId="{980BE0FB-5A3E-42AF-B55E-EB1F2D0C60EF}">
      <dgm:prSet/>
      <dgm:spPr/>
      <dgm:t>
        <a:bodyPr/>
        <a:lstStyle/>
        <a:p>
          <a:endParaRPr lang="en-US"/>
        </a:p>
      </dgm:t>
    </dgm:pt>
    <dgm:pt modelId="{CFD80383-A5DA-419C-80BE-18A49C696505}" type="sibTrans" cxnId="{980BE0FB-5A3E-42AF-B55E-EB1F2D0C60EF}">
      <dgm:prSet/>
      <dgm:spPr/>
      <dgm:t>
        <a:bodyPr/>
        <a:lstStyle/>
        <a:p>
          <a:endParaRPr lang="en-US"/>
        </a:p>
      </dgm:t>
    </dgm:pt>
    <dgm:pt modelId="{F1121AB7-0DE2-47F1-85F0-A5F1475220F4}">
      <dgm:prSet phldrT="[Text]" custT="1">
        <dgm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sz="1200" dirty="0" smtClean="0"/>
            <a:t>Transfer </a:t>
          </a:r>
          <a:r>
            <a:rPr lang="en-US" sz="1200" dirty="0" err="1" smtClean="0"/>
            <a:t>Mis</a:t>
          </a:r>
          <a:r>
            <a:rPr lang="en-US" sz="1200" dirty="0" smtClean="0"/>
            <a:t>-pricing</a:t>
          </a:r>
          <a:endParaRPr lang="en-US" sz="1200" dirty="0"/>
        </a:p>
      </dgm:t>
    </dgm:pt>
    <dgm:pt modelId="{291DE2D0-6CB1-44D4-A2F3-0CA81D2D75BD}" type="parTrans" cxnId="{EEF55812-9689-49E9-9634-7D008F644D31}">
      <dgm:prSet/>
      <dgm:spPr/>
      <dgm:t>
        <a:bodyPr/>
        <a:lstStyle/>
        <a:p>
          <a:endParaRPr lang="en-US"/>
        </a:p>
      </dgm:t>
    </dgm:pt>
    <dgm:pt modelId="{E0DBB165-F0BE-473F-BE2A-FD58FA1D7E72}" type="sibTrans" cxnId="{EEF55812-9689-49E9-9634-7D008F644D31}">
      <dgm:prSet/>
      <dgm:spPr/>
      <dgm:t>
        <a:bodyPr/>
        <a:lstStyle/>
        <a:p>
          <a:endParaRPr lang="en-US"/>
        </a:p>
      </dgm:t>
    </dgm:pt>
    <dgm:pt modelId="{D3D7F0C1-9E0C-4073-8355-58FA284F48AF}">
      <dgm:prSet phldrT="[Text]" custT="1">
        <dgm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endParaRPr lang="en-US" sz="1200" dirty="0"/>
        </a:p>
      </dgm:t>
    </dgm:pt>
    <dgm:pt modelId="{8BC829A4-40B8-4ED0-A525-58B2AC57DC54}" type="parTrans" cxnId="{A878691D-F197-4C84-BAFA-C3CE7B97A95D}">
      <dgm:prSet/>
      <dgm:spPr/>
      <dgm:t>
        <a:bodyPr/>
        <a:lstStyle/>
        <a:p>
          <a:endParaRPr lang="en-US"/>
        </a:p>
      </dgm:t>
    </dgm:pt>
    <dgm:pt modelId="{26E87D04-EB0F-4A07-BEA8-8297919BC346}" type="sibTrans" cxnId="{A878691D-F197-4C84-BAFA-C3CE7B97A95D}">
      <dgm:prSet/>
      <dgm:spPr/>
      <dgm:t>
        <a:bodyPr/>
        <a:lstStyle/>
        <a:p>
          <a:endParaRPr lang="en-US"/>
        </a:p>
      </dgm:t>
    </dgm:pt>
    <dgm:pt modelId="{C61EC837-5404-443C-B59A-2F3ED2AB060A}">
      <dgm:prSet phldrT="[Text]" custT="1">
        <dgm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sz="1200" dirty="0" smtClean="0"/>
            <a:t>Overstatement of Recoverable Expenditure</a:t>
          </a:r>
          <a:endParaRPr lang="en-US" sz="1200" dirty="0"/>
        </a:p>
      </dgm:t>
    </dgm:pt>
    <dgm:pt modelId="{49A3CDFD-2DA7-47D3-AE03-4FC727BF35FD}" type="parTrans" cxnId="{34D4C7D0-1E59-4882-BA69-2292A0ADEBD0}">
      <dgm:prSet/>
      <dgm:spPr/>
      <dgm:t>
        <a:bodyPr/>
        <a:lstStyle/>
        <a:p>
          <a:endParaRPr lang="en-US"/>
        </a:p>
      </dgm:t>
    </dgm:pt>
    <dgm:pt modelId="{21893147-2754-4037-BF98-5CE57D87B679}" type="sibTrans" cxnId="{34D4C7D0-1E59-4882-BA69-2292A0ADEBD0}">
      <dgm:prSet/>
      <dgm:spPr/>
      <dgm:t>
        <a:bodyPr/>
        <a:lstStyle/>
        <a:p>
          <a:endParaRPr lang="en-US"/>
        </a:p>
      </dgm:t>
    </dgm:pt>
    <dgm:pt modelId="{13971A9F-CB82-4EE1-A3BA-30810ED350CC}">
      <dgm:prSet phldrT="[Text]" custT="1">
        <dgm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endParaRPr lang="en-US" sz="1200" dirty="0"/>
        </a:p>
      </dgm:t>
    </dgm:pt>
    <dgm:pt modelId="{0D31707A-D9E7-4BCA-A1D0-4899C2C892A5}" type="parTrans" cxnId="{BF1097B2-5C95-4237-956C-36385374208A}">
      <dgm:prSet/>
      <dgm:spPr/>
      <dgm:t>
        <a:bodyPr/>
        <a:lstStyle/>
        <a:p>
          <a:endParaRPr lang="en-US"/>
        </a:p>
      </dgm:t>
    </dgm:pt>
    <dgm:pt modelId="{81ECCEA1-CEFC-4EFE-B57A-759D6CADFD63}" type="sibTrans" cxnId="{BF1097B2-5C95-4237-956C-36385374208A}">
      <dgm:prSet/>
      <dgm:spPr/>
      <dgm:t>
        <a:bodyPr/>
        <a:lstStyle/>
        <a:p>
          <a:endParaRPr lang="en-US"/>
        </a:p>
      </dgm:t>
    </dgm:pt>
    <dgm:pt modelId="{F5C7F17F-1FC1-4379-BAB4-2C60C5381160}">
      <dgm:prSet phldrT="[Text]" custT="1">
        <dgm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sz="1200" b="1" dirty="0" smtClean="0"/>
            <a:t>Implementation of Sustainable Policies</a:t>
          </a:r>
          <a:endParaRPr lang="en-US" sz="1200" b="1" dirty="0"/>
        </a:p>
      </dgm:t>
    </dgm:pt>
    <dgm:pt modelId="{ED0F3072-29EB-4B34-A9D5-039706E06938}" type="parTrans" cxnId="{C1B52300-B910-458A-B5D9-0940E8DB09BF}">
      <dgm:prSet/>
      <dgm:spPr/>
      <dgm:t>
        <a:bodyPr/>
        <a:lstStyle/>
        <a:p>
          <a:endParaRPr lang="en-US"/>
        </a:p>
      </dgm:t>
    </dgm:pt>
    <dgm:pt modelId="{0F47228E-C0B5-4590-BCF0-9A9F18C4C382}" type="sibTrans" cxnId="{C1B52300-B910-458A-B5D9-0940E8DB09BF}">
      <dgm:prSet/>
      <dgm:spPr/>
      <dgm:t>
        <a:bodyPr/>
        <a:lstStyle/>
        <a:p>
          <a:endParaRPr lang="en-US"/>
        </a:p>
      </dgm:t>
    </dgm:pt>
    <dgm:pt modelId="{49B8B72B-E29E-46D9-8F37-91DEF883F488}">
      <dgm:prSet phldrT="[Text]" custT="1">
        <dgm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sz="1200" dirty="0" smtClean="0"/>
            <a:t>Limited Diversification of Economy/Crowding out of some sectors</a:t>
          </a:r>
          <a:endParaRPr lang="en-US" sz="1200" dirty="0"/>
        </a:p>
      </dgm:t>
    </dgm:pt>
    <dgm:pt modelId="{2BACB5FF-D6F5-40DB-8E24-B82EF722237D}" type="parTrans" cxnId="{7BB4DE75-2D08-48EB-BE39-E66B427F3446}">
      <dgm:prSet/>
      <dgm:spPr/>
      <dgm:t>
        <a:bodyPr/>
        <a:lstStyle/>
        <a:p>
          <a:endParaRPr lang="en-US"/>
        </a:p>
      </dgm:t>
    </dgm:pt>
    <dgm:pt modelId="{F6D83AB8-D21C-472E-8120-8110314D81F6}" type="sibTrans" cxnId="{7BB4DE75-2D08-48EB-BE39-E66B427F3446}">
      <dgm:prSet/>
      <dgm:spPr/>
      <dgm:t>
        <a:bodyPr/>
        <a:lstStyle/>
        <a:p>
          <a:endParaRPr lang="en-US"/>
        </a:p>
      </dgm:t>
    </dgm:pt>
    <dgm:pt modelId="{6AC9E908-4619-4579-92E9-011A3620FAB6}" type="pres">
      <dgm:prSet presAssocID="{01D5200C-615D-4D99-B0EA-C29F69A802A6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AEC2E0E-7EBB-42F1-A2E2-E8D8906746D2}" type="pres">
      <dgm:prSet presAssocID="{F8F3984C-C501-4B22-92E9-70B3E0E0599A}" presName="comp" presStyleCnt="0"/>
      <dgm:spPr/>
    </dgm:pt>
    <dgm:pt modelId="{D8F8B1DE-8020-46F4-9778-9A98FD001BFE}" type="pres">
      <dgm:prSet presAssocID="{F8F3984C-C501-4B22-92E9-70B3E0E0599A}" presName="box" presStyleLbl="node1" presStyleIdx="0" presStyleCnt="7" custScaleY="917882"/>
      <dgm:spPr/>
      <dgm:t>
        <a:bodyPr/>
        <a:lstStyle/>
        <a:p>
          <a:endParaRPr lang="en-US"/>
        </a:p>
      </dgm:t>
    </dgm:pt>
    <dgm:pt modelId="{08FCC912-E4F8-4EB5-8408-D52E0F9A4441}" type="pres">
      <dgm:prSet presAssocID="{F8F3984C-C501-4B22-92E9-70B3E0E0599A}" presName="img" presStyleLbl="fgImgPlace1" presStyleIdx="0" presStyleCnt="7"/>
      <dgm:spPr/>
    </dgm:pt>
    <dgm:pt modelId="{7E69D284-B086-4405-98B6-DD62F1819103}" type="pres">
      <dgm:prSet presAssocID="{F8F3984C-C501-4B22-92E9-70B3E0E0599A}" presName="text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83E71BA-A506-445E-AB65-DB4F0C318BD7}" type="pres">
      <dgm:prSet presAssocID="{C3D26DAC-9A0B-49CE-8ED2-85F733AACAF3}" presName="spacer" presStyleCnt="0"/>
      <dgm:spPr/>
    </dgm:pt>
    <dgm:pt modelId="{7C9EAE4C-22F3-4187-A724-9E019A931E32}" type="pres">
      <dgm:prSet presAssocID="{9654881A-82C5-46C0-A999-E2F4F17F6C2D}" presName="comp" presStyleCnt="0"/>
      <dgm:spPr/>
    </dgm:pt>
    <dgm:pt modelId="{0629D95C-AB97-422F-AACA-E538CB093C80}" type="pres">
      <dgm:prSet presAssocID="{9654881A-82C5-46C0-A999-E2F4F17F6C2D}" presName="box" presStyleLbl="node1" presStyleIdx="1" presStyleCnt="7" custScaleY="951669"/>
      <dgm:spPr/>
      <dgm:t>
        <a:bodyPr/>
        <a:lstStyle/>
        <a:p>
          <a:endParaRPr lang="en-US"/>
        </a:p>
      </dgm:t>
    </dgm:pt>
    <dgm:pt modelId="{92D4888B-5694-4FC2-BD3E-4193D0D210A6}" type="pres">
      <dgm:prSet presAssocID="{9654881A-82C5-46C0-A999-E2F4F17F6C2D}" presName="img" presStyleLbl="fgImgPlace1" presStyleIdx="1" presStyleCnt="7"/>
      <dgm:spPr/>
    </dgm:pt>
    <dgm:pt modelId="{494FBA60-D1E6-4400-B04E-8124B82108DE}" type="pres">
      <dgm:prSet presAssocID="{9654881A-82C5-46C0-A999-E2F4F17F6C2D}" presName="text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0D303B1-52DC-4C37-8802-DD441CA1A35D}" type="pres">
      <dgm:prSet presAssocID="{EF63EEA2-801F-486F-9A15-B0F388D6B51B}" presName="spacer" presStyleCnt="0"/>
      <dgm:spPr/>
    </dgm:pt>
    <dgm:pt modelId="{FD2D6CA6-D7E6-4BB8-8316-384F56BE3D65}" type="pres">
      <dgm:prSet presAssocID="{46F57A4E-2823-4A3B-B4BA-C147A7B38C48}" presName="comp" presStyleCnt="0"/>
      <dgm:spPr/>
    </dgm:pt>
    <dgm:pt modelId="{E967FBE5-6A71-4D6A-894C-64D955D2E303}" type="pres">
      <dgm:prSet presAssocID="{46F57A4E-2823-4A3B-B4BA-C147A7B38C48}" presName="box" presStyleLbl="node1" presStyleIdx="2" presStyleCnt="7" custScaleY="942544" custLinFactNeighborX="-793" custLinFactNeighborY="2369"/>
      <dgm:spPr/>
      <dgm:t>
        <a:bodyPr/>
        <a:lstStyle/>
        <a:p>
          <a:endParaRPr lang="en-US"/>
        </a:p>
      </dgm:t>
    </dgm:pt>
    <dgm:pt modelId="{59D9CE8C-E953-43F8-AB2A-BDF9F67DEE5B}" type="pres">
      <dgm:prSet presAssocID="{46F57A4E-2823-4A3B-B4BA-C147A7B38C48}" presName="img" presStyleLbl="fgImgPlace1" presStyleIdx="2" presStyleCnt="7"/>
      <dgm:spPr/>
    </dgm:pt>
    <dgm:pt modelId="{38348EE8-9847-4F3E-B759-B7BC9FB9969D}" type="pres">
      <dgm:prSet presAssocID="{46F57A4E-2823-4A3B-B4BA-C147A7B38C48}" presName="text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0197E5B-37BD-455A-AE3F-664248143E19}" type="pres">
      <dgm:prSet presAssocID="{B27FF1F6-D95E-497C-ABBB-D1C2079441A0}" presName="spacer" presStyleCnt="0"/>
      <dgm:spPr/>
    </dgm:pt>
    <dgm:pt modelId="{F9AE5B5B-F97F-4207-B51D-67527D3D9701}" type="pres">
      <dgm:prSet presAssocID="{4AA623F8-9456-4C57-A0C0-572637ED43E3}" presName="comp" presStyleCnt="0"/>
      <dgm:spPr/>
    </dgm:pt>
    <dgm:pt modelId="{05B25811-46DA-4033-81AF-A55FF05279B7}" type="pres">
      <dgm:prSet presAssocID="{4AA623F8-9456-4C57-A0C0-572637ED43E3}" presName="box" presStyleLbl="node1" presStyleIdx="3" presStyleCnt="7" custScaleY="960368"/>
      <dgm:spPr/>
      <dgm:t>
        <a:bodyPr/>
        <a:lstStyle/>
        <a:p>
          <a:endParaRPr lang="en-US"/>
        </a:p>
      </dgm:t>
    </dgm:pt>
    <dgm:pt modelId="{BE4A7D51-C750-4155-B1DB-C61DA68B3D23}" type="pres">
      <dgm:prSet presAssocID="{4AA623F8-9456-4C57-A0C0-572637ED43E3}" presName="img" presStyleLbl="fgImgPlace1" presStyleIdx="3" presStyleCnt="7"/>
      <dgm:spPr/>
    </dgm:pt>
    <dgm:pt modelId="{5AB3423D-A82F-4F4D-99F0-5A5F2FADAFBD}" type="pres">
      <dgm:prSet presAssocID="{4AA623F8-9456-4C57-A0C0-572637ED43E3}" presName="text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EE7962F-84D5-4F7F-B6C6-667EA517E71E}" type="pres">
      <dgm:prSet presAssocID="{FA6A787A-A98E-4ECB-B966-352C1FF98EAD}" presName="spacer" presStyleCnt="0"/>
      <dgm:spPr/>
    </dgm:pt>
    <dgm:pt modelId="{3E328BCE-3BEB-40FB-BBFD-30DA1F860B4E}" type="pres">
      <dgm:prSet presAssocID="{DDF75520-B014-45B5-866B-B2AC86450AC0}" presName="comp" presStyleCnt="0"/>
      <dgm:spPr/>
    </dgm:pt>
    <dgm:pt modelId="{0295B0E6-7558-4729-A3C2-29224CDB7B96}" type="pres">
      <dgm:prSet presAssocID="{DDF75520-B014-45B5-866B-B2AC86450AC0}" presName="box" presStyleLbl="node1" presStyleIdx="4" presStyleCnt="7" custScaleY="999678"/>
      <dgm:spPr/>
      <dgm:t>
        <a:bodyPr/>
        <a:lstStyle/>
        <a:p>
          <a:endParaRPr lang="en-US"/>
        </a:p>
      </dgm:t>
    </dgm:pt>
    <dgm:pt modelId="{D924A804-603A-4335-9BB3-E5507A138212}" type="pres">
      <dgm:prSet presAssocID="{DDF75520-B014-45B5-866B-B2AC86450AC0}" presName="img" presStyleLbl="fgImgPlace1" presStyleIdx="4" presStyleCnt="7"/>
      <dgm:spPr/>
    </dgm:pt>
    <dgm:pt modelId="{F1F8EE86-B299-41E9-B828-2C5DC9E79FCA}" type="pres">
      <dgm:prSet presAssocID="{DDF75520-B014-45B5-866B-B2AC86450AC0}" presName="text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DED32FC-10C7-43D0-ADF8-A279E2EE1026}" type="pres">
      <dgm:prSet presAssocID="{CFD80383-A5DA-419C-80BE-18A49C696505}" presName="spacer" presStyleCnt="0"/>
      <dgm:spPr/>
    </dgm:pt>
    <dgm:pt modelId="{3C055264-C03D-4219-9661-F3B41C776D0B}" type="pres">
      <dgm:prSet presAssocID="{781EC861-8527-4D6B-836C-759184351EC3}" presName="comp" presStyleCnt="0"/>
      <dgm:spPr/>
    </dgm:pt>
    <dgm:pt modelId="{6F7BEB9C-5CC9-45E8-8AA9-E64512139EB2}" type="pres">
      <dgm:prSet presAssocID="{781EC861-8527-4D6B-836C-759184351EC3}" presName="box" presStyleLbl="node1" presStyleIdx="5" presStyleCnt="7" custScaleY="666651"/>
      <dgm:spPr/>
      <dgm:t>
        <a:bodyPr/>
        <a:lstStyle/>
        <a:p>
          <a:endParaRPr lang="en-US"/>
        </a:p>
      </dgm:t>
    </dgm:pt>
    <dgm:pt modelId="{0EBB7A48-DFDD-4F1F-8A0F-938A15962FE6}" type="pres">
      <dgm:prSet presAssocID="{781EC861-8527-4D6B-836C-759184351EC3}" presName="img" presStyleLbl="fgImgPlace1" presStyleIdx="5" presStyleCnt="7"/>
      <dgm:spPr/>
    </dgm:pt>
    <dgm:pt modelId="{EB02759D-FC12-4379-85B7-90F34A556622}" type="pres">
      <dgm:prSet presAssocID="{781EC861-8527-4D6B-836C-759184351EC3}" presName="text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ABA6168-584D-4D38-BD34-7BB8864027C3}" type="pres">
      <dgm:prSet presAssocID="{7AF303C7-7290-4C57-A759-C7AEF204667F}" presName="spacer" presStyleCnt="0"/>
      <dgm:spPr/>
    </dgm:pt>
    <dgm:pt modelId="{99899F6E-57FE-44FF-B011-E9A0A030FAE2}" type="pres">
      <dgm:prSet presAssocID="{F5C7F17F-1FC1-4379-BAB4-2C60C5381160}" presName="comp" presStyleCnt="0"/>
      <dgm:spPr/>
    </dgm:pt>
    <dgm:pt modelId="{02FC4DEE-C8B5-458B-BBE9-1A2709297366}" type="pres">
      <dgm:prSet presAssocID="{F5C7F17F-1FC1-4379-BAB4-2C60C5381160}" presName="box" presStyleLbl="node1" presStyleIdx="6" presStyleCnt="7" custScaleY="813425"/>
      <dgm:spPr/>
      <dgm:t>
        <a:bodyPr/>
        <a:lstStyle/>
        <a:p>
          <a:endParaRPr lang="en-US"/>
        </a:p>
      </dgm:t>
    </dgm:pt>
    <dgm:pt modelId="{3EF6486E-7B43-4718-9B1A-22EA9025B782}" type="pres">
      <dgm:prSet presAssocID="{F5C7F17F-1FC1-4379-BAB4-2C60C5381160}" presName="img" presStyleLbl="fgImgPlace1" presStyleIdx="6" presStyleCnt="7"/>
      <dgm:spPr/>
    </dgm:pt>
    <dgm:pt modelId="{5F4E8FB9-0EA7-4BFA-BE9E-629C1643C266}" type="pres">
      <dgm:prSet presAssocID="{F5C7F17F-1FC1-4379-BAB4-2C60C5381160}" presName="text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69F5A6D-390B-45C3-A9AF-90745E394FBE}" type="presOf" srcId="{78FE16BE-1773-464B-8B0F-34764E444312}" destId="{5F4E8FB9-0EA7-4BFA-BE9E-629C1643C266}" srcOrd="1" destOrd="1" presId="urn:microsoft.com/office/officeart/2005/8/layout/vList4"/>
    <dgm:cxn modelId="{BF1097B2-5C95-4237-956C-36385374208A}" srcId="{781EC861-8527-4D6B-836C-759184351EC3}" destId="{13971A9F-CB82-4EE1-A3BA-30810ED350CC}" srcOrd="1" destOrd="0" parTransId="{0D31707A-D9E7-4BCA-A1D0-4899C2C892A5}" sibTransId="{81ECCEA1-CEFC-4EFE-B57A-759D6CADFD63}"/>
    <dgm:cxn modelId="{58A90332-1636-466D-8CE8-71491561561D}" type="presOf" srcId="{14D20B87-8D48-4A51-AC52-67BCB70B414C}" destId="{38348EE8-9847-4F3E-B759-B7BC9FB9969D}" srcOrd="1" destOrd="2" presId="urn:microsoft.com/office/officeart/2005/8/layout/vList4"/>
    <dgm:cxn modelId="{1F97CC0C-5C71-4C91-BDB0-510E091E8C36}" type="presOf" srcId="{78FE16BE-1773-464B-8B0F-34764E444312}" destId="{02FC4DEE-C8B5-458B-BBE9-1A2709297366}" srcOrd="0" destOrd="1" presId="urn:microsoft.com/office/officeart/2005/8/layout/vList4"/>
    <dgm:cxn modelId="{986A4109-A717-4771-9A91-BC94790429F6}" type="presOf" srcId="{9654881A-82C5-46C0-A999-E2F4F17F6C2D}" destId="{0629D95C-AB97-422F-AACA-E538CB093C80}" srcOrd="0" destOrd="0" presId="urn:microsoft.com/office/officeart/2005/8/layout/vList4"/>
    <dgm:cxn modelId="{7E12CAAA-756E-4AC9-B6A4-3C7B68D2AA46}" srcId="{F8F3984C-C501-4B22-92E9-70B3E0E0599A}" destId="{271F2C00-040B-4A89-BEF0-478165E1DC68}" srcOrd="0" destOrd="0" parTransId="{CBB35C8A-2CA6-4A8D-BE21-70ACC594A44D}" sibTransId="{2143EF04-F3A4-4AB3-B7D4-52A0203F565A}"/>
    <dgm:cxn modelId="{BD2351DD-6BF7-4658-8501-F012C7421BBD}" type="presOf" srcId="{6A9421AE-9177-4F3D-B55D-B06B34C3FA76}" destId="{5AB3423D-A82F-4F4D-99F0-5A5F2FADAFBD}" srcOrd="1" destOrd="1" presId="urn:microsoft.com/office/officeart/2005/8/layout/vList4"/>
    <dgm:cxn modelId="{53304DE1-A637-43E5-ABB5-4E35CA1E32A0}" type="presOf" srcId="{4AA623F8-9456-4C57-A0C0-572637ED43E3}" destId="{05B25811-46DA-4033-81AF-A55FF05279B7}" srcOrd="0" destOrd="0" presId="urn:microsoft.com/office/officeart/2005/8/layout/vList4"/>
    <dgm:cxn modelId="{EFC86616-C74D-4EE2-A614-FA0817FA79EA}" type="presOf" srcId="{D14F83C7-EF22-4E52-B9BC-1992165557CA}" destId="{05B25811-46DA-4033-81AF-A55FF05279B7}" srcOrd="0" destOrd="2" presId="urn:microsoft.com/office/officeart/2005/8/layout/vList4"/>
    <dgm:cxn modelId="{89C07BE6-73A1-4BC4-AB26-47D712E42884}" type="presOf" srcId="{06C8ADBE-6AFE-4FDA-9F36-886F3EA8ADBA}" destId="{F1F8EE86-B299-41E9-B828-2C5DC9E79FCA}" srcOrd="1" destOrd="4" presId="urn:microsoft.com/office/officeart/2005/8/layout/vList4"/>
    <dgm:cxn modelId="{C1B52300-B910-458A-B5D9-0940E8DB09BF}" srcId="{01D5200C-615D-4D99-B0EA-C29F69A802A6}" destId="{F5C7F17F-1FC1-4379-BAB4-2C60C5381160}" srcOrd="6" destOrd="0" parTransId="{ED0F3072-29EB-4B34-A9D5-039706E06938}" sibTransId="{0F47228E-C0B5-4590-BCF0-9A9F18C4C382}"/>
    <dgm:cxn modelId="{C0E5F862-C338-4668-B22B-574080EBF3C4}" srcId="{01D5200C-615D-4D99-B0EA-C29F69A802A6}" destId="{781EC861-8527-4D6B-836C-759184351EC3}" srcOrd="5" destOrd="0" parTransId="{CB47486C-9E39-40EA-8293-6820989A6038}" sibTransId="{7AF303C7-7290-4C57-A759-C7AEF204667F}"/>
    <dgm:cxn modelId="{2C992A6F-00EE-425D-8D03-98AAFE2145AA}" srcId="{F8F3984C-C501-4B22-92E9-70B3E0E0599A}" destId="{AC07117F-63B9-4C10-A8E9-4E4F043B023C}" srcOrd="1" destOrd="0" parTransId="{001F8488-3D72-4D74-8B89-88EC4D4FFD1C}" sibTransId="{5CB7C12F-E38B-47D2-A190-D07CB4D37FC8}"/>
    <dgm:cxn modelId="{C990B7DE-48FB-4A8F-937C-B50B010718C8}" type="presOf" srcId="{04C1500A-2C5D-45A4-8248-FBA0E6F171D3}" destId="{EB02759D-FC12-4379-85B7-90F34A556622}" srcOrd="1" destOrd="1" presId="urn:microsoft.com/office/officeart/2005/8/layout/vList4"/>
    <dgm:cxn modelId="{BAC94326-0CDE-4B94-A38F-B29310C74266}" type="presOf" srcId="{D14F83C7-EF22-4E52-B9BC-1992165557CA}" destId="{5AB3423D-A82F-4F4D-99F0-5A5F2FADAFBD}" srcOrd="1" destOrd="2" presId="urn:microsoft.com/office/officeart/2005/8/layout/vList4"/>
    <dgm:cxn modelId="{3EEC9232-D3F1-47E3-A887-3DD511C813F4}" type="presOf" srcId="{271F2C00-040B-4A89-BEF0-478165E1DC68}" destId="{7E69D284-B086-4405-98B6-DD62F1819103}" srcOrd="1" destOrd="1" presId="urn:microsoft.com/office/officeart/2005/8/layout/vList4"/>
    <dgm:cxn modelId="{62C24C4C-EA14-4445-88DC-52F258DFA61D}" type="presOf" srcId="{1C191A14-1387-4E1A-9BDF-20D1C5BA04B6}" destId="{0629D95C-AB97-422F-AACA-E538CB093C80}" srcOrd="0" destOrd="1" presId="urn:microsoft.com/office/officeart/2005/8/layout/vList4"/>
    <dgm:cxn modelId="{E31A378D-175F-4A3A-9CC8-632481CA511B}" type="presOf" srcId="{F1121AB7-0DE2-47F1-85F0-A5F1475220F4}" destId="{0295B0E6-7558-4729-A3C2-29224CDB7B96}" srcOrd="0" destOrd="2" presId="urn:microsoft.com/office/officeart/2005/8/layout/vList4"/>
    <dgm:cxn modelId="{FCBCA09A-E8C3-4D76-877B-B2E433736C9B}" type="presOf" srcId="{B8281D58-3FC4-4F88-BD58-BDB3376FB69C}" destId="{38348EE8-9847-4F3E-B759-B7BC9FB9969D}" srcOrd="1" destOrd="1" presId="urn:microsoft.com/office/officeart/2005/8/layout/vList4"/>
    <dgm:cxn modelId="{15CABB31-2A54-4DD8-8A70-E7F641B7038C}" srcId="{9654881A-82C5-46C0-A999-E2F4F17F6C2D}" destId="{295E69A1-2F17-4386-BDBB-E3E37F178060}" srcOrd="1" destOrd="0" parTransId="{0F3976AA-D739-4FD6-ABE4-291FCE0E64D5}" sibTransId="{F38887B6-19C8-4F7C-8C48-97ECEAA6EDAC}"/>
    <dgm:cxn modelId="{8B209168-421D-4953-B563-0B1F98B9E778}" type="presOf" srcId="{271F2C00-040B-4A89-BEF0-478165E1DC68}" destId="{D8F8B1DE-8020-46F4-9778-9A98FD001BFE}" srcOrd="0" destOrd="1" presId="urn:microsoft.com/office/officeart/2005/8/layout/vList4"/>
    <dgm:cxn modelId="{12E00A2E-2BC3-4DE5-99C5-916EB2B51B72}" type="presOf" srcId="{04C1500A-2C5D-45A4-8248-FBA0E6F171D3}" destId="{6F7BEB9C-5CC9-45E8-8AA9-E64512139EB2}" srcOrd="0" destOrd="1" presId="urn:microsoft.com/office/officeart/2005/8/layout/vList4"/>
    <dgm:cxn modelId="{69D59C90-DA6C-4B04-A4AC-15053DF3686F}" type="presOf" srcId="{B8281D58-3FC4-4F88-BD58-BDB3376FB69C}" destId="{E967FBE5-6A71-4D6A-894C-64D955D2E303}" srcOrd="0" destOrd="1" presId="urn:microsoft.com/office/officeart/2005/8/layout/vList4"/>
    <dgm:cxn modelId="{C018153F-542B-4E20-A5F0-5687E48FBC86}" type="presOf" srcId="{06C8ADBE-6AFE-4FDA-9F36-886F3EA8ADBA}" destId="{0295B0E6-7558-4729-A3C2-29224CDB7B96}" srcOrd="0" destOrd="4" presId="urn:microsoft.com/office/officeart/2005/8/layout/vList4"/>
    <dgm:cxn modelId="{D5A68CF2-CCF8-4615-BCEA-699671ED5BE9}" type="presOf" srcId="{49B8B72B-E29E-46D9-8F37-91DEF883F488}" destId="{02FC4DEE-C8B5-458B-BBE9-1A2709297366}" srcOrd="0" destOrd="2" presId="urn:microsoft.com/office/officeart/2005/8/layout/vList4"/>
    <dgm:cxn modelId="{89E05284-1EEB-4C8E-B747-9EBEFFE5FC8B}" type="presOf" srcId="{C61EC837-5404-443C-B59A-2F3ED2AB060A}" destId="{0295B0E6-7558-4729-A3C2-29224CDB7B96}" srcOrd="0" destOrd="1" presId="urn:microsoft.com/office/officeart/2005/8/layout/vList4"/>
    <dgm:cxn modelId="{B5ABFC1B-166A-458B-A276-D4B9A9A22FA1}" type="presOf" srcId="{6A9421AE-9177-4F3D-B55D-B06B34C3FA76}" destId="{05B25811-46DA-4033-81AF-A55FF05279B7}" srcOrd="0" destOrd="1" presId="urn:microsoft.com/office/officeart/2005/8/layout/vList4"/>
    <dgm:cxn modelId="{D075541A-476B-49EE-9D65-11217306BDBD}" type="presOf" srcId="{C61EC837-5404-443C-B59A-2F3ED2AB060A}" destId="{F1F8EE86-B299-41E9-B828-2C5DC9E79FCA}" srcOrd="1" destOrd="1" presId="urn:microsoft.com/office/officeart/2005/8/layout/vList4"/>
    <dgm:cxn modelId="{92BAE1DD-B26B-48F3-8C46-BC4192F2BB4B}" srcId="{DDF75520-B014-45B5-866B-B2AC86450AC0}" destId="{06C8ADBE-6AFE-4FDA-9F36-886F3EA8ADBA}" srcOrd="2" destOrd="0" parTransId="{4F70021B-5962-4472-98EE-38FC4EF95565}" sibTransId="{9C8A4095-589A-4211-B5DB-1A3DEF7912F1}"/>
    <dgm:cxn modelId="{C2D42478-7970-4D1E-878F-03B4BCF51E56}" srcId="{46F57A4E-2823-4A3B-B4BA-C147A7B38C48}" destId="{14D20B87-8D48-4A51-AC52-67BCB70B414C}" srcOrd="1" destOrd="0" parTransId="{D0AD00D7-B333-4FB1-AE49-529A8A64C09D}" sibTransId="{3698643A-33EA-423C-B354-28E04F980B89}"/>
    <dgm:cxn modelId="{A878691D-F197-4C84-BAFA-C3CE7B97A95D}" srcId="{F1121AB7-0DE2-47F1-85F0-A5F1475220F4}" destId="{D3D7F0C1-9E0C-4073-8355-58FA284F48AF}" srcOrd="0" destOrd="0" parTransId="{8BC829A4-40B8-4ED0-A525-58B2AC57DC54}" sibTransId="{26E87D04-EB0F-4A07-BEA8-8297919BC346}"/>
    <dgm:cxn modelId="{5E6EB1B1-1197-4547-A0C7-7214A2123110}" srcId="{4AA623F8-9456-4C57-A0C0-572637ED43E3}" destId="{6A9421AE-9177-4F3D-B55D-B06B34C3FA76}" srcOrd="0" destOrd="0" parTransId="{9A6CE300-D2F2-4070-B10A-2A089C189E16}" sibTransId="{A8829077-0C06-49AE-92DF-6867AF2C4952}"/>
    <dgm:cxn modelId="{73717E3F-4049-4381-8BE6-F2E40C949749}" srcId="{4AA623F8-9456-4C57-A0C0-572637ED43E3}" destId="{D14F83C7-EF22-4E52-B9BC-1992165557CA}" srcOrd="1" destOrd="0" parTransId="{623434FF-E3E8-4A50-A090-939E8C4AAF48}" sibTransId="{E3F1189E-38B7-479C-A552-6ADC349EEF4D}"/>
    <dgm:cxn modelId="{E0F45ECC-79D1-4FBE-A204-0FD92A464D0D}" type="presOf" srcId="{46F57A4E-2823-4A3B-B4BA-C147A7B38C48}" destId="{38348EE8-9847-4F3E-B759-B7BC9FB9969D}" srcOrd="1" destOrd="0" presId="urn:microsoft.com/office/officeart/2005/8/layout/vList4"/>
    <dgm:cxn modelId="{6480568B-EFEB-4DF3-B583-6FCF43A13EA0}" type="presOf" srcId="{01D5200C-615D-4D99-B0EA-C29F69A802A6}" destId="{6AC9E908-4619-4579-92E9-011A3620FAB6}" srcOrd="0" destOrd="0" presId="urn:microsoft.com/office/officeart/2005/8/layout/vList4"/>
    <dgm:cxn modelId="{522DEED3-DA43-4381-9905-D442B5E5068F}" type="presOf" srcId="{F5C7F17F-1FC1-4379-BAB4-2C60C5381160}" destId="{02FC4DEE-C8B5-458B-BBE9-1A2709297366}" srcOrd="0" destOrd="0" presId="urn:microsoft.com/office/officeart/2005/8/layout/vList4"/>
    <dgm:cxn modelId="{BE331FA2-F608-4FD2-AB5B-4D35347B5659}" srcId="{46F57A4E-2823-4A3B-B4BA-C147A7B38C48}" destId="{B8281D58-3FC4-4F88-BD58-BDB3376FB69C}" srcOrd="0" destOrd="0" parTransId="{33DA30B8-D888-4C26-BDF6-049273CFF36D}" sibTransId="{EC81E6A0-E9BC-4F12-882E-A547F4850B60}"/>
    <dgm:cxn modelId="{C1856FB4-D0BE-4560-80B9-BE52379855D3}" type="presOf" srcId="{1C191A14-1387-4E1A-9BDF-20D1C5BA04B6}" destId="{494FBA60-D1E6-4400-B04E-8124B82108DE}" srcOrd="1" destOrd="1" presId="urn:microsoft.com/office/officeart/2005/8/layout/vList4"/>
    <dgm:cxn modelId="{EEF55812-9689-49E9-9634-7D008F644D31}" srcId="{DDF75520-B014-45B5-866B-B2AC86450AC0}" destId="{F1121AB7-0DE2-47F1-85F0-A5F1475220F4}" srcOrd="1" destOrd="0" parTransId="{291DE2D0-6CB1-44D4-A2F3-0CA81D2D75BD}" sibTransId="{E0DBB165-F0BE-473F-BE2A-FD58FA1D7E72}"/>
    <dgm:cxn modelId="{F124E0AE-BB6A-4B14-B0FE-614C32D657DE}" type="presOf" srcId="{46F57A4E-2823-4A3B-B4BA-C147A7B38C48}" destId="{E967FBE5-6A71-4D6A-894C-64D955D2E303}" srcOrd="0" destOrd="0" presId="urn:microsoft.com/office/officeart/2005/8/layout/vList4"/>
    <dgm:cxn modelId="{C7E16AA9-788E-4E23-9CC8-12E319E62DAD}" type="presOf" srcId="{F8F3984C-C501-4B22-92E9-70B3E0E0599A}" destId="{7E69D284-B086-4405-98B6-DD62F1819103}" srcOrd="1" destOrd="0" presId="urn:microsoft.com/office/officeart/2005/8/layout/vList4"/>
    <dgm:cxn modelId="{EC96E47C-495B-4ABC-91BE-FF1AC1CA0479}" srcId="{01D5200C-615D-4D99-B0EA-C29F69A802A6}" destId="{4AA623F8-9456-4C57-A0C0-572637ED43E3}" srcOrd="3" destOrd="0" parTransId="{27572609-A8FB-43B5-BDF3-FD1A5509995F}" sibTransId="{FA6A787A-A98E-4ECB-B966-352C1FF98EAD}"/>
    <dgm:cxn modelId="{83B391B4-3C01-403B-8ADD-7357BEE394C4}" type="presOf" srcId="{F5C7F17F-1FC1-4379-BAB4-2C60C5381160}" destId="{5F4E8FB9-0EA7-4BFA-BE9E-629C1643C266}" srcOrd="1" destOrd="0" presId="urn:microsoft.com/office/officeart/2005/8/layout/vList4"/>
    <dgm:cxn modelId="{7BB4DE75-2D08-48EB-BE39-E66B427F3446}" srcId="{F5C7F17F-1FC1-4379-BAB4-2C60C5381160}" destId="{49B8B72B-E29E-46D9-8F37-91DEF883F488}" srcOrd="1" destOrd="0" parTransId="{2BACB5FF-D6F5-40DB-8E24-B82EF722237D}" sibTransId="{F6D83AB8-D21C-472E-8120-8110314D81F6}"/>
    <dgm:cxn modelId="{E7ED32E1-41D2-414D-B6A5-0F3C7DFB7C99}" type="presOf" srcId="{AC07117F-63B9-4C10-A8E9-4E4F043B023C}" destId="{D8F8B1DE-8020-46F4-9778-9A98FD001BFE}" srcOrd="0" destOrd="2" presId="urn:microsoft.com/office/officeart/2005/8/layout/vList4"/>
    <dgm:cxn modelId="{46DF1E4D-0F9A-4885-96F9-38C7F4E4F27A}" type="presOf" srcId="{49B8B72B-E29E-46D9-8F37-91DEF883F488}" destId="{5F4E8FB9-0EA7-4BFA-BE9E-629C1643C266}" srcOrd="1" destOrd="2" presId="urn:microsoft.com/office/officeart/2005/8/layout/vList4"/>
    <dgm:cxn modelId="{DD52395C-8D86-4D96-B1D5-098686135927}" srcId="{781EC861-8527-4D6B-836C-759184351EC3}" destId="{04C1500A-2C5D-45A4-8248-FBA0E6F171D3}" srcOrd="0" destOrd="0" parTransId="{ACF5F9B7-3564-4055-811B-2AE984284C75}" sibTransId="{B3261B80-9C57-4BF3-B6A4-67DA6594D995}"/>
    <dgm:cxn modelId="{F1402755-9AF9-42CA-8DD8-4D640D25B1E9}" type="presOf" srcId="{13971A9F-CB82-4EE1-A3BA-30810ED350CC}" destId="{6F7BEB9C-5CC9-45E8-8AA9-E64512139EB2}" srcOrd="0" destOrd="2" presId="urn:microsoft.com/office/officeart/2005/8/layout/vList4"/>
    <dgm:cxn modelId="{0DFDBEAD-A96C-4222-B285-BD5B76844BC3}" type="presOf" srcId="{295E69A1-2F17-4386-BDBB-E3E37F178060}" destId="{0629D95C-AB97-422F-AACA-E538CB093C80}" srcOrd="0" destOrd="2" presId="urn:microsoft.com/office/officeart/2005/8/layout/vList4"/>
    <dgm:cxn modelId="{64287863-B51D-43FB-8EF6-F43AB4380FE7}" srcId="{01D5200C-615D-4D99-B0EA-C29F69A802A6}" destId="{F8F3984C-C501-4B22-92E9-70B3E0E0599A}" srcOrd="0" destOrd="0" parTransId="{1950600C-09E5-4764-85C6-8B378C8BA272}" sibTransId="{C3D26DAC-9A0B-49CE-8ED2-85F733AACAF3}"/>
    <dgm:cxn modelId="{508F2EED-8566-4209-B744-EB75AA2BCA4C}" type="presOf" srcId="{14D20B87-8D48-4A51-AC52-67BCB70B414C}" destId="{E967FBE5-6A71-4D6A-894C-64D955D2E303}" srcOrd="0" destOrd="2" presId="urn:microsoft.com/office/officeart/2005/8/layout/vList4"/>
    <dgm:cxn modelId="{3A88E46B-F223-4B8D-B313-882A711C8C10}" srcId="{F5C7F17F-1FC1-4379-BAB4-2C60C5381160}" destId="{78FE16BE-1773-464B-8B0F-34764E444312}" srcOrd="0" destOrd="0" parTransId="{12988003-6F96-4184-83B1-F8F3776AE742}" sibTransId="{A36EE83C-07A7-4F6E-99EC-562E3FEC8913}"/>
    <dgm:cxn modelId="{4BDA8928-4301-4D0C-BFDE-BEA9C8649748}" type="presOf" srcId="{781EC861-8527-4D6B-836C-759184351EC3}" destId="{6F7BEB9C-5CC9-45E8-8AA9-E64512139EB2}" srcOrd="0" destOrd="0" presId="urn:microsoft.com/office/officeart/2005/8/layout/vList4"/>
    <dgm:cxn modelId="{50D4D68A-82BB-48BA-937D-218954607CFB}" type="presOf" srcId="{F1121AB7-0DE2-47F1-85F0-A5F1475220F4}" destId="{F1F8EE86-B299-41E9-B828-2C5DC9E79FCA}" srcOrd="1" destOrd="2" presId="urn:microsoft.com/office/officeart/2005/8/layout/vList4"/>
    <dgm:cxn modelId="{F57BCEB4-A866-4878-97B1-9271EB7843B1}" srcId="{01D5200C-615D-4D99-B0EA-C29F69A802A6}" destId="{46F57A4E-2823-4A3B-B4BA-C147A7B38C48}" srcOrd="2" destOrd="0" parTransId="{A0CCC12C-E0A3-4A82-A2F0-6E655C060624}" sibTransId="{B27FF1F6-D95E-497C-ABBB-D1C2079441A0}"/>
    <dgm:cxn modelId="{7CCEBAC1-C472-4A3E-83B5-157FECAEC1BC}" type="presOf" srcId="{AC07117F-63B9-4C10-A8E9-4E4F043B023C}" destId="{7E69D284-B086-4405-98B6-DD62F1819103}" srcOrd="1" destOrd="2" presId="urn:microsoft.com/office/officeart/2005/8/layout/vList4"/>
    <dgm:cxn modelId="{B1F01877-E5D0-4D96-9973-8B7548195D91}" srcId="{01D5200C-615D-4D99-B0EA-C29F69A802A6}" destId="{9654881A-82C5-46C0-A999-E2F4F17F6C2D}" srcOrd="1" destOrd="0" parTransId="{FD683377-AD7B-40D1-AE1C-17B93E66E6F9}" sibTransId="{EF63EEA2-801F-486F-9A15-B0F388D6B51B}"/>
    <dgm:cxn modelId="{9DBD8BC7-3092-479C-A327-B88BD489EA7A}" srcId="{9654881A-82C5-46C0-A999-E2F4F17F6C2D}" destId="{1C191A14-1387-4E1A-9BDF-20D1C5BA04B6}" srcOrd="0" destOrd="0" parTransId="{84C9E337-2C00-4A50-902B-23C10A2A43FF}" sibTransId="{3118BBB2-6D47-42C7-B624-EA8B80F18824}"/>
    <dgm:cxn modelId="{D7EEEE1A-FBA8-405F-98BD-EC11320FE790}" type="presOf" srcId="{D3D7F0C1-9E0C-4073-8355-58FA284F48AF}" destId="{0295B0E6-7558-4729-A3C2-29224CDB7B96}" srcOrd="0" destOrd="3" presId="urn:microsoft.com/office/officeart/2005/8/layout/vList4"/>
    <dgm:cxn modelId="{D31F9A8A-7ED0-4C2D-94C0-22E96DB435FD}" type="presOf" srcId="{F8F3984C-C501-4B22-92E9-70B3E0E0599A}" destId="{D8F8B1DE-8020-46F4-9778-9A98FD001BFE}" srcOrd="0" destOrd="0" presId="urn:microsoft.com/office/officeart/2005/8/layout/vList4"/>
    <dgm:cxn modelId="{3C92DBB6-37F4-41DF-8489-3B009C996D93}" type="presOf" srcId="{DDF75520-B014-45B5-866B-B2AC86450AC0}" destId="{0295B0E6-7558-4729-A3C2-29224CDB7B96}" srcOrd="0" destOrd="0" presId="urn:microsoft.com/office/officeart/2005/8/layout/vList4"/>
    <dgm:cxn modelId="{34D4C7D0-1E59-4882-BA69-2292A0ADEBD0}" srcId="{DDF75520-B014-45B5-866B-B2AC86450AC0}" destId="{C61EC837-5404-443C-B59A-2F3ED2AB060A}" srcOrd="0" destOrd="0" parTransId="{49A3CDFD-2DA7-47D3-AE03-4FC727BF35FD}" sibTransId="{21893147-2754-4037-BF98-5CE57D87B679}"/>
    <dgm:cxn modelId="{B94C8AFA-3D51-481F-A66E-2AACB13201FF}" type="presOf" srcId="{DDF75520-B014-45B5-866B-B2AC86450AC0}" destId="{F1F8EE86-B299-41E9-B828-2C5DC9E79FCA}" srcOrd="1" destOrd="0" presId="urn:microsoft.com/office/officeart/2005/8/layout/vList4"/>
    <dgm:cxn modelId="{1B246ED4-F18F-47EC-B050-023ED543A546}" type="presOf" srcId="{4AA623F8-9456-4C57-A0C0-572637ED43E3}" destId="{5AB3423D-A82F-4F4D-99F0-5A5F2FADAFBD}" srcOrd="1" destOrd="0" presId="urn:microsoft.com/office/officeart/2005/8/layout/vList4"/>
    <dgm:cxn modelId="{DB8F606B-EC14-42EC-A5DF-66D4A049FF72}" type="presOf" srcId="{781EC861-8527-4D6B-836C-759184351EC3}" destId="{EB02759D-FC12-4379-85B7-90F34A556622}" srcOrd="1" destOrd="0" presId="urn:microsoft.com/office/officeart/2005/8/layout/vList4"/>
    <dgm:cxn modelId="{1B1408ED-8848-4969-AF15-7DE084AA3C0A}" type="presOf" srcId="{9654881A-82C5-46C0-A999-E2F4F17F6C2D}" destId="{494FBA60-D1E6-4400-B04E-8124B82108DE}" srcOrd="1" destOrd="0" presId="urn:microsoft.com/office/officeart/2005/8/layout/vList4"/>
    <dgm:cxn modelId="{47E32A00-8C85-4AEB-BAF7-D4B76C6C96F5}" type="presOf" srcId="{D3D7F0C1-9E0C-4073-8355-58FA284F48AF}" destId="{F1F8EE86-B299-41E9-B828-2C5DC9E79FCA}" srcOrd="1" destOrd="3" presId="urn:microsoft.com/office/officeart/2005/8/layout/vList4"/>
    <dgm:cxn modelId="{980BE0FB-5A3E-42AF-B55E-EB1F2D0C60EF}" srcId="{01D5200C-615D-4D99-B0EA-C29F69A802A6}" destId="{DDF75520-B014-45B5-866B-B2AC86450AC0}" srcOrd="4" destOrd="0" parTransId="{DA6CD968-ACF8-4F95-B514-C792BCA909F9}" sibTransId="{CFD80383-A5DA-419C-80BE-18A49C696505}"/>
    <dgm:cxn modelId="{78CE8583-96CA-4BA9-992F-237E0EC21773}" type="presOf" srcId="{13971A9F-CB82-4EE1-A3BA-30810ED350CC}" destId="{EB02759D-FC12-4379-85B7-90F34A556622}" srcOrd="1" destOrd="2" presId="urn:microsoft.com/office/officeart/2005/8/layout/vList4"/>
    <dgm:cxn modelId="{042BED9F-EAFC-4CD2-BFD4-1AD4537DBE3D}" type="presOf" srcId="{295E69A1-2F17-4386-BDBB-E3E37F178060}" destId="{494FBA60-D1E6-4400-B04E-8124B82108DE}" srcOrd="1" destOrd="2" presId="urn:microsoft.com/office/officeart/2005/8/layout/vList4"/>
    <dgm:cxn modelId="{3DE65AF1-871F-45CB-B5A5-FF0B08830783}" type="presParOf" srcId="{6AC9E908-4619-4579-92E9-011A3620FAB6}" destId="{AAEC2E0E-7EBB-42F1-A2E2-E8D8906746D2}" srcOrd="0" destOrd="0" presId="urn:microsoft.com/office/officeart/2005/8/layout/vList4"/>
    <dgm:cxn modelId="{43D12419-72CC-4621-A78B-4277AF191AA1}" type="presParOf" srcId="{AAEC2E0E-7EBB-42F1-A2E2-E8D8906746D2}" destId="{D8F8B1DE-8020-46F4-9778-9A98FD001BFE}" srcOrd="0" destOrd="0" presId="urn:microsoft.com/office/officeart/2005/8/layout/vList4"/>
    <dgm:cxn modelId="{62E98E04-F1C4-400F-8A0B-EF0ED8BAB22F}" type="presParOf" srcId="{AAEC2E0E-7EBB-42F1-A2E2-E8D8906746D2}" destId="{08FCC912-E4F8-4EB5-8408-D52E0F9A4441}" srcOrd="1" destOrd="0" presId="urn:microsoft.com/office/officeart/2005/8/layout/vList4"/>
    <dgm:cxn modelId="{855E40D0-750C-4617-848B-DCF10B0A2D36}" type="presParOf" srcId="{AAEC2E0E-7EBB-42F1-A2E2-E8D8906746D2}" destId="{7E69D284-B086-4405-98B6-DD62F1819103}" srcOrd="2" destOrd="0" presId="urn:microsoft.com/office/officeart/2005/8/layout/vList4"/>
    <dgm:cxn modelId="{2EA3AB9D-1E34-4A55-B544-B8184FB94981}" type="presParOf" srcId="{6AC9E908-4619-4579-92E9-011A3620FAB6}" destId="{083E71BA-A506-445E-AB65-DB4F0C318BD7}" srcOrd="1" destOrd="0" presId="urn:microsoft.com/office/officeart/2005/8/layout/vList4"/>
    <dgm:cxn modelId="{76580AB9-FCB0-4DB6-A9B1-35A103A8DB56}" type="presParOf" srcId="{6AC9E908-4619-4579-92E9-011A3620FAB6}" destId="{7C9EAE4C-22F3-4187-A724-9E019A931E32}" srcOrd="2" destOrd="0" presId="urn:microsoft.com/office/officeart/2005/8/layout/vList4"/>
    <dgm:cxn modelId="{676AB07E-9172-464C-AE1D-1E818EAC37B8}" type="presParOf" srcId="{7C9EAE4C-22F3-4187-A724-9E019A931E32}" destId="{0629D95C-AB97-422F-AACA-E538CB093C80}" srcOrd="0" destOrd="0" presId="urn:microsoft.com/office/officeart/2005/8/layout/vList4"/>
    <dgm:cxn modelId="{6DCDAEF0-B9B2-4553-AA8E-9B3BEA099360}" type="presParOf" srcId="{7C9EAE4C-22F3-4187-A724-9E019A931E32}" destId="{92D4888B-5694-4FC2-BD3E-4193D0D210A6}" srcOrd="1" destOrd="0" presId="urn:microsoft.com/office/officeart/2005/8/layout/vList4"/>
    <dgm:cxn modelId="{B4B736AA-D5EB-40D5-8213-5476D64376C0}" type="presParOf" srcId="{7C9EAE4C-22F3-4187-A724-9E019A931E32}" destId="{494FBA60-D1E6-4400-B04E-8124B82108DE}" srcOrd="2" destOrd="0" presId="urn:microsoft.com/office/officeart/2005/8/layout/vList4"/>
    <dgm:cxn modelId="{A215E366-FF6E-4AE5-9AAF-0BF5391075DA}" type="presParOf" srcId="{6AC9E908-4619-4579-92E9-011A3620FAB6}" destId="{30D303B1-52DC-4C37-8802-DD441CA1A35D}" srcOrd="3" destOrd="0" presId="urn:microsoft.com/office/officeart/2005/8/layout/vList4"/>
    <dgm:cxn modelId="{48770E63-7779-47DB-A778-AC07BE6BC2FB}" type="presParOf" srcId="{6AC9E908-4619-4579-92E9-011A3620FAB6}" destId="{FD2D6CA6-D7E6-4BB8-8316-384F56BE3D65}" srcOrd="4" destOrd="0" presId="urn:microsoft.com/office/officeart/2005/8/layout/vList4"/>
    <dgm:cxn modelId="{566926D5-1E77-4924-94BD-D8B1AD419FD4}" type="presParOf" srcId="{FD2D6CA6-D7E6-4BB8-8316-384F56BE3D65}" destId="{E967FBE5-6A71-4D6A-894C-64D955D2E303}" srcOrd="0" destOrd="0" presId="urn:microsoft.com/office/officeart/2005/8/layout/vList4"/>
    <dgm:cxn modelId="{B7E15644-882C-4496-B5DB-B1347E75DB5E}" type="presParOf" srcId="{FD2D6CA6-D7E6-4BB8-8316-384F56BE3D65}" destId="{59D9CE8C-E953-43F8-AB2A-BDF9F67DEE5B}" srcOrd="1" destOrd="0" presId="urn:microsoft.com/office/officeart/2005/8/layout/vList4"/>
    <dgm:cxn modelId="{E521C78A-BA6A-41E8-8B91-621A957E7AB7}" type="presParOf" srcId="{FD2D6CA6-D7E6-4BB8-8316-384F56BE3D65}" destId="{38348EE8-9847-4F3E-B759-B7BC9FB9969D}" srcOrd="2" destOrd="0" presId="urn:microsoft.com/office/officeart/2005/8/layout/vList4"/>
    <dgm:cxn modelId="{A036B173-D87E-41BD-82B6-9BCE0BC5CCC4}" type="presParOf" srcId="{6AC9E908-4619-4579-92E9-011A3620FAB6}" destId="{10197E5B-37BD-455A-AE3F-664248143E19}" srcOrd="5" destOrd="0" presId="urn:microsoft.com/office/officeart/2005/8/layout/vList4"/>
    <dgm:cxn modelId="{5012D199-C10D-4B36-8A1D-C8717C805764}" type="presParOf" srcId="{6AC9E908-4619-4579-92E9-011A3620FAB6}" destId="{F9AE5B5B-F97F-4207-B51D-67527D3D9701}" srcOrd="6" destOrd="0" presId="urn:microsoft.com/office/officeart/2005/8/layout/vList4"/>
    <dgm:cxn modelId="{93125F39-DC05-42BB-8258-35A6CCA07932}" type="presParOf" srcId="{F9AE5B5B-F97F-4207-B51D-67527D3D9701}" destId="{05B25811-46DA-4033-81AF-A55FF05279B7}" srcOrd="0" destOrd="0" presId="urn:microsoft.com/office/officeart/2005/8/layout/vList4"/>
    <dgm:cxn modelId="{F193C82D-4E2B-463F-BAA1-4857C72FFB26}" type="presParOf" srcId="{F9AE5B5B-F97F-4207-B51D-67527D3D9701}" destId="{BE4A7D51-C750-4155-B1DB-C61DA68B3D23}" srcOrd="1" destOrd="0" presId="urn:microsoft.com/office/officeart/2005/8/layout/vList4"/>
    <dgm:cxn modelId="{EF9474D4-2253-416E-81A2-8FE9C2FA32C0}" type="presParOf" srcId="{F9AE5B5B-F97F-4207-B51D-67527D3D9701}" destId="{5AB3423D-A82F-4F4D-99F0-5A5F2FADAFBD}" srcOrd="2" destOrd="0" presId="urn:microsoft.com/office/officeart/2005/8/layout/vList4"/>
    <dgm:cxn modelId="{E27421FB-9141-42E0-BABD-696EFFD71254}" type="presParOf" srcId="{6AC9E908-4619-4579-92E9-011A3620FAB6}" destId="{FEE7962F-84D5-4F7F-B6C6-667EA517E71E}" srcOrd="7" destOrd="0" presId="urn:microsoft.com/office/officeart/2005/8/layout/vList4"/>
    <dgm:cxn modelId="{69B30C16-1BB9-4A9F-8F11-D74261A70588}" type="presParOf" srcId="{6AC9E908-4619-4579-92E9-011A3620FAB6}" destId="{3E328BCE-3BEB-40FB-BBFD-30DA1F860B4E}" srcOrd="8" destOrd="0" presId="urn:microsoft.com/office/officeart/2005/8/layout/vList4"/>
    <dgm:cxn modelId="{96925F63-9618-4077-A9A9-DF8CC9825919}" type="presParOf" srcId="{3E328BCE-3BEB-40FB-BBFD-30DA1F860B4E}" destId="{0295B0E6-7558-4729-A3C2-29224CDB7B96}" srcOrd="0" destOrd="0" presId="urn:microsoft.com/office/officeart/2005/8/layout/vList4"/>
    <dgm:cxn modelId="{1F11FE1B-2AC9-4041-B175-DE93905B541B}" type="presParOf" srcId="{3E328BCE-3BEB-40FB-BBFD-30DA1F860B4E}" destId="{D924A804-603A-4335-9BB3-E5507A138212}" srcOrd="1" destOrd="0" presId="urn:microsoft.com/office/officeart/2005/8/layout/vList4"/>
    <dgm:cxn modelId="{77BFCB07-E0F9-4282-A342-8BDEBFA7B15A}" type="presParOf" srcId="{3E328BCE-3BEB-40FB-BBFD-30DA1F860B4E}" destId="{F1F8EE86-B299-41E9-B828-2C5DC9E79FCA}" srcOrd="2" destOrd="0" presId="urn:microsoft.com/office/officeart/2005/8/layout/vList4"/>
    <dgm:cxn modelId="{60C18345-3F01-4C0D-817D-54E7F4D69BF7}" type="presParOf" srcId="{6AC9E908-4619-4579-92E9-011A3620FAB6}" destId="{0DED32FC-10C7-43D0-ADF8-A279E2EE1026}" srcOrd="9" destOrd="0" presId="urn:microsoft.com/office/officeart/2005/8/layout/vList4"/>
    <dgm:cxn modelId="{36EA7239-44FF-4FB8-B336-B30CF4710670}" type="presParOf" srcId="{6AC9E908-4619-4579-92E9-011A3620FAB6}" destId="{3C055264-C03D-4219-9661-F3B41C776D0B}" srcOrd="10" destOrd="0" presId="urn:microsoft.com/office/officeart/2005/8/layout/vList4"/>
    <dgm:cxn modelId="{F632EA99-DDAE-4FDE-A901-D061D2AB4ECB}" type="presParOf" srcId="{3C055264-C03D-4219-9661-F3B41C776D0B}" destId="{6F7BEB9C-5CC9-45E8-8AA9-E64512139EB2}" srcOrd="0" destOrd="0" presId="urn:microsoft.com/office/officeart/2005/8/layout/vList4"/>
    <dgm:cxn modelId="{AC43DC03-FA5F-4B14-ACA2-E8F44EEE4B30}" type="presParOf" srcId="{3C055264-C03D-4219-9661-F3B41C776D0B}" destId="{0EBB7A48-DFDD-4F1F-8A0F-938A15962FE6}" srcOrd="1" destOrd="0" presId="urn:microsoft.com/office/officeart/2005/8/layout/vList4"/>
    <dgm:cxn modelId="{67D775ED-DE60-4FC8-BEC8-91DD24687A5A}" type="presParOf" srcId="{3C055264-C03D-4219-9661-F3B41C776D0B}" destId="{EB02759D-FC12-4379-85B7-90F34A556622}" srcOrd="2" destOrd="0" presId="urn:microsoft.com/office/officeart/2005/8/layout/vList4"/>
    <dgm:cxn modelId="{DC896942-0831-4A59-9C06-00109BFF9E96}" type="presParOf" srcId="{6AC9E908-4619-4579-92E9-011A3620FAB6}" destId="{AABA6168-584D-4D38-BD34-7BB8864027C3}" srcOrd="11" destOrd="0" presId="urn:microsoft.com/office/officeart/2005/8/layout/vList4"/>
    <dgm:cxn modelId="{DD50F508-9BE6-4A1D-8EB5-B0D68DF58B43}" type="presParOf" srcId="{6AC9E908-4619-4579-92E9-011A3620FAB6}" destId="{99899F6E-57FE-44FF-B011-E9A0A030FAE2}" srcOrd="12" destOrd="0" presId="urn:microsoft.com/office/officeart/2005/8/layout/vList4"/>
    <dgm:cxn modelId="{3E9319B8-AC6B-4ADC-AD59-20903B0E6E8C}" type="presParOf" srcId="{99899F6E-57FE-44FF-B011-E9A0A030FAE2}" destId="{02FC4DEE-C8B5-458B-BBE9-1A2709297366}" srcOrd="0" destOrd="0" presId="urn:microsoft.com/office/officeart/2005/8/layout/vList4"/>
    <dgm:cxn modelId="{AB0CA7C3-2549-4B75-A628-30C41300EF82}" type="presParOf" srcId="{99899F6E-57FE-44FF-B011-E9A0A030FAE2}" destId="{3EF6486E-7B43-4718-9B1A-22EA9025B782}" srcOrd="1" destOrd="0" presId="urn:microsoft.com/office/officeart/2005/8/layout/vList4"/>
    <dgm:cxn modelId="{55283CCC-BC79-42EE-9582-FD3593EF6B3F}" type="presParOf" srcId="{99899F6E-57FE-44FF-B011-E9A0A030FAE2}" destId="{5F4E8FB9-0EA7-4BFA-BE9E-629C1643C266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01D5200C-615D-4D99-B0EA-C29F69A802A6}" type="doc">
      <dgm:prSet loTypeId="urn:microsoft.com/office/officeart/2005/8/layout/vList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AC9E908-4619-4579-92E9-011A3620FAB6}" type="pres">
      <dgm:prSet presAssocID="{01D5200C-615D-4D99-B0EA-C29F69A802A6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</dgm:ptLst>
  <dgm:cxnLst>
    <dgm:cxn modelId="{6480568B-EFEB-4DF3-B583-6FCF43A13EA0}" type="presOf" srcId="{01D5200C-615D-4D99-B0EA-C29F69A802A6}" destId="{6AC9E908-4619-4579-92E9-011A3620FAB6}" srcOrd="0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01D5200C-615D-4D99-B0EA-C29F69A802A6}" type="doc">
      <dgm:prSet loTypeId="urn:microsoft.com/office/officeart/2005/8/layout/vList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AC9E908-4619-4579-92E9-011A3620FAB6}" type="pres">
      <dgm:prSet presAssocID="{01D5200C-615D-4D99-B0EA-C29F69A802A6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</dgm:ptLst>
  <dgm:cxnLst>
    <dgm:cxn modelId="{6480568B-EFEB-4DF3-B583-6FCF43A13EA0}" type="presOf" srcId="{01D5200C-615D-4D99-B0EA-C29F69A802A6}" destId="{6AC9E908-4619-4579-92E9-011A3620FAB6}" srcOrd="0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01D5200C-615D-4D99-B0EA-C29F69A802A6}" type="doc">
      <dgm:prSet loTypeId="urn:microsoft.com/office/officeart/2005/8/layout/vList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AC9E908-4619-4579-92E9-011A3620FAB6}" type="pres">
      <dgm:prSet presAssocID="{01D5200C-615D-4D99-B0EA-C29F69A802A6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</dgm:ptLst>
  <dgm:cxnLst>
    <dgm:cxn modelId="{6480568B-EFEB-4DF3-B583-6FCF43A13EA0}" type="presOf" srcId="{01D5200C-615D-4D99-B0EA-C29F69A802A6}" destId="{6AC9E908-4619-4579-92E9-011A3620FAB6}" srcOrd="0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A06FE51-D066-4417-B37C-3163003341E2}">
      <dsp:nvSpPr>
        <dsp:cNvPr id="0" name=""/>
        <dsp:cNvSpPr/>
      </dsp:nvSpPr>
      <dsp:spPr>
        <a:xfrm>
          <a:off x="-4500687" y="-690171"/>
          <a:ext cx="5361569" cy="5361569"/>
        </a:xfrm>
        <a:prstGeom prst="blockArc">
          <a:avLst>
            <a:gd name="adj1" fmla="val 18900000"/>
            <a:gd name="adj2" fmla="val 2700000"/>
            <a:gd name="adj3" fmla="val 403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FDC04FD-F2F8-4187-B0FD-ECCB02094A4D}">
      <dsp:nvSpPr>
        <dsp:cNvPr id="0" name=""/>
        <dsp:cNvSpPr/>
      </dsp:nvSpPr>
      <dsp:spPr>
        <a:xfrm>
          <a:off x="321550" y="209651"/>
          <a:ext cx="6128954" cy="419143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32695" tIns="45720" rIns="45720" bIns="4572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Understanding Government Activities at each Stage</a:t>
          </a:r>
          <a:endParaRPr lang="en-US" sz="1800" kern="1200" dirty="0"/>
        </a:p>
      </dsp:txBody>
      <dsp:txXfrm>
        <a:off x="321550" y="209651"/>
        <a:ext cx="6128954" cy="419143"/>
      </dsp:txXfrm>
    </dsp:sp>
    <dsp:sp modelId="{FA47E30E-3DF1-4262-AA91-225BC3EF131E}">
      <dsp:nvSpPr>
        <dsp:cNvPr id="0" name=""/>
        <dsp:cNvSpPr/>
      </dsp:nvSpPr>
      <dsp:spPr>
        <a:xfrm>
          <a:off x="59585" y="157258"/>
          <a:ext cx="523929" cy="523929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38BAEB9C-6235-48BF-8294-737FBBB87353}">
      <dsp:nvSpPr>
        <dsp:cNvPr id="0" name=""/>
        <dsp:cNvSpPr/>
      </dsp:nvSpPr>
      <dsp:spPr>
        <a:xfrm>
          <a:off x="666324" y="838287"/>
          <a:ext cx="5784180" cy="419143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32695" tIns="45720" rIns="45720" bIns="4572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Identifying the players/Institutions carrying out activities</a:t>
          </a:r>
          <a:endParaRPr lang="en-US" sz="1800" kern="1200" dirty="0"/>
        </a:p>
      </dsp:txBody>
      <dsp:txXfrm>
        <a:off x="666324" y="838287"/>
        <a:ext cx="5784180" cy="419143"/>
      </dsp:txXfrm>
    </dsp:sp>
    <dsp:sp modelId="{EFAF08D0-14F4-4133-B41F-9B91BBDB83ED}">
      <dsp:nvSpPr>
        <dsp:cNvPr id="0" name=""/>
        <dsp:cNvSpPr/>
      </dsp:nvSpPr>
      <dsp:spPr>
        <a:xfrm>
          <a:off x="404359" y="785894"/>
          <a:ext cx="523929" cy="523929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7C7FA436-3761-465F-BD61-2CD15C62FAFA}">
      <dsp:nvSpPr>
        <dsp:cNvPr id="0" name=""/>
        <dsp:cNvSpPr/>
      </dsp:nvSpPr>
      <dsp:spPr>
        <a:xfrm>
          <a:off x="823981" y="1466922"/>
          <a:ext cx="5626523" cy="419143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32695" tIns="45720" rIns="45720" bIns="4572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Identifying the Risks</a:t>
          </a:r>
          <a:endParaRPr lang="en-US" sz="1800" kern="1200" dirty="0"/>
        </a:p>
      </dsp:txBody>
      <dsp:txXfrm>
        <a:off x="823981" y="1466922"/>
        <a:ext cx="5626523" cy="419143"/>
      </dsp:txXfrm>
    </dsp:sp>
    <dsp:sp modelId="{6BB6DB7A-F131-4231-A4A0-AEED44F38C2D}">
      <dsp:nvSpPr>
        <dsp:cNvPr id="0" name=""/>
        <dsp:cNvSpPr/>
      </dsp:nvSpPr>
      <dsp:spPr>
        <a:xfrm>
          <a:off x="562016" y="1414529"/>
          <a:ext cx="523929" cy="523929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432523E4-D291-408B-B106-D748D8B8476F}">
      <dsp:nvSpPr>
        <dsp:cNvPr id="0" name=""/>
        <dsp:cNvSpPr/>
      </dsp:nvSpPr>
      <dsp:spPr>
        <a:xfrm>
          <a:off x="823981" y="2095160"/>
          <a:ext cx="5626523" cy="419143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32695" tIns="45720" rIns="45720" bIns="4572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Identifying controls(rules or regulations, best practice)</a:t>
          </a:r>
          <a:endParaRPr lang="en-US" sz="1800" kern="1200" dirty="0"/>
        </a:p>
      </dsp:txBody>
      <dsp:txXfrm>
        <a:off x="823981" y="2095160"/>
        <a:ext cx="5626523" cy="419143"/>
      </dsp:txXfrm>
    </dsp:sp>
    <dsp:sp modelId="{4B076258-F449-469C-A791-447CE09698A2}">
      <dsp:nvSpPr>
        <dsp:cNvPr id="0" name=""/>
        <dsp:cNvSpPr/>
      </dsp:nvSpPr>
      <dsp:spPr>
        <a:xfrm>
          <a:off x="562016" y="2042767"/>
          <a:ext cx="523929" cy="523929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A450521C-5D54-4A06-9DF9-937553586C36}">
      <dsp:nvSpPr>
        <dsp:cNvPr id="0" name=""/>
        <dsp:cNvSpPr/>
      </dsp:nvSpPr>
      <dsp:spPr>
        <a:xfrm>
          <a:off x="666324" y="2723796"/>
          <a:ext cx="5784180" cy="419143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32695" tIns="45720" rIns="45720" bIns="4572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Risk Prioritization</a:t>
          </a:r>
          <a:endParaRPr lang="en-US" sz="1800" kern="1200" dirty="0"/>
        </a:p>
      </dsp:txBody>
      <dsp:txXfrm>
        <a:off x="666324" y="2723796"/>
        <a:ext cx="5784180" cy="419143"/>
      </dsp:txXfrm>
    </dsp:sp>
    <dsp:sp modelId="{36499ACA-8CA3-44E0-BAB3-D9BE08CCF675}">
      <dsp:nvSpPr>
        <dsp:cNvPr id="0" name=""/>
        <dsp:cNvSpPr/>
      </dsp:nvSpPr>
      <dsp:spPr>
        <a:xfrm>
          <a:off x="404359" y="2671403"/>
          <a:ext cx="523929" cy="523929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7A92D2C9-C219-4B7E-90E7-469153F70F2D}">
      <dsp:nvSpPr>
        <dsp:cNvPr id="0" name=""/>
        <dsp:cNvSpPr/>
      </dsp:nvSpPr>
      <dsp:spPr>
        <a:xfrm>
          <a:off x="321550" y="3352432"/>
          <a:ext cx="6128954" cy="419143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32695" tIns="45720" rIns="45720" bIns="4572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Risk Response</a:t>
          </a:r>
          <a:endParaRPr lang="en-US" sz="1800" kern="1200" dirty="0"/>
        </a:p>
      </dsp:txBody>
      <dsp:txXfrm>
        <a:off x="321550" y="3352432"/>
        <a:ext cx="6128954" cy="419143"/>
      </dsp:txXfrm>
    </dsp:sp>
    <dsp:sp modelId="{A6CE43F6-3645-409C-9D83-EF6BC78C5782}">
      <dsp:nvSpPr>
        <dsp:cNvPr id="0" name=""/>
        <dsp:cNvSpPr/>
      </dsp:nvSpPr>
      <dsp:spPr>
        <a:xfrm>
          <a:off x="59585" y="3300039"/>
          <a:ext cx="523929" cy="523929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69BBC16-1C2A-4583-96A1-E4A1FDB94B57}">
      <dsp:nvSpPr>
        <dsp:cNvPr id="0" name=""/>
        <dsp:cNvSpPr/>
      </dsp:nvSpPr>
      <dsp:spPr>
        <a:xfrm>
          <a:off x="1274" y="707421"/>
          <a:ext cx="3347256" cy="39379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9C35DF5-0A27-4134-8B85-E1E5CFA41C79}">
      <dsp:nvSpPr>
        <dsp:cNvPr id="0" name=""/>
        <dsp:cNvSpPr/>
      </dsp:nvSpPr>
      <dsp:spPr>
        <a:xfrm>
          <a:off x="1274" y="855314"/>
          <a:ext cx="245901" cy="245901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E1BA8AD-DC87-416A-A5D4-EAA4D8EE5470}">
      <dsp:nvSpPr>
        <dsp:cNvPr id="0" name=""/>
        <dsp:cNvSpPr/>
      </dsp:nvSpPr>
      <dsp:spPr>
        <a:xfrm>
          <a:off x="1274" y="0"/>
          <a:ext cx="3347256" cy="70742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/>
            <a:t>Key Risks</a:t>
          </a:r>
          <a:endParaRPr lang="en-US" sz="2400" b="1" kern="1200" dirty="0"/>
        </a:p>
      </dsp:txBody>
      <dsp:txXfrm>
        <a:off x="1274" y="0"/>
        <a:ext cx="3347256" cy="707421"/>
      </dsp:txXfrm>
    </dsp:sp>
    <dsp:sp modelId="{3B965144-6853-43FE-A468-ACEA9B7DC3A1}">
      <dsp:nvSpPr>
        <dsp:cNvPr id="0" name=""/>
        <dsp:cNvSpPr/>
      </dsp:nvSpPr>
      <dsp:spPr>
        <a:xfrm>
          <a:off x="1274" y="1428503"/>
          <a:ext cx="245895" cy="24589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5D008AA-11B1-4695-8991-F1219902381E}">
      <dsp:nvSpPr>
        <dsp:cNvPr id="0" name=""/>
        <dsp:cNvSpPr/>
      </dsp:nvSpPr>
      <dsp:spPr>
        <a:xfrm>
          <a:off x="235582" y="1264859"/>
          <a:ext cx="3112948" cy="57318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/>
            <a:t>Lack of clear designation of roles for management of data</a:t>
          </a:r>
          <a:endParaRPr lang="en-US" sz="1600" kern="1200" dirty="0"/>
        </a:p>
      </dsp:txBody>
      <dsp:txXfrm>
        <a:off x="235582" y="1264859"/>
        <a:ext cx="3112948" cy="573182"/>
      </dsp:txXfrm>
    </dsp:sp>
    <dsp:sp modelId="{A065FE2E-5378-4559-B905-172DF45C1A08}">
      <dsp:nvSpPr>
        <dsp:cNvPr id="0" name=""/>
        <dsp:cNvSpPr/>
      </dsp:nvSpPr>
      <dsp:spPr>
        <a:xfrm>
          <a:off x="1274" y="2001686"/>
          <a:ext cx="245895" cy="24589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CB9046B-A2C7-4D2E-9CB2-64E98278E502}">
      <dsp:nvSpPr>
        <dsp:cNvPr id="0" name=""/>
        <dsp:cNvSpPr/>
      </dsp:nvSpPr>
      <dsp:spPr>
        <a:xfrm>
          <a:off x="235582" y="1838042"/>
          <a:ext cx="3112948" cy="57318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/>
            <a:t>Personnel lack of skills to operate available software</a:t>
          </a:r>
          <a:endParaRPr lang="en-US" sz="1600" kern="1200" dirty="0"/>
        </a:p>
      </dsp:txBody>
      <dsp:txXfrm>
        <a:off x="235582" y="1838042"/>
        <a:ext cx="3112948" cy="573182"/>
      </dsp:txXfrm>
    </dsp:sp>
    <dsp:sp modelId="{04570877-E9FE-4473-BF2F-3F0611B61B4B}">
      <dsp:nvSpPr>
        <dsp:cNvPr id="0" name=""/>
        <dsp:cNvSpPr/>
      </dsp:nvSpPr>
      <dsp:spPr>
        <a:xfrm>
          <a:off x="1274" y="2574869"/>
          <a:ext cx="245895" cy="24589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11F1A42-D820-4D96-9BDF-D4FAA0E4DEC2}">
      <dsp:nvSpPr>
        <dsp:cNvPr id="0" name=""/>
        <dsp:cNvSpPr/>
      </dsp:nvSpPr>
      <dsp:spPr>
        <a:xfrm>
          <a:off x="235582" y="2411225"/>
          <a:ext cx="3112948" cy="57318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/>
            <a:t>Weak mechanism restricting access by unauthorised personnel</a:t>
          </a:r>
          <a:endParaRPr lang="en-US" sz="1600" kern="1200" dirty="0"/>
        </a:p>
      </dsp:txBody>
      <dsp:txXfrm>
        <a:off x="235582" y="2411225"/>
        <a:ext cx="3112948" cy="573182"/>
      </dsp:txXfrm>
    </dsp:sp>
    <dsp:sp modelId="{002928DB-5629-4112-9A7A-A147EAFC8544}">
      <dsp:nvSpPr>
        <dsp:cNvPr id="0" name=""/>
        <dsp:cNvSpPr/>
      </dsp:nvSpPr>
      <dsp:spPr>
        <a:xfrm>
          <a:off x="1274" y="3148052"/>
          <a:ext cx="245895" cy="24589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FC2CFD1-6B13-4673-BCA2-D610CA50FF3F}">
      <dsp:nvSpPr>
        <dsp:cNvPr id="0" name=""/>
        <dsp:cNvSpPr/>
      </dsp:nvSpPr>
      <dsp:spPr>
        <a:xfrm>
          <a:off x="235582" y="2984408"/>
          <a:ext cx="3112948" cy="57318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/>
            <a:t>Unfavourable storage facilities  hence affecting data integrity and inaccurate results when processed</a:t>
          </a:r>
          <a:endParaRPr lang="en-US" sz="1600" kern="1200" dirty="0"/>
        </a:p>
      </dsp:txBody>
      <dsp:txXfrm>
        <a:off x="235582" y="2984408"/>
        <a:ext cx="3112948" cy="573182"/>
      </dsp:txXfrm>
    </dsp:sp>
    <dsp:sp modelId="{ED5C034F-C1E0-454F-A941-4B4D26BEF3E1}">
      <dsp:nvSpPr>
        <dsp:cNvPr id="0" name=""/>
        <dsp:cNvSpPr/>
      </dsp:nvSpPr>
      <dsp:spPr>
        <a:xfrm>
          <a:off x="1274" y="3721235"/>
          <a:ext cx="245895" cy="24589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724A594-51D2-43C3-AA85-6F79FA518DD9}">
      <dsp:nvSpPr>
        <dsp:cNvPr id="0" name=""/>
        <dsp:cNvSpPr/>
      </dsp:nvSpPr>
      <dsp:spPr>
        <a:xfrm>
          <a:off x="235582" y="3557591"/>
          <a:ext cx="3112948" cy="57318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Lack of internal policies ensuring integrity of data</a:t>
          </a:r>
          <a:endParaRPr lang="en-US" sz="1600" kern="1200" dirty="0"/>
        </a:p>
      </dsp:txBody>
      <dsp:txXfrm>
        <a:off x="235582" y="3557591"/>
        <a:ext cx="3112948" cy="573182"/>
      </dsp:txXfrm>
    </dsp:sp>
    <dsp:sp modelId="{7E60C4CE-8719-4D71-88B0-5BEEB8BED35C}">
      <dsp:nvSpPr>
        <dsp:cNvPr id="0" name=""/>
        <dsp:cNvSpPr/>
      </dsp:nvSpPr>
      <dsp:spPr>
        <a:xfrm>
          <a:off x="3515893" y="707421"/>
          <a:ext cx="3347256" cy="39379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5E48A1B-F9EC-43A4-8B6D-9583A00F8CFF}">
      <dsp:nvSpPr>
        <dsp:cNvPr id="0" name=""/>
        <dsp:cNvSpPr/>
      </dsp:nvSpPr>
      <dsp:spPr>
        <a:xfrm>
          <a:off x="3515893" y="855314"/>
          <a:ext cx="245901" cy="245901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82917EB-8776-47BD-961B-7EAF62DC4C70}">
      <dsp:nvSpPr>
        <dsp:cNvPr id="0" name=""/>
        <dsp:cNvSpPr/>
      </dsp:nvSpPr>
      <dsp:spPr>
        <a:xfrm>
          <a:off x="3515893" y="0"/>
          <a:ext cx="3347256" cy="70742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/>
            <a:t>Findings</a:t>
          </a:r>
          <a:endParaRPr lang="en-US" sz="2400" b="1" kern="1200" dirty="0"/>
        </a:p>
      </dsp:txBody>
      <dsp:txXfrm>
        <a:off x="3515893" y="0"/>
        <a:ext cx="3347256" cy="707421"/>
      </dsp:txXfrm>
    </dsp:sp>
    <dsp:sp modelId="{B3781593-07BC-44FA-953B-82EE71CAEF20}">
      <dsp:nvSpPr>
        <dsp:cNvPr id="0" name=""/>
        <dsp:cNvSpPr/>
      </dsp:nvSpPr>
      <dsp:spPr>
        <a:xfrm>
          <a:off x="3515893" y="1428503"/>
          <a:ext cx="245895" cy="24589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B1616DF-E0C5-41C9-97CB-1668867D14CD}">
      <dsp:nvSpPr>
        <dsp:cNvPr id="0" name=""/>
        <dsp:cNvSpPr/>
      </dsp:nvSpPr>
      <dsp:spPr>
        <a:xfrm>
          <a:off x="3750201" y="1264859"/>
          <a:ext cx="3112948" cy="57318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solidFill>
                <a:srgbClr val="FF0000"/>
              </a:solidFill>
            </a:rPr>
            <a:t>Lack of offsite back up causing risk of loss of data</a:t>
          </a:r>
          <a:endParaRPr lang="en-US" sz="1600" kern="1200" dirty="0">
            <a:solidFill>
              <a:srgbClr val="FF0000"/>
            </a:solidFill>
          </a:endParaRPr>
        </a:p>
      </dsp:txBody>
      <dsp:txXfrm>
        <a:off x="3750201" y="1264859"/>
        <a:ext cx="3112948" cy="573182"/>
      </dsp:txXfrm>
    </dsp:sp>
    <dsp:sp modelId="{5058FB67-70A3-44E8-8D28-9C4D4F8F4A71}">
      <dsp:nvSpPr>
        <dsp:cNvPr id="0" name=""/>
        <dsp:cNvSpPr/>
      </dsp:nvSpPr>
      <dsp:spPr>
        <a:xfrm>
          <a:off x="3515893" y="2001686"/>
          <a:ext cx="245895" cy="24589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F14887B-273D-4F41-9FD9-2B3792A300B8}">
      <dsp:nvSpPr>
        <dsp:cNvPr id="0" name=""/>
        <dsp:cNvSpPr/>
      </dsp:nvSpPr>
      <dsp:spPr>
        <a:xfrm>
          <a:off x="3750201" y="1838042"/>
          <a:ext cx="3112948" cy="57318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solidFill>
                <a:srgbClr val="FF0000"/>
              </a:solidFill>
            </a:rPr>
            <a:t>In-appropriate Data storage facilities</a:t>
          </a:r>
          <a:endParaRPr lang="en-US" sz="1600" kern="1200" dirty="0">
            <a:solidFill>
              <a:srgbClr val="FF0000"/>
            </a:solidFill>
          </a:endParaRPr>
        </a:p>
      </dsp:txBody>
      <dsp:txXfrm>
        <a:off x="3750201" y="1838042"/>
        <a:ext cx="3112948" cy="573182"/>
      </dsp:txXfrm>
    </dsp:sp>
    <dsp:sp modelId="{D1D56E46-6D48-4F97-B1D2-0C58595A374D}">
      <dsp:nvSpPr>
        <dsp:cNvPr id="0" name=""/>
        <dsp:cNvSpPr/>
      </dsp:nvSpPr>
      <dsp:spPr>
        <a:xfrm>
          <a:off x="3515893" y="2574869"/>
          <a:ext cx="245895" cy="24589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EDCDAFE-8B59-490B-BD84-593228D9D674}">
      <dsp:nvSpPr>
        <dsp:cNvPr id="0" name=""/>
        <dsp:cNvSpPr/>
      </dsp:nvSpPr>
      <dsp:spPr>
        <a:xfrm>
          <a:off x="3750201" y="2411225"/>
          <a:ext cx="3112948" cy="57318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solidFill>
                <a:srgbClr val="FF0000"/>
              </a:solidFill>
            </a:rPr>
            <a:t>No guidelines for dissemination of data. E.g. No criteria for determining rates for sale of data </a:t>
          </a:r>
          <a:endParaRPr lang="en-US" sz="1600" kern="1200" dirty="0">
            <a:solidFill>
              <a:srgbClr val="FF0000"/>
            </a:solidFill>
          </a:endParaRPr>
        </a:p>
      </dsp:txBody>
      <dsp:txXfrm>
        <a:off x="3750201" y="2411225"/>
        <a:ext cx="3112948" cy="57318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A06FE51-D066-4417-B37C-3163003341E2}">
      <dsp:nvSpPr>
        <dsp:cNvPr id="0" name=""/>
        <dsp:cNvSpPr/>
      </dsp:nvSpPr>
      <dsp:spPr>
        <a:xfrm>
          <a:off x="-5372650" y="-822732"/>
          <a:ext cx="6397397" cy="6397397"/>
        </a:xfrm>
        <a:prstGeom prst="blockArc">
          <a:avLst>
            <a:gd name="adj1" fmla="val 18900000"/>
            <a:gd name="adj2" fmla="val 2700000"/>
            <a:gd name="adj3" fmla="val 338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FDC04FD-F2F8-4187-B0FD-ECCB02094A4D}">
      <dsp:nvSpPr>
        <dsp:cNvPr id="0" name=""/>
        <dsp:cNvSpPr/>
      </dsp:nvSpPr>
      <dsp:spPr>
        <a:xfrm>
          <a:off x="382055" y="250236"/>
          <a:ext cx="8121217" cy="500283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97100" tIns="45720" rIns="45720" bIns="4572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Absence of procurement strategy to make proper allocation of available resources</a:t>
          </a:r>
          <a:endParaRPr lang="en-US" sz="1800" kern="1200" dirty="0"/>
        </a:p>
      </dsp:txBody>
      <dsp:txXfrm>
        <a:off x="382055" y="250236"/>
        <a:ext cx="8121217" cy="500283"/>
      </dsp:txXfrm>
    </dsp:sp>
    <dsp:sp modelId="{FA47E30E-3DF1-4262-AA91-225BC3EF131E}">
      <dsp:nvSpPr>
        <dsp:cNvPr id="0" name=""/>
        <dsp:cNvSpPr/>
      </dsp:nvSpPr>
      <dsp:spPr>
        <a:xfrm>
          <a:off x="69378" y="187701"/>
          <a:ext cx="625354" cy="625354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38BAEB9C-6235-48BF-8294-737FBBB87353}">
      <dsp:nvSpPr>
        <dsp:cNvPr id="0" name=""/>
        <dsp:cNvSpPr/>
      </dsp:nvSpPr>
      <dsp:spPr>
        <a:xfrm>
          <a:off x="793572" y="1000567"/>
          <a:ext cx="7709700" cy="500283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97100" tIns="45720" rIns="45720" bIns="4572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Procurement management Unit was not multi-disciplinary contrary to law</a:t>
          </a:r>
          <a:endParaRPr lang="en-US" sz="1800" kern="1200" dirty="0"/>
        </a:p>
      </dsp:txBody>
      <dsp:txXfrm>
        <a:off x="793572" y="1000567"/>
        <a:ext cx="7709700" cy="500283"/>
      </dsp:txXfrm>
    </dsp:sp>
    <dsp:sp modelId="{EFAF08D0-14F4-4133-B41F-9B91BBDB83ED}">
      <dsp:nvSpPr>
        <dsp:cNvPr id="0" name=""/>
        <dsp:cNvSpPr/>
      </dsp:nvSpPr>
      <dsp:spPr>
        <a:xfrm>
          <a:off x="480895" y="938031"/>
          <a:ext cx="625354" cy="625354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7C7FA436-3761-465F-BD61-2CD15C62FAFA}">
      <dsp:nvSpPr>
        <dsp:cNvPr id="0" name=""/>
        <dsp:cNvSpPr/>
      </dsp:nvSpPr>
      <dsp:spPr>
        <a:xfrm>
          <a:off x="981749" y="1750897"/>
          <a:ext cx="7521523" cy="500283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97100" tIns="45720" rIns="45720" bIns="4572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Licensing round not structured to address risks of fluctuation in oil &amp; gas prices</a:t>
          </a:r>
          <a:endParaRPr lang="en-US" sz="1800" kern="1200" dirty="0"/>
        </a:p>
      </dsp:txBody>
      <dsp:txXfrm>
        <a:off x="981749" y="1750897"/>
        <a:ext cx="7521523" cy="500283"/>
      </dsp:txXfrm>
    </dsp:sp>
    <dsp:sp modelId="{6BB6DB7A-F131-4231-A4A0-AEED44F38C2D}">
      <dsp:nvSpPr>
        <dsp:cNvPr id="0" name=""/>
        <dsp:cNvSpPr/>
      </dsp:nvSpPr>
      <dsp:spPr>
        <a:xfrm>
          <a:off x="669072" y="1688361"/>
          <a:ext cx="625354" cy="625354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432523E4-D291-408B-B106-D748D8B8476F}">
      <dsp:nvSpPr>
        <dsp:cNvPr id="0" name=""/>
        <dsp:cNvSpPr/>
      </dsp:nvSpPr>
      <dsp:spPr>
        <a:xfrm>
          <a:off x="981749" y="2500752"/>
          <a:ext cx="7521523" cy="500283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97100" tIns="45720" rIns="45720" bIns="4572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In-adequate controls to ensure award process complied with relevant legislation. No legal institutional framework to manage procurement in EI</a:t>
          </a:r>
          <a:endParaRPr lang="en-US" sz="1800" kern="1200" dirty="0"/>
        </a:p>
      </dsp:txBody>
      <dsp:txXfrm>
        <a:off x="981749" y="2500752"/>
        <a:ext cx="7521523" cy="500283"/>
      </dsp:txXfrm>
    </dsp:sp>
    <dsp:sp modelId="{4B076258-F449-469C-A791-447CE09698A2}">
      <dsp:nvSpPr>
        <dsp:cNvPr id="0" name=""/>
        <dsp:cNvSpPr/>
      </dsp:nvSpPr>
      <dsp:spPr>
        <a:xfrm>
          <a:off x="669072" y="2438216"/>
          <a:ext cx="625354" cy="625354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A450521C-5D54-4A06-9DF9-937553586C36}">
      <dsp:nvSpPr>
        <dsp:cNvPr id="0" name=""/>
        <dsp:cNvSpPr/>
      </dsp:nvSpPr>
      <dsp:spPr>
        <a:xfrm>
          <a:off x="793572" y="3251082"/>
          <a:ext cx="7709700" cy="500283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97100" tIns="45720" rIns="45720" bIns="4572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No formal risk management to provide reasonable assurance regarding awarding of contracts</a:t>
          </a:r>
          <a:endParaRPr lang="en-US" sz="1800" kern="1200" dirty="0"/>
        </a:p>
      </dsp:txBody>
      <dsp:txXfrm>
        <a:off x="793572" y="3251082"/>
        <a:ext cx="7709700" cy="500283"/>
      </dsp:txXfrm>
    </dsp:sp>
    <dsp:sp modelId="{36499ACA-8CA3-44E0-BAB3-D9BE08CCF675}">
      <dsp:nvSpPr>
        <dsp:cNvPr id="0" name=""/>
        <dsp:cNvSpPr/>
      </dsp:nvSpPr>
      <dsp:spPr>
        <a:xfrm>
          <a:off x="480895" y="3188547"/>
          <a:ext cx="625354" cy="625354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7A92D2C9-C219-4B7E-90E7-469153F70F2D}">
      <dsp:nvSpPr>
        <dsp:cNvPr id="0" name=""/>
        <dsp:cNvSpPr/>
      </dsp:nvSpPr>
      <dsp:spPr>
        <a:xfrm>
          <a:off x="382055" y="4001412"/>
          <a:ext cx="8121217" cy="500283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97100" tIns="45720" rIns="45720" bIns="4572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The goal of awarding was not met due to lack of proper timeframe, proper policies, strategies &amp; guidelines</a:t>
          </a:r>
          <a:endParaRPr lang="en-US" sz="1800" kern="1200" dirty="0"/>
        </a:p>
      </dsp:txBody>
      <dsp:txXfrm>
        <a:off x="382055" y="4001412"/>
        <a:ext cx="8121217" cy="500283"/>
      </dsp:txXfrm>
    </dsp:sp>
    <dsp:sp modelId="{A6CE43F6-3645-409C-9D83-EF6BC78C5782}">
      <dsp:nvSpPr>
        <dsp:cNvPr id="0" name=""/>
        <dsp:cNvSpPr/>
      </dsp:nvSpPr>
      <dsp:spPr>
        <a:xfrm>
          <a:off x="69378" y="3938877"/>
          <a:ext cx="625354" cy="625354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8F8B1DE-8020-46F4-9778-9A98FD001BFE}">
      <dsp:nvSpPr>
        <dsp:cNvPr id="0" name=""/>
        <dsp:cNvSpPr/>
      </dsp:nvSpPr>
      <dsp:spPr>
        <a:xfrm>
          <a:off x="0" y="0"/>
          <a:ext cx="6705600" cy="722327"/>
        </a:xfrm>
        <a:prstGeom prst="roundRect">
          <a:avLst>
            <a:gd name="adj" fmla="val 10000"/>
          </a:avLst>
        </a:prstGeom>
        <a:solidFill>
          <a:schemeClr val="lt1"/>
        </a:solidFill>
        <a:ln w="25400" cap="flat" cmpd="sng" algn="ctr">
          <a:solidFill>
            <a:schemeClr val="accent5"/>
          </a:solidFill>
          <a:prstDash val="solid"/>
        </a:ln>
        <a:effectLst/>
      </dsp:spPr>
      <dsp:style>
        <a:lnRef idx="2">
          <a:schemeClr val="accent5"/>
        </a:lnRef>
        <a:fillRef idx="1">
          <a:schemeClr val="lt1"/>
        </a:fillRef>
        <a:effectRef idx="0">
          <a:schemeClr val="accent5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/>
            <a:t>Policies &amp; Legal Framework</a:t>
          </a:r>
          <a:endParaRPr lang="en-US" sz="1400" b="1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/>
            <a:t>Non compliance with National Content policies</a:t>
          </a:r>
          <a:endParaRPr lang="en-US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/>
            <a:t>Obsolete/Outdated Policies e.g. land policies which hinders progress of EI projects</a:t>
          </a:r>
          <a:endParaRPr lang="en-US" sz="1200" kern="1200" dirty="0"/>
        </a:p>
      </dsp:txBody>
      <dsp:txXfrm>
        <a:off x="1348989" y="0"/>
        <a:ext cx="5356610" cy="722327"/>
      </dsp:txXfrm>
    </dsp:sp>
    <dsp:sp modelId="{08FCC912-E4F8-4EB5-8408-D52E0F9A4441}">
      <dsp:nvSpPr>
        <dsp:cNvPr id="0" name=""/>
        <dsp:cNvSpPr/>
      </dsp:nvSpPr>
      <dsp:spPr>
        <a:xfrm>
          <a:off x="7869" y="329685"/>
          <a:ext cx="1341120" cy="62956"/>
        </a:xfrm>
        <a:prstGeom prst="roundRect">
          <a:avLst>
            <a:gd name="adj" fmla="val 1000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629D95C-AB97-422F-AACA-E538CB093C80}">
      <dsp:nvSpPr>
        <dsp:cNvPr id="0" name=""/>
        <dsp:cNvSpPr/>
      </dsp:nvSpPr>
      <dsp:spPr>
        <a:xfrm>
          <a:off x="0" y="730197"/>
          <a:ext cx="6705600" cy="748916"/>
        </a:xfrm>
        <a:prstGeom prst="roundRect">
          <a:avLst>
            <a:gd name="adj" fmla="val 10000"/>
          </a:avLst>
        </a:prstGeom>
        <a:solidFill>
          <a:schemeClr val="lt1"/>
        </a:solidFill>
        <a:ln w="25400" cap="flat" cmpd="sng" algn="ctr">
          <a:solidFill>
            <a:schemeClr val="accent5"/>
          </a:solidFill>
          <a:prstDash val="solid"/>
        </a:ln>
        <a:effectLst/>
      </dsp:spPr>
      <dsp:style>
        <a:lnRef idx="2">
          <a:schemeClr val="accent5"/>
        </a:lnRef>
        <a:fillRef idx="1">
          <a:schemeClr val="lt1"/>
        </a:fillRef>
        <a:effectRef idx="0">
          <a:schemeClr val="accent5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/>
            <a:t>Government Activities</a:t>
          </a:r>
          <a:endParaRPr lang="en-US" sz="1400" b="1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/>
            <a:t>Inadequate Data Security &amp; Data Management</a:t>
          </a:r>
          <a:endParaRPr lang="en-US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/>
            <a:t>Un-reliable Data</a:t>
          </a:r>
          <a:endParaRPr lang="en-US" sz="1200" kern="1200" dirty="0"/>
        </a:p>
      </dsp:txBody>
      <dsp:txXfrm>
        <a:off x="1348989" y="730197"/>
        <a:ext cx="5356610" cy="748916"/>
      </dsp:txXfrm>
    </dsp:sp>
    <dsp:sp modelId="{92D4888B-5694-4FC2-BD3E-4193D0D210A6}">
      <dsp:nvSpPr>
        <dsp:cNvPr id="0" name=""/>
        <dsp:cNvSpPr/>
      </dsp:nvSpPr>
      <dsp:spPr>
        <a:xfrm>
          <a:off x="7869" y="1073177"/>
          <a:ext cx="1341120" cy="62956"/>
        </a:xfrm>
        <a:prstGeom prst="roundRect">
          <a:avLst>
            <a:gd name="adj" fmla="val 1000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967FBE5-6A71-4D6A-894C-64D955D2E303}">
      <dsp:nvSpPr>
        <dsp:cNvPr id="0" name=""/>
        <dsp:cNvSpPr/>
      </dsp:nvSpPr>
      <dsp:spPr>
        <a:xfrm>
          <a:off x="0" y="1488847"/>
          <a:ext cx="6705600" cy="741735"/>
        </a:xfrm>
        <a:prstGeom prst="roundRect">
          <a:avLst>
            <a:gd name="adj" fmla="val 10000"/>
          </a:avLst>
        </a:prstGeom>
        <a:solidFill>
          <a:schemeClr val="lt1"/>
        </a:solidFill>
        <a:ln w="25400" cap="flat" cmpd="sng" algn="ctr">
          <a:solidFill>
            <a:schemeClr val="accent5"/>
          </a:solidFill>
          <a:prstDash val="solid"/>
        </a:ln>
        <a:effectLst/>
      </dsp:spPr>
      <dsp:style>
        <a:lnRef idx="2">
          <a:schemeClr val="accent5"/>
        </a:lnRef>
        <a:fillRef idx="1">
          <a:schemeClr val="lt1"/>
        </a:fillRef>
        <a:effectRef idx="0">
          <a:schemeClr val="accent5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/>
            <a:t>Award of Contracts</a:t>
          </a:r>
          <a:endParaRPr lang="en-US" sz="1400" b="1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/>
            <a:t>Award to incompetent Firms</a:t>
          </a:r>
          <a:endParaRPr lang="en-US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/>
            <a:t>Insider dealings</a:t>
          </a:r>
          <a:endParaRPr lang="en-US" sz="1200" kern="1200" dirty="0"/>
        </a:p>
      </dsp:txBody>
      <dsp:txXfrm>
        <a:off x="1348989" y="1488847"/>
        <a:ext cx="5356610" cy="741735"/>
      </dsp:txXfrm>
    </dsp:sp>
    <dsp:sp modelId="{59D9CE8C-E953-43F8-AB2A-BDF9F67DEE5B}">
      <dsp:nvSpPr>
        <dsp:cNvPr id="0" name=""/>
        <dsp:cNvSpPr/>
      </dsp:nvSpPr>
      <dsp:spPr>
        <a:xfrm>
          <a:off x="7869" y="1826372"/>
          <a:ext cx="1341120" cy="62956"/>
        </a:xfrm>
        <a:prstGeom prst="roundRect">
          <a:avLst>
            <a:gd name="adj" fmla="val 1000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5B25811-46DA-4033-81AF-A55FF05279B7}">
      <dsp:nvSpPr>
        <dsp:cNvPr id="0" name=""/>
        <dsp:cNvSpPr/>
      </dsp:nvSpPr>
      <dsp:spPr>
        <a:xfrm>
          <a:off x="0" y="2236587"/>
          <a:ext cx="6705600" cy="755761"/>
        </a:xfrm>
        <a:prstGeom prst="roundRect">
          <a:avLst>
            <a:gd name="adj" fmla="val 10000"/>
          </a:avLst>
        </a:prstGeom>
        <a:solidFill>
          <a:schemeClr val="lt1"/>
        </a:solidFill>
        <a:ln w="25400" cap="flat" cmpd="sng" algn="ctr">
          <a:solidFill>
            <a:schemeClr val="accent5"/>
          </a:solidFill>
          <a:prstDash val="solid"/>
        </a:ln>
        <a:effectLst/>
      </dsp:spPr>
      <dsp:style>
        <a:lnRef idx="2">
          <a:schemeClr val="accent5"/>
        </a:lnRef>
        <a:fillRef idx="1">
          <a:schemeClr val="lt1"/>
        </a:fillRef>
        <a:effectRef idx="0">
          <a:schemeClr val="accent5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/>
            <a:t>Monitoring of Operations</a:t>
          </a:r>
          <a:endParaRPr lang="en-US" sz="1400" b="1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/>
            <a:t>In-adequate capacity to monitor</a:t>
          </a:r>
          <a:endParaRPr lang="en-US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/>
            <a:t>Un-reported Extractions</a:t>
          </a:r>
          <a:endParaRPr lang="en-US" sz="1200" kern="1200" dirty="0"/>
        </a:p>
      </dsp:txBody>
      <dsp:txXfrm>
        <a:off x="1348989" y="2236587"/>
        <a:ext cx="5356610" cy="755761"/>
      </dsp:txXfrm>
    </dsp:sp>
    <dsp:sp modelId="{BE4A7D51-C750-4155-B1DB-C61DA68B3D23}">
      <dsp:nvSpPr>
        <dsp:cNvPr id="0" name=""/>
        <dsp:cNvSpPr/>
      </dsp:nvSpPr>
      <dsp:spPr>
        <a:xfrm>
          <a:off x="7869" y="2582990"/>
          <a:ext cx="1341120" cy="62956"/>
        </a:xfrm>
        <a:prstGeom prst="roundRect">
          <a:avLst>
            <a:gd name="adj" fmla="val 1000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295B0E6-7558-4729-A3C2-29224CDB7B96}">
      <dsp:nvSpPr>
        <dsp:cNvPr id="0" name=""/>
        <dsp:cNvSpPr/>
      </dsp:nvSpPr>
      <dsp:spPr>
        <a:xfrm>
          <a:off x="0" y="3000219"/>
          <a:ext cx="6705600" cy="786696"/>
        </a:xfrm>
        <a:prstGeom prst="roundRect">
          <a:avLst>
            <a:gd name="adj" fmla="val 10000"/>
          </a:avLst>
        </a:prstGeom>
        <a:solidFill>
          <a:schemeClr val="lt1"/>
        </a:solidFill>
        <a:ln w="25400" cap="flat" cmpd="sng" algn="ctr">
          <a:solidFill>
            <a:schemeClr val="accent5"/>
          </a:solidFill>
          <a:prstDash val="solid"/>
        </a:ln>
        <a:effectLst/>
      </dsp:spPr>
      <dsp:style>
        <a:lnRef idx="2">
          <a:schemeClr val="accent5"/>
        </a:lnRef>
        <a:fillRef idx="1">
          <a:schemeClr val="lt1"/>
        </a:fillRef>
        <a:effectRef idx="0">
          <a:schemeClr val="accent5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/>
            <a:t>Assessment &amp; Collection of Revenue</a:t>
          </a:r>
          <a:endParaRPr lang="en-US" sz="1400" b="1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/>
            <a:t>Overstatement of Recoverable Expenditure</a:t>
          </a:r>
          <a:endParaRPr lang="en-US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/>
            <a:t>Transfer </a:t>
          </a:r>
          <a:r>
            <a:rPr lang="en-US" sz="1200" kern="1200" dirty="0" err="1" smtClean="0"/>
            <a:t>Mis</a:t>
          </a:r>
          <a:r>
            <a:rPr lang="en-US" sz="1200" kern="1200" dirty="0" smtClean="0"/>
            <a:t>-pricing</a:t>
          </a:r>
          <a:endParaRPr lang="en-US" sz="1200" kern="1200" dirty="0"/>
        </a:p>
        <a:p>
          <a:pPr marL="228600" lvl="2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200" kern="1200" dirty="0"/>
        </a:p>
      </dsp:txBody>
      <dsp:txXfrm>
        <a:off x="1348989" y="3000219"/>
        <a:ext cx="5356610" cy="786696"/>
      </dsp:txXfrm>
    </dsp:sp>
    <dsp:sp modelId="{D924A804-603A-4335-9BB3-E5507A138212}">
      <dsp:nvSpPr>
        <dsp:cNvPr id="0" name=""/>
        <dsp:cNvSpPr/>
      </dsp:nvSpPr>
      <dsp:spPr>
        <a:xfrm>
          <a:off x="7869" y="3362089"/>
          <a:ext cx="1341120" cy="62956"/>
        </a:xfrm>
        <a:prstGeom prst="roundRect">
          <a:avLst>
            <a:gd name="adj" fmla="val 1000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F7BEB9C-5CC9-45E8-8AA9-E64512139EB2}">
      <dsp:nvSpPr>
        <dsp:cNvPr id="0" name=""/>
        <dsp:cNvSpPr/>
      </dsp:nvSpPr>
      <dsp:spPr>
        <a:xfrm>
          <a:off x="0" y="3794785"/>
          <a:ext cx="6705600" cy="524621"/>
        </a:xfrm>
        <a:prstGeom prst="roundRect">
          <a:avLst>
            <a:gd name="adj" fmla="val 10000"/>
          </a:avLst>
        </a:prstGeom>
        <a:solidFill>
          <a:schemeClr val="lt1"/>
        </a:solidFill>
        <a:ln w="25400" cap="flat" cmpd="sng" algn="ctr">
          <a:solidFill>
            <a:schemeClr val="accent5"/>
          </a:solidFill>
          <a:prstDash val="solid"/>
        </a:ln>
        <a:effectLst/>
      </dsp:spPr>
      <dsp:style>
        <a:lnRef idx="2">
          <a:schemeClr val="accent5"/>
        </a:lnRef>
        <a:fillRef idx="1">
          <a:schemeClr val="lt1"/>
        </a:fillRef>
        <a:effectRef idx="0">
          <a:schemeClr val="accent5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/>
            <a:t>Revenue Management &amp; Allocation</a:t>
          </a:r>
          <a:endParaRPr lang="en-US" sz="1400" b="1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/>
            <a:t>Lack of Investment Policies especially in Oil &amp; Gas</a:t>
          </a:r>
          <a:endParaRPr lang="en-US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200" kern="1200" dirty="0"/>
        </a:p>
      </dsp:txBody>
      <dsp:txXfrm>
        <a:off x="1348989" y="3794785"/>
        <a:ext cx="5356610" cy="524621"/>
      </dsp:txXfrm>
    </dsp:sp>
    <dsp:sp modelId="{0EBB7A48-DFDD-4F1F-8A0F-938A15962FE6}">
      <dsp:nvSpPr>
        <dsp:cNvPr id="0" name=""/>
        <dsp:cNvSpPr/>
      </dsp:nvSpPr>
      <dsp:spPr>
        <a:xfrm>
          <a:off x="7869" y="4025618"/>
          <a:ext cx="1341120" cy="62956"/>
        </a:xfrm>
        <a:prstGeom prst="roundRect">
          <a:avLst>
            <a:gd name="adj" fmla="val 1000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2FC4DEE-C8B5-458B-BBE9-1A2709297366}">
      <dsp:nvSpPr>
        <dsp:cNvPr id="0" name=""/>
        <dsp:cNvSpPr/>
      </dsp:nvSpPr>
      <dsp:spPr>
        <a:xfrm>
          <a:off x="0" y="4327276"/>
          <a:ext cx="6705600" cy="640125"/>
        </a:xfrm>
        <a:prstGeom prst="roundRect">
          <a:avLst>
            <a:gd name="adj" fmla="val 10000"/>
          </a:avLst>
        </a:prstGeom>
        <a:solidFill>
          <a:schemeClr val="lt1"/>
        </a:solidFill>
        <a:ln w="25400" cap="flat" cmpd="sng" algn="ctr">
          <a:solidFill>
            <a:schemeClr val="accent5"/>
          </a:solidFill>
          <a:prstDash val="solid"/>
        </a:ln>
        <a:effectLst/>
      </dsp:spPr>
      <dsp:style>
        <a:lnRef idx="2">
          <a:schemeClr val="accent5"/>
        </a:lnRef>
        <a:fillRef idx="1">
          <a:schemeClr val="lt1"/>
        </a:fillRef>
        <a:effectRef idx="0">
          <a:schemeClr val="accent5"/>
        </a:effectRef>
        <a:fontRef idx="minor">
          <a:schemeClr val="dk1"/>
        </a:fontRef>
      </dsp:style>
      <dsp:txBody>
        <a:bodyPr spcFirstLastPara="0" vert="horz" wrap="square" lIns="45720" tIns="45720" rIns="45720" bIns="45720" numCol="1" spcCol="1270" anchor="t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dirty="0" smtClean="0"/>
            <a:t>Implementation of Sustainable Policies</a:t>
          </a:r>
          <a:endParaRPr lang="en-US" sz="1200" b="1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/>
            <a:t>Environment degradation</a:t>
          </a:r>
          <a:endParaRPr lang="en-US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/>
            <a:t>Limited Diversification of Economy/Crowding out of some sectors</a:t>
          </a:r>
          <a:endParaRPr lang="en-US" sz="1200" kern="1200" dirty="0"/>
        </a:p>
      </dsp:txBody>
      <dsp:txXfrm>
        <a:off x="1348989" y="4327276"/>
        <a:ext cx="5356610" cy="640125"/>
      </dsp:txXfrm>
    </dsp:sp>
    <dsp:sp modelId="{3EF6486E-7B43-4718-9B1A-22EA9025B782}">
      <dsp:nvSpPr>
        <dsp:cNvPr id="0" name=""/>
        <dsp:cNvSpPr/>
      </dsp:nvSpPr>
      <dsp:spPr>
        <a:xfrm>
          <a:off x="7869" y="4615860"/>
          <a:ext cx="1341120" cy="62956"/>
        </a:xfrm>
        <a:prstGeom prst="roundRect">
          <a:avLst>
            <a:gd name="adj" fmla="val 1000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SquareAccentList">
  <dgm:title val=""/>
  <dgm:desc val=""/>
  <dgm:catLst>
    <dgm:cat type="list" pri="5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0" destId="20" srcOrd="0" destOrd="0"/>
        <dgm:cxn modelId="6" srcId="20" destId="21" srcOrd="0" destOrd="0"/>
        <dgm:cxn modelId="7" srcId="20" destId="22" srcOrd="1" destOrd="0"/>
        <dgm:cxn modelId="8" srcId="20" destId="23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0" destId="20" srcOrd="0" destOrd="0"/>
        <dgm:cxn modelId="6" srcId="20" destId="21" srcOrd="0" destOrd="0"/>
        <dgm:cxn modelId="7" srcId="20" destId="22" srcOrd="1" destOrd="0"/>
        <dgm:cxn modelId="8" srcId="20" destId="23" srcOrd="2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0" destId="20" srcOrd="0" destOrd="0"/>
        <dgm:cxn modelId="6" srcId="20" destId="21" srcOrd="0" destOrd="0"/>
        <dgm:cxn modelId="7" srcId="20" destId="22" srcOrd="1" destOrd="0"/>
        <dgm:cxn modelId="8" srcId="20" destId="23" srcOrd="2" destOrd="0"/>
      </dgm:cxnLst>
      <dgm:bg/>
      <dgm:whole/>
    </dgm:dataModel>
  </dgm:clrData>
  <dgm:layoutNode name="layout">
    <dgm:varLst>
      <dgm:chMax/>
      <dgm:chPref/>
      <dgm:dir/>
      <dgm:resizeHandles/>
    </dgm:varLst>
    <dgm:choose name="Name0">
      <dgm:if name="Name1" func="var" arg="dir" op="equ" val="norm">
        <dgm:alg type="hierChild">
          <dgm:param type="linDir" val="fromL"/>
          <dgm:param type="vertAlign" val="t"/>
          <dgm:param type="nodeVertAlign" val="t"/>
          <dgm:param type="horzAlign" val="ctr"/>
          <dgm:param type="fallback" val="1D"/>
        </dgm:alg>
      </dgm:if>
      <dgm:else name="Name2">
        <dgm:alg type="hierChild">
          <dgm:param type="linDir" val="fromR"/>
          <dgm:param type="vertAlign" val="t"/>
          <dgm:param type="nodeVertAlign" val="t"/>
          <dgm:param type="horzAlign" val="ctr"/>
          <dgm:param type="fallback" val="1D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Parent" op="equ" val="65"/>
      <dgm:constr type="primFontSz" for="des" forName="Child" op="equ" val="65"/>
      <dgm:constr type="primFontSz" for="des" forName="Child" refType="primFontSz" refFor="des" refForName="Parent" op="lte"/>
      <dgm:constr type="w" for="des" forName="rootComposite" refType="h" refFor="des" refForName="rootComposite" fact="3.0396"/>
      <dgm:constr type="h" for="des" forName="rootComposite" refType="h"/>
      <dgm:constr type="w" for="des" forName="childComposite" refType="w" refFor="des" refForName="rootComposite"/>
      <dgm:constr type="h" for="des" forName="childComposite" refType="h" refFor="des" refForName="rootComposite" fact="0.5205"/>
      <dgm:constr type="sibSp" refType="w" refFor="des" refForName="rootComposite" fact="0.05"/>
      <dgm:constr type="sp" for="des" forName="root" refType="h" refFor="des" refForName="childComposite" fact="0.2855"/>
    </dgm:constrLst>
    <dgm:ruleLst/>
    <dgm:forEach name="Name3" axis="ch">
      <dgm:forEach name="Name4" axis="self" ptType="node" cnt="1">
        <dgm:layoutNode name="root">
          <dgm:varLst>
            <dgm:chMax/>
            <dgm:chPref/>
          </dgm:varLst>
          <dgm:alg type="hierRoot">
            <dgm:param type="hierAlign" val="tL"/>
          </dgm:alg>
          <dgm:shape xmlns:r="http://schemas.openxmlformats.org/officeDocument/2006/relationships" r:blip="">
            <dgm:adjLst/>
          </dgm:shape>
          <dgm:presOf/>
          <dgm:constrLst/>
          <dgm:ruleLst/>
          <dgm:layoutNode name="rootComposite">
            <dgm:varLst/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5">
              <dgm:if name="Name6" func="var" arg="dir" op="equ" val="norm">
                <dgm:constrLst>
                  <dgm:constr type="l" for="ch" forName="Parent" refType="w" fact="0"/>
                  <dgm:constr type="t" for="ch" forName="Parent" refType="h" fact="0"/>
                  <dgm:constr type="w" for="ch" forName="Parent" refType="w"/>
                  <dgm:constr type="h" for="ch" forName="Parent" refType="h" fact="0.6424"/>
                  <dgm:constr type="l" for="ch" forName="ParentAccent" refType="w" fact="0"/>
                  <dgm:constr type="b" for="ch" forName="ParentAccent" refType="h"/>
                  <dgm:constr type="w" for="ch" forName="ParentAccent" refType="w"/>
                  <dgm:constr type="h" for="ch" forName="ParentAccent" refType="h" fact="0.3576"/>
                  <dgm:constr type="l" for="ch" forName="ParentSmallAccent" refType="w" fact="0"/>
                  <dgm:constr type="b" for="ch" forName="ParentSmallAccent" refType="h"/>
                  <dgm:constr type="w" for="ch" forName="ParentSmallAccent" refType="h" fact="0.2233"/>
                  <dgm:constr type="h" for="ch" forName="ParentSmallAccent" refType="h" fact="0.2233"/>
                </dgm:constrLst>
              </dgm:if>
              <dgm:else name="Name7">
                <dgm:constrLst>
                  <dgm:constr type="l" for="ch" forName="Parent" refType="w" fact="0"/>
                  <dgm:constr type="t" for="ch" forName="Parent" refType="h" fact="0"/>
                  <dgm:constr type="w" for="ch" forName="Parent" refType="w"/>
                  <dgm:constr type="h" for="ch" forName="Parent" refType="h" fact="0.6424"/>
                  <dgm:constr type="l" for="ch" forName="ParentAccent" refType="w" fact="0"/>
                  <dgm:constr type="b" for="ch" forName="ParentAccent" refType="h"/>
                  <dgm:constr type="w" for="ch" forName="ParentAccent" refType="w"/>
                  <dgm:constr type="h" for="ch" forName="ParentAccent" refType="h" fact="0.3576"/>
                  <dgm:constr type="r" for="ch" forName="ParentSmallAccent" refType="w"/>
                  <dgm:constr type="b" for="ch" forName="ParentSmallAccent" refType="h"/>
                  <dgm:constr type="w" for="ch" forName="ParentSmallAccent" refType="h" fact="0.2233"/>
                  <dgm:constr type="h" for="ch" forName="ParentSmallAccent" refType="h" fact="0.2233"/>
                </dgm:constrLst>
              </dgm:else>
            </dgm:choose>
            <dgm:ruleLst/>
            <dgm:layoutNode name="ParentAccent" styleLbl="alignNode1">
              <dgm:alg type="sp"/>
              <dgm:shape xmlns:r="http://schemas.openxmlformats.org/officeDocument/2006/relationships" type="rect" r:blip="">
                <dgm:adjLst/>
              </dgm:shape>
              <dgm:presOf/>
            </dgm:layoutNode>
            <dgm:layoutNode name="ParentSmallAccent" styleLbl="fgAcc1">
              <dgm:alg type="sp"/>
              <dgm:shape xmlns:r="http://schemas.openxmlformats.org/officeDocument/2006/relationships" type="rect" r:blip="">
                <dgm:adjLst/>
              </dgm:shape>
              <dgm:presOf/>
            </dgm:layoutNode>
            <dgm:layoutNode name="Parent" styleLbl="revTx">
              <dgm:varLst>
                <dgm:chMax/>
                <dgm:chPref val="4"/>
                <dgm:bulletEnabled val="1"/>
              </dgm:varLst>
              <dgm:choose name="Name8">
                <dgm:if name="Name9" func="var" arg="dir" op="equ" val="norm">
                  <dgm:alg type="tx">
                    <dgm:param type="txAnchorVertCh" val="mid"/>
                    <dgm:param type="parTxLTRAlign" val="l"/>
                  </dgm:alg>
                </dgm:if>
                <dgm:else name="Name10">
                  <dgm:alg type="tx">
                    <dgm:param type="txAnchorVertCh" val="mid"/>
                    <dgm:param type="parTxLTRAlign" val="r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  <dgm:rule type="primFontSz" val="65" fact="NaN" max="NaN"/>
              </dgm:ruleLst>
            </dgm:layoutNode>
          </dgm:layoutNode>
          <dgm:layoutNode name="childShape">
            <dgm:varLst>
              <dgm:chMax val="0"/>
              <dgm:chPref val="0"/>
            </dgm:varLst>
            <dgm:alg type="hierChild">
              <dgm:param type="chAlign" val="r"/>
              <dgm:param type="linDir" val="fromT"/>
              <dgm:param type="fallback" val="2D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node">
                <dgm:layoutNode name="childComposite">
                  <dgm:varLst>
                    <dgm:chMax val="0"/>
                    <dgm:chPref val="0"/>
                  </dgm:varLst>
                  <dgm:alg type="composite"/>
                  <dgm:shape xmlns:r="http://schemas.openxmlformats.org/officeDocument/2006/relationships" r:blip="">
                    <dgm:adjLst/>
                  </dgm:shape>
                  <dgm:presOf/>
                  <dgm:choose name="Name13">
                    <dgm:if name="Name14" func="var" arg="dir" op="equ" val="norm">
                      <dgm:constrLst>
                        <dgm:constr type="w" for="ch" forName="ChildAccent" refType="h" fact="0.429"/>
                        <dgm:constr type="h" for="ch" forName="ChildAccent" refType="h" fact="0.429"/>
                        <dgm:constr type="l" for="ch" forName="ChildAccent" refType="w" fact="0"/>
                        <dgm:constr type="t" for="ch" forName="ChildAccent" refType="h" fact="0.2855"/>
                        <dgm:constr type="w" for="ch" forName="Child" refType="w" fact="0.93"/>
                        <dgm:constr type="h" for="ch" forName="Child" refType="h"/>
                        <dgm:constr type="l" for="ch" forName="Child" refType="w" fact="0.07"/>
                        <dgm:constr type="t" for="ch" forName="Child" refType="h" fact="0"/>
                      </dgm:constrLst>
                    </dgm:if>
                    <dgm:else name="Name15">
                      <dgm:constrLst>
                        <dgm:constr type="w" for="ch" forName="ChildAccent" refType="h" fact="0.429"/>
                        <dgm:constr type="h" for="ch" forName="ChildAccent" refType="h" fact="0.429"/>
                        <dgm:constr type="r" for="ch" forName="ChildAccent" refType="w"/>
                        <dgm:constr type="t" for="ch" forName="ChildAccent" refType="h" fact="0.2855"/>
                        <dgm:constr type="w" for="ch" forName="Child" refType="w" fact="0.93"/>
                        <dgm:constr type="h" for="ch" forName="Child" refType="h"/>
                        <dgm:constr type="r" for="ch" forName="Child" refType="w" fact="0.93"/>
                        <dgm:constr type="t" for="ch" forName="Child" refType="h" fact="0"/>
                      </dgm:constrLst>
                    </dgm:else>
                  </dgm:choose>
                  <dgm:ruleLst/>
                  <dgm:layoutNode name="ChildAccent" styleLbl="solidFgAcc1">
                    <dgm:alg type="sp"/>
                    <dgm:shape xmlns:r="http://schemas.openxmlformats.org/officeDocument/2006/relationships" type="rect" r:blip="">
                      <dgm:adjLst/>
                    </dgm:shape>
                    <dgm:presOf/>
                  </dgm:layoutNode>
                  <dgm:layoutNode name="Child" styleLbl="revTx">
                    <dgm:varLst>
                      <dgm:chMax val="0"/>
                      <dgm:chPref val="0"/>
                      <dgm:bulletEnabled val="1"/>
                    </dgm:varLst>
                    <dgm:choose name="Name16">
                      <dgm:if name="Name17" func="var" arg="dir" op="equ" val="norm">
                        <dgm:alg type="tx">
                          <dgm:param type="txAnchorVertCh" val="mid"/>
                          <dgm:param type="parTxLTRAlign" val="l"/>
                        </dgm:alg>
                      </dgm:if>
                      <dgm:else name="Name18">
                        <dgm:alg type="tx">
                          <dgm:param type="txAnchorVertCh" val="mid"/>
                          <dgm:param type="parTxLTRAlign" val="r"/>
                        </dgm:alg>
                      </dgm:else>
                    </dgm:choose>
                    <dgm:shape xmlns:r="http://schemas.openxmlformats.org/officeDocument/2006/relationships" type="rect" r:blip="">
                      <dgm:adjLst/>
                    </dgm:shape>
                    <dgm:presOf axis="desOrSelf" ptType="node node"/>
                    <dgm:ruleLst>
                      <dgm:rule type="primFontSz" val="5" fact="NaN" max="NaN"/>
                    </dgm:ruleLst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CA2669-3289-4E9E-8997-F68FE5EB8DB2}" type="datetimeFigureOut">
              <a:rPr lang="en-GB" smtClean="0"/>
              <a:t>10/03/2023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0F535B-489B-48DC-B3EB-A4A7498B297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77097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786858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0F535B-489B-48DC-B3EB-A4A7498B2971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468711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1400" dirty="0" smtClean="0">
                <a:latin typeface="Franklin Gothic Book" panose="020B0503020102020204" pitchFamily="34" charset="0"/>
              </a:rPr>
              <a:t>Access to good quality natural resource data is essential for a government for several reasons</a:t>
            </a:r>
          </a:p>
          <a:p>
            <a:pPr marL="342900" lvl="1" indent="-342900">
              <a:buFont typeface="Arial" charset="0"/>
              <a:buChar char="•"/>
            </a:pPr>
            <a:r>
              <a:rPr lang="en-US" sz="1200" dirty="0" smtClean="0">
                <a:latin typeface="Calibri body"/>
              </a:rPr>
              <a:t>Better negotiation position</a:t>
            </a:r>
          </a:p>
          <a:p>
            <a:pPr marL="342900" lvl="1" indent="-342900">
              <a:buFont typeface="Arial" charset="0"/>
              <a:buChar char="•"/>
            </a:pPr>
            <a:r>
              <a:rPr lang="en-US" sz="1200" dirty="0" smtClean="0"/>
              <a:t>Easier to promote this industry</a:t>
            </a:r>
          </a:p>
          <a:p>
            <a:pPr marL="342900" lvl="1" indent="-342900">
              <a:buFont typeface="Arial" charset="0"/>
              <a:buChar char="•"/>
            </a:pPr>
            <a:r>
              <a:rPr lang="en-US" sz="1200" dirty="0" smtClean="0"/>
              <a:t>Planning purposes</a:t>
            </a:r>
          </a:p>
          <a:p>
            <a:pPr marL="342900" lvl="1" indent="-342900">
              <a:buFont typeface="Arial" charset="0"/>
              <a:buChar char="•"/>
            </a:pPr>
            <a:r>
              <a:rPr lang="en-US" altLang="nb-NO" sz="1200" dirty="0" smtClean="0"/>
              <a:t>Public interest</a:t>
            </a:r>
            <a:endParaRPr lang="nb-NO" altLang="nb-NO" sz="120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0F535B-489B-48DC-B3EB-A4A7498B2971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610410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1400" dirty="0" smtClean="0">
                <a:latin typeface="Franklin Gothic Book" panose="020B0503020102020204" pitchFamily="34" charset="0"/>
              </a:rPr>
              <a:t>Access to good quality natural resource data is essential for a government for several reasons</a:t>
            </a:r>
          </a:p>
          <a:p>
            <a:pPr marL="342900" lvl="1" indent="-342900">
              <a:buFont typeface="Arial" charset="0"/>
              <a:buChar char="•"/>
            </a:pPr>
            <a:r>
              <a:rPr lang="en-US" sz="1200" dirty="0" smtClean="0">
                <a:latin typeface="Calibri body"/>
              </a:rPr>
              <a:t>Better negotiation position</a:t>
            </a:r>
          </a:p>
          <a:p>
            <a:pPr marL="342900" lvl="1" indent="-342900">
              <a:buFont typeface="Arial" charset="0"/>
              <a:buChar char="•"/>
            </a:pPr>
            <a:r>
              <a:rPr lang="en-US" sz="1200" dirty="0" smtClean="0"/>
              <a:t>Easier to promote this industry</a:t>
            </a:r>
          </a:p>
          <a:p>
            <a:pPr marL="342900" lvl="1" indent="-342900">
              <a:buFont typeface="Arial" charset="0"/>
              <a:buChar char="•"/>
            </a:pPr>
            <a:r>
              <a:rPr lang="en-US" sz="1200" dirty="0" smtClean="0"/>
              <a:t>Planning purposes</a:t>
            </a:r>
          </a:p>
          <a:p>
            <a:pPr marL="342900" lvl="1" indent="-342900">
              <a:buFont typeface="Arial" charset="0"/>
              <a:buChar char="•"/>
            </a:pPr>
            <a:r>
              <a:rPr lang="en-US" altLang="nb-NO" sz="1200" dirty="0" smtClean="0"/>
              <a:t>Public interest</a:t>
            </a:r>
          </a:p>
          <a:p>
            <a:pPr marL="0" lvl="1" indent="0">
              <a:buFont typeface="Arial" charset="0"/>
              <a:buNone/>
            </a:pPr>
            <a:endParaRPr lang="en-US" altLang="nb-NO" sz="1200" dirty="0" smtClean="0"/>
          </a:p>
          <a:p>
            <a:pPr marL="0" lvl="1" indent="0">
              <a:buFont typeface="Arial" charset="0"/>
              <a:buNone/>
            </a:pPr>
            <a:r>
              <a:rPr lang="nb-NO" dirty="0" smtClean="0"/>
              <a:t>The Norwegian Diskos database is</a:t>
            </a:r>
            <a:r>
              <a:rPr lang="nb-NO" baseline="0" dirty="0" smtClean="0"/>
              <a:t> stored at Green Mountain data center. At the south-west coast of Norway. A private company is providing the database services</a:t>
            </a:r>
            <a:endParaRPr lang="nb-NO" altLang="nb-NO" sz="120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0F535B-489B-48DC-B3EB-A4A7498B2971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47572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0F535B-489B-48DC-B3EB-A4A7498B2971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843101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800" dirty="0" smtClean="0"/>
              <a:t>In Afghanistan, reconnaissance licenses are granted by application while exploration &amp; mining licenses are through bidding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0F535B-489B-48DC-B3EB-A4A7498B2971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901821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b-NO" dirty="0" smtClean="0"/>
              <a:t>Process of awarding exploration and development contracts (Oil and Gas). Tanzania Audit report of 2016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0F535B-489B-48DC-B3EB-A4A7498B2971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586349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b="1" dirty="0" smtClean="0"/>
              <a:t>What to monitor</a:t>
            </a:r>
          </a:p>
          <a:p>
            <a:r>
              <a:rPr lang="en-GB" sz="1200" dirty="0" smtClean="0"/>
              <a:t>1.Production volumes</a:t>
            </a:r>
          </a:p>
          <a:p>
            <a:r>
              <a:rPr lang="en-GB" sz="1200" dirty="0" smtClean="0"/>
              <a:t>2.Environmental and social impacts</a:t>
            </a:r>
          </a:p>
          <a:p>
            <a:endParaRPr lang="en-GB" sz="1200" dirty="0" smtClean="0"/>
          </a:p>
          <a:p>
            <a:r>
              <a:rPr lang="en-GB" sz="1200" dirty="0" smtClean="0"/>
              <a:t>Report</a:t>
            </a:r>
            <a:r>
              <a:rPr lang="en-GB" sz="1200" baseline="0" dirty="0" smtClean="0"/>
              <a:t> related to </a:t>
            </a:r>
            <a:r>
              <a:rPr lang="en-GB" sz="1200" dirty="0" smtClean="0"/>
              <a:t>Regulation, monitoring &amp; Promotion of Mining Sector-Agency</a:t>
            </a:r>
            <a:r>
              <a:rPr lang="en-GB" sz="1200" baseline="0" dirty="0" smtClean="0"/>
              <a:t> was Ministry of Energy &amp; Mineral Development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0F535B-489B-48DC-B3EB-A4A7498B2971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809250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b="1" dirty="0" smtClean="0"/>
              <a:t>What to monitor</a:t>
            </a:r>
          </a:p>
          <a:p>
            <a:r>
              <a:rPr lang="en-GB" sz="1200" dirty="0" smtClean="0"/>
              <a:t>1.Production volumes</a:t>
            </a:r>
          </a:p>
          <a:p>
            <a:r>
              <a:rPr lang="en-GB" sz="1200" dirty="0" smtClean="0"/>
              <a:t>2.Environmental and social impacts</a:t>
            </a:r>
          </a:p>
          <a:p>
            <a:endParaRPr lang="en-GB" sz="1200" dirty="0" smtClean="0"/>
          </a:p>
          <a:p>
            <a:r>
              <a:rPr lang="en-GB" sz="1200" dirty="0" smtClean="0"/>
              <a:t>Report</a:t>
            </a:r>
            <a:r>
              <a:rPr lang="en-GB" sz="1200" baseline="0" dirty="0" smtClean="0"/>
              <a:t> related to </a:t>
            </a:r>
            <a:r>
              <a:rPr lang="en-GB" sz="1200" dirty="0" smtClean="0"/>
              <a:t>Regulation, monitoring &amp; Promotion of Mining Sector-Agency</a:t>
            </a:r>
            <a:r>
              <a:rPr lang="en-GB" sz="1200" baseline="0" dirty="0" smtClean="0"/>
              <a:t> was Ministry of Energy &amp; Mineral Development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0F535B-489B-48DC-B3EB-A4A7498B2971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014464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0F535B-489B-48DC-B3EB-A4A7498B2971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813758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0F535B-489B-48DC-B3EB-A4A7498B2971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79796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 smtClean="0"/>
              <a:t>This slide holds the title of the presentation</a:t>
            </a:r>
            <a:r>
              <a:rPr lang="en-US" b="1" baseline="0" dirty="0" smtClean="0"/>
              <a:t> and the presenters name.</a:t>
            </a:r>
          </a:p>
        </p:txBody>
      </p:sp>
    </p:spTree>
    <p:extLst>
      <p:ext uri="{BB962C8B-B14F-4D97-AF65-F5344CB8AC3E}">
        <p14:creationId xmlns:p14="http://schemas.microsoft.com/office/powerpoint/2010/main" val="65035367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0F535B-489B-48DC-B3EB-A4A7498B2971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636828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0F535B-489B-48DC-B3EB-A4A7498B2971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824379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0F535B-489B-48DC-B3EB-A4A7498B2971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755093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0F535B-489B-48DC-B3EB-A4A7498B2971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0891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0F535B-489B-48DC-B3EB-A4A7498B2971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340414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0F535B-489B-48DC-B3EB-A4A7498B2971}" type="slidenum">
              <a:rPr lang="en-GB" smtClean="0"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9137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0F535B-489B-48DC-B3EB-A4A7498B2971}" type="slidenum">
              <a:rPr lang="en-GB" smtClean="0"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6207676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0F535B-489B-48DC-B3EB-A4A7498B2971}" type="slidenum">
              <a:rPr lang="en-GB" smtClean="0"/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4766684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0F535B-489B-48DC-B3EB-A4A7498B2971}" type="slidenum">
              <a:rPr lang="en-GB" smtClean="0"/>
              <a:t>30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3163926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0F535B-489B-48DC-B3EB-A4A7498B2971}" type="slidenum">
              <a:rPr lang="en-GB" smtClean="0"/>
              <a:t>31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81148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0F535B-489B-48DC-B3EB-A4A7498B2971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1289750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0F535B-489B-48DC-B3EB-A4A7498B2971}" type="slidenum">
              <a:rPr lang="en-GB" smtClean="0"/>
              <a:t>32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553387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0F535B-489B-48DC-B3EB-A4A7498B2971}" type="slidenum">
              <a:rPr lang="en-GB" smtClean="0"/>
              <a:t>33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721146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0F535B-489B-48DC-B3EB-A4A7498B2971}" type="slidenum">
              <a:rPr lang="en-GB" smtClean="0"/>
              <a:t>34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0261405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0F535B-489B-48DC-B3EB-A4A7498B2971}" type="slidenum">
              <a:rPr lang="en-GB" smtClean="0"/>
              <a:t>35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61939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100" dirty="0" smtClean="0">
                <a:latin typeface="Calibri body"/>
              </a:rPr>
              <a:t>In line with ISSAI 20 “Principles of transparency &amp; accountability, publication of Extractive companies’ audit reports helps transparency in becoming  an integral &amp; routine feature of natural resource governance enabling public scrutiny of company operations. 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100" dirty="0" smtClean="0">
                <a:latin typeface="Calibri body"/>
              </a:rPr>
              <a:t>AFROSAI-E in full is African Organization of English-Speaking Supreme Audit Institutions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0F535B-489B-48DC-B3EB-A4A7498B2971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198204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100" dirty="0" smtClean="0">
                <a:latin typeface="Calibri body"/>
              </a:rPr>
              <a:t>In line with ISSAI 20 “Principles of transparency &amp; accountability, publication of Extractive companies’ audit reports helps transparency in becoming  an integral &amp; routine feature of natural resource governance enabling public scrutiny of company operations.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0F535B-489B-48DC-B3EB-A4A7498B2971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865226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0F535B-489B-48DC-B3EB-A4A7498B2971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218102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0F535B-489B-48DC-B3EB-A4A7498B2971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663764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0F535B-489B-48DC-B3EB-A4A7498B2971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936941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0F535B-489B-48DC-B3EB-A4A7498B2971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59168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NULL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8989D-E6E2-4648-BC95-E51B4DE91592}" type="datetimeFigureOut">
              <a:rPr lang="en-GB" smtClean="0"/>
              <a:t>10/03/2023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8C443-8DA0-4268-9AE8-5830BA3B8FA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97297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8989D-E6E2-4648-BC95-E51B4DE91592}" type="datetimeFigureOut">
              <a:rPr lang="en-GB" smtClean="0"/>
              <a:t>10/03/2023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8C443-8DA0-4268-9AE8-5830BA3B8FA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67558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8989D-E6E2-4648-BC95-E51B4DE91592}" type="datetimeFigureOut">
              <a:rPr lang="en-GB" smtClean="0"/>
              <a:t>10/03/2023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8C443-8DA0-4268-9AE8-5830BA3B8FA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25750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/>
          <p:cNvSpPr/>
          <p:nvPr userDrawn="1"/>
        </p:nvSpPr>
        <p:spPr>
          <a:xfrm>
            <a:off x="0" y="6370638"/>
            <a:ext cx="9144000" cy="486696"/>
          </a:xfrm>
          <a:prstGeom prst="rect">
            <a:avLst/>
          </a:prstGeom>
          <a:solidFill>
            <a:srgbClr val="4C4C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1" y="1122363"/>
            <a:ext cx="7086598" cy="2387600"/>
          </a:xfrm>
        </p:spPr>
        <p:txBody>
          <a:bodyPr anchor="b"/>
          <a:lstStyle>
            <a:lvl1pPr algn="ctr">
              <a:defRPr sz="6000">
                <a:latin typeface="Karla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37162" y="4868241"/>
            <a:ext cx="2893422" cy="643572"/>
          </a:xfrm>
          <a:noFill/>
        </p:spPr>
        <p:txBody>
          <a:bodyPr/>
          <a:lstStyle>
            <a:lvl1pPr marL="0" indent="0" algn="ctr">
              <a:buNone/>
              <a:defRPr sz="2400">
                <a:solidFill>
                  <a:srgbClr val="5A7D79"/>
                </a:solidFill>
                <a:latin typeface="Karla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Presented by: John Doe</a:t>
            </a:r>
            <a:endParaRPr lang="en-GB" dirty="0"/>
          </a:p>
        </p:txBody>
      </p:sp>
      <p:sp>
        <p:nvSpPr>
          <p:cNvPr id="28" name="Rectangle 27"/>
          <p:cNvSpPr/>
          <p:nvPr userDrawn="1"/>
        </p:nvSpPr>
        <p:spPr>
          <a:xfrm>
            <a:off x="339883" y="6370638"/>
            <a:ext cx="1024346" cy="486696"/>
          </a:xfrm>
          <a:prstGeom prst="rect">
            <a:avLst/>
          </a:prstGeom>
          <a:solidFill>
            <a:srgbClr val="F4792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/>
          <p:cNvSpPr/>
          <p:nvPr userDrawn="1"/>
        </p:nvSpPr>
        <p:spPr>
          <a:xfrm>
            <a:off x="137161" y="269968"/>
            <a:ext cx="1227066" cy="75764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11" hasCustomPrompt="1"/>
          </p:nvPr>
        </p:nvSpPr>
        <p:spPr>
          <a:xfrm>
            <a:off x="5286779" y="6208891"/>
            <a:ext cx="1026574" cy="649111"/>
          </a:xfrm>
          <a:solidFill>
            <a:srgbClr val="F2F2F2">
              <a:alpha val="18824"/>
            </a:srgbClr>
          </a:solidFill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Logo</a:t>
            </a:r>
            <a:endParaRPr lang="en-GB" dirty="0"/>
          </a:p>
        </p:txBody>
      </p:sp>
      <p:sp>
        <p:nvSpPr>
          <p:cNvPr id="19" name="Picture Placeholder 18"/>
          <p:cNvSpPr>
            <a:spLocks noGrp="1"/>
          </p:cNvSpPr>
          <p:nvPr>
            <p:ph type="pic" sz="quarter" idx="12" hasCustomPrompt="1"/>
          </p:nvPr>
        </p:nvSpPr>
        <p:spPr>
          <a:xfrm>
            <a:off x="6569547" y="6208888"/>
            <a:ext cx="1024260" cy="649112"/>
          </a:xfrm>
          <a:solidFill>
            <a:srgbClr val="F2F2F2">
              <a:alpha val="18824"/>
            </a:srgbClr>
          </a:solidFill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Logo</a:t>
            </a:r>
            <a:endParaRPr lang="en-GB" dirty="0"/>
          </a:p>
        </p:txBody>
      </p:sp>
      <p:sp>
        <p:nvSpPr>
          <p:cNvPr id="23" name="Picture Placeholder 22"/>
          <p:cNvSpPr>
            <a:spLocks noGrp="1"/>
          </p:cNvSpPr>
          <p:nvPr>
            <p:ph type="pic" sz="quarter" idx="13" hasCustomPrompt="1"/>
          </p:nvPr>
        </p:nvSpPr>
        <p:spPr>
          <a:xfrm>
            <a:off x="7856935" y="6208888"/>
            <a:ext cx="1023938" cy="649112"/>
          </a:xfrm>
          <a:solidFill>
            <a:srgbClr val="F2F2F2">
              <a:alpha val="18824"/>
            </a:srgbClr>
          </a:solidFill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Logo</a:t>
            </a:r>
            <a:endParaRPr lang="en-GB" dirty="0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293" y="288881"/>
            <a:ext cx="861522" cy="693812"/>
          </a:xfrm>
          <a:prstGeom prst="rect">
            <a:avLst/>
          </a:prstGeom>
        </p:spPr>
      </p:pic>
      <p:sp>
        <p:nvSpPr>
          <p:cNvPr id="15" name="Rectangle 14"/>
          <p:cNvSpPr/>
          <p:nvPr userDrawn="1"/>
        </p:nvSpPr>
        <p:spPr>
          <a:xfrm rot="5400000" flipV="1">
            <a:off x="21899" y="602951"/>
            <a:ext cx="583473" cy="91686"/>
          </a:xfrm>
          <a:prstGeom prst="rect">
            <a:avLst/>
          </a:prstGeom>
          <a:solidFill>
            <a:srgbClr val="F69C9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8608478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ftr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6370638"/>
            <a:ext cx="9144000" cy="486696"/>
          </a:xfrm>
          <a:prstGeom prst="rect">
            <a:avLst/>
          </a:prstGeom>
          <a:solidFill>
            <a:srgbClr val="4C4C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 userDrawn="1"/>
        </p:nvSpPr>
        <p:spPr>
          <a:xfrm>
            <a:off x="339883" y="6370638"/>
            <a:ext cx="1024346" cy="486696"/>
          </a:xfrm>
          <a:prstGeom prst="rect">
            <a:avLst/>
          </a:prstGeom>
          <a:solidFill>
            <a:srgbClr val="F4792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Picture Placeholder 16"/>
          <p:cNvSpPr>
            <a:spLocks noGrp="1"/>
          </p:cNvSpPr>
          <p:nvPr>
            <p:ph type="pic" sz="quarter" idx="11" hasCustomPrompt="1"/>
          </p:nvPr>
        </p:nvSpPr>
        <p:spPr>
          <a:xfrm>
            <a:off x="5286779" y="6208888"/>
            <a:ext cx="1026574" cy="649112"/>
          </a:xfrm>
          <a:solidFill>
            <a:srgbClr val="F2F2F2">
              <a:alpha val="18824"/>
            </a:srgbClr>
          </a:solidFill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Logo</a:t>
            </a:r>
            <a:endParaRPr lang="en-GB" dirty="0"/>
          </a:p>
        </p:txBody>
      </p:sp>
      <p:sp>
        <p:nvSpPr>
          <p:cNvPr id="6" name="Picture Placeholder 18"/>
          <p:cNvSpPr>
            <a:spLocks noGrp="1"/>
          </p:cNvSpPr>
          <p:nvPr>
            <p:ph type="pic" sz="quarter" idx="12" hasCustomPrompt="1"/>
          </p:nvPr>
        </p:nvSpPr>
        <p:spPr>
          <a:xfrm>
            <a:off x="6569547" y="6208888"/>
            <a:ext cx="1024260" cy="649112"/>
          </a:xfrm>
          <a:solidFill>
            <a:srgbClr val="F2F2F2">
              <a:alpha val="18824"/>
            </a:srgbClr>
          </a:solidFill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Logo</a:t>
            </a:r>
            <a:endParaRPr lang="en-GB" dirty="0"/>
          </a:p>
        </p:txBody>
      </p:sp>
      <p:sp>
        <p:nvSpPr>
          <p:cNvPr id="7" name="Picture Placeholder 22"/>
          <p:cNvSpPr>
            <a:spLocks noGrp="1"/>
          </p:cNvSpPr>
          <p:nvPr>
            <p:ph type="pic" sz="quarter" idx="13" hasCustomPrompt="1"/>
          </p:nvPr>
        </p:nvSpPr>
        <p:spPr>
          <a:xfrm>
            <a:off x="7856935" y="6208888"/>
            <a:ext cx="1023938" cy="649112"/>
          </a:xfrm>
          <a:solidFill>
            <a:srgbClr val="F2F2F2">
              <a:alpha val="18824"/>
            </a:srgbClr>
          </a:solidFill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Logo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874124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Instruc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6370638"/>
            <a:ext cx="9144000" cy="486696"/>
          </a:xfrm>
          <a:prstGeom prst="rect">
            <a:avLst/>
          </a:prstGeom>
          <a:solidFill>
            <a:srgbClr val="4C4C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 userDrawn="1"/>
        </p:nvSpPr>
        <p:spPr>
          <a:xfrm>
            <a:off x="339883" y="6370638"/>
            <a:ext cx="1024346" cy="486696"/>
          </a:xfrm>
          <a:prstGeom prst="rect">
            <a:avLst/>
          </a:prstGeom>
          <a:solidFill>
            <a:srgbClr val="F4792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08961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2" cstate="print">
            <a:duotone>
              <a:prstClr val="black"/>
              <a:srgbClr val="C4C4C4">
                <a:alpha val="69804"/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15000"/>
                    </a14:imgEffect>
                    <a14:imgEffect>
                      <a14:colorTemperature colorTemp="5781"/>
                    </a14:imgEffect>
                    <a14:imgEffect>
                      <a14:saturation sat="78000"/>
                    </a14:imgEffect>
                    <a14:imgEffect>
                      <a14:brightnessContrast bright="-29000" contrast="1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55" r="469" b="23200"/>
          <a:stretch/>
        </p:blipFill>
        <p:spPr>
          <a:xfrm>
            <a:off x="-1" y="122123"/>
            <a:ext cx="9144002" cy="6423413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61000"/>
              </a:srgbClr>
            </a:outerShdw>
          </a:effectLst>
        </p:spPr>
      </p:pic>
      <p:sp>
        <p:nvSpPr>
          <p:cNvPr id="27" name="Rectangle 26"/>
          <p:cNvSpPr/>
          <p:nvPr userDrawn="1"/>
        </p:nvSpPr>
        <p:spPr>
          <a:xfrm>
            <a:off x="0" y="6370638"/>
            <a:ext cx="9144000" cy="486696"/>
          </a:xfrm>
          <a:prstGeom prst="rect">
            <a:avLst/>
          </a:prstGeom>
          <a:solidFill>
            <a:srgbClr val="4C4C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Rectangle 27"/>
          <p:cNvSpPr/>
          <p:nvPr userDrawn="1"/>
        </p:nvSpPr>
        <p:spPr>
          <a:xfrm>
            <a:off x="339883" y="6370638"/>
            <a:ext cx="1024346" cy="486696"/>
          </a:xfrm>
          <a:prstGeom prst="rect">
            <a:avLst/>
          </a:prstGeom>
          <a:solidFill>
            <a:srgbClr val="F4792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2862945"/>
            <a:ext cx="9144002" cy="3507029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91887" y="6493055"/>
            <a:ext cx="907869" cy="276483"/>
          </a:xfrm>
          <a:prstGeom prst="rect">
            <a:avLst/>
          </a:prstGeom>
        </p:spPr>
        <p:txBody>
          <a:bodyPr/>
          <a:lstStyle>
            <a:lvl1pPr>
              <a:defRPr sz="1200" b="1">
                <a:latin typeface="Karla"/>
              </a:defRPr>
            </a:lvl1pPr>
          </a:lstStyle>
          <a:p>
            <a:endParaRPr lang="en-GB" dirty="0"/>
          </a:p>
        </p:txBody>
      </p:sp>
      <p:sp>
        <p:nvSpPr>
          <p:cNvPr id="11" name="TextBox 10"/>
          <p:cNvSpPr txBox="1"/>
          <p:nvPr userDrawn="1"/>
        </p:nvSpPr>
        <p:spPr>
          <a:xfrm>
            <a:off x="1464830" y="6461761"/>
            <a:ext cx="331143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 smtClean="0">
                <a:solidFill>
                  <a:schemeClr val="bg1"/>
                </a:solidFill>
                <a:latin typeface="+mn-lt"/>
              </a:rPr>
              <a:t>To promote the audit of extractive industries</a:t>
            </a:r>
            <a:endParaRPr lang="en-GB" sz="1400" i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11" hasCustomPrompt="1"/>
          </p:nvPr>
        </p:nvSpPr>
        <p:spPr>
          <a:xfrm>
            <a:off x="5286779" y="6208891"/>
            <a:ext cx="1026574" cy="649111"/>
          </a:xfrm>
          <a:solidFill>
            <a:srgbClr val="F2F2F2">
              <a:alpha val="18824"/>
            </a:srgbClr>
          </a:solidFill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Logo</a:t>
            </a:r>
            <a:endParaRPr lang="en-GB" dirty="0"/>
          </a:p>
        </p:txBody>
      </p:sp>
      <p:sp>
        <p:nvSpPr>
          <p:cNvPr id="19" name="Picture Placeholder 18"/>
          <p:cNvSpPr>
            <a:spLocks noGrp="1"/>
          </p:cNvSpPr>
          <p:nvPr>
            <p:ph type="pic" sz="quarter" idx="12" hasCustomPrompt="1"/>
          </p:nvPr>
        </p:nvSpPr>
        <p:spPr>
          <a:xfrm>
            <a:off x="6569547" y="6208888"/>
            <a:ext cx="1024260" cy="649112"/>
          </a:xfrm>
          <a:solidFill>
            <a:srgbClr val="F2F2F2">
              <a:alpha val="18824"/>
            </a:srgbClr>
          </a:solidFill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Logo</a:t>
            </a:r>
            <a:endParaRPr lang="en-GB" dirty="0"/>
          </a:p>
        </p:txBody>
      </p:sp>
      <p:sp>
        <p:nvSpPr>
          <p:cNvPr id="23" name="Picture Placeholder 22"/>
          <p:cNvSpPr>
            <a:spLocks noGrp="1"/>
          </p:cNvSpPr>
          <p:nvPr>
            <p:ph type="pic" sz="quarter" idx="13" hasCustomPrompt="1"/>
          </p:nvPr>
        </p:nvSpPr>
        <p:spPr>
          <a:xfrm>
            <a:off x="7856935" y="6208888"/>
            <a:ext cx="1023938" cy="649112"/>
          </a:xfrm>
          <a:solidFill>
            <a:srgbClr val="F2F2F2">
              <a:alpha val="18824"/>
            </a:srgbClr>
          </a:solidFill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Logo</a:t>
            </a:r>
            <a:endParaRPr lang="en-GB" dirty="0"/>
          </a:p>
        </p:txBody>
      </p:sp>
      <p:pic>
        <p:nvPicPr>
          <p:cNvPr id="29" name="Picture 28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4462" y="1800028"/>
            <a:ext cx="2034230" cy="1638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2606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8989D-E6E2-4648-BC95-E51B4DE91592}" type="datetimeFigureOut">
              <a:rPr lang="en-GB" smtClean="0"/>
              <a:t>10/03/2023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8C443-8DA0-4268-9AE8-5830BA3B8FA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16034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8989D-E6E2-4648-BC95-E51B4DE91592}" type="datetimeFigureOut">
              <a:rPr lang="en-GB" smtClean="0"/>
              <a:t>10/03/2023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8C443-8DA0-4268-9AE8-5830BA3B8FA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6722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8989D-E6E2-4648-BC95-E51B4DE91592}" type="datetimeFigureOut">
              <a:rPr lang="en-GB" smtClean="0"/>
              <a:t>10/03/2023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8C443-8DA0-4268-9AE8-5830BA3B8FA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4624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8989D-E6E2-4648-BC95-E51B4DE91592}" type="datetimeFigureOut">
              <a:rPr lang="en-GB" smtClean="0"/>
              <a:t>10/03/2023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8C443-8DA0-4268-9AE8-5830BA3B8FA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27586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8989D-E6E2-4648-BC95-E51B4DE91592}" type="datetimeFigureOut">
              <a:rPr lang="en-GB" smtClean="0"/>
              <a:t>10/03/2023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8C443-8DA0-4268-9AE8-5830BA3B8FA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01972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8989D-E6E2-4648-BC95-E51B4DE91592}" type="datetimeFigureOut">
              <a:rPr lang="en-GB" smtClean="0"/>
              <a:t>10/03/2023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8C443-8DA0-4268-9AE8-5830BA3B8FA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9213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8989D-E6E2-4648-BC95-E51B4DE91592}" type="datetimeFigureOut">
              <a:rPr lang="en-GB" smtClean="0"/>
              <a:t>10/03/2023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8C443-8DA0-4268-9AE8-5830BA3B8FA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57340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8989D-E6E2-4648-BC95-E51B4DE91592}" type="datetimeFigureOut">
              <a:rPr lang="en-GB" smtClean="0"/>
              <a:t>10/03/2023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8C443-8DA0-4268-9AE8-5830BA3B8FA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36087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38989D-E6E2-4648-BC95-E51B4DE91592}" type="datetimeFigureOut">
              <a:rPr lang="en-GB" smtClean="0"/>
              <a:t>10/03/2023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D8C443-8DA0-4268-9AE8-5830BA3B8FA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55965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1" r:id="rId12"/>
    <p:sldLayoutId id="2147483662" r:id="rId13"/>
    <p:sldLayoutId id="2147483663" r:id="rId14"/>
    <p:sldLayoutId id="2147483664" r:id="rId1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4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4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4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4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4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3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5.xml"/><Relationship Id="rId3" Type="http://schemas.openxmlformats.org/officeDocument/2006/relationships/hyperlink" Target="../Key%20risks%20from%20workshop%20oil%20and%20gas%20230123-matrix%20with%20risk-risk%20factor%20etc.docx" TargetMode="External"/><Relationship Id="rId7" Type="http://schemas.openxmlformats.org/officeDocument/2006/relationships/diagramColors" Target="../diagrams/colors5.xml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4.xml"/><Relationship Id="rId6" Type="http://schemas.openxmlformats.org/officeDocument/2006/relationships/diagramQuickStyle" Target="../diagrams/quickStyle5.xml"/><Relationship Id="rId5" Type="http://schemas.openxmlformats.org/officeDocument/2006/relationships/diagramLayout" Target="../diagrams/layout5.xml"/><Relationship Id="rId4" Type="http://schemas.openxmlformats.org/officeDocument/2006/relationships/diagramData" Target="../diagrams/data5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3.xml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4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4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5A7D7-DF05-4541-945F-33AAAA6C92CD}" type="datetime1">
              <a:rPr lang="en-GB" smtClean="0"/>
              <a:pPr/>
              <a:t>10/03/2023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50566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576064"/>
          </a:xfrm>
        </p:spPr>
        <p:txBody>
          <a:bodyPr>
            <a:noAutofit/>
          </a:bodyPr>
          <a:lstStyle/>
          <a:p>
            <a:r>
              <a:rPr lang="en-GB" sz="4000" b="1" dirty="0" smtClean="0">
                <a:latin typeface="Arial Narrow" pitchFamily="34" charset="0"/>
              </a:rPr>
              <a:t>KEY RISKS</a:t>
            </a:r>
            <a:endParaRPr lang="en-GB" sz="4000" b="1" dirty="0">
              <a:latin typeface="Arial Narrow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1052736"/>
            <a:ext cx="4427984" cy="5124227"/>
          </a:xfrm>
        </p:spPr>
        <p:txBody>
          <a:bodyPr>
            <a:normAutofit/>
          </a:bodyPr>
          <a:lstStyle/>
          <a:p>
            <a:r>
              <a:rPr lang="en-GB" sz="2400" dirty="0" smtClean="0"/>
              <a:t>Risk! Probability that incidents may occur &amp; affect achievement of objectives</a:t>
            </a:r>
          </a:p>
          <a:p>
            <a:pPr marL="0" indent="0">
              <a:buNone/>
            </a:pPr>
            <a:endParaRPr lang="en-GB" sz="2400" dirty="0" smtClean="0"/>
          </a:p>
          <a:p>
            <a:r>
              <a:rPr lang="en-US" sz="2400" dirty="0"/>
              <a:t>Many generic risks in EI  but SAIs encouraged to evaluate risks specific to the  country</a:t>
            </a:r>
          </a:p>
          <a:p>
            <a:pPr marL="0" indent="0">
              <a:buNone/>
            </a:pPr>
            <a:endParaRPr lang="en-GB" sz="2400" dirty="0" smtClean="0"/>
          </a:p>
          <a:p>
            <a:r>
              <a:rPr lang="en-GB" sz="2400" dirty="0" smtClean="0"/>
              <a:t>Risk assessment &amp; Planning determines SAI scope of audit activities(INTOSAI-P 20 principle 3)</a:t>
            </a:r>
          </a:p>
          <a:p>
            <a:endParaRPr lang="en-GB" sz="2400" dirty="0"/>
          </a:p>
          <a:p>
            <a:pPr marL="0" indent="0">
              <a:buNone/>
            </a:pPr>
            <a:endParaRPr lang="en-GB" sz="2400" dirty="0" smtClean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4283968" y="1196752"/>
            <a:ext cx="4680520" cy="4980211"/>
          </a:xfrm>
        </p:spPr>
        <p:txBody>
          <a:bodyPr/>
          <a:lstStyle/>
          <a:p>
            <a:r>
              <a:rPr lang="en-GB" sz="3000" dirty="0"/>
              <a:t>Risk Identification can be done along EI Value </a:t>
            </a:r>
            <a:r>
              <a:rPr lang="en-GB" sz="3000" dirty="0" smtClean="0"/>
              <a:t>Chain</a:t>
            </a:r>
          </a:p>
          <a:p>
            <a:endParaRPr lang="en-GB" sz="3000" dirty="0"/>
          </a:p>
          <a:p>
            <a:endParaRPr lang="en-GB" sz="3000" dirty="0"/>
          </a:p>
          <a:p>
            <a:endParaRPr lang="en-US" dirty="0"/>
          </a:p>
        </p:txBody>
      </p:sp>
      <p:pic>
        <p:nvPicPr>
          <p:cNvPr id="10" name="Plassholder for innhold 3"/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4283968" y="2339752"/>
            <a:ext cx="4680520" cy="3869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5813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706090"/>
          </a:xfrm>
        </p:spPr>
        <p:txBody>
          <a:bodyPr>
            <a:noAutofit/>
          </a:bodyPr>
          <a:lstStyle/>
          <a:p>
            <a:r>
              <a:rPr lang="en-GB" sz="4000" b="1" dirty="0" smtClean="0">
                <a:latin typeface="Arial Narrow" pitchFamily="34" charset="0"/>
              </a:rPr>
              <a:t>KEY RISKS Cont’d</a:t>
            </a:r>
            <a:endParaRPr lang="en-GB" sz="4000" b="1" dirty="0">
              <a:latin typeface="Arial Narrow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4294967295"/>
          </p:nvPr>
        </p:nvSpPr>
        <p:spPr>
          <a:xfrm>
            <a:off x="0" y="1825625"/>
            <a:ext cx="3886200" cy="4351338"/>
          </a:xfrm>
        </p:spPr>
        <p:txBody>
          <a:bodyPr>
            <a:normAutofit/>
          </a:bodyPr>
          <a:lstStyle/>
          <a:p>
            <a:endParaRPr lang="en-GB" sz="2400" dirty="0"/>
          </a:p>
          <a:p>
            <a:pPr marL="0" indent="0">
              <a:buNone/>
            </a:pPr>
            <a:endParaRPr lang="en-GB" sz="2400" dirty="0" smtClean="0"/>
          </a:p>
        </p:txBody>
      </p:sp>
      <p:sp>
        <p:nvSpPr>
          <p:cNvPr id="5" name="Content Placeholder 4"/>
          <p:cNvSpPr>
            <a:spLocks noGrp="1"/>
          </p:cNvSpPr>
          <p:nvPr>
            <p:ph sz="half" idx="4294967295"/>
          </p:nvPr>
        </p:nvSpPr>
        <p:spPr>
          <a:xfrm>
            <a:off x="395536" y="980728"/>
            <a:ext cx="8568952" cy="5328592"/>
          </a:xfrm>
        </p:spPr>
        <p:txBody>
          <a:bodyPr/>
          <a:lstStyle/>
          <a:p>
            <a:pPr marL="0" indent="0">
              <a:buNone/>
            </a:pPr>
            <a:r>
              <a:rPr lang="en-GB" sz="2400" dirty="0" smtClean="0"/>
              <a:t>AFROSAI-E </a:t>
            </a:r>
            <a:r>
              <a:rPr lang="en-GB" sz="2400" dirty="0"/>
              <a:t>has developed a template to aid in Risk Identification process along EI Value Chain</a:t>
            </a:r>
          </a:p>
          <a:p>
            <a:pPr marL="0" indent="0">
              <a:buNone/>
            </a:pPr>
            <a:r>
              <a:rPr lang="en-GB" sz="2400" dirty="0"/>
              <a:t>This Approach Requires; </a:t>
            </a:r>
            <a:endParaRPr lang="en-GB" sz="2400" dirty="0" smtClean="0"/>
          </a:p>
          <a:p>
            <a:pPr marL="0" indent="0">
              <a:buNone/>
            </a:pPr>
            <a:endParaRPr lang="en-GB" sz="2400" dirty="0"/>
          </a:p>
          <a:p>
            <a:endParaRPr lang="en-GB" sz="3000" dirty="0"/>
          </a:p>
          <a:p>
            <a:endParaRPr lang="en-US" dirty="0"/>
          </a:p>
        </p:txBody>
      </p:sp>
      <p:graphicFrame>
        <p:nvGraphicFramePr>
          <p:cNvPr id="9" name="Diagram 8"/>
          <p:cNvGraphicFramePr/>
          <p:nvPr>
            <p:extLst>
              <p:ext uri="{D42A27DB-BD31-4B8C-83A1-F6EECF244321}">
                <p14:modId xmlns:p14="http://schemas.microsoft.com/office/powerpoint/2010/main" val="2185793733"/>
              </p:ext>
            </p:extLst>
          </p:nvPr>
        </p:nvGraphicFramePr>
        <p:xfrm>
          <a:off x="1524000" y="2195735"/>
          <a:ext cx="6504384" cy="398122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283644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706090"/>
          </a:xfrm>
        </p:spPr>
        <p:txBody>
          <a:bodyPr>
            <a:noAutofit/>
          </a:bodyPr>
          <a:lstStyle/>
          <a:p>
            <a:r>
              <a:rPr lang="en-GB" sz="3600" b="1" dirty="0" smtClean="0">
                <a:latin typeface="Arial Narrow" pitchFamily="34" charset="0"/>
              </a:rPr>
              <a:t>KEY RISKS Cont’d-Risk Assessment Matrix</a:t>
            </a:r>
            <a:endParaRPr lang="en-GB" sz="3600" b="1" dirty="0">
              <a:latin typeface="Arial Narrow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4294967295"/>
          </p:nvPr>
        </p:nvSpPr>
        <p:spPr>
          <a:xfrm>
            <a:off x="0" y="980728"/>
            <a:ext cx="8964488" cy="5196235"/>
          </a:xfrm>
        </p:spPr>
        <p:txBody>
          <a:bodyPr>
            <a:normAutofit/>
          </a:bodyPr>
          <a:lstStyle/>
          <a:p>
            <a:endParaRPr lang="en-GB" sz="2400" dirty="0"/>
          </a:p>
          <a:p>
            <a:pPr marL="0" indent="0">
              <a:buNone/>
            </a:pPr>
            <a:endParaRPr lang="en-GB" sz="2400" dirty="0" smtClean="0"/>
          </a:p>
        </p:txBody>
      </p:sp>
      <p:sp>
        <p:nvSpPr>
          <p:cNvPr id="5" name="Content Placeholder 4"/>
          <p:cNvSpPr>
            <a:spLocks noGrp="1"/>
          </p:cNvSpPr>
          <p:nvPr>
            <p:ph sz="half" idx="4294967295"/>
          </p:nvPr>
        </p:nvSpPr>
        <p:spPr>
          <a:xfrm>
            <a:off x="395536" y="980728"/>
            <a:ext cx="8568952" cy="5328592"/>
          </a:xfrm>
        </p:spPr>
        <p:txBody>
          <a:bodyPr/>
          <a:lstStyle/>
          <a:p>
            <a:pPr marL="0" indent="0">
              <a:buNone/>
            </a:pPr>
            <a:endParaRPr lang="en-GB" sz="2400" dirty="0"/>
          </a:p>
          <a:p>
            <a:pPr marL="0" indent="0">
              <a:buNone/>
            </a:pPr>
            <a:endParaRPr lang="en-GB" sz="3000" dirty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529" y="980728"/>
            <a:ext cx="8712967" cy="44770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4647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46173"/>
          </a:xfrm>
        </p:spPr>
        <p:txBody>
          <a:bodyPr>
            <a:noAutofit/>
          </a:bodyPr>
          <a:lstStyle/>
          <a:p>
            <a:r>
              <a:rPr lang="en-GB" sz="3600" b="1" dirty="0" smtClean="0">
                <a:latin typeface="Arial Narrow" pitchFamily="34" charset="0"/>
              </a:rPr>
              <a:t>The EI Value Chain </a:t>
            </a:r>
            <a:r>
              <a:rPr lang="en-GB" sz="3600" b="1" dirty="0">
                <a:latin typeface="Arial Narrow" pitchFamily="34" charset="0"/>
              </a:rPr>
              <a:t>E</a:t>
            </a:r>
            <a:r>
              <a:rPr lang="en-GB" sz="3600" b="1" dirty="0" smtClean="0">
                <a:latin typeface="Arial Narrow" pitchFamily="34" charset="0"/>
              </a:rPr>
              <a:t>lements</a:t>
            </a:r>
            <a:endParaRPr lang="en-GB" sz="3600" b="1" dirty="0">
              <a:latin typeface="Arial Narrow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7504" y="1052736"/>
            <a:ext cx="4407346" cy="5124227"/>
          </a:xfrm>
        </p:spPr>
        <p:txBody>
          <a:bodyPr>
            <a:normAutofit/>
          </a:bodyPr>
          <a:lstStyle/>
          <a:p>
            <a:r>
              <a:rPr lang="en-GB" sz="2400" b="1" dirty="0" smtClean="0"/>
              <a:t>Policies </a:t>
            </a:r>
            <a:r>
              <a:rPr lang="en-GB" sz="2400" b="1" dirty="0"/>
              <a:t>&amp; Legal framework-</a:t>
            </a:r>
            <a:r>
              <a:rPr lang="en-GB" sz="2400" dirty="0"/>
              <a:t>Is</a:t>
            </a:r>
            <a:r>
              <a:rPr lang="en-GB" sz="2400" b="1" dirty="0"/>
              <a:t> </a:t>
            </a:r>
            <a:r>
              <a:rPr lang="en-GB" sz="2400" dirty="0"/>
              <a:t>the framework effective &amp; appropriate to ensure management of EI?</a:t>
            </a:r>
          </a:p>
          <a:p>
            <a:pPr marL="0" indent="0">
              <a:buNone/>
            </a:pPr>
            <a:endParaRPr lang="en-GB" sz="2400" dirty="0" smtClean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4629149" y="1268760"/>
            <a:ext cx="4251723" cy="4908203"/>
          </a:xfrm>
        </p:spPr>
        <p:txBody>
          <a:bodyPr/>
          <a:lstStyle/>
          <a:p>
            <a:r>
              <a:rPr lang="en-GB" sz="2400" b="1" dirty="0" smtClean="0"/>
              <a:t>Government activities-</a:t>
            </a:r>
          </a:p>
          <a:p>
            <a:pPr marL="0" indent="0">
              <a:buNone/>
            </a:pPr>
            <a:r>
              <a:rPr lang="en-GB" sz="2400" dirty="0" smtClean="0"/>
              <a:t>Key Words; Seismic &amp; geological survey, data management</a:t>
            </a:r>
          </a:p>
          <a:p>
            <a:pPr marL="0" indent="0">
              <a:buNone/>
            </a:pPr>
            <a:endParaRPr lang="en-GB" sz="2400" dirty="0"/>
          </a:p>
          <a:p>
            <a:pPr marL="0" indent="0">
              <a:buNone/>
            </a:pPr>
            <a:r>
              <a:rPr lang="en-GB" sz="2400" dirty="0" smtClean="0"/>
              <a:t>Why is it important for Government to have the upper hand on data? </a:t>
            </a:r>
            <a:endParaRPr lang="en-GB" sz="2400" dirty="0"/>
          </a:p>
          <a:p>
            <a:endParaRPr lang="en-US" dirty="0"/>
          </a:p>
        </p:txBody>
      </p:sp>
      <p:pic>
        <p:nvPicPr>
          <p:cNvPr id="11" name="Bilde 5" descr="A picture containing text, electronics, compact disk, vector graphics&#10;&#10;Description automatically generated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2636912"/>
            <a:ext cx="4176464" cy="3084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6830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46173"/>
          </a:xfrm>
        </p:spPr>
        <p:txBody>
          <a:bodyPr>
            <a:noAutofit/>
          </a:bodyPr>
          <a:lstStyle/>
          <a:p>
            <a:r>
              <a:rPr lang="en-GB" sz="3600" b="1" dirty="0" smtClean="0">
                <a:latin typeface="Arial Narrow" pitchFamily="34" charset="0"/>
              </a:rPr>
              <a:t>Value Chain Elements-Cont’d</a:t>
            </a:r>
            <a:endParaRPr lang="en-GB" sz="3600" b="1" dirty="0">
              <a:latin typeface="Arial Narrow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7504" y="1052736"/>
            <a:ext cx="4407346" cy="512422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400" b="1" dirty="0" smtClean="0"/>
              <a:t>Government Activities</a:t>
            </a:r>
          </a:p>
          <a:p>
            <a:pPr marL="0" indent="0">
              <a:buNone/>
            </a:pPr>
            <a:r>
              <a:rPr lang="en-US" sz="2000" dirty="0">
                <a:latin typeface="Franklin Gothic Book" panose="020B0503020102020204" pitchFamily="34" charset="0"/>
              </a:rPr>
              <a:t>Access to good quality </a:t>
            </a:r>
            <a:r>
              <a:rPr lang="en-US" sz="2000" dirty="0" smtClean="0">
                <a:latin typeface="Franklin Gothic Book" panose="020B0503020102020204" pitchFamily="34" charset="0"/>
              </a:rPr>
              <a:t>EI data </a:t>
            </a:r>
            <a:r>
              <a:rPr lang="en-US" sz="2000" dirty="0">
                <a:latin typeface="Franklin Gothic Book" panose="020B0503020102020204" pitchFamily="34" charset="0"/>
              </a:rPr>
              <a:t>is essential for a </a:t>
            </a:r>
            <a:r>
              <a:rPr lang="en-US" sz="2000" dirty="0" smtClean="0">
                <a:latin typeface="Franklin Gothic Book" panose="020B0503020102020204" pitchFamily="34" charset="0"/>
              </a:rPr>
              <a:t>government;</a:t>
            </a:r>
          </a:p>
          <a:p>
            <a:pPr lvl="1"/>
            <a:r>
              <a:rPr lang="en-US" sz="2000" dirty="0" smtClean="0">
                <a:latin typeface="Franklin Gothic Book" panose="020B0503020102020204" pitchFamily="34" charset="0"/>
              </a:rPr>
              <a:t>Better negotiation position</a:t>
            </a:r>
          </a:p>
          <a:p>
            <a:pPr lvl="1"/>
            <a:r>
              <a:rPr lang="en-US" sz="2000" dirty="0" smtClean="0">
                <a:latin typeface="Franklin Gothic Book" panose="020B0503020102020204" pitchFamily="34" charset="0"/>
              </a:rPr>
              <a:t>Easier to promote the industry</a:t>
            </a:r>
          </a:p>
          <a:p>
            <a:pPr lvl="1"/>
            <a:r>
              <a:rPr lang="en-US" sz="2000" dirty="0" smtClean="0">
                <a:latin typeface="Franklin Gothic Book" panose="020B0503020102020204" pitchFamily="34" charset="0"/>
              </a:rPr>
              <a:t>For planning purposes</a:t>
            </a:r>
          </a:p>
          <a:p>
            <a:pPr marL="400050" lvl="2" indent="0">
              <a:buNone/>
            </a:pPr>
            <a:endParaRPr lang="nb-NO" altLang="nb-NO" sz="1600" dirty="0"/>
          </a:p>
          <a:p>
            <a:pPr marL="0" indent="0">
              <a:buNone/>
            </a:pPr>
            <a:r>
              <a:rPr lang="en-US" sz="1800" dirty="0" smtClean="0">
                <a:latin typeface="Franklin Gothic Book" panose="020B0503020102020204" pitchFamily="34" charset="0"/>
              </a:rPr>
              <a:t>Need for proper systems &amp; legal framework to support  Acquisition, Processing, Storage and Dissemination of data</a:t>
            </a:r>
          </a:p>
          <a:p>
            <a:pPr marL="0" indent="0">
              <a:buNone/>
            </a:pPr>
            <a:r>
              <a:rPr lang="en-US" sz="1800" b="1" dirty="0" smtClean="0">
                <a:latin typeface="Franklin Gothic Book" panose="020B0503020102020204" pitchFamily="34" charset="0"/>
              </a:rPr>
              <a:t>SAIs encouraged to assess the above</a:t>
            </a:r>
          </a:p>
          <a:p>
            <a:pPr marL="0" indent="0">
              <a:buNone/>
            </a:pPr>
            <a:r>
              <a:rPr lang="en-US" sz="1800" b="1" dirty="0" smtClean="0">
                <a:latin typeface="Franklin Gothic Book" panose="020B0503020102020204" pitchFamily="34" charset="0"/>
              </a:rPr>
              <a:t> </a:t>
            </a:r>
          </a:p>
          <a:p>
            <a:pPr marL="0" indent="0">
              <a:buNone/>
            </a:pPr>
            <a:r>
              <a:rPr lang="en-US" sz="1800" b="1" dirty="0" err="1" smtClean="0">
                <a:solidFill>
                  <a:srgbClr val="FF0000"/>
                </a:solidFill>
                <a:latin typeface="Franklin Gothic Book" panose="020B0503020102020204" pitchFamily="34" charset="0"/>
              </a:rPr>
              <a:t>Qns</a:t>
            </a:r>
            <a:r>
              <a:rPr lang="en-US" sz="1800" b="1" dirty="0" smtClean="0">
                <a:solidFill>
                  <a:srgbClr val="FF0000"/>
                </a:solidFill>
                <a:latin typeface="Franklin Gothic Book" panose="020B0503020102020204" pitchFamily="34" charset="0"/>
              </a:rPr>
              <a:t>; Is EI data adequately managed in the respective countries of participants?</a:t>
            </a:r>
            <a:endParaRPr lang="en-US" sz="1800" b="1" dirty="0">
              <a:solidFill>
                <a:srgbClr val="FF0000"/>
              </a:solidFill>
              <a:latin typeface="Franklin Gothic Book" panose="020B0503020102020204" pitchFamily="34" charset="0"/>
            </a:endParaRPr>
          </a:p>
          <a:p>
            <a:pPr marL="0" indent="0">
              <a:buNone/>
            </a:pPr>
            <a:endParaRPr lang="en-GB" sz="2400" b="1" dirty="0" smtClean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4629149" y="1020812"/>
            <a:ext cx="4514851" cy="5156152"/>
          </a:xfrm>
        </p:spPr>
        <p:txBody>
          <a:bodyPr/>
          <a:lstStyle/>
          <a:p>
            <a:r>
              <a:rPr lang="en-US" sz="2000" dirty="0" smtClean="0"/>
              <a:t>Norwegian Database at an offsite data center. A private company provides expertise in managing the data base.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6" name="Bild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97855" y="2564904"/>
            <a:ext cx="3597315" cy="1724549"/>
          </a:xfrm>
          <a:prstGeom prst="rect">
            <a:avLst/>
          </a:prstGeom>
        </p:spPr>
      </p:pic>
      <p:pic>
        <p:nvPicPr>
          <p:cNvPr id="7" name="Plassholder for innhold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97856" y="4392068"/>
            <a:ext cx="3601566" cy="1784895"/>
          </a:xfrm>
          <a:prstGeom prst="rect">
            <a:avLst/>
          </a:prstGeom>
        </p:spPr>
      </p:pic>
      <p:sp>
        <p:nvSpPr>
          <p:cNvPr id="4" name="Down Arrow 3"/>
          <p:cNvSpPr/>
          <p:nvPr/>
        </p:nvSpPr>
        <p:spPr>
          <a:xfrm>
            <a:off x="7308304" y="2204864"/>
            <a:ext cx="45719" cy="1440160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2397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706090"/>
          </a:xfrm>
        </p:spPr>
        <p:txBody>
          <a:bodyPr>
            <a:noAutofit/>
          </a:bodyPr>
          <a:lstStyle/>
          <a:p>
            <a:r>
              <a:rPr lang="en-GB" sz="3600" b="1" dirty="0">
                <a:latin typeface="Arial Narrow" pitchFamily="34" charset="0"/>
              </a:rPr>
              <a:t>Data management-Tanzania case study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4294967295"/>
          </p:nvPr>
        </p:nvSpPr>
        <p:spPr>
          <a:xfrm>
            <a:off x="0" y="980728"/>
            <a:ext cx="8964488" cy="5196235"/>
          </a:xfrm>
        </p:spPr>
        <p:txBody>
          <a:bodyPr>
            <a:normAutofit/>
          </a:bodyPr>
          <a:lstStyle/>
          <a:p>
            <a:endParaRPr lang="en-GB" sz="2400" dirty="0"/>
          </a:p>
          <a:p>
            <a:pPr marL="0" indent="0">
              <a:buNone/>
            </a:pPr>
            <a:endParaRPr lang="en-GB" sz="2400" dirty="0" smtClean="0"/>
          </a:p>
        </p:txBody>
      </p:sp>
      <p:sp>
        <p:nvSpPr>
          <p:cNvPr id="5" name="Content Placeholder 4"/>
          <p:cNvSpPr>
            <a:spLocks noGrp="1"/>
          </p:cNvSpPr>
          <p:nvPr>
            <p:ph sz="half" idx="4294967295"/>
          </p:nvPr>
        </p:nvSpPr>
        <p:spPr>
          <a:xfrm>
            <a:off x="395536" y="980728"/>
            <a:ext cx="8568952" cy="5328592"/>
          </a:xfrm>
        </p:spPr>
        <p:txBody>
          <a:bodyPr/>
          <a:lstStyle/>
          <a:p>
            <a:pPr marL="0" indent="0">
              <a:buNone/>
            </a:pPr>
            <a:r>
              <a:rPr lang="en-GB" sz="2000" b="1" dirty="0" smtClean="0"/>
              <a:t>Performance Audit on Management of Geophysical &amp; Geological Data for oil, 2016 Report</a:t>
            </a:r>
          </a:p>
          <a:p>
            <a:pPr marL="0" indent="0">
              <a:buNone/>
            </a:pPr>
            <a:endParaRPr lang="en-GB" sz="2400" dirty="0"/>
          </a:p>
          <a:p>
            <a:pPr marL="0" indent="0">
              <a:buNone/>
            </a:pPr>
            <a:endParaRPr lang="en-GB" sz="3000" dirty="0" smtClean="0"/>
          </a:p>
          <a:p>
            <a:pPr marL="0" indent="0">
              <a:buNone/>
            </a:pPr>
            <a:endParaRPr lang="en-GB" sz="3000" dirty="0"/>
          </a:p>
          <a:p>
            <a:endParaRPr lang="en-US" dirty="0"/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2102269166"/>
              </p:ext>
            </p:extLst>
          </p:nvPr>
        </p:nvGraphicFramePr>
        <p:xfrm>
          <a:off x="1524000" y="1772816"/>
          <a:ext cx="6864424" cy="43204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884189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46173"/>
          </a:xfrm>
        </p:spPr>
        <p:txBody>
          <a:bodyPr>
            <a:noAutofit/>
          </a:bodyPr>
          <a:lstStyle/>
          <a:p>
            <a:r>
              <a:rPr lang="en-GB" sz="3600" b="1" dirty="0" smtClean="0">
                <a:latin typeface="Arial Narrow" pitchFamily="34" charset="0"/>
              </a:rPr>
              <a:t>Value Chain Elements-Cont’d</a:t>
            </a:r>
            <a:endParaRPr lang="en-GB" sz="3600" b="1" dirty="0">
              <a:latin typeface="Arial Narrow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7504" y="1052736"/>
            <a:ext cx="4752528" cy="512422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800" b="1" dirty="0"/>
              <a:t>Award of </a:t>
            </a:r>
            <a:r>
              <a:rPr lang="en-GB" sz="2800" b="1" dirty="0" smtClean="0"/>
              <a:t>contracts-</a:t>
            </a:r>
          </a:p>
          <a:p>
            <a:r>
              <a:rPr lang="en-GB" sz="2400" dirty="0"/>
              <a:t>Are best international practices followed in Award of rights</a:t>
            </a:r>
            <a:r>
              <a:rPr lang="en-GB" sz="2400" dirty="0" smtClean="0"/>
              <a:t>?</a:t>
            </a:r>
          </a:p>
          <a:p>
            <a:endParaRPr lang="en-GB" sz="2400" dirty="0"/>
          </a:p>
          <a:p>
            <a:r>
              <a:rPr lang="en-GB" sz="2400" dirty="0"/>
              <a:t>Competitive and bidding </a:t>
            </a:r>
            <a:r>
              <a:rPr lang="en-GB" sz="2400" dirty="0" smtClean="0"/>
              <a:t>procedures.</a:t>
            </a:r>
          </a:p>
          <a:p>
            <a:endParaRPr lang="en-GB" sz="2400" dirty="0"/>
          </a:p>
          <a:p>
            <a:r>
              <a:rPr lang="en-GB" sz="2400" dirty="0" smtClean="0"/>
              <a:t>This ensures selection of companies with sufficient technical or financial capacity, reduces potential for corruption in award process</a:t>
            </a:r>
            <a:endParaRPr lang="en-GB" sz="2400" dirty="0"/>
          </a:p>
          <a:p>
            <a:pPr marL="0" indent="0">
              <a:buNone/>
            </a:pPr>
            <a:endParaRPr lang="en-GB" sz="2400" b="1" dirty="0" smtClean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4788024" y="1020812"/>
            <a:ext cx="4355976" cy="5156152"/>
          </a:xfrm>
        </p:spPr>
        <p:txBody>
          <a:bodyPr>
            <a:normAutofit/>
          </a:bodyPr>
          <a:lstStyle/>
          <a:p>
            <a:r>
              <a:rPr lang="en-GB" sz="1800" dirty="0" smtClean="0"/>
              <a:t>Examples</a:t>
            </a:r>
            <a:endParaRPr lang="en-GB" sz="1800" dirty="0"/>
          </a:p>
          <a:p>
            <a:pPr lvl="1"/>
            <a:r>
              <a:rPr lang="en-GB" sz="1800" dirty="0" smtClean="0"/>
              <a:t>including; </a:t>
            </a:r>
            <a:r>
              <a:rPr lang="en-GB" sz="1800" dirty="0"/>
              <a:t>Indonesia, </a:t>
            </a:r>
            <a:r>
              <a:rPr lang="en-GB" sz="1800" dirty="0" smtClean="0"/>
              <a:t>Mexico, Guinea</a:t>
            </a:r>
          </a:p>
          <a:p>
            <a:pPr marL="457200" lvl="1" indent="0">
              <a:buNone/>
            </a:pPr>
            <a:endParaRPr lang="en-GB" sz="1800" dirty="0"/>
          </a:p>
          <a:p>
            <a:pPr lvl="1"/>
            <a:r>
              <a:rPr lang="en-GB" sz="1800" dirty="0" smtClean="0"/>
              <a:t>In </a:t>
            </a:r>
            <a:r>
              <a:rPr lang="en-GB" sz="1800" dirty="0"/>
              <a:t>India, earlier concessionary rights were awarded on first come first serve basis. Following amendment of 2015 concessions, awards are through </a:t>
            </a:r>
            <a:r>
              <a:rPr lang="en-GB" sz="1800" dirty="0" smtClean="0"/>
              <a:t>auctions</a:t>
            </a:r>
          </a:p>
          <a:p>
            <a:pPr marL="457200" lvl="1" indent="0">
              <a:buNone/>
            </a:pPr>
            <a:endParaRPr lang="en-GB" sz="1800" dirty="0"/>
          </a:p>
          <a:p>
            <a:pPr marL="0" indent="0">
              <a:buNone/>
            </a:pPr>
            <a:r>
              <a:rPr lang="en-US" sz="2400" dirty="0" smtClean="0"/>
              <a:t>Is the award process in your country competitive and necessary legislation followed?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800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706090"/>
          </a:xfrm>
        </p:spPr>
        <p:txBody>
          <a:bodyPr>
            <a:noAutofit/>
          </a:bodyPr>
          <a:lstStyle/>
          <a:p>
            <a:r>
              <a:rPr lang="en-GB" sz="2400" b="1" dirty="0" smtClean="0">
                <a:latin typeface="Arial Narrow" pitchFamily="34" charset="0"/>
              </a:rPr>
              <a:t>Award of contracts-SAI Tanzania 2016 Example </a:t>
            </a:r>
            <a:endParaRPr lang="en-GB" sz="2400" b="1" dirty="0">
              <a:latin typeface="Arial Narrow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4294967295"/>
          </p:nvPr>
        </p:nvSpPr>
        <p:spPr>
          <a:xfrm>
            <a:off x="0" y="980728"/>
            <a:ext cx="8964488" cy="5196235"/>
          </a:xfrm>
        </p:spPr>
        <p:txBody>
          <a:bodyPr>
            <a:normAutofit/>
          </a:bodyPr>
          <a:lstStyle/>
          <a:p>
            <a:r>
              <a:rPr lang="en-GB" sz="2400" b="1" dirty="0" smtClean="0"/>
              <a:t>Main Audit Findings </a:t>
            </a:r>
            <a:endParaRPr lang="en-GB" sz="2400" b="1" dirty="0"/>
          </a:p>
          <a:p>
            <a:pPr marL="0" indent="0">
              <a:buNone/>
            </a:pPr>
            <a:endParaRPr lang="en-GB" sz="2400" dirty="0" smtClean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sz="half" idx="4294967295"/>
            <p:extLst>
              <p:ext uri="{D42A27DB-BD31-4B8C-83A1-F6EECF244321}">
                <p14:modId xmlns:p14="http://schemas.microsoft.com/office/powerpoint/2010/main" val="1351472952"/>
              </p:ext>
            </p:extLst>
          </p:nvPr>
        </p:nvGraphicFramePr>
        <p:xfrm>
          <a:off x="395288" y="1556791"/>
          <a:ext cx="8569325" cy="47519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929344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Autofit/>
          </a:bodyPr>
          <a:lstStyle/>
          <a:p>
            <a:r>
              <a:rPr lang="en-GB" sz="2800" b="1" dirty="0" smtClean="0">
                <a:latin typeface="Arial Narrow" pitchFamily="34" charset="0"/>
              </a:rPr>
              <a:t>Value Chain Elements-Monitoring of Operations</a:t>
            </a:r>
            <a:endParaRPr lang="en-GB" sz="2800" b="1" dirty="0">
              <a:latin typeface="Arial Narrow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980728"/>
            <a:ext cx="8892480" cy="4980211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endParaRPr lang="nb-NO" sz="2000" dirty="0"/>
          </a:p>
          <a:p>
            <a:endParaRPr lang="en-GB" sz="2400" b="1" dirty="0" smtClean="0"/>
          </a:p>
          <a:p>
            <a:pPr marL="0" indent="0">
              <a:buNone/>
            </a:pPr>
            <a:r>
              <a:rPr lang="nb-NO" dirty="0"/>
              <a:t>Two key areas for both oil and gas and mining to monitor:</a:t>
            </a:r>
          </a:p>
          <a:p>
            <a:pPr marL="457200" lvl="1" indent="0">
              <a:buNone/>
            </a:pPr>
            <a:r>
              <a:rPr lang="nb-NO" dirty="0"/>
              <a:t/>
            </a:r>
            <a:br>
              <a:rPr lang="nb-NO" dirty="0"/>
            </a:br>
            <a:r>
              <a:rPr lang="nb-NO" dirty="0"/>
              <a:t>1</a:t>
            </a:r>
            <a:r>
              <a:rPr lang="nb-NO" sz="2900" dirty="0"/>
              <a:t>) </a:t>
            </a:r>
            <a:r>
              <a:rPr lang="nb-NO" sz="2900" b="1" dirty="0"/>
              <a:t>Production volumes</a:t>
            </a:r>
            <a:r>
              <a:rPr lang="nb-NO" sz="2900" dirty="0"/>
              <a:t/>
            </a:r>
            <a:br>
              <a:rPr lang="nb-NO" sz="2900" dirty="0"/>
            </a:br>
            <a:endParaRPr lang="nb-NO" sz="2900" dirty="0"/>
          </a:p>
          <a:p>
            <a:pPr lvl="1"/>
            <a:r>
              <a:rPr lang="nb-NO" sz="2900" dirty="0"/>
              <a:t>Oil and gas - government needs to cross check documentation and make observations</a:t>
            </a:r>
          </a:p>
          <a:p>
            <a:pPr lvl="1"/>
            <a:r>
              <a:rPr lang="nb-NO" sz="2900" dirty="0"/>
              <a:t>Mining – production volume and value can vary greatly depending on type of mineral. Additionally, royalty systems and processing of minerals</a:t>
            </a:r>
          </a:p>
          <a:p>
            <a:pPr marL="457200" lvl="1" indent="0">
              <a:buNone/>
            </a:pPr>
            <a:r>
              <a:rPr lang="nb-NO" sz="2900" dirty="0"/>
              <a:t/>
            </a:r>
            <a:br>
              <a:rPr lang="nb-NO" sz="2900" dirty="0"/>
            </a:br>
            <a:r>
              <a:rPr lang="nb-NO" sz="2900" dirty="0"/>
              <a:t>2) </a:t>
            </a:r>
            <a:r>
              <a:rPr lang="nb-NO" sz="2900" b="1" dirty="0"/>
              <a:t>Environmental and social impacts</a:t>
            </a:r>
            <a:r>
              <a:rPr lang="nb-NO" sz="2900" dirty="0"/>
              <a:t/>
            </a:r>
            <a:br>
              <a:rPr lang="nb-NO" sz="2900" dirty="0"/>
            </a:br>
            <a:r>
              <a:rPr lang="nb-NO" sz="2900" dirty="0"/>
              <a:t/>
            </a:r>
            <a:br>
              <a:rPr lang="nb-NO" sz="2900" dirty="0"/>
            </a:br>
            <a:r>
              <a:rPr lang="nb-NO" sz="2900" dirty="0"/>
              <a:t>Compared to oil, mining operations generally have a larger footprint and have greater potential to cause adverse social and environmental impacts</a:t>
            </a:r>
          </a:p>
          <a:p>
            <a:pPr marL="0" indent="0">
              <a:buNone/>
            </a:pPr>
            <a:endParaRPr lang="en-GB" sz="2900" b="1" dirty="0" smtClean="0"/>
          </a:p>
          <a:p>
            <a:endParaRPr lang="en-GB" sz="2400" dirty="0"/>
          </a:p>
          <a:p>
            <a:pPr marL="0" indent="0">
              <a:buNone/>
            </a:pPr>
            <a:endParaRPr lang="en-GB" sz="2400" dirty="0" smtClean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endParaRPr lang="en-GB" sz="2400" dirty="0"/>
          </a:p>
          <a:p>
            <a:pPr marL="0" indent="0">
              <a:buNone/>
            </a:pPr>
            <a:endParaRPr lang="en-GB" sz="30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1729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Autofit/>
          </a:bodyPr>
          <a:lstStyle/>
          <a:p>
            <a:r>
              <a:rPr lang="en-GB" sz="2400" b="1" dirty="0" smtClean="0">
                <a:latin typeface="Arial Narrow" pitchFamily="34" charset="0"/>
              </a:rPr>
              <a:t>Value Chain Elements-Monitoring of Operations</a:t>
            </a:r>
            <a:endParaRPr lang="en-GB" sz="2400" b="1" dirty="0">
              <a:latin typeface="Arial Narrow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980728"/>
            <a:ext cx="4572000" cy="498021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400" b="1" dirty="0" smtClean="0"/>
              <a:t>Monitoring illustration- </a:t>
            </a:r>
            <a:r>
              <a:rPr lang="en-GB" sz="2400" dirty="0" smtClean="0"/>
              <a:t>SAI Uganda 2015 Audit Report</a:t>
            </a:r>
          </a:p>
          <a:p>
            <a:pPr marL="0" indent="0">
              <a:buNone/>
            </a:pPr>
            <a:r>
              <a:rPr lang="en-GB" sz="2400" b="1" dirty="0" smtClean="0"/>
              <a:t>Key Findings</a:t>
            </a:r>
          </a:p>
          <a:p>
            <a:r>
              <a:rPr lang="nb-NO" sz="2000" dirty="0"/>
              <a:t>Agency did not enforce law to formalize and regulate artisanal and small scale miners (ASM</a:t>
            </a:r>
            <a:r>
              <a:rPr lang="nb-NO" sz="2000" dirty="0" smtClean="0"/>
              <a:t>).</a:t>
            </a:r>
          </a:p>
          <a:p>
            <a:r>
              <a:rPr lang="en-US" sz="2000" dirty="0"/>
              <a:t>No occupational health and safety </a:t>
            </a:r>
            <a:r>
              <a:rPr lang="en-US" sz="2000" dirty="0" smtClean="0"/>
              <a:t>measures by </a:t>
            </a:r>
            <a:r>
              <a:rPr lang="en-US" sz="2000" dirty="0"/>
              <a:t>ASM</a:t>
            </a:r>
            <a:r>
              <a:rPr lang="en-US" sz="2000" dirty="0" smtClean="0"/>
              <a:t>.(mining without safety gear)</a:t>
            </a:r>
          </a:p>
          <a:p>
            <a:r>
              <a:rPr lang="nb-NO" sz="2000" dirty="0"/>
              <a:t>Not adequate inspection and monitoring of mineral licences to track performance.</a:t>
            </a:r>
          </a:p>
          <a:p>
            <a:r>
              <a:rPr lang="nb-NO" sz="2000" dirty="0"/>
              <a:t>National mineral </a:t>
            </a:r>
            <a:r>
              <a:rPr lang="nb-NO" sz="2000" dirty="0" smtClean="0"/>
              <a:t>lab </a:t>
            </a:r>
            <a:r>
              <a:rPr lang="nb-NO" sz="2000" dirty="0"/>
              <a:t>only adresses some tests </a:t>
            </a:r>
            <a:r>
              <a:rPr lang="nb-NO" sz="2000" dirty="0" smtClean="0"/>
              <a:t>;Not </a:t>
            </a:r>
            <a:r>
              <a:rPr lang="nb-NO" sz="2000" dirty="0"/>
              <a:t>yet accredited by ISO</a:t>
            </a:r>
          </a:p>
          <a:p>
            <a:endParaRPr lang="nb-NO" sz="2000" dirty="0"/>
          </a:p>
          <a:p>
            <a:endParaRPr lang="en-GB" sz="2400" b="1" dirty="0" smtClean="0"/>
          </a:p>
          <a:p>
            <a:endParaRPr lang="en-GB" sz="2400" b="1" dirty="0" smtClean="0"/>
          </a:p>
          <a:p>
            <a:endParaRPr lang="en-GB" sz="2400" dirty="0"/>
          </a:p>
          <a:p>
            <a:pPr marL="0" indent="0">
              <a:buNone/>
            </a:pPr>
            <a:endParaRPr lang="en-GB" sz="2400" dirty="0" smtClean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endParaRPr lang="en-GB" sz="2400" dirty="0"/>
          </a:p>
          <a:p>
            <a:pPr marL="0" indent="0">
              <a:buNone/>
            </a:pPr>
            <a:endParaRPr lang="en-GB" sz="3000" dirty="0"/>
          </a:p>
          <a:p>
            <a:endParaRPr lang="en-US" dirty="0"/>
          </a:p>
        </p:txBody>
      </p:sp>
      <p:pic>
        <p:nvPicPr>
          <p:cNvPr id="9" name="Bild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980728"/>
            <a:ext cx="4464496" cy="54029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3065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405582" y="1122363"/>
            <a:ext cx="8475291" cy="1708760"/>
          </a:xfr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en-GB" sz="4000" dirty="0" smtClean="0">
                <a:latin typeface="Arial Narrow" pitchFamily="34" charset="0"/>
              </a:rPr>
              <a:t>ROLE OF SAIs IN EXTRACTIVE INDUSTRIES</a:t>
            </a:r>
            <a:endParaRPr lang="en-GB" sz="4000" dirty="0">
              <a:latin typeface="Arial Narrow" pitchFamily="34" charset="0"/>
            </a:endParaRPr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611560" y="3745523"/>
            <a:ext cx="7634272" cy="2101362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GB" b="1" dirty="0" smtClean="0">
                <a:solidFill>
                  <a:srgbClr val="FF0000"/>
                </a:solidFill>
                <a:latin typeface="Arial Narrow" pitchFamily="34" charset="0"/>
              </a:rPr>
              <a:t>Presented by; </a:t>
            </a:r>
          </a:p>
          <a:p>
            <a:r>
              <a:rPr lang="en-GB" b="1" dirty="0" smtClean="0">
                <a:solidFill>
                  <a:srgbClr val="FF0000"/>
                </a:solidFill>
                <a:latin typeface="Arial Narrow" pitchFamily="34" charset="0"/>
              </a:rPr>
              <a:t>   Robert </a:t>
            </a:r>
            <a:r>
              <a:rPr lang="en-GB" b="1" dirty="0" err="1" smtClean="0">
                <a:solidFill>
                  <a:srgbClr val="FF0000"/>
                </a:solidFill>
                <a:latin typeface="Arial Narrow" pitchFamily="34" charset="0"/>
              </a:rPr>
              <a:t>Muhumuza</a:t>
            </a:r>
            <a:endParaRPr lang="en-GB" b="1" dirty="0" smtClean="0">
              <a:solidFill>
                <a:srgbClr val="FF0000"/>
              </a:solidFill>
              <a:latin typeface="Arial Narrow" pitchFamily="34" charset="0"/>
            </a:endParaRPr>
          </a:p>
          <a:p>
            <a:r>
              <a:rPr lang="en-GB" b="1" dirty="0" smtClean="0">
                <a:solidFill>
                  <a:srgbClr val="FF0000"/>
                </a:solidFill>
                <a:latin typeface="Arial Narrow" pitchFamily="34" charset="0"/>
              </a:rPr>
              <a:t>Office of the Auditor General  Uganda</a:t>
            </a:r>
            <a:endParaRPr lang="en-GB" b="1" dirty="0">
              <a:solidFill>
                <a:srgbClr val="FF0000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16215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778098"/>
          </a:xfrm>
        </p:spPr>
        <p:txBody>
          <a:bodyPr>
            <a:noAutofit/>
          </a:bodyPr>
          <a:lstStyle/>
          <a:p>
            <a:r>
              <a:rPr lang="en-GB" sz="3000" b="1" dirty="0">
                <a:latin typeface="Calibri (Headings)"/>
              </a:rPr>
              <a:t>Value Chain Elements-</a:t>
            </a:r>
            <a:r>
              <a:rPr lang="en-US" sz="3000" dirty="0">
                <a:latin typeface="Calibri(Heading)"/>
              </a:rPr>
              <a:t/>
            </a:r>
            <a:br>
              <a:rPr lang="en-US" sz="3000" dirty="0">
                <a:latin typeface="Calibri(Heading)"/>
              </a:rPr>
            </a:br>
            <a:r>
              <a:rPr lang="en-US" sz="3000" b="1" dirty="0"/>
              <a:t>Assessment and Collection of Revenues</a:t>
            </a:r>
            <a:endParaRPr lang="en-GB" sz="3000" b="1" dirty="0">
              <a:latin typeface="Arial Narrow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4294967295"/>
          </p:nvPr>
        </p:nvSpPr>
        <p:spPr>
          <a:xfrm>
            <a:off x="0" y="980728"/>
            <a:ext cx="8964488" cy="5196235"/>
          </a:xfrm>
        </p:spPr>
        <p:txBody>
          <a:bodyPr>
            <a:normAutofit/>
          </a:bodyPr>
          <a:lstStyle/>
          <a:p>
            <a:endParaRPr lang="en-GB" sz="2400" dirty="0"/>
          </a:p>
          <a:p>
            <a:pPr marL="0" indent="0">
              <a:buNone/>
            </a:pPr>
            <a:endParaRPr lang="en-GB" sz="2400" dirty="0" smtClean="0"/>
          </a:p>
        </p:txBody>
      </p:sp>
      <p:sp>
        <p:nvSpPr>
          <p:cNvPr id="5" name="Content Placeholder 4"/>
          <p:cNvSpPr>
            <a:spLocks noGrp="1"/>
          </p:cNvSpPr>
          <p:nvPr>
            <p:ph sz="half" idx="4294967295"/>
          </p:nvPr>
        </p:nvSpPr>
        <p:spPr>
          <a:xfrm>
            <a:off x="179512" y="1340768"/>
            <a:ext cx="8784976" cy="4968552"/>
          </a:xfrm>
        </p:spPr>
        <p:txBody>
          <a:bodyPr/>
          <a:lstStyle/>
          <a:p>
            <a:pPr marL="0" indent="0">
              <a:buNone/>
            </a:pPr>
            <a:r>
              <a:rPr lang="nb-NO" sz="2800" dirty="0"/>
              <a:t>The revenue base consists of a number of factors, e.g</a:t>
            </a:r>
            <a:r>
              <a:rPr lang="nb-NO" sz="2800" dirty="0" smtClean="0"/>
              <a:t>.</a:t>
            </a:r>
          </a:p>
          <a:p>
            <a:r>
              <a:rPr lang="en-ZA" sz="2800" dirty="0" smtClean="0"/>
              <a:t>Volumes </a:t>
            </a:r>
            <a:r>
              <a:rPr lang="en-ZA" sz="2800" dirty="0"/>
              <a:t>and quality of produced minerals and </a:t>
            </a:r>
            <a:r>
              <a:rPr lang="en-ZA" sz="2800" dirty="0" smtClean="0"/>
              <a:t>petroleum</a:t>
            </a:r>
          </a:p>
          <a:p>
            <a:pPr lvl="0"/>
            <a:r>
              <a:rPr lang="en-ZA" sz="2800" dirty="0"/>
              <a:t>Tax rate</a:t>
            </a:r>
          </a:p>
          <a:p>
            <a:pPr lvl="0"/>
            <a:r>
              <a:rPr lang="en-ZA" sz="2800" dirty="0"/>
              <a:t>Value of product</a:t>
            </a:r>
            <a:endParaRPr lang="nb-NO" sz="2800" dirty="0"/>
          </a:p>
          <a:p>
            <a:pPr lvl="0"/>
            <a:r>
              <a:rPr lang="en-ZA" sz="2800" dirty="0" smtClean="0"/>
              <a:t>Recoverable </a:t>
            </a:r>
            <a:r>
              <a:rPr lang="en-ZA" sz="2800" dirty="0"/>
              <a:t>costs are in line with the eligible deductible </a:t>
            </a:r>
            <a:r>
              <a:rPr lang="en-ZA" sz="2800" dirty="0" smtClean="0"/>
              <a:t>expenditures otherwise Government take is eroded</a:t>
            </a:r>
          </a:p>
          <a:p>
            <a:r>
              <a:rPr lang="en-ZA" sz="2800" dirty="0"/>
              <a:t>The prices in transactions between related companies is assessed and tested for transfer mispricing </a:t>
            </a:r>
            <a:endParaRPr lang="nb-NO" sz="2800" dirty="0"/>
          </a:p>
          <a:p>
            <a:pPr lvl="0"/>
            <a:endParaRPr lang="en-ZA" sz="2800" dirty="0"/>
          </a:p>
          <a:p>
            <a:endParaRPr lang="en-ZA" sz="2800" dirty="0"/>
          </a:p>
          <a:p>
            <a:pPr marL="0" indent="0">
              <a:buNone/>
            </a:pPr>
            <a:endParaRPr lang="nb-NO" sz="2800" dirty="0"/>
          </a:p>
          <a:p>
            <a:pPr marL="0" indent="0">
              <a:buNone/>
            </a:pPr>
            <a:endParaRPr lang="en-GB" sz="30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3456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778098"/>
          </a:xfrm>
        </p:spPr>
        <p:txBody>
          <a:bodyPr>
            <a:noAutofit/>
          </a:bodyPr>
          <a:lstStyle/>
          <a:p>
            <a:r>
              <a:rPr lang="en-GB" sz="3000" b="1" dirty="0">
                <a:latin typeface="Calibri (Headings)"/>
              </a:rPr>
              <a:t>Value Chain Elements-</a:t>
            </a:r>
            <a:r>
              <a:rPr lang="en-US" sz="3000" dirty="0">
                <a:latin typeface="Calibri(Heading)"/>
              </a:rPr>
              <a:t/>
            </a:r>
            <a:br>
              <a:rPr lang="en-US" sz="3000" dirty="0">
                <a:latin typeface="Calibri(Heading)"/>
              </a:rPr>
            </a:br>
            <a:r>
              <a:rPr lang="en-US" sz="3000" b="1" dirty="0"/>
              <a:t>Assessment and Collection of Revenues</a:t>
            </a:r>
            <a:endParaRPr lang="en-GB" sz="3000" b="1" dirty="0">
              <a:latin typeface="Arial Narrow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4294967295"/>
          </p:nvPr>
        </p:nvSpPr>
        <p:spPr>
          <a:xfrm>
            <a:off x="0" y="980728"/>
            <a:ext cx="8964488" cy="5196235"/>
          </a:xfrm>
        </p:spPr>
        <p:txBody>
          <a:bodyPr>
            <a:normAutofit/>
          </a:bodyPr>
          <a:lstStyle/>
          <a:p>
            <a:endParaRPr lang="en-GB" sz="2400" dirty="0"/>
          </a:p>
          <a:p>
            <a:pPr marL="0" indent="0">
              <a:buNone/>
            </a:pPr>
            <a:endParaRPr lang="en-GB" sz="2400" dirty="0" smtClean="0"/>
          </a:p>
        </p:txBody>
      </p:sp>
      <p:sp>
        <p:nvSpPr>
          <p:cNvPr id="5" name="Content Placeholder 4"/>
          <p:cNvSpPr>
            <a:spLocks noGrp="1"/>
          </p:cNvSpPr>
          <p:nvPr>
            <p:ph sz="half" idx="4294967295"/>
          </p:nvPr>
        </p:nvSpPr>
        <p:spPr>
          <a:xfrm>
            <a:off x="179512" y="1340768"/>
            <a:ext cx="8784976" cy="4968552"/>
          </a:xfrm>
        </p:spPr>
        <p:txBody>
          <a:bodyPr/>
          <a:lstStyle/>
          <a:p>
            <a:pPr marL="0" lvl="0" indent="0">
              <a:buNone/>
            </a:pPr>
            <a:endParaRPr lang="en-ZA" sz="2800" dirty="0"/>
          </a:p>
          <a:p>
            <a:endParaRPr lang="en-ZA" sz="2800" dirty="0"/>
          </a:p>
          <a:p>
            <a:pPr marL="0" indent="0">
              <a:buNone/>
            </a:pPr>
            <a:endParaRPr lang="nb-NO" sz="2800" dirty="0"/>
          </a:p>
          <a:p>
            <a:pPr marL="0" indent="0">
              <a:buNone/>
            </a:pPr>
            <a:endParaRPr lang="en-GB" sz="3000" dirty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052735"/>
            <a:ext cx="9144000" cy="50434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8207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778098"/>
          </a:xfrm>
        </p:spPr>
        <p:txBody>
          <a:bodyPr>
            <a:noAutofit/>
          </a:bodyPr>
          <a:lstStyle/>
          <a:p>
            <a:r>
              <a:rPr lang="en-GB" sz="3000" b="1" dirty="0">
                <a:latin typeface="Calibri (Headings)"/>
              </a:rPr>
              <a:t>Value Chain Elements-</a:t>
            </a:r>
            <a:r>
              <a:rPr lang="en-US" sz="3000" dirty="0">
                <a:latin typeface="Calibri(Heading)"/>
              </a:rPr>
              <a:t/>
            </a:r>
            <a:br>
              <a:rPr lang="en-US" sz="3000" dirty="0">
                <a:latin typeface="Calibri(Heading)"/>
              </a:rPr>
            </a:br>
            <a:r>
              <a:rPr lang="en-US" sz="3000" b="1" dirty="0"/>
              <a:t>Assessment and Collection of Revenues</a:t>
            </a:r>
            <a:endParaRPr lang="en-GB" sz="3000" b="1" dirty="0">
              <a:latin typeface="Arial Narrow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4294967295"/>
          </p:nvPr>
        </p:nvSpPr>
        <p:spPr>
          <a:xfrm>
            <a:off x="0" y="980728"/>
            <a:ext cx="8964488" cy="519623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400" b="1" u="sng" dirty="0" smtClean="0"/>
              <a:t>High level Audit Considerations</a:t>
            </a:r>
            <a:endParaRPr lang="en-GB" sz="2400" b="1" u="sng" dirty="0"/>
          </a:p>
          <a:p>
            <a:pPr marL="0" indent="0">
              <a:buNone/>
            </a:pPr>
            <a:endParaRPr lang="en-GB" sz="2400" dirty="0" smtClean="0"/>
          </a:p>
        </p:txBody>
      </p:sp>
      <p:sp>
        <p:nvSpPr>
          <p:cNvPr id="5" name="Content Placeholder 4"/>
          <p:cNvSpPr>
            <a:spLocks noGrp="1"/>
          </p:cNvSpPr>
          <p:nvPr>
            <p:ph sz="half" idx="4294967295"/>
          </p:nvPr>
        </p:nvSpPr>
        <p:spPr>
          <a:xfrm>
            <a:off x="179512" y="1340768"/>
            <a:ext cx="8784976" cy="4968552"/>
          </a:xfrm>
        </p:spPr>
        <p:txBody>
          <a:bodyPr>
            <a:normAutofit fontScale="92500" lnSpcReduction="20000"/>
          </a:bodyPr>
          <a:lstStyle/>
          <a:p>
            <a:pPr lvl="0" fontAlgn="base"/>
            <a:r>
              <a:rPr lang="en-ZA" sz="2800" dirty="0"/>
              <a:t>Reported volumes and quality of produced minerals and petroleum are correct.</a:t>
            </a:r>
            <a:endParaRPr lang="nb-NO" sz="2800" dirty="0"/>
          </a:p>
          <a:p>
            <a:pPr lvl="0" fontAlgn="base"/>
            <a:r>
              <a:rPr lang="en-ZA" sz="2800" dirty="0"/>
              <a:t>The tax is calculated based on the rate specified in the relevant law, act or contract.  </a:t>
            </a:r>
            <a:endParaRPr lang="nb-NO" sz="2800" dirty="0"/>
          </a:p>
          <a:p>
            <a:pPr lvl="0" fontAlgn="base"/>
            <a:r>
              <a:rPr lang="en-ZA" sz="2800" dirty="0"/>
              <a:t>The recoverable costs are in line with the eligible deductible expenditures defined in the PSA/PSC, or in the taxation act (necessary, appropriate, economical and connected to the mineral/petroleum operations).</a:t>
            </a:r>
            <a:endParaRPr lang="nb-NO" sz="2800" dirty="0"/>
          </a:p>
          <a:p>
            <a:pPr lvl="0" fontAlgn="base"/>
            <a:r>
              <a:rPr lang="en-ZA" sz="2800" dirty="0"/>
              <a:t> The prices applied in transactions between related companies are assessed and tested for transfer mispricing </a:t>
            </a:r>
            <a:endParaRPr lang="nb-NO" sz="2800" dirty="0"/>
          </a:p>
          <a:p>
            <a:pPr lvl="0" fontAlgn="base"/>
            <a:r>
              <a:rPr lang="en-ZA" sz="2800" dirty="0"/>
              <a:t>The value of petroleum/minerals etc., of which tax revenues are derived from, is calculated and measured in accordance with legislation/contracts</a:t>
            </a:r>
          </a:p>
          <a:p>
            <a:endParaRPr lang="en-ZA" sz="2800" dirty="0"/>
          </a:p>
          <a:p>
            <a:pPr marL="0" indent="0">
              <a:buNone/>
            </a:pPr>
            <a:endParaRPr lang="nb-NO" sz="2800" dirty="0"/>
          </a:p>
          <a:p>
            <a:pPr marL="0" indent="0">
              <a:buNone/>
            </a:pPr>
            <a:endParaRPr lang="en-GB" sz="30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1204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778098"/>
          </a:xfrm>
        </p:spPr>
        <p:txBody>
          <a:bodyPr>
            <a:noAutofit/>
          </a:bodyPr>
          <a:lstStyle/>
          <a:p>
            <a:r>
              <a:rPr lang="en-GB" sz="3000" b="1" dirty="0" smtClean="0">
                <a:latin typeface="Calibri (Headings)"/>
              </a:rPr>
              <a:t>Value Chain Elements-</a:t>
            </a:r>
            <a:r>
              <a:rPr lang="en-US" sz="3000" dirty="0" smtClean="0">
                <a:latin typeface="Calibri(Heading)"/>
              </a:rPr>
              <a:t/>
            </a:r>
            <a:br>
              <a:rPr lang="en-US" sz="3000" dirty="0" smtClean="0">
                <a:latin typeface="Calibri(Heading)"/>
              </a:rPr>
            </a:br>
            <a:r>
              <a:rPr lang="en-US" sz="3000" b="1" dirty="0" smtClean="0"/>
              <a:t>Assessment and Collection of Revenues</a:t>
            </a:r>
            <a:endParaRPr lang="en-GB" sz="3000" b="1" dirty="0">
              <a:latin typeface="Arial Narrow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4294967295"/>
          </p:nvPr>
        </p:nvSpPr>
        <p:spPr>
          <a:xfrm>
            <a:off x="0" y="980728"/>
            <a:ext cx="8964488" cy="519623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b-NO" sz="2800" b="1" u="sng" dirty="0" smtClean="0"/>
              <a:t>Transfer Pricing considerations</a:t>
            </a:r>
            <a:endParaRPr lang="en-GB" sz="2800" b="1" u="sng" dirty="0" smtClean="0"/>
          </a:p>
        </p:txBody>
      </p:sp>
      <p:sp>
        <p:nvSpPr>
          <p:cNvPr id="5" name="Content Placeholder 4"/>
          <p:cNvSpPr>
            <a:spLocks noGrp="1"/>
          </p:cNvSpPr>
          <p:nvPr>
            <p:ph sz="half" idx="4294967295"/>
          </p:nvPr>
        </p:nvSpPr>
        <p:spPr>
          <a:xfrm>
            <a:off x="179512" y="1340768"/>
            <a:ext cx="8784976" cy="4968552"/>
          </a:xfrm>
        </p:spPr>
        <p:txBody>
          <a:bodyPr>
            <a:normAutofit fontScale="92500" lnSpcReduction="10000"/>
          </a:bodyPr>
          <a:lstStyle/>
          <a:p>
            <a:pPr marL="0" lvl="0" indent="0" fontAlgn="base">
              <a:buNone/>
            </a:pPr>
            <a:endParaRPr lang="en-ZA" sz="2800" dirty="0" smtClean="0"/>
          </a:p>
          <a:p>
            <a:r>
              <a:rPr lang="en-ZA" sz="2800" dirty="0"/>
              <a:t>A SAI’s mandate is normally limited to controlling how tax authorities handle TP risks. </a:t>
            </a:r>
          </a:p>
          <a:p>
            <a:r>
              <a:rPr lang="en-ZA" sz="2800" dirty="0"/>
              <a:t>The tax auditor should consider the country’s domestic legislation regarding key TP principles, including the arm's length principle, TP methods</a:t>
            </a:r>
            <a:r>
              <a:rPr lang="nb-NO" sz="2800" dirty="0"/>
              <a:t> etc.</a:t>
            </a:r>
          </a:p>
          <a:p>
            <a:r>
              <a:rPr lang="en-ZA" sz="2800" dirty="0"/>
              <a:t>The legal framework is different from country to country. Some have strong other have weaker regulations.</a:t>
            </a:r>
          </a:p>
          <a:p>
            <a:r>
              <a:rPr lang="en-ZA" sz="2800" dirty="0"/>
              <a:t>In this case, a tax auditor should consider whether it is legally possible to apply a general anti-avoidance rule (GAAR), the OECD guidelines on TP and/or any other international best practice.</a:t>
            </a:r>
            <a:endParaRPr lang="nb-NO" sz="2800" dirty="0"/>
          </a:p>
          <a:p>
            <a:endParaRPr lang="en-ZA" sz="2800" dirty="0"/>
          </a:p>
          <a:p>
            <a:pPr marL="0" indent="0">
              <a:buNone/>
            </a:pPr>
            <a:endParaRPr lang="nb-NO" sz="2800" dirty="0"/>
          </a:p>
          <a:p>
            <a:pPr marL="0" indent="0">
              <a:buNone/>
            </a:pPr>
            <a:endParaRPr lang="en-GB" sz="30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1325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778098"/>
          </a:xfrm>
        </p:spPr>
        <p:txBody>
          <a:bodyPr>
            <a:noAutofit/>
          </a:bodyPr>
          <a:lstStyle/>
          <a:p>
            <a:r>
              <a:rPr lang="en-GB" sz="3000" b="1" dirty="0" smtClean="0">
                <a:latin typeface="Calibri (Headings)"/>
              </a:rPr>
              <a:t>Value Chain Elements-</a:t>
            </a:r>
            <a:r>
              <a:rPr lang="en-US" sz="3000" dirty="0" smtClean="0">
                <a:latin typeface="Calibri(Heading)"/>
              </a:rPr>
              <a:t/>
            </a:r>
            <a:br>
              <a:rPr lang="en-US" sz="3000" dirty="0" smtClean="0">
                <a:latin typeface="Calibri(Heading)"/>
              </a:rPr>
            </a:br>
            <a:r>
              <a:rPr lang="en-US" sz="3000" b="1" dirty="0" smtClean="0"/>
              <a:t>Assessment and Collection of Revenues</a:t>
            </a:r>
            <a:endParaRPr lang="en-GB" sz="3000" b="1" dirty="0">
              <a:latin typeface="Arial Narrow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4294967295"/>
          </p:nvPr>
        </p:nvSpPr>
        <p:spPr>
          <a:xfrm>
            <a:off x="0" y="980728"/>
            <a:ext cx="8964488" cy="519623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b-NO" sz="2800" b="1" u="sng" dirty="0" smtClean="0"/>
              <a:t>TP: Examples of what could be Audited</a:t>
            </a:r>
            <a:endParaRPr lang="en-GB" sz="2800" b="1" u="sng" dirty="0" smtClean="0"/>
          </a:p>
        </p:txBody>
      </p:sp>
      <p:sp>
        <p:nvSpPr>
          <p:cNvPr id="5" name="Content Placeholder 4"/>
          <p:cNvSpPr>
            <a:spLocks noGrp="1"/>
          </p:cNvSpPr>
          <p:nvPr>
            <p:ph sz="half" idx="4294967295"/>
          </p:nvPr>
        </p:nvSpPr>
        <p:spPr>
          <a:xfrm>
            <a:off x="179512" y="1340768"/>
            <a:ext cx="8784976" cy="4968552"/>
          </a:xfrm>
        </p:spPr>
        <p:txBody>
          <a:bodyPr>
            <a:normAutofit fontScale="92500" lnSpcReduction="10000"/>
          </a:bodyPr>
          <a:lstStyle/>
          <a:p>
            <a:pPr marL="0" lvl="0" indent="0" fontAlgn="base">
              <a:buNone/>
            </a:pPr>
            <a:endParaRPr lang="en-ZA" sz="2800" dirty="0" smtClean="0"/>
          </a:p>
          <a:p>
            <a:pPr marL="0" indent="0">
              <a:buNone/>
            </a:pPr>
            <a:r>
              <a:rPr lang="en-ZA" sz="2800" dirty="0"/>
              <a:t>Examine/check/survey/scrutinise relevant revenue authority on their:</a:t>
            </a:r>
          </a:p>
          <a:p>
            <a:r>
              <a:rPr lang="en-ZA" sz="2800" dirty="0"/>
              <a:t>Organisation, competence and capacity on TP.</a:t>
            </a:r>
            <a:endParaRPr lang="nb-NO" sz="2800" dirty="0"/>
          </a:p>
          <a:p>
            <a:r>
              <a:rPr lang="en-ZA" sz="2800" dirty="0"/>
              <a:t>Compliance with provisions in contracts/agreements, i.e. monitoring, audits, surveillance etc.</a:t>
            </a:r>
          </a:p>
          <a:p>
            <a:pPr lvl="0"/>
            <a:r>
              <a:rPr lang="en-ZA" sz="2800" dirty="0"/>
              <a:t>Reliability/trustworthiness of reports on controls and tax audits.</a:t>
            </a:r>
            <a:endParaRPr lang="nb-NO" sz="2800" dirty="0"/>
          </a:p>
          <a:p>
            <a:pPr lvl="0"/>
            <a:r>
              <a:rPr lang="en-ZA" sz="2800" dirty="0"/>
              <a:t>Paramount policies/requirements by Parliament and/or superior authority.</a:t>
            </a:r>
            <a:endParaRPr lang="nb-NO" sz="2800" dirty="0"/>
          </a:p>
          <a:p>
            <a:pPr lvl="0"/>
            <a:r>
              <a:rPr lang="en-ZA" sz="2800" dirty="0"/>
              <a:t>Compliance with legislation, e.g. tax audit performance, internal quality assurance.</a:t>
            </a:r>
            <a:endParaRPr lang="nb-NO" sz="2800" dirty="0"/>
          </a:p>
          <a:p>
            <a:endParaRPr lang="en-ZA" sz="2800" dirty="0"/>
          </a:p>
          <a:p>
            <a:pPr marL="0" indent="0">
              <a:buNone/>
            </a:pPr>
            <a:endParaRPr lang="nb-NO" sz="2800" dirty="0"/>
          </a:p>
          <a:p>
            <a:pPr marL="0" indent="0">
              <a:buNone/>
            </a:pPr>
            <a:endParaRPr lang="en-GB" sz="30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1598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778098"/>
          </a:xfrm>
        </p:spPr>
        <p:txBody>
          <a:bodyPr>
            <a:noAutofit/>
          </a:bodyPr>
          <a:lstStyle/>
          <a:p>
            <a:r>
              <a:rPr lang="en-GB" sz="3000" b="1" dirty="0">
                <a:latin typeface="Calibri (Headings)"/>
              </a:rPr>
              <a:t>Value Chain Elements-</a:t>
            </a:r>
            <a:r>
              <a:rPr lang="en-US" sz="3000" dirty="0">
                <a:latin typeface="Calibri(Heading)"/>
              </a:rPr>
              <a:t/>
            </a:r>
            <a:br>
              <a:rPr lang="en-US" sz="3000" dirty="0">
                <a:latin typeface="Calibri(Heading)"/>
              </a:rPr>
            </a:br>
            <a:r>
              <a:rPr lang="nb-NO" sz="3200" b="1" dirty="0"/>
              <a:t>Revenue Management and Allocation</a:t>
            </a:r>
            <a:endParaRPr lang="en-GB" sz="3000" b="1" dirty="0">
              <a:latin typeface="Arial Narrow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4294967295"/>
          </p:nvPr>
        </p:nvSpPr>
        <p:spPr>
          <a:xfrm>
            <a:off x="0" y="980728"/>
            <a:ext cx="8964488" cy="5196235"/>
          </a:xfrm>
        </p:spPr>
        <p:txBody>
          <a:bodyPr>
            <a:normAutofit/>
          </a:bodyPr>
          <a:lstStyle/>
          <a:p>
            <a:endParaRPr lang="en-GB" sz="2400" dirty="0"/>
          </a:p>
          <a:p>
            <a:pPr marL="0" indent="0">
              <a:buNone/>
            </a:pPr>
            <a:endParaRPr lang="en-GB" sz="2400" dirty="0" smtClean="0"/>
          </a:p>
        </p:txBody>
      </p:sp>
      <p:sp>
        <p:nvSpPr>
          <p:cNvPr id="5" name="Content Placeholder 4"/>
          <p:cNvSpPr>
            <a:spLocks noGrp="1"/>
          </p:cNvSpPr>
          <p:nvPr>
            <p:ph sz="half" idx="4294967295"/>
          </p:nvPr>
        </p:nvSpPr>
        <p:spPr>
          <a:xfrm>
            <a:off x="179512" y="1340768"/>
            <a:ext cx="8784976" cy="4968552"/>
          </a:xfrm>
        </p:spPr>
        <p:txBody>
          <a:bodyPr/>
          <a:lstStyle/>
          <a:p>
            <a:r>
              <a:rPr lang="en-ZA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The system for the management and allocation of revenue from minerals/petroleum is to be governed by rules and procedures to ensure a responsible, accountable, and sustainable use.</a:t>
            </a:r>
            <a:endParaRPr lang="nb-NO" dirty="0">
              <a:solidFill>
                <a:srgbClr val="000000"/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ZA" dirty="0"/>
              <a:t>For countries with large, expected revenues, petroleum and mineral </a:t>
            </a:r>
            <a:r>
              <a:rPr lang="en-ZA" b="1" dirty="0"/>
              <a:t>sovereign wealth funds </a:t>
            </a:r>
            <a:r>
              <a:rPr lang="en-ZA" dirty="0"/>
              <a:t>provide a way to collect revenue which government cannot efficiently spend during a single year.</a:t>
            </a:r>
            <a:endParaRPr lang="nb-NO" dirty="0"/>
          </a:p>
          <a:p>
            <a:pPr marL="0" lvl="0" indent="0">
              <a:buNone/>
            </a:pPr>
            <a:endParaRPr lang="en-ZA" sz="2800" dirty="0"/>
          </a:p>
          <a:p>
            <a:endParaRPr lang="en-ZA" sz="2800" dirty="0"/>
          </a:p>
          <a:p>
            <a:pPr marL="0" indent="0">
              <a:buNone/>
            </a:pPr>
            <a:endParaRPr lang="nb-NO" sz="2800" dirty="0"/>
          </a:p>
          <a:p>
            <a:pPr marL="0" indent="0">
              <a:buNone/>
            </a:pPr>
            <a:endParaRPr lang="en-GB" sz="30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6490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778098"/>
          </a:xfrm>
        </p:spPr>
        <p:txBody>
          <a:bodyPr>
            <a:noAutofit/>
          </a:bodyPr>
          <a:lstStyle/>
          <a:p>
            <a:r>
              <a:rPr lang="en-GB" sz="3000" b="1" dirty="0">
                <a:latin typeface="Calibri (Headings)"/>
              </a:rPr>
              <a:t>Value Chain Elements-</a:t>
            </a:r>
            <a:r>
              <a:rPr lang="en-US" sz="3000" dirty="0">
                <a:latin typeface="Calibri(Heading)"/>
              </a:rPr>
              <a:t/>
            </a:r>
            <a:br>
              <a:rPr lang="en-US" sz="3000" dirty="0">
                <a:latin typeface="Calibri(Heading)"/>
              </a:rPr>
            </a:br>
            <a:r>
              <a:rPr lang="nb-NO" sz="3200" b="1" dirty="0"/>
              <a:t>Revenue Management and Allocation</a:t>
            </a:r>
            <a:endParaRPr lang="en-GB" sz="3000" b="1" dirty="0">
              <a:latin typeface="Arial Narrow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4294967295"/>
          </p:nvPr>
        </p:nvSpPr>
        <p:spPr>
          <a:xfrm>
            <a:off x="0" y="980728"/>
            <a:ext cx="8964488" cy="5196235"/>
          </a:xfrm>
        </p:spPr>
        <p:txBody>
          <a:bodyPr>
            <a:normAutofit/>
          </a:bodyPr>
          <a:lstStyle/>
          <a:p>
            <a:endParaRPr lang="en-GB" sz="2400" dirty="0"/>
          </a:p>
          <a:p>
            <a:pPr marL="0" indent="0">
              <a:buNone/>
            </a:pPr>
            <a:endParaRPr lang="en-GB" sz="2400" dirty="0" smtClean="0"/>
          </a:p>
        </p:txBody>
      </p:sp>
      <p:sp>
        <p:nvSpPr>
          <p:cNvPr id="5" name="Content Placeholder 4"/>
          <p:cNvSpPr>
            <a:spLocks noGrp="1"/>
          </p:cNvSpPr>
          <p:nvPr>
            <p:ph sz="half" idx="4294967295"/>
          </p:nvPr>
        </p:nvSpPr>
        <p:spPr>
          <a:xfrm>
            <a:off x="179512" y="1340768"/>
            <a:ext cx="8784976" cy="4968552"/>
          </a:xfrm>
        </p:spPr>
        <p:txBody>
          <a:bodyPr>
            <a:normAutofit lnSpcReduction="10000"/>
          </a:bodyPr>
          <a:lstStyle/>
          <a:p>
            <a:r>
              <a:rPr lang="nb-NO" dirty="0"/>
              <a:t>How to turn revenue from depletable resources into </a:t>
            </a:r>
            <a:r>
              <a:rPr lang="en-ZA" dirty="0"/>
              <a:t>prosperity, ensuring equal distribution of wealth, reduction of poverty and long-term fiscal sustainability?</a:t>
            </a:r>
          </a:p>
          <a:p>
            <a:r>
              <a:rPr lang="nb-NO" dirty="0"/>
              <a:t>Some decisions:</a:t>
            </a:r>
          </a:p>
          <a:p>
            <a:pPr lvl="1"/>
            <a:r>
              <a:rPr lang="nb-NO" b="1" dirty="0"/>
              <a:t>How much to use for present use (national budget)</a:t>
            </a:r>
          </a:p>
          <a:p>
            <a:pPr lvl="1"/>
            <a:r>
              <a:rPr lang="nb-NO" b="1" dirty="0"/>
              <a:t>Particular purposes, eg. Infrastructure projects</a:t>
            </a:r>
          </a:p>
          <a:p>
            <a:pPr lvl="1"/>
            <a:r>
              <a:rPr lang="nb-NO" b="1" dirty="0"/>
              <a:t>Allocation to a fund? </a:t>
            </a:r>
          </a:p>
          <a:p>
            <a:pPr lvl="1"/>
            <a:r>
              <a:rPr lang="nb-NO" b="1" dirty="0"/>
              <a:t>How the fund is used</a:t>
            </a:r>
          </a:p>
          <a:p>
            <a:pPr lvl="1"/>
            <a:r>
              <a:rPr lang="nb-NO" b="1" dirty="0"/>
              <a:t>Allocation to central, regional, local level</a:t>
            </a:r>
          </a:p>
          <a:p>
            <a:pPr marL="0" lvl="0" indent="0">
              <a:buNone/>
            </a:pPr>
            <a:endParaRPr lang="en-ZA" sz="2800" dirty="0"/>
          </a:p>
          <a:p>
            <a:endParaRPr lang="en-ZA" sz="2800" dirty="0"/>
          </a:p>
          <a:p>
            <a:pPr marL="0" indent="0">
              <a:buNone/>
            </a:pPr>
            <a:endParaRPr lang="nb-NO" sz="2800" dirty="0"/>
          </a:p>
          <a:p>
            <a:pPr marL="0" indent="0">
              <a:buNone/>
            </a:pPr>
            <a:endParaRPr lang="en-GB" sz="30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5590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778098"/>
          </a:xfrm>
        </p:spPr>
        <p:txBody>
          <a:bodyPr>
            <a:noAutofit/>
          </a:bodyPr>
          <a:lstStyle/>
          <a:p>
            <a:r>
              <a:rPr lang="en-GB" sz="3000" b="1" dirty="0">
                <a:latin typeface="Calibri (Headings)"/>
              </a:rPr>
              <a:t>Value Chain Elements-</a:t>
            </a:r>
            <a:r>
              <a:rPr lang="en-US" sz="3000" dirty="0">
                <a:latin typeface="Calibri(Heading)"/>
              </a:rPr>
              <a:t/>
            </a:r>
            <a:br>
              <a:rPr lang="en-US" sz="3000" dirty="0">
                <a:latin typeface="Calibri(Heading)"/>
              </a:rPr>
            </a:br>
            <a:r>
              <a:rPr lang="nb-NO" sz="3200" b="1" dirty="0"/>
              <a:t>Implementation of sustainable policies</a:t>
            </a:r>
            <a:endParaRPr lang="en-GB" sz="3000" b="1" dirty="0">
              <a:latin typeface="Arial Narrow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4294967295"/>
          </p:nvPr>
        </p:nvSpPr>
        <p:spPr>
          <a:xfrm>
            <a:off x="0" y="980728"/>
            <a:ext cx="8964488" cy="5196235"/>
          </a:xfrm>
        </p:spPr>
        <p:txBody>
          <a:bodyPr>
            <a:normAutofit/>
          </a:bodyPr>
          <a:lstStyle/>
          <a:p>
            <a:endParaRPr lang="en-GB" sz="2400" dirty="0"/>
          </a:p>
          <a:p>
            <a:pPr marL="0" indent="0">
              <a:buNone/>
            </a:pPr>
            <a:endParaRPr lang="en-GB" sz="2400" dirty="0" smtClean="0"/>
          </a:p>
        </p:txBody>
      </p:sp>
      <p:sp>
        <p:nvSpPr>
          <p:cNvPr id="5" name="Content Placeholder 4"/>
          <p:cNvSpPr>
            <a:spLocks noGrp="1"/>
          </p:cNvSpPr>
          <p:nvPr>
            <p:ph sz="half" idx="4294967295"/>
          </p:nvPr>
        </p:nvSpPr>
        <p:spPr>
          <a:xfrm>
            <a:off x="179512" y="1340768"/>
            <a:ext cx="8784976" cy="4968552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endParaRPr lang="en-ZA" sz="2800" dirty="0"/>
          </a:p>
          <a:p>
            <a:endParaRPr lang="en-ZA" sz="2800" dirty="0"/>
          </a:p>
          <a:p>
            <a:pPr marL="0" indent="0">
              <a:buNone/>
            </a:pPr>
            <a:endParaRPr lang="nb-NO" sz="2800" dirty="0"/>
          </a:p>
          <a:p>
            <a:pPr marL="0" indent="0">
              <a:buNone/>
            </a:pPr>
            <a:endParaRPr lang="en-GB" sz="3000" dirty="0"/>
          </a:p>
          <a:p>
            <a:endParaRPr lang="en-US" dirty="0"/>
          </a:p>
        </p:txBody>
      </p:sp>
      <p:pic>
        <p:nvPicPr>
          <p:cNvPr id="6" name="Bilde 3"/>
          <p:cNvPicPr/>
          <p:nvPr/>
        </p:nvPicPr>
        <p:blipFill>
          <a:blip r:embed="rId3"/>
          <a:stretch>
            <a:fillRect/>
          </a:stretch>
        </p:blipFill>
        <p:spPr>
          <a:xfrm>
            <a:off x="1402672" y="1191854"/>
            <a:ext cx="7273784" cy="49851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8214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778098"/>
          </a:xfrm>
        </p:spPr>
        <p:txBody>
          <a:bodyPr>
            <a:noAutofit/>
          </a:bodyPr>
          <a:lstStyle/>
          <a:p>
            <a:r>
              <a:rPr lang="en-GB" sz="3000" b="1" dirty="0">
                <a:latin typeface="Calibri (Headings)"/>
              </a:rPr>
              <a:t>Value Chain Elements-</a:t>
            </a:r>
            <a:r>
              <a:rPr lang="en-US" sz="3000" dirty="0">
                <a:latin typeface="Calibri(Heading)"/>
              </a:rPr>
              <a:t/>
            </a:r>
            <a:br>
              <a:rPr lang="en-US" sz="3000" dirty="0">
                <a:latin typeface="Calibri(Heading)"/>
              </a:rPr>
            </a:br>
            <a:r>
              <a:rPr lang="nb-NO" sz="3200" b="1" dirty="0"/>
              <a:t>Implementation of sustainable policies</a:t>
            </a:r>
            <a:endParaRPr lang="en-GB" sz="3000" b="1" dirty="0">
              <a:latin typeface="Arial Narrow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4294967295"/>
          </p:nvPr>
        </p:nvSpPr>
        <p:spPr>
          <a:xfrm>
            <a:off x="0" y="980728"/>
            <a:ext cx="8964488" cy="5196235"/>
          </a:xfrm>
        </p:spPr>
        <p:txBody>
          <a:bodyPr>
            <a:normAutofit/>
          </a:bodyPr>
          <a:lstStyle/>
          <a:p>
            <a:endParaRPr lang="en-GB" sz="2400" dirty="0"/>
          </a:p>
          <a:p>
            <a:pPr marL="0" indent="0">
              <a:buNone/>
            </a:pPr>
            <a:endParaRPr lang="en-GB" sz="2400" dirty="0" smtClean="0"/>
          </a:p>
        </p:txBody>
      </p:sp>
      <p:sp>
        <p:nvSpPr>
          <p:cNvPr id="5" name="Content Placeholder 4"/>
          <p:cNvSpPr>
            <a:spLocks noGrp="1"/>
          </p:cNvSpPr>
          <p:nvPr>
            <p:ph sz="half" idx="4294967295"/>
          </p:nvPr>
        </p:nvSpPr>
        <p:spPr>
          <a:xfrm>
            <a:off x="179512" y="1340768"/>
            <a:ext cx="8784976" cy="4968552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endParaRPr lang="en-ZA" sz="2800" dirty="0"/>
          </a:p>
          <a:p>
            <a:endParaRPr lang="en-ZA" sz="2800" dirty="0"/>
          </a:p>
          <a:p>
            <a:pPr marL="0" indent="0">
              <a:buNone/>
            </a:pPr>
            <a:endParaRPr lang="nb-NO" sz="2800" dirty="0"/>
          </a:p>
          <a:p>
            <a:pPr marL="0" indent="0">
              <a:buNone/>
            </a:pPr>
            <a:endParaRPr lang="en-GB" sz="3000" dirty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0594" y="1173284"/>
            <a:ext cx="7882811" cy="4511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0084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46173"/>
          </a:xfrm>
        </p:spPr>
        <p:txBody>
          <a:bodyPr>
            <a:noAutofit/>
          </a:bodyPr>
          <a:lstStyle/>
          <a:p>
            <a:r>
              <a:rPr lang="en-GB" sz="3600" b="1" dirty="0" smtClean="0">
                <a:latin typeface="Arial Narrow" pitchFamily="34" charset="0"/>
              </a:rPr>
              <a:t>Risk Mapping</a:t>
            </a:r>
            <a:endParaRPr lang="en-GB" sz="3600" b="1" dirty="0">
              <a:latin typeface="Arial Narrow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7504" y="1052736"/>
            <a:ext cx="4407346" cy="5124227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GB" sz="1800" b="1" dirty="0" smtClean="0"/>
          </a:p>
          <a:p>
            <a:r>
              <a:rPr lang="en-GB" sz="2400" dirty="0"/>
              <a:t>Auditor needs to assess</a:t>
            </a:r>
            <a:r>
              <a:rPr lang="en-GB" sz="2400" b="1" dirty="0"/>
              <a:t> likelihood</a:t>
            </a:r>
            <a:r>
              <a:rPr lang="en-GB" sz="2400" dirty="0"/>
              <a:t> of a risk occurring</a:t>
            </a:r>
          </a:p>
          <a:p>
            <a:endParaRPr lang="en-GB" sz="2400" dirty="0"/>
          </a:p>
          <a:p>
            <a:r>
              <a:rPr lang="en-GB" sz="2400" dirty="0"/>
              <a:t>But also assess the </a:t>
            </a:r>
            <a:r>
              <a:rPr lang="en-GB" sz="2400" b="1" dirty="0"/>
              <a:t>impact</a:t>
            </a:r>
            <a:r>
              <a:rPr lang="en-GB" sz="2400" dirty="0"/>
              <a:t> in the event of occurrence</a:t>
            </a:r>
          </a:p>
          <a:p>
            <a:endParaRPr lang="en-GB" sz="2400" dirty="0"/>
          </a:p>
          <a:p>
            <a:r>
              <a:rPr lang="en-GB" sz="2400" dirty="0"/>
              <a:t>Use of a risk chart helps to determine risks that are </a:t>
            </a:r>
            <a:r>
              <a:rPr lang="en-GB" sz="2400" b="1" dirty="0"/>
              <a:t>critical</a:t>
            </a:r>
            <a:r>
              <a:rPr lang="en-GB" sz="2400" dirty="0"/>
              <a:t> or </a:t>
            </a:r>
            <a:r>
              <a:rPr lang="en-GB" sz="2400" b="1" dirty="0"/>
              <a:t>high</a:t>
            </a:r>
            <a:r>
              <a:rPr lang="en-GB" sz="2400" dirty="0"/>
              <a:t> &amp; ensure priority </a:t>
            </a:r>
          </a:p>
          <a:p>
            <a:pPr marL="0" indent="0">
              <a:buNone/>
            </a:pPr>
            <a:endParaRPr lang="en-GB" sz="2400" dirty="0" smtClean="0"/>
          </a:p>
        </p:txBody>
      </p:sp>
      <p:pic>
        <p:nvPicPr>
          <p:cNvPr id="6" name="Content Placeholder 5"/>
          <p:cNvPicPr>
            <a:picLocks noGrp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427984" y="1412776"/>
            <a:ext cx="4716016" cy="3816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5503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2" y="692696"/>
            <a:ext cx="7886700" cy="864096"/>
          </a:xfrm>
        </p:spPr>
        <p:txBody>
          <a:bodyPr>
            <a:normAutofit/>
          </a:bodyPr>
          <a:lstStyle/>
          <a:p>
            <a:r>
              <a:rPr lang="en-GB" b="1" dirty="0" smtClean="0">
                <a:latin typeface="Arial Narrow" pitchFamily="34" charset="0"/>
              </a:rPr>
              <a:t>PRESENTATION OUTLINE</a:t>
            </a:r>
            <a:endParaRPr lang="en-GB" dirty="0">
              <a:latin typeface="Arial Narrow" pitchFamily="34" charset="0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>
          <a:xfrm>
            <a:off x="628650" y="1700808"/>
            <a:ext cx="7886702" cy="4022985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§"/>
            </a:pPr>
            <a:r>
              <a:rPr lang="en-GB" sz="3600" dirty="0" smtClean="0">
                <a:latin typeface="Arial Narrow" pitchFamily="34" charset="0"/>
              </a:rPr>
              <a:t>What is the Role of SAIs in EI</a:t>
            </a:r>
          </a:p>
          <a:p>
            <a:pPr>
              <a:buFont typeface="Wingdings" pitchFamily="2" charset="2"/>
              <a:buChar char="§"/>
            </a:pPr>
            <a:r>
              <a:rPr lang="en-GB" sz="3600" dirty="0" smtClean="0">
                <a:latin typeface="Arial Narrow" pitchFamily="34" charset="0"/>
              </a:rPr>
              <a:t>Key Risks and Areas of Audit at Each Stage of the Value Chain</a:t>
            </a:r>
          </a:p>
          <a:p>
            <a:pPr>
              <a:buFont typeface="Wingdings" pitchFamily="2" charset="2"/>
              <a:buChar char="§"/>
            </a:pPr>
            <a:r>
              <a:rPr lang="en-GB" sz="3600" dirty="0" smtClean="0">
                <a:latin typeface="Arial Narrow" pitchFamily="34" charset="0"/>
              </a:rPr>
              <a:t>Overview of EI resources , Experience &amp; Expertise by Country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>
          <a:xfrm>
            <a:off x="7555973" y="6629401"/>
            <a:ext cx="316524" cy="45719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84294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706090"/>
          </a:xfrm>
        </p:spPr>
        <p:txBody>
          <a:bodyPr>
            <a:noAutofit/>
          </a:bodyPr>
          <a:lstStyle/>
          <a:p>
            <a:r>
              <a:rPr lang="en-GB" sz="4000" b="1" dirty="0" smtClean="0">
                <a:latin typeface="Arial Narrow" pitchFamily="34" charset="0"/>
              </a:rPr>
              <a:t>Risk Response</a:t>
            </a:r>
            <a:endParaRPr lang="en-GB" sz="4000" b="1" dirty="0">
              <a:latin typeface="Arial Narrow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4294967295"/>
          </p:nvPr>
        </p:nvSpPr>
        <p:spPr>
          <a:xfrm>
            <a:off x="0" y="980728"/>
            <a:ext cx="8964488" cy="5196235"/>
          </a:xfrm>
        </p:spPr>
        <p:txBody>
          <a:bodyPr>
            <a:normAutofit/>
          </a:bodyPr>
          <a:lstStyle/>
          <a:p>
            <a:endParaRPr lang="en-GB" sz="2400" dirty="0"/>
          </a:p>
          <a:p>
            <a:pPr marL="0" indent="0">
              <a:buNone/>
            </a:pPr>
            <a:endParaRPr lang="en-GB" sz="2400" dirty="0" smtClean="0"/>
          </a:p>
        </p:txBody>
      </p:sp>
      <p:sp>
        <p:nvSpPr>
          <p:cNvPr id="5" name="Content Placeholder 4"/>
          <p:cNvSpPr>
            <a:spLocks noGrp="1"/>
          </p:cNvSpPr>
          <p:nvPr>
            <p:ph sz="half" idx="4294967295"/>
          </p:nvPr>
        </p:nvSpPr>
        <p:spPr>
          <a:xfrm>
            <a:off x="395536" y="980728"/>
            <a:ext cx="8568952" cy="5328592"/>
          </a:xfrm>
        </p:spPr>
        <p:txBody>
          <a:bodyPr/>
          <a:lstStyle/>
          <a:p>
            <a:pPr marL="0" indent="0">
              <a:buNone/>
            </a:pPr>
            <a:r>
              <a:rPr lang="en-GB" sz="2400" dirty="0" smtClean="0"/>
              <a:t>In </a:t>
            </a:r>
            <a:r>
              <a:rPr lang="en-GB" sz="2400" dirty="0"/>
              <a:t>addition to risk prioritization/mapping, the SAI ought to determine the most appropriate </a:t>
            </a:r>
            <a:r>
              <a:rPr lang="en-GB" sz="2400" b="1" dirty="0"/>
              <a:t>audit </a:t>
            </a:r>
            <a:r>
              <a:rPr lang="en-GB" sz="2400" b="1" dirty="0" smtClean="0"/>
              <a:t>type </a:t>
            </a:r>
            <a:r>
              <a:rPr lang="en-GB" sz="2400" dirty="0" smtClean="0"/>
              <a:t>&amp; </a:t>
            </a:r>
            <a:r>
              <a:rPr lang="en-GB" sz="2400" b="1" dirty="0" smtClean="0"/>
              <a:t>timing</a:t>
            </a:r>
            <a:r>
              <a:rPr lang="en-GB" sz="2400" dirty="0" smtClean="0"/>
              <a:t> of the Audit </a:t>
            </a:r>
            <a:r>
              <a:rPr lang="en-GB" sz="2400" dirty="0"/>
              <a:t>for appropriate response to the significant risks </a:t>
            </a:r>
          </a:p>
          <a:p>
            <a:pPr marL="0" indent="0">
              <a:buNone/>
            </a:pPr>
            <a:endParaRPr lang="en-GB" sz="3000" dirty="0"/>
          </a:p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5536" y="2132856"/>
            <a:ext cx="8568952" cy="3899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9882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706090"/>
          </a:xfrm>
        </p:spPr>
        <p:txBody>
          <a:bodyPr>
            <a:noAutofit/>
          </a:bodyPr>
          <a:lstStyle/>
          <a:p>
            <a:r>
              <a:rPr lang="en-GB" sz="4000" b="1" dirty="0" smtClean="0">
                <a:latin typeface="Arial Narrow" pitchFamily="34" charset="0"/>
              </a:rPr>
              <a:t>EI Generic Risks </a:t>
            </a:r>
            <a:endParaRPr lang="en-GB" sz="4000" b="1" dirty="0">
              <a:latin typeface="Arial Narrow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4294967295"/>
          </p:nvPr>
        </p:nvSpPr>
        <p:spPr>
          <a:xfrm>
            <a:off x="0" y="980728"/>
            <a:ext cx="8964488" cy="5196235"/>
          </a:xfrm>
        </p:spPr>
        <p:txBody>
          <a:bodyPr>
            <a:normAutofit/>
          </a:bodyPr>
          <a:lstStyle/>
          <a:p>
            <a:endParaRPr lang="en-GB" sz="2400" dirty="0"/>
          </a:p>
          <a:p>
            <a:pPr marL="0" indent="0">
              <a:buNone/>
            </a:pPr>
            <a:endParaRPr lang="en-GB" sz="2400" dirty="0" smtClean="0"/>
          </a:p>
        </p:txBody>
      </p:sp>
      <p:sp>
        <p:nvSpPr>
          <p:cNvPr id="5" name="Content Placeholder 4"/>
          <p:cNvSpPr>
            <a:spLocks noGrp="1"/>
          </p:cNvSpPr>
          <p:nvPr>
            <p:ph sz="half" idx="4294967295"/>
          </p:nvPr>
        </p:nvSpPr>
        <p:spPr>
          <a:xfrm>
            <a:off x="395536" y="836712"/>
            <a:ext cx="8568952" cy="5472608"/>
          </a:xfrm>
        </p:spPr>
        <p:txBody>
          <a:bodyPr/>
          <a:lstStyle/>
          <a:p>
            <a:pPr marL="0" indent="0">
              <a:buNone/>
            </a:pPr>
            <a:endParaRPr lang="en-GB" sz="3000" dirty="0"/>
          </a:p>
          <a:p>
            <a:endParaRPr lang="en-US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488554744"/>
              </p:ext>
            </p:extLst>
          </p:nvPr>
        </p:nvGraphicFramePr>
        <p:xfrm>
          <a:off x="1524000" y="1340767"/>
          <a:ext cx="6705600" cy="496855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104025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706090"/>
          </a:xfrm>
        </p:spPr>
        <p:txBody>
          <a:bodyPr>
            <a:noAutofit/>
          </a:bodyPr>
          <a:lstStyle/>
          <a:p>
            <a:r>
              <a:rPr lang="en-GB" sz="4000" b="1" dirty="0" smtClean="0">
                <a:latin typeface="Arial Narrow" pitchFamily="34" charset="0"/>
              </a:rPr>
              <a:t>Illustration </a:t>
            </a:r>
            <a:endParaRPr lang="en-GB" sz="4000" b="1" dirty="0">
              <a:latin typeface="Arial Narrow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4294967295"/>
          </p:nvPr>
        </p:nvSpPr>
        <p:spPr>
          <a:xfrm>
            <a:off x="0" y="980728"/>
            <a:ext cx="8964488" cy="5196235"/>
          </a:xfrm>
        </p:spPr>
        <p:txBody>
          <a:bodyPr>
            <a:normAutofit/>
          </a:bodyPr>
          <a:lstStyle/>
          <a:p>
            <a:r>
              <a:rPr lang="en-GB" sz="2400" dirty="0" smtClean="0"/>
              <a:t>Below is an illustration of Risk identification &amp; Assessment along the EI value chain</a:t>
            </a:r>
            <a:endParaRPr lang="en-GB" sz="2400" dirty="0"/>
          </a:p>
          <a:p>
            <a:pPr marL="0" indent="0">
              <a:buNone/>
            </a:pPr>
            <a:r>
              <a:rPr lang="en-US" sz="2400" dirty="0" smtClean="0">
                <a:hlinkClick r:id="rId3" action="ppaction://hlinkfile"/>
              </a:rPr>
              <a:t>..\Key risks from workshop oil and gas 230123-matrix with risk-risk factor etc.docx</a:t>
            </a:r>
            <a:endParaRPr lang="en-GB" sz="2400" dirty="0" smtClean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2727050949"/>
              </p:ext>
            </p:extLst>
          </p:nvPr>
        </p:nvGraphicFramePr>
        <p:xfrm>
          <a:off x="1524000" y="1340768"/>
          <a:ext cx="6096000" cy="46805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3015125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46173"/>
          </a:xfrm>
        </p:spPr>
        <p:txBody>
          <a:bodyPr>
            <a:noAutofit/>
          </a:bodyPr>
          <a:lstStyle/>
          <a:p>
            <a:r>
              <a:rPr lang="en-GB" sz="3600" b="1" dirty="0" smtClean="0">
                <a:latin typeface="Arial Narrow" pitchFamily="34" charset="0"/>
              </a:rPr>
              <a:t>EI Audit Resources</a:t>
            </a:r>
            <a:endParaRPr lang="en-GB" sz="3600" b="1" dirty="0">
              <a:latin typeface="Arial Narrow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7504" y="1052736"/>
            <a:ext cx="4407346" cy="5124227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en-GB" sz="1800" b="1" dirty="0" smtClean="0"/>
          </a:p>
          <a:p>
            <a:pPr marL="0" indent="0">
              <a:buNone/>
            </a:pPr>
            <a:r>
              <a:rPr lang="en-GB" sz="2400" b="1" dirty="0" smtClean="0"/>
              <a:t>Useful Links &amp; Resources</a:t>
            </a:r>
          </a:p>
          <a:p>
            <a:pPr marL="0" indent="0">
              <a:buNone/>
            </a:pPr>
            <a:r>
              <a:rPr lang="en-US" sz="2000" dirty="0"/>
              <a:t>Working Group of Extractive Industries http://www.wgei.org </a:t>
            </a:r>
            <a:endParaRPr lang="en-US" sz="2000" dirty="0" smtClean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000" dirty="0"/>
              <a:t>Contract; oil, gas and mining http://</a:t>
            </a:r>
            <a:r>
              <a:rPr lang="en-US" sz="2000" dirty="0" smtClean="0"/>
              <a:t>www.resourcecontracts.org </a:t>
            </a:r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r>
              <a:rPr lang="en-US" sz="2000" dirty="0"/>
              <a:t>Natural Resource Governance Institute http://www.resourcegovernance.org/ </a:t>
            </a:r>
            <a:endParaRPr lang="en-US" sz="2000" dirty="0" smtClean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100" dirty="0"/>
              <a:t>OECD http://www.oecd.org/</a:t>
            </a:r>
            <a:endParaRPr lang="en-US" sz="2100" dirty="0" smtClean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000" dirty="0" smtClean="0"/>
              <a:t>Afro-SAI Extractive Industries Audit Guidelines</a:t>
            </a:r>
            <a:endParaRPr lang="en-GB" sz="2000" dirty="0" smtClean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514850" y="1196752"/>
            <a:ext cx="4629150" cy="4608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8821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706090"/>
          </a:xfrm>
        </p:spPr>
        <p:txBody>
          <a:bodyPr>
            <a:noAutofit/>
          </a:bodyPr>
          <a:lstStyle/>
          <a:p>
            <a:r>
              <a:rPr lang="en-GB" sz="4000" b="1" dirty="0" smtClean="0">
                <a:latin typeface="Arial Narrow" pitchFamily="34" charset="0"/>
              </a:rPr>
              <a:t>Conclusion</a:t>
            </a:r>
            <a:endParaRPr lang="en-GB" sz="4000" b="1" dirty="0">
              <a:latin typeface="Arial Narrow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4294967295"/>
          </p:nvPr>
        </p:nvSpPr>
        <p:spPr>
          <a:xfrm>
            <a:off x="0" y="980728"/>
            <a:ext cx="8964488" cy="5196235"/>
          </a:xfrm>
        </p:spPr>
        <p:txBody>
          <a:bodyPr>
            <a:normAutofit/>
          </a:bodyPr>
          <a:lstStyle/>
          <a:p>
            <a:endParaRPr lang="en-GB" sz="2400" dirty="0"/>
          </a:p>
          <a:p>
            <a:pPr marL="0" indent="0">
              <a:buNone/>
            </a:pPr>
            <a:endParaRPr lang="en-GB" sz="2400" dirty="0" smtClean="0"/>
          </a:p>
        </p:txBody>
      </p:sp>
      <p:sp>
        <p:nvSpPr>
          <p:cNvPr id="5" name="Content Placeholder 4"/>
          <p:cNvSpPr>
            <a:spLocks noGrp="1"/>
          </p:cNvSpPr>
          <p:nvPr>
            <p:ph sz="half" idx="4294967295"/>
          </p:nvPr>
        </p:nvSpPr>
        <p:spPr>
          <a:xfrm>
            <a:off x="395536" y="980728"/>
            <a:ext cx="8568952" cy="5328592"/>
          </a:xfrm>
        </p:spPr>
        <p:txBody>
          <a:bodyPr/>
          <a:lstStyle/>
          <a:p>
            <a:pPr marL="0" indent="0">
              <a:buNone/>
            </a:pPr>
            <a:endParaRPr lang="en-GB" sz="3000" dirty="0"/>
          </a:p>
          <a:p>
            <a:endParaRPr lang="en-US" dirty="0"/>
          </a:p>
        </p:txBody>
      </p:sp>
      <p:graphicFrame>
        <p:nvGraphicFramePr>
          <p:cNvPr id="4" name="Diagram 3"/>
          <p:cNvGraphicFramePr/>
          <p:nvPr/>
        </p:nvGraphicFramePr>
        <p:xfrm>
          <a:off x="1524000" y="1340768"/>
          <a:ext cx="6096000" cy="46805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6" name="Picture 5" descr="Final Thoughts Images – Browse 2,491 Stock Photos, Vectors, and Video |  Adobe Stock"/>
          <p:cNvPicPr/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64" t="-435" r="30489" b="435"/>
          <a:stretch/>
        </p:blipFill>
        <p:spPr bwMode="auto">
          <a:xfrm rot="20830128">
            <a:off x="106738" y="556148"/>
            <a:ext cx="2205038" cy="120920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8" name="Rectangle: Rounded Corners 3">
            <a:extLst>
              <a:ext uri="{FF2B5EF4-FFF2-40B4-BE49-F238E27FC236}">
                <a16:creationId xmlns:a16="http://schemas.microsoft.com/office/drawing/2014/main" id="{3385A9E9-1C72-57CC-FF16-110385EF3BE6}"/>
              </a:ext>
            </a:extLst>
          </p:cNvPr>
          <p:cNvSpPr/>
          <p:nvPr/>
        </p:nvSpPr>
        <p:spPr>
          <a:xfrm>
            <a:off x="762000" y="1672389"/>
            <a:ext cx="7849942" cy="4348900"/>
          </a:xfrm>
          <a:prstGeom prst="roundRect">
            <a:avLst/>
          </a:prstGeom>
          <a:solidFill>
            <a:schemeClr val="bg1"/>
          </a:solidFill>
          <a:ln w="88900"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spcAft>
                <a:spcPts val="450"/>
              </a:spcAft>
              <a:buClr>
                <a:schemeClr val="accent2">
                  <a:lumMod val="75000"/>
                </a:schemeClr>
              </a:buClr>
              <a:buSzPct val="140000"/>
              <a:buFont typeface="Arial" panose="020B0604020202020204" pitchFamily="34" charset="0"/>
              <a:buChar char="•"/>
            </a:pPr>
            <a:r>
              <a:rPr lang="en-GB" sz="2400" dirty="0" smtClean="0">
                <a:solidFill>
                  <a:schemeClr val="tx1"/>
                </a:solidFill>
              </a:rPr>
              <a:t>Role of SAI cannot be over-emphasized in streamlining operations in the EI.</a:t>
            </a:r>
            <a:endParaRPr lang="en-GB" sz="2400" dirty="0">
              <a:solidFill>
                <a:schemeClr val="tx1"/>
              </a:solidFill>
            </a:endParaRPr>
          </a:p>
          <a:p>
            <a:pPr marL="342900" indent="-342900">
              <a:spcAft>
                <a:spcPts val="450"/>
              </a:spcAft>
              <a:buClr>
                <a:schemeClr val="accent2">
                  <a:lumMod val="75000"/>
                </a:schemeClr>
              </a:buClr>
              <a:buSzPct val="140000"/>
              <a:buFont typeface="Arial" panose="020B0604020202020204" pitchFamily="34" charset="0"/>
              <a:buChar char="•"/>
            </a:pPr>
            <a:r>
              <a:rPr lang="en-GB" sz="2400" dirty="0" smtClean="0">
                <a:solidFill>
                  <a:schemeClr val="tx1"/>
                </a:solidFill>
              </a:rPr>
              <a:t>SAIs are encouraged to conduct Risk Assessment along the EI Value Chain. </a:t>
            </a:r>
          </a:p>
          <a:p>
            <a:pPr marL="342900" indent="-342900">
              <a:spcAft>
                <a:spcPts val="450"/>
              </a:spcAft>
              <a:buClr>
                <a:schemeClr val="accent2">
                  <a:lumMod val="75000"/>
                </a:schemeClr>
              </a:buClr>
              <a:buSzPct val="140000"/>
              <a:buFont typeface="Arial" panose="020B0604020202020204" pitchFamily="34" charset="0"/>
              <a:buChar char="•"/>
            </a:pPr>
            <a:r>
              <a:rPr lang="en-GB" sz="2400" dirty="0" smtClean="0">
                <a:solidFill>
                  <a:schemeClr val="tx1"/>
                </a:solidFill>
              </a:rPr>
              <a:t>Due to limited Resources, Risks can be prioritised based on a Risk Mapping to assess the likelihood &amp; Impact of the Risk</a:t>
            </a:r>
          </a:p>
          <a:p>
            <a:pPr marL="342900" indent="-342900">
              <a:spcAft>
                <a:spcPts val="450"/>
              </a:spcAft>
              <a:buClr>
                <a:schemeClr val="accent2">
                  <a:lumMod val="75000"/>
                </a:schemeClr>
              </a:buClr>
              <a:buSzPct val="140000"/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tx1"/>
                </a:solidFill>
              </a:rPr>
              <a:t>T</a:t>
            </a:r>
            <a:r>
              <a:rPr lang="en-GB" sz="2400" dirty="0" smtClean="0">
                <a:solidFill>
                  <a:schemeClr val="tx1"/>
                </a:solidFill>
              </a:rPr>
              <a:t>he SAI needs to determine an appropriate Risk response in terms of the audit type and timing of the Audit. </a:t>
            </a:r>
          </a:p>
          <a:p>
            <a:pPr marL="342900" indent="-342900">
              <a:spcAft>
                <a:spcPts val="450"/>
              </a:spcAft>
              <a:buClr>
                <a:schemeClr val="accent2">
                  <a:lumMod val="75000"/>
                </a:schemeClr>
              </a:buClr>
              <a:buSzPct val="140000"/>
              <a:buFont typeface="Arial" panose="020B0604020202020204" pitchFamily="34" charset="0"/>
              <a:buChar char="•"/>
            </a:pPr>
            <a:endParaRPr lang="en-GB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2883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4294967295"/>
          </p:nvPr>
        </p:nvSpPr>
        <p:spPr>
          <a:xfrm>
            <a:off x="0" y="980728"/>
            <a:ext cx="8964488" cy="5196235"/>
          </a:xfrm>
        </p:spPr>
        <p:txBody>
          <a:bodyPr>
            <a:normAutofit/>
          </a:bodyPr>
          <a:lstStyle/>
          <a:p>
            <a:endParaRPr lang="en-GB" sz="2400" dirty="0" smtClean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146776596"/>
              </p:ext>
            </p:extLst>
          </p:nvPr>
        </p:nvGraphicFramePr>
        <p:xfrm>
          <a:off x="467544" y="1238585"/>
          <a:ext cx="8424936" cy="46805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Title 4"/>
          <p:cNvSpPr>
            <a:spLocks noGrp="1"/>
          </p:cNvSpPr>
          <p:nvPr>
            <p:ph type="title" idx="4294967295"/>
          </p:nvPr>
        </p:nvSpPr>
        <p:spPr>
          <a:xfrm>
            <a:off x="1830" y="-470523"/>
            <a:ext cx="9142169" cy="2108269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spcAft>
                <a:spcPts val="600"/>
              </a:spcAft>
            </a:pPr>
            <a:r>
              <a:rPr lang="en-US" sz="2800" b="1" dirty="0" smtClean="0"/>
              <a:t/>
            </a:r>
            <a:br>
              <a:rPr lang="en-US" sz="2800" b="1" dirty="0" smtClean="0"/>
            </a:br>
            <a:r>
              <a:rPr lang="en-US" sz="2800" b="1" dirty="0"/>
              <a:t/>
            </a:r>
            <a:br>
              <a:rPr lang="en-US" sz="2800" b="1" dirty="0"/>
            </a:br>
            <a:r>
              <a:rPr lang="en-US" sz="4000" b="1" dirty="0" smtClean="0"/>
              <a:t>End </a:t>
            </a:r>
            <a:r>
              <a:rPr lang="en-US" sz="4000" b="1" dirty="0"/>
              <a:t>of Presentation</a:t>
            </a:r>
          </a:p>
          <a:p>
            <a:pPr indent="-228600" algn="ctr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dirty="0"/>
          </a:p>
        </p:txBody>
      </p:sp>
      <p:pic>
        <p:nvPicPr>
          <p:cNvPr id="6" name="Picture 5" descr="Thank You Sticker - Thank You Thanks - Discover &amp; Share GIFs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9744" y="2060848"/>
            <a:ext cx="3344512" cy="262074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62511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4000" b="1" dirty="0" smtClean="0">
                <a:latin typeface="Arial Narrow" pitchFamily="34" charset="0"/>
              </a:rPr>
              <a:t>ROLE OF SAIs IN EIs</a:t>
            </a:r>
            <a:endParaRPr lang="en-GB" sz="4000" b="1" dirty="0">
              <a:latin typeface="Arial Narrow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7504" y="1124744"/>
            <a:ext cx="4536504" cy="505221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3600" b="1" u="sng" dirty="0"/>
              <a:t>Focus Areas</a:t>
            </a:r>
          </a:p>
          <a:p>
            <a:r>
              <a:rPr lang="en-GB" dirty="0"/>
              <a:t>General roles</a:t>
            </a:r>
          </a:p>
          <a:p>
            <a:r>
              <a:rPr lang="en-GB" dirty="0"/>
              <a:t>Specific roles</a:t>
            </a:r>
          </a:p>
          <a:p>
            <a:r>
              <a:rPr lang="en-GB" dirty="0"/>
              <a:t>Types of Audits Undertaken by SAIs in EI Sector</a:t>
            </a:r>
          </a:p>
          <a:p>
            <a:endParaRPr lang="en-GB" sz="1800" dirty="0" smtClean="0">
              <a:latin typeface="Calibri (Body)"/>
            </a:endParaRP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5005387" y="1268760"/>
            <a:ext cx="3886200" cy="3644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1345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955951" y="188641"/>
            <a:ext cx="5930750" cy="1080120"/>
          </a:xfrm>
        </p:spPr>
        <p:txBody>
          <a:bodyPr>
            <a:noAutofit/>
          </a:bodyPr>
          <a:lstStyle/>
          <a:p>
            <a:r>
              <a:rPr lang="en-GB" sz="4000" b="1" dirty="0" smtClean="0">
                <a:latin typeface="Arial Narrow" pitchFamily="34" charset="0"/>
              </a:rPr>
              <a:t>ROLE OF SAIs</a:t>
            </a:r>
            <a:endParaRPr lang="en-GB" sz="4000" b="1" dirty="0">
              <a:latin typeface="Arial Narrow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4294967295"/>
          </p:nvPr>
        </p:nvSpPr>
        <p:spPr>
          <a:xfrm>
            <a:off x="779134" y="1268760"/>
            <a:ext cx="7681298" cy="490820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b="1" u="sng" dirty="0" smtClean="0"/>
              <a:t>General Roles</a:t>
            </a:r>
          </a:p>
          <a:p>
            <a:r>
              <a:rPr lang="en-GB" dirty="0" smtClean="0"/>
              <a:t>Oversight over Management of public finances</a:t>
            </a:r>
          </a:p>
          <a:p>
            <a:r>
              <a:rPr lang="en-GB" dirty="0" smtClean="0"/>
              <a:t>Public Entity Compliance with Rules &amp; Regulations</a:t>
            </a:r>
          </a:p>
          <a:p>
            <a:r>
              <a:rPr lang="en-GB" dirty="0" smtClean="0"/>
              <a:t>Performance of Government Programs &amp; Policies/Service delivery by Government entities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21713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b="1" dirty="0" smtClean="0">
                <a:latin typeface="Arial Narrow" pitchFamily="34" charset="0"/>
              </a:rPr>
              <a:t>ROLE OF SAIs IN EIs</a:t>
            </a:r>
            <a:endParaRPr lang="en-GB" b="1" dirty="0">
              <a:latin typeface="Arial Narrow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7504" y="1124744"/>
            <a:ext cx="5591472" cy="5052219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GB" b="1" u="sng" dirty="0" smtClean="0"/>
              <a:t>Specific Roles</a:t>
            </a:r>
          </a:p>
          <a:p>
            <a:r>
              <a:rPr lang="en-GB" sz="1800" dirty="0" smtClean="0">
                <a:latin typeface="Calibri (Body)"/>
              </a:rPr>
              <a:t>Value for money- to curb overstatement of recoverable Costs by IOCs. </a:t>
            </a:r>
          </a:p>
          <a:p>
            <a:pPr lvl="1"/>
            <a:r>
              <a:rPr lang="en-GB" sz="1700" dirty="0" smtClean="0">
                <a:latin typeface="Calibri (Body)"/>
              </a:rPr>
              <a:t>$127m salvaged by Republic of Congo through cost audits in 2004-5. this was based on contracts held by Eni &amp; TOTAL</a:t>
            </a:r>
          </a:p>
          <a:p>
            <a:pPr lvl="1"/>
            <a:r>
              <a:rPr lang="en-GB" sz="1700" dirty="0" smtClean="0">
                <a:latin typeface="Calibri (Body)"/>
              </a:rPr>
              <a:t>SAI Uganda built in-house capacity and has disallowed about $260m for all petroleum contracts for the period 2001 to 2015 on the basis of appropriateness, necessity and economy</a:t>
            </a:r>
            <a:r>
              <a:rPr lang="en-GB" sz="1800" dirty="0">
                <a:latin typeface="Calibri (Body)"/>
              </a:rPr>
              <a:t>	</a:t>
            </a:r>
            <a:r>
              <a:rPr lang="en-GB" sz="1800" dirty="0" smtClean="0">
                <a:latin typeface="Calibri (Body)"/>
              </a:rPr>
              <a:t> </a:t>
            </a:r>
          </a:p>
          <a:p>
            <a:endParaRPr lang="en-GB" sz="1800" dirty="0" smtClean="0">
              <a:latin typeface="Calibri (Body)"/>
            </a:endParaRPr>
          </a:p>
          <a:p>
            <a:r>
              <a:rPr lang="en-GB" sz="1800" dirty="0" smtClean="0">
                <a:latin typeface="Calibri (Body)"/>
              </a:rPr>
              <a:t>Promotes transparency and Accountability enabling public scrutiny of company operations</a:t>
            </a:r>
          </a:p>
          <a:p>
            <a:endParaRPr lang="en-GB" sz="1800" dirty="0" smtClean="0">
              <a:latin typeface="Calibri (Body)"/>
            </a:endParaRPr>
          </a:p>
          <a:p>
            <a:r>
              <a:rPr lang="en-GB" sz="1800" dirty="0" smtClean="0">
                <a:latin typeface="Calibri (Body)"/>
              </a:rPr>
              <a:t>Assess Governance; in 2020 AFROSAI-E member countries showed divergence from  a couple of indices including Resource Governance Index(RGI)</a:t>
            </a:r>
          </a:p>
          <a:p>
            <a:endParaRPr lang="en-GB" sz="1800" dirty="0">
              <a:latin typeface="Calibri (Body)"/>
            </a:endParaRPr>
          </a:p>
          <a:p>
            <a:r>
              <a:rPr lang="en-GB" sz="1800" dirty="0" smtClean="0">
                <a:latin typeface="Calibri (Body)"/>
              </a:rPr>
              <a:t>Sustainable Development; Need for a holistic audit approach assessing both economic benefits + Social &amp; Environment/Impact of EI on environment   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>
          <a:xfrm>
            <a:off x="5796136" y="1124744"/>
            <a:ext cx="3347864" cy="5052219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7" y="4650601"/>
            <a:ext cx="2987824" cy="14426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156176" y="3119835"/>
            <a:ext cx="2987824" cy="1204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1302331"/>
            <a:ext cx="2987824" cy="1657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5" y="1124744"/>
            <a:ext cx="3347865" cy="1987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796135" y="3144006"/>
            <a:ext cx="3347865" cy="13331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5" y="4509073"/>
            <a:ext cx="3347866" cy="17366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24861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955951" y="188641"/>
            <a:ext cx="5930750" cy="1080120"/>
          </a:xfrm>
        </p:spPr>
        <p:txBody>
          <a:bodyPr>
            <a:noAutofit/>
          </a:bodyPr>
          <a:lstStyle/>
          <a:p>
            <a:r>
              <a:rPr lang="en-GB" sz="4000" b="1" dirty="0" smtClean="0">
                <a:latin typeface="Arial Narrow" pitchFamily="34" charset="0"/>
              </a:rPr>
              <a:t>ROLE OF SAIs</a:t>
            </a:r>
            <a:endParaRPr lang="en-GB" sz="4000" b="1" dirty="0">
              <a:latin typeface="Arial Narrow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4294967295"/>
          </p:nvPr>
        </p:nvSpPr>
        <p:spPr>
          <a:xfrm>
            <a:off x="779134" y="1268760"/>
            <a:ext cx="7681298" cy="4908203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GB" b="1" u="sng" dirty="0"/>
              <a:t>Specific Roles-Cont’d</a:t>
            </a:r>
            <a:endParaRPr lang="en-GB" sz="1800" dirty="0">
              <a:latin typeface="Calibri (Body)"/>
            </a:endParaRPr>
          </a:p>
          <a:p>
            <a:r>
              <a:rPr lang="en-GB" sz="1800" dirty="0">
                <a:latin typeface="Calibri (Body)"/>
              </a:rPr>
              <a:t>Promotes transparency and Accountability enabling public scrutiny of company operations.</a:t>
            </a:r>
          </a:p>
          <a:p>
            <a:pPr lvl="1"/>
            <a:r>
              <a:rPr lang="en-GB" sz="1400" dirty="0">
                <a:latin typeface="Calibri (Body)"/>
              </a:rPr>
              <a:t>In line with ISSAI  20 publication of Extractive company audit reports has helped to ensure transparency becomes integral of natural resource governance. </a:t>
            </a:r>
          </a:p>
          <a:p>
            <a:pPr lvl="1"/>
            <a:r>
              <a:rPr lang="en-GB" sz="1400" dirty="0">
                <a:latin typeface="Calibri (Body)"/>
              </a:rPr>
              <a:t> SAI Uganda initiatives include </a:t>
            </a:r>
            <a:r>
              <a:rPr lang="en-GB" sz="1400" b="1" dirty="0">
                <a:latin typeface="Calibri (Body)"/>
              </a:rPr>
              <a:t>Value Addition templates </a:t>
            </a:r>
            <a:r>
              <a:rPr lang="en-GB" sz="1400" dirty="0">
                <a:latin typeface="Calibri (Body)"/>
              </a:rPr>
              <a:t>to assess transformation caused by AG recommendations in terms of recoveries made, change in policy </a:t>
            </a:r>
            <a:r>
              <a:rPr lang="en-GB" sz="1400" dirty="0" err="1">
                <a:latin typeface="Calibri (Body)"/>
              </a:rPr>
              <a:t>etc</a:t>
            </a:r>
            <a:r>
              <a:rPr lang="en-GB" sz="1400" dirty="0" smtClean="0">
                <a:latin typeface="Calibri (Body)"/>
              </a:rPr>
              <a:t>,. A web based </a:t>
            </a:r>
            <a:r>
              <a:rPr lang="en-GB" sz="1400" b="1" dirty="0" smtClean="0">
                <a:latin typeface="Calibri (Body)"/>
              </a:rPr>
              <a:t>Audit </a:t>
            </a:r>
            <a:r>
              <a:rPr lang="en-GB" sz="1400" b="1" dirty="0">
                <a:latin typeface="Calibri (Body)"/>
              </a:rPr>
              <a:t>T</a:t>
            </a:r>
            <a:r>
              <a:rPr lang="en-GB" sz="1400" b="1" dirty="0" smtClean="0">
                <a:latin typeface="Calibri (Body)"/>
              </a:rPr>
              <a:t>racking </a:t>
            </a:r>
            <a:r>
              <a:rPr lang="en-GB" sz="1400" b="1" dirty="0">
                <a:latin typeface="Calibri (Body)"/>
              </a:rPr>
              <a:t>T</a:t>
            </a:r>
            <a:r>
              <a:rPr lang="en-GB" sz="1400" b="1" dirty="0" smtClean="0">
                <a:latin typeface="Calibri (Body)"/>
              </a:rPr>
              <a:t>ool(ART</a:t>
            </a:r>
            <a:r>
              <a:rPr lang="en-GB" sz="1400" dirty="0" smtClean="0">
                <a:latin typeface="Calibri (Body)"/>
              </a:rPr>
              <a:t>) was also developed to assess impact of AG recommendations and how well they have been implemented by various institutions .in addition the </a:t>
            </a:r>
            <a:r>
              <a:rPr lang="en-GB" sz="1400" b="1" dirty="0" smtClean="0">
                <a:latin typeface="Calibri (Body)"/>
              </a:rPr>
              <a:t>Citizens Platform </a:t>
            </a:r>
            <a:r>
              <a:rPr lang="en-GB" sz="1400" b="1" dirty="0">
                <a:latin typeface="Calibri (Body)"/>
              </a:rPr>
              <a:t>app</a:t>
            </a:r>
            <a:r>
              <a:rPr lang="en-GB" sz="1400" dirty="0">
                <a:latin typeface="Calibri (Body)"/>
              </a:rPr>
              <a:t> for timely reporting of issues by citizens in respective regions  </a:t>
            </a:r>
          </a:p>
          <a:p>
            <a:endParaRPr lang="en-GB" sz="1800" dirty="0">
              <a:latin typeface="Calibri (Body)"/>
            </a:endParaRPr>
          </a:p>
          <a:p>
            <a:r>
              <a:rPr lang="en-GB" sz="1800" dirty="0">
                <a:latin typeface="Calibri (Body)"/>
              </a:rPr>
              <a:t>Assess Governance; in 2020 AFROSAI-E member countries showed divergence from  a couple of indices including Resource Governance Index(RGI). This is an indicator of natural resource paradox which as SAIs call for more work</a:t>
            </a:r>
            <a:r>
              <a:rPr lang="en-GB" sz="1800" dirty="0" smtClean="0">
                <a:latin typeface="Calibri (Body)"/>
              </a:rPr>
              <a:t>!. Other issues;-Crowding out effect of other sectors. Nigeria gave examples shift in focus from minerals such as Tin, Coal etc. what can SAIs do</a:t>
            </a:r>
            <a:endParaRPr lang="en-GB" sz="1800" dirty="0">
              <a:latin typeface="Calibri (Body)"/>
            </a:endParaRPr>
          </a:p>
          <a:p>
            <a:endParaRPr lang="en-GB" sz="1800" dirty="0">
              <a:latin typeface="Calibri (Body)"/>
            </a:endParaRPr>
          </a:p>
          <a:p>
            <a:r>
              <a:rPr lang="en-GB" sz="1800" dirty="0">
                <a:latin typeface="Calibri (Body)"/>
              </a:rPr>
              <a:t>Sustainable Development; Need for a holistic audit approach assessing both economic benefits + Social &amp; Environment/Impact of EI on environment   </a:t>
            </a:r>
          </a:p>
        </p:txBody>
      </p:sp>
    </p:spTree>
    <p:extLst>
      <p:ext uri="{BB962C8B-B14F-4D97-AF65-F5344CB8AC3E}">
        <p14:creationId xmlns:p14="http://schemas.microsoft.com/office/powerpoint/2010/main" val="2291464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4000" b="1" dirty="0" smtClean="0">
                <a:latin typeface="Arial Narrow" pitchFamily="34" charset="0"/>
              </a:rPr>
              <a:t>TYPES OF AUDITS UNDERTAKEN IN EI</a:t>
            </a:r>
            <a:endParaRPr lang="en-GB" sz="4000" b="1" dirty="0">
              <a:latin typeface="Arial Narrow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7503" y="1124744"/>
            <a:ext cx="4320481" cy="5256584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sz="3000" b="1" dirty="0" smtClean="0"/>
              <a:t>Financial Audits</a:t>
            </a:r>
          </a:p>
          <a:p>
            <a:pPr marL="0" indent="0">
              <a:buNone/>
            </a:pPr>
            <a:r>
              <a:rPr lang="en-GB" sz="2400" dirty="0" smtClean="0"/>
              <a:t>Assess Material misstatements in financial statements</a:t>
            </a:r>
          </a:p>
          <a:p>
            <a:pPr marL="0" indent="0">
              <a:buNone/>
            </a:pPr>
            <a:endParaRPr lang="en-GB" sz="2400" dirty="0"/>
          </a:p>
          <a:p>
            <a:pPr marL="0" indent="0">
              <a:buNone/>
            </a:pPr>
            <a:r>
              <a:rPr lang="en-GB" sz="3000" b="1" dirty="0" smtClean="0"/>
              <a:t>Compliance Audits</a:t>
            </a:r>
          </a:p>
          <a:p>
            <a:pPr marL="0" indent="0">
              <a:buNone/>
            </a:pPr>
            <a:r>
              <a:rPr lang="en-GB" sz="2400" dirty="0" smtClean="0"/>
              <a:t>Compliance with policy, codes regulations etc.</a:t>
            </a:r>
          </a:p>
          <a:p>
            <a:pPr marL="0" indent="0">
              <a:buNone/>
            </a:pPr>
            <a:endParaRPr lang="en-GB" sz="2400" dirty="0"/>
          </a:p>
          <a:p>
            <a:pPr marL="0" indent="0">
              <a:buNone/>
            </a:pPr>
            <a:r>
              <a:rPr lang="en-GB" sz="3000" b="1" dirty="0" smtClean="0"/>
              <a:t>Performance Audits</a:t>
            </a:r>
          </a:p>
          <a:p>
            <a:pPr marL="0" indent="0">
              <a:buNone/>
            </a:pPr>
            <a:r>
              <a:rPr lang="en-GB" sz="2400" dirty="0" smtClean="0"/>
              <a:t>Assessment in line with Economy, Efficiency &amp;Effectiveness </a:t>
            </a:r>
          </a:p>
        </p:txBody>
      </p:sp>
      <p:pic>
        <p:nvPicPr>
          <p:cNvPr id="12" name="Content Placeholder 11"/>
          <p:cNvPicPr>
            <a:picLocks noGrp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427985" y="1124744"/>
            <a:ext cx="4716016" cy="4896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9201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91264" cy="1440160"/>
          </a:xfrm>
        </p:spPr>
        <p:txBody>
          <a:bodyPr>
            <a:noAutofit/>
          </a:bodyPr>
          <a:lstStyle/>
          <a:p>
            <a:r>
              <a:rPr lang="en-GB" sz="3200" b="1" dirty="0">
                <a:latin typeface="Arial Narrow" pitchFamily="34" charset="0"/>
              </a:rPr>
              <a:t>Key Risks and Areas of Audit at Each Stage of the Value Chain</a:t>
            </a:r>
            <a:r>
              <a:rPr lang="en-GB" sz="4000" dirty="0">
                <a:latin typeface="Arial Narrow" pitchFamily="34" charset="0"/>
              </a:rPr>
              <a:t/>
            </a:r>
            <a:br>
              <a:rPr lang="en-GB" sz="4000" dirty="0">
                <a:latin typeface="Arial Narrow" pitchFamily="34" charset="0"/>
              </a:rPr>
            </a:br>
            <a:endParaRPr lang="en-GB" sz="4000" b="1" dirty="0">
              <a:latin typeface="Arial Narrow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1052736"/>
            <a:ext cx="4427984" cy="512422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b="1" u="sng" dirty="0"/>
              <a:t>Focus Areas</a:t>
            </a:r>
          </a:p>
          <a:p>
            <a:r>
              <a:rPr lang="en-GB" sz="2400" dirty="0" smtClean="0"/>
              <a:t>Definition of Risk</a:t>
            </a:r>
          </a:p>
          <a:p>
            <a:r>
              <a:rPr lang="en-GB" sz="2400" dirty="0" smtClean="0"/>
              <a:t>Risk identification along EI Value Chain</a:t>
            </a:r>
          </a:p>
          <a:p>
            <a:r>
              <a:rPr lang="en-GB" sz="2400" dirty="0" smtClean="0"/>
              <a:t>Risk Assessment Matrix</a:t>
            </a:r>
          </a:p>
          <a:p>
            <a:r>
              <a:rPr lang="en-GB" sz="2400" dirty="0" smtClean="0"/>
              <a:t>EI Value Chain Elements</a:t>
            </a:r>
          </a:p>
          <a:p>
            <a:r>
              <a:rPr lang="en-GB" sz="2400" dirty="0" smtClean="0"/>
              <a:t>Risk Mapping</a:t>
            </a:r>
          </a:p>
          <a:p>
            <a:r>
              <a:rPr lang="en-GB" sz="2400" dirty="0" smtClean="0"/>
              <a:t>Risk Response</a:t>
            </a:r>
          </a:p>
          <a:p>
            <a:r>
              <a:rPr lang="en-GB" sz="2400" dirty="0" smtClean="0"/>
              <a:t>EI Generic Risks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4283968" y="1196752"/>
            <a:ext cx="4680520" cy="4980211"/>
          </a:xfrm>
        </p:spPr>
        <p:txBody>
          <a:bodyPr/>
          <a:lstStyle/>
          <a:p>
            <a:endParaRPr lang="en-GB" sz="3000" dirty="0"/>
          </a:p>
          <a:p>
            <a:endParaRPr lang="en-GB" sz="3000" dirty="0"/>
          </a:p>
          <a:p>
            <a:endParaRPr lang="en-US" dirty="0"/>
          </a:p>
        </p:txBody>
      </p:sp>
      <p:pic>
        <p:nvPicPr>
          <p:cNvPr id="6" name="Content Placeholder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5387" y="1268760"/>
            <a:ext cx="3886200" cy="3644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6998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2514</TotalTime>
  <Words>2122</Words>
  <Application>Microsoft Office PowerPoint</Application>
  <PresentationFormat>On-screen Show (4:3)</PresentationFormat>
  <Paragraphs>340</Paragraphs>
  <Slides>35</Slides>
  <Notes>33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47" baseType="lpstr">
      <vt:lpstr>Arial</vt:lpstr>
      <vt:lpstr>Arial Narrow</vt:lpstr>
      <vt:lpstr>Calibri</vt:lpstr>
      <vt:lpstr>Calibri (Body)</vt:lpstr>
      <vt:lpstr>Calibri (Headings)</vt:lpstr>
      <vt:lpstr>Calibri body</vt:lpstr>
      <vt:lpstr>Calibri(Heading)</vt:lpstr>
      <vt:lpstr>Franklin Gothic Book</vt:lpstr>
      <vt:lpstr>Karla</vt:lpstr>
      <vt:lpstr>Times New Roman</vt:lpstr>
      <vt:lpstr>Wingdings</vt:lpstr>
      <vt:lpstr>Office Theme</vt:lpstr>
      <vt:lpstr>PowerPoint Presentation</vt:lpstr>
      <vt:lpstr>ROLE OF SAIs IN EXTRACTIVE INDUSTRIES</vt:lpstr>
      <vt:lpstr>PRESENTATION OUTLINE</vt:lpstr>
      <vt:lpstr>ROLE OF SAIs IN EIs</vt:lpstr>
      <vt:lpstr>ROLE OF SAIs</vt:lpstr>
      <vt:lpstr>ROLE OF SAIs IN EIs</vt:lpstr>
      <vt:lpstr>ROLE OF SAIs</vt:lpstr>
      <vt:lpstr>TYPES OF AUDITS UNDERTAKEN IN EI</vt:lpstr>
      <vt:lpstr>Key Risks and Areas of Audit at Each Stage of the Value Chain </vt:lpstr>
      <vt:lpstr>KEY RISKS</vt:lpstr>
      <vt:lpstr>KEY RISKS Cont’d</vt:lpstr>
      <vt:lpstr>KEY RISKS Cont’d-Risk Assessment Matrix</vt:lpstr>
      <vt:lpstr>The EI Value Chain Elements</vt:lpstr>
      <vt:lpstr>Value Chain Elements-Cont’d</vt:lpstr>
      <vt:lpstr>Data management-Tanzania case study</vt:lpstr>
      <vt:lpstr>Value Chain Elements-Cont’d</vt:lpstr>
      <vt:lpstr>Award of contracts-SAI Tanzania 2016 Example </vt:lpstr>
      <vt:lpstr>Value Chain Elements-Monitoring of Operations</vt:lpstr>
      <vt:lpstr>Value Chain Elements-Monitoring of Operations</vt:lpstr>
      <vt:lpstr>Value Chain Elements- Assessment and Collection of Revenues</vt:lpstr>
      <vt:lpstr>Value Chain Elements- Assessment and Collection of Revenues</vt:lpstr>
      <vt:lpstr>Value Chain Elements- Assessment and Collection of Revenues</vt:lpstr>
      <vt:lpstr>Value Chain Elements- Assessment and Collection of Revenues</vt:lpstr>
      <vt:lpstr>Value Chain Elements- Assessment and Collection of Revenues</vt:lpstr>
      <vt:lpstr>Value Chain Elements- Revenue Management and Allocation</vt:lpstr>
      <vt:lpstr>Value Chain Elements- Revenue Management and Allocation</vt:lpstr>
      <vt:lpstr>Value Chain Elements- Implementation of sustainable policies</vt:lpstr>
      <vt:lpstr>Value Chain Elements- Implementation of sustainable policies</vt:lpstr>
      <vt:lpstr>Risk Mapping</vt:lpstr>
      <vt:lpstr>Risk Response</vt:lpstr>
      <vt:lpstr>EI Generic Risks </vt:lpstr>
      <vt:lpstr>Illustration </vt:lpstr>
      <vt:lpstr>EI Audit Resources</vt:lpstr>
      <vt:lpstr>Conclusion</vt:lpstr>
      <vt:lpstr>  End of Presentation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Frank Byaruhanga</dc:creator>
  <cp:lastModifiedBy>Robert</cp:lastModifiedBy>
  <cp:revision>126</cp:revision>
  <dcterms:created xsi:type="dcterms:W3CDTF">2022-04-26T06:31:35Z</dcterms:created>
  <dcterms:modified xsi:type="dcterms:W3CDTF">2023-03-10T16:37:29Z</dcterms:modified>
</cp:coreProperties>
</file>