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304" r:id="rId2"/>
    <p:sldId id="258" r:id="rId3"/>
    <p:sldId id="259" r:id="rId4"/>
    <p:sldId id="286" r:id="rId5"/>
    <p:sldId id="315" r:id="rId6"/>
    <p:sldId id="314" r:id="rId7"/>
    <p:sldId id="290" r:id="rId8"/>
    <p:sldId id="291" r:id="rId9"/>
    <p:sldId id="292" r:id="rId10"/>
    <p:sldId id="293" r:id="rId11"/>
    <p:sldId id="305" r:id="rId12"/>
    <p:sldId id="294" r:id="rId13"/>
    <p:sldId id="295" r:id="rId14"/>
    <p:sldId id="296" r:id="rId15"/>
    <p:sldId id="297" r:id="rId16"/>
    <p:sldId id="298" r:id="rId17"/>
    <p:sldId id="299" r:id="rId18"/>
    <p:sldId id="317" r:id="rId19"/>
    <p:sldId id="302" r:id="rId20"/>
    <p:sldId id="303" r:id="rId21"/>
    <p:sldId id="306" r:id="rId22"/>
    <p:sldId id="308" r:id="rId23"/>
    <p:sldId id="309" r:id="rId24"/>
    <p:sldId id="311" r:id="rId25"/>
    <p:sldId id="312" r:id="rId26"/>
    <p:sldId id="319" r:id="rId27"/>
    <p:sldId id="320" r:id="rId28"/>
    <p:sldId id="321" r:id="rId29"/>
    <p:sldId id="313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455" autoAdjust="0"/>
  </p:normalViewPr>
  <p:slideViewPr>
    <p:cSldViewPr>
      <p:cViewPr>
        <p:scale>
          <a:sx n="90" d="100"/>
          <a:sy n="90" d="100"/>
        </p:scale>
        <p:origin x="192" y="-3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E927DE-8B2E-49DF-AB74-919EA322A737}" type="doc">
      <dgm:prSet loTypeId="urn:microsoft.com/office/officeart/2005/8/layout/hList6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137B4414-E63B-4CF6-B739-79CA00B994D9}">
      <dgm:prSet phldrT="[Text]" custT="1"/>
      <dgm:spPr/>
      <dgm:t>
        <a:bodyPr/>
        <a:lstStyle/>
        <a:p>
          <a:r>
            <a:rPr lang="en-US" sz="1160" dirty="0" smtClean="0">
              <a:solidFill>
                <a:schemeClr val="tx1"/>
              </a:solidFill>
              <a:latin typeface="Arial Narrow" panose="020B0606020202030204" pitchFamily="34" charset="0"/>
            </a:rPr>
            <a:t>In 2019, Asia was the largest producer of minerals accounting for 59% of total production </a:t>
          </a:r>
          <a:endParaRPr lang="en-US" sz="116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23C31526-83FD-4D8F-AC27-89DCB100AAE1}" type="parTrans" cxnId="{7291DBDA-0703-4053-9D4E-0E842825061A}">
      <dgm:prSet/>
      <dgm:spPr/>
      <dgm:t>
        <a:bodyPr/>
        <a:lstStyle/>
        <a:p>
          <a:endParaRPr lang="en-US"/>
        </a:p>
      </dgm:t>
    </dgm:pt>
    <dgm:pt modelId="{44C088A8-485E-43AD-A0D1-57BD5E90513B}" type="sibTrans" cxnId="{7291DBDA-0703-4053-9D4E-0E842825061A}">
      <dgm:prSet/>
      <dgm:spPr/>
      <dgm:t>
        <a:bodyPr/>
        <a:lstStyle/>
        <a:p>
          <a:endParaRPr lang="en-US"/>
        </a:p>
      </dgm:t>
    </dgm:pt>
    <dgm:pt modelId="{E74D5E87-39AD-4A97-BF36-FC6169431566}">
      <dgm:prSet phldrT="[Text]" custT="1"/>
      <dgm:spPr/>
      <dgm:t>
        <a:bodyPr/>
        <a:lstStyle/>
        <a:p>
          <a:r>
            <a:rPr lang="en-US" sz="1400" b="0" dirty="0" smtClean="0">
              <a:solidFill>
                <a:schemeClr val="tx1"/>
              </a:solidFill>
              <a:latin typeface="Franklin Gothic Medium Cond" panose="020B0606030402020204" pitchFamily="34" charset="0"/>
            </a:rPr>
            <a:t>EI highly capital intensive</a:t>
          </a:r>
          <a:endParaRPr lang="en-US" sz="1400" b="0" dirty="0">
            <a:solidFill>
              <a:schemeClr val="tx1"/>
            </a:solidFill>
            <a:latin typeface="Franklin Gothic Medium Cond" panose="020B0606030402020204" pitchFamily="34" charset="0"/>
          </a:endParaRPr>
        </a:p>
      </dgm:t>
    </dgm:pt>
    <dgm:pt modelId="{3A06767B-F4E5-42D6-9075-1F3CCBE98F00}" type="parTrans" cxnId="{F80F109D-FD16-4221-B0F5-C4CAB6A79738}">
      <dgm:prSet/>
      <dgm:spPr/>
      <dgm:t>
        <a:bodyPr/>
        <a:lstStyle/>
        <a:p>
          <a:endParaRPr lang="en-US"/>
        </a:p>
      </dgm:t>
    </dgm:pt>
    <dgm:pt modelId="{11483347-4062-482F-B275-3C690D58B23B}" type="sibTrans" cxnId="{F80F109D-FD16-4221-B0F5-C4CAB6A79738}">
      <dgm:prSet/>
      <dgm:spPr/>
      <dgm:t>
        <a:bodyPr/>
        <a:lstStyle/>
        <a:p>
          <a:endParaRPr lang="en-US"/>
        </a:p>
      </dgm:t>
    </dgm:pt>
    <dgm:pt modelId="{5ABDE8EE-1393-4294-8387-3E6CABF0B614}">
      <dgm:prSet phldrT="[Text]" custT="1"/>
      <dgm:spPr/>
      <dgm:t>
        <a:bodyPr/>
        <a:lstStyle/>
        <a:p>
          <a:r>
            <a:rPr lang="en-US" sz="1160" dirty="0" smtClean="0">
              <a:solidFill>
                <a:schemeClr val="tx1"/>
              </a:solidFill>
              <a:ea typeface="Tahoma" panose="020B0604030504040204" pitchFamily="34" charset="0"/>
              <a:cs typeface="Calibri" panose="020F0502020204030204" pitchFamily="34" charset="0"/>
            </a:rPr>
            <a:t>IMF estimated that a deep water well could cost over $ 100m</a:t>
          </a:r>
          <a:endParaRPr lang="en-US" sz="116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49C38EBE-7696-43FF-B0AB-4B098FAC3AC5}" type="parTrans" cxnId="{86CC9587-6ADD-4622-940A-9A69BBA3EFD4}">
      <dgm:prSet/>
      <dgm:spPr/>
      <dgm:t>
        <a:bodyPr/>
        <a:lstStyle/>
        <a:p>
          <a:endParaRPr lang="en-US"/>
        </a:p>
      </dgm:t>
    </dgm:pt>
    <dgm:pt modelId="{9537C734-B9AE-4B0F-83CE-56CEDA1F52A1}" type="sibTrans" cxnId="{86CC9587-6ADD-4622-940A-9A69BBA3EFD4}">
      <dgm:prSet/>
      <dgm:spPr/>
      <dgm:t>
        <a:bodyPr/>
        <a:lstStyle/>
        <a:p>
          <a:endParaRPr lang="en-US"/>
        </a:p>
      </dgm:t>
    </dgm:pt>
    <dgm:pt modelId="{F2F83FE0-0F5E-4A53-AE88-6FC981D61D50}">
      <dgm:prSet phldrT="[Text]" custT="1"/>
      <dgm:spPr/>
      <dgm:t>
        <a:bodyPr/>
        <a:lstStyle/>
        <a:p>
          <a:r>
            <a:rPr lang="en-US" sz="1400" dirty="0" smtClean="0">
              <a:solidFill>
                <a:schemeClr val="tx1"/>
              </a:solidFill>
              <a:latin typeface="Franklin Gothic Medium Cond" panose="020B0606030402020204" pitchFamily="34" charset="0"/>
            </a:rPr>
            <a:t>Long</a:t>
          </a:r>
          <a:r>
            <a:rPr lang="en-US" sz="1400" baseline="0" dirty="0" smtClean="0">
              <a:solidFill>
                <a:schemeClr val="tx1"/>
              </a:solidFill>
              <a:latin typeface="Franklin Gothic Medium Cond" panose="020B0606030402020204" pitchFamily="34" charset="0"/>
            </a:rPr>
            <a:t> term perspective</a:t>
          </a:r>
          <a:endParaRPr lang="en-US" sz="1400" dirty="0">
            <a:solidFill>
              <a:schemeClr val="tx1"/>
            </a:solidFill>
            <a:latin typeface="Franklin Gothic Medium Cond" panose="020B0606030402020204" pitchFamily="34" charset="0"/>
          </a:endParaRPr>
        </a:p>
      </dgm:t>
    </dgm:pt>
    <dgm:pt modelId="{52C58CA3-3AD0-47BE-B798-D85AF6FAC67A}" type="parTrans" cxnId="{E0911ED2-5754-4C50-91DB-D5D1658BDF10}">
      <dgm:prSet/>
      <dgm:spPr/>
      <dgm:t>
        <a:bodyPr/>
        <a:lstStyle/>
        <a:p>
          <a:endParaRPr lang="en-US"/>
        </a:p>
      </dgm:t>
    </dgm:pt>
    <dgm:pt modelId="{6C894723-F265-4991-A01F-7A3D1D227B69}" type="sibTrans" cxnId="{E0911ED2-5754-4C50-91DB-D5D1658BDF10}">
      <dgm:prSet/>
      <dgm:spPr/>
      <dgm:t>
        <a:bodyPr/>
        <a:lstStyle/>
        <a:p>
          <a:endParaRPr lang="en-US"/>
        </a:p>
      </dgm:t>
    </dgm:pt>
    <dgm:pt modelId="{4E610B96-C4D0-4A96-8CBB-0098DDD0FE1E}">
      <dgm:prSet phldrT="[Text]" custT="1"/>
      <dgm:spPr/>
      <dgm:t>
        <a:bodyPr/>
        <a:lstStyle/>
        <a:p>
          <a:r>
            <a:rPr lang="en-US" sz="1400" dirty="0" smtClean="0">
              <a:solidFill>
                <a:schemeClr val="tx1"/>
              </a:solidFill>
              <a:latin typeface="Franklin Gothic Medium Cond" panose="020B0606030402020204" pitchFamily="34" charset="0"/>
            </a:rPr>
            <a:t>Un-even distribution of EI resources</a:t>
          </a:r>
          <a:endParaRPr lang="en-US" sz="1400" dirty="0">
            <a:solidFill>
              <a:schemeClr val="tx1"/>
            </a:solidFill>
            <a:latin typeface="Franklin Gothic Medium Cond" panose="020B0606030402020204" pitchFamily="34" charset="0"/>
          </a:endParaRPr>
        </a:p>
      </dgm:t>
    </dgm:pt>
    <dgm:pt modelId="{F959C181-BB4A-4FE1-96F6-B3B8B703D42C}" type="parTrans" cxnId="{AF87D21E-09EC-48DC-9095-70130F4A8739}">
      <dgm:prSet/>
      <dgm:spPr/>
      <dgm:t>
        <a:bodyPr/>
        <a:lstStyle/>
        <a:p>
          <a:endParaRPr lang="en-US"/>
        </a:p>
      </dgm:t>
    </dgm:pt>
    <dgm:pt modelId="{F7B06807-5BF4-451D-B9F0-76082B7A57E6}" type="sibTrans" cxnId="{AF87D21E-09EC-48DC-9095-70130F4A8739}">
      <dgm:prSet/>
      <dgm:spPr/>
      <dgm:t>
        <a:bodyPr/>
        <a:lstStyle/>
        <a:p>
          <a:endParaRPr lang="en-US"/>
        </a:p>
      </dgm:t>
    </dgm:pt>
    <dgm:pt modelId="{C3F9D449-3B7F-4642-9EAB-D0C8CED00366}">
      <dgm:prSet phldrT="[Text]" custT="1"/>
      <dgm:spPr/>
      <dgm:t>
        <a:bodyPr/>
        <a:lstStyle/>
        <a:p>
          <a:r>
            <a:rPr lang="en-US" sz="1160" dirty="0" smtClean="0">
              <a:solidFill>
                <a:schemeClr val="tx1"/>
              </a:solidFill>
              <a:latin typeface="Arial Narrow" panose="020B0606020202030204" pitchFamily="34" charset="0"/>
            </a:rPr>
            <a:t>Nearly ½ of the Worlds gold &amp; 1/3 of all minerals are in Africa</a:t>
          </a:r>
          <a:endParaRPr lang="en-US" sz="116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CA4B7A89-238A-4672-9ED2-095FA4116574}" type="parTrans" cxnId="{270FC08E-CBFA-4F02-BF17-AFC510A66AB1}">
      <dgm:prSet/>
      <dgm:spPr/>
      <dgm:t>
        <a:bodyPr/>
        <a:lstStyle/>
        <a:p>
          <a:endParaRPr lang="en-US"/>
        </a:p>
      </dgm:t>
    </dgm:pt>
    <dgm:pt modelId="{1FBF3450-E99B-4545-A1F4-F82C4007F561}" type="sibTrans" cxnId="{270FC08E-CBFA-4F02-BF17-AFC510A66AB1}">
      <dgm:prSet/>
      <dgm:spPr/>
      <dgm:t>
        <a:bodyPr/>
        <a:lstStyle/>
        <a:p>
          <a:endParaRPr lang="en-US"/>
        </a:p>
      </dgm:t>
    </dgm:pt>
    <dgm:pt modelId="{194F4693-C3EB-4B58-801E-F2170BF9F8BB}">
      <dgm:prSet phldrT="[Text]" custT="1"/>
      <dgm:spPr/>
      <dgm:t>
        <a:bodyPr/>
        <a:lstStyle/>
        <a:p>
          <a:r>
            <a:rPr lang="en-US" sz="1160" dirty="0" smtClean="0">
              <a:solidFill>
                <a:schemeClr val="tx1"/>
              </a:solidFill>
              <a:latin typeface="Arial Narrow" panose="020B0606020202030204" pitchFamily="34" charset="0"/>
            </a:rPr>
            <a:t>DRC produced 63% of the worlds cobalt 2019</a:t>
          </a:r>
          <a:endParaRPr lang="en-US" sz="116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636838F5-4220-442A-9313-8063D4710B97}" type="parTrans" cxnId="{DBCD6501-8CD9-4562-9414-8307328303F7}">
      <dgm:prSet/>
      <dgm:spPr/>
      <dgm:t>
        <a:bodyPr/>
        <a:lstStyle/>
        <a:p>
          <a:endParaRPr lang="en-US"/>
        </a:p>
      </dgm:t>
    </dgm:pt>
    <dgm:pt modelId="{7E2AC09F-F7AC-4EA9-AB6E-72260C6D2710}" type="sibTrans" cxnId="{DBCD6501-8CD9-4562-9414-8307328303F7}">
      <dgm:prSet/>
      <dgm:spPr/>
      <dgm:t>
        <a:bodyPr/>
        <a:lstStyle/>
        <a:p>
          <a:endParaRPr lang="en-US"/>
        </a:p>
      </dgm:t>
    </dgm:pt>
    <dgm:pt modelId="{3141B602-5F5E-4339-8AD3-1FE88D32A9A4}">
      <dgm:prSet phldrT="[Text]" custT="1"/>
      <dgm:spPr/>
      <dgm:t>
        <a:bodyPr/>
        <a:lstStyle/>
        <a:p>
          <a:endParaRPr lang="en-US" sz="116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23C4BFCE-7CF3-4F7D-A98C-48DE16FCBCC9}" type="parTrans" cxnId="{DC5E79D0-73C4-4E2A-AF81-0AC33C9841E6}">
      <dgm:prSet/>
      <dgm:spPr/>
      <dgm:t>
        <a:bodyPr/>
        <a:lstStyle/>
        <a:p>
          <a:endParaRPr lang="en-US"/>
        </a:p>
      </dgm:t>
    </dgm:pt>
    <dgm:pt modelId="{9A33C885-2D5E-4672-ABCB-7D26D5240252}" type="sibTrans" cxnId="{DC5E79D0-73C4-4E2A-AF81-0AC33C9841E6}">
      <dgm:prSet/>
      <dgm:spPr/>
      <dgm:t>
        <a:bodyPr/>
        <a:lstStyle/>
        <a:p>
          <a:endParaRPr lang="en-US"/>
        </a:p>
      </dgm:t>
    </dgm:pt>
    <dgm:pt modelId="{7BA373A2-280F-463F-A8D8-E2703DD6E388}">
      <dgm:prSet phldrT="[Text]" custT="1"/>
      <dgm:spPr/>
      <dgm:t>
        <a:bodyPr/>
        <a:lstStyle/>
        <a:p>
          <a:endParaRPr lang="en-US" sz="116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5DF33B3C-DE42-40A9-83D5-F73CC8674557}" type="parTrans" cxnId="{C04FF2CA-F030-4116-8DC0-7111DA4E2E49}">
      <dgm:prSet/>
      <dgm:spPr/>
      <dgm:t>
        <a:bodyPr/>
        <a:lstStyle/>
        <a:p>
          <a:endParaRPr lang="en-US"/>
        </a:p>
      </dgm:t>
    </dgm:pt>
    <dgm:pt modelId="{3753066C-0DBE-43BC-9B9B-FA7AAD73F71D}" type="sibTrans" cxnId="{C04FF2CA-F030-4116-8DC0-7111DA4E2E49}">
      <dgm:prSet/>
      <dgm:spPr/>
      <dgm:t>
        <a:bodyPr/>
        <a:lstStyle/>
        <a:p>
          <a:endParaRPr lang="en-US"/>
        </a:p>
      </dgm:t>
    </dgm:pt>
    <dgm:pt modelId="{073E145A-6FFD-42DD-BCDD-21636E25C441}">
      <dgm:prSet custT="1"/>
      <dgm:spPr/>
      <dgm:t>
        <a:bodyPr/>
        <a:lstStyle/>
        <a:p>
          <a:r>
            <a:rPr lang="en-US" sz="1160" dirty="0" smtClean="0">
              <a:solidFill>
                <a:schemeClr val="tx1"/>
              </a:solidFill>
            </a:rPr>
            <a:t>DRC &amp; Rwanda produce ½ of world’s Tantalum used in electronic equip- phones, laptops while Nigeria produces most of the continent’s petroleum</a:t>
          </a:r>
          <a:endParaRPr lang="en-US" sz="116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AD3F5F1C-FE32-4746-9798-FDE500F0FC72}" type="parTrans" cxnId="{2BCBF477-6014-4214-B762-C42B7505D0FF}">
      <dgm:prSet/>
      <dgm:spPr/>
      <dgm:t>
        <a:bodyPr/>
        <a:lstStyle/>
        <a:p>
          <a:endParaRPr lang="en-US"/>
        </a:p>
      </dgm:t>
    </dgm:pt>
    <dgm:pt modelId="{F3799712-BE9C-40C5-8135-44B909311465}" type="sibTrans" cxnId="{2BCBF477-6014-4214-B762-C42B7505D0FF}">
      <dgm:prSet/>
      <dgm:spPr/>
      <dgm:t>
        <a:bodyPr/>
        <a:lstStyle/>
        <a:p>
          <a:endParaRPr lang="en-US"/>
        </a:p>
      </dgm:t>
    </dgm:pt>
    <dgm:pt modelId="{5F8AC1D0-1593-480F-84C2-F527EAB44C9F}">
      <dgm:prSet custT="1"/>
      <dgm:spPr/>
      <dgm:t>
        <a:bodyPr/>
        <a:lstStyle/>
        <a:p>
          <a:r>
            <a:rPr lang="en-US" sz="1160" dirty="0" smtClean="0">
              <a:solidFill>
                <a:schemeClr val="tx1"/>
              </a:solidFill>
              <a:latin typeface="Arial Narrow" panose="020B0606020202030204" pitchFamily="34" charset="0"/>
            </a:rPr>
            <a:t>However ; high poverty in Afric</a:t>
          </a:r>
          <a:r>
            <a:rPr lang="en-US" sz="1160" dirty="0" smtClean="0">
              <a:latin typeface="Arial Narrow" panose="020B0606020202030204" pitchFamily="34" charset="0"/>
            </a:rPr>
            <a:t>a</a:t>
          </a:r>
          <a:endParaRPr lang="en-US" sz="1160" dirty="0">
            <a:latin typeface="Arial Narrow" panose="020B0606020202030204" pitchFamily="34" charset="0"/>
          </a:endParaRPr>
        </a:p>
      </dgm:t>
    </dgm:pt>
    <dgm:pt modelId="{C46959DC-030F-4D03-A3B5-7D60A90D5C30}" type="parTrans" cxnId="{CF5357E3-C72F-413F-AA6A-1031DBF99534}">
      <dgm:prSet/>
      <dgm:spPr/>
      <dgm:t>
        <a:bodyPr/>
        <a:lstStyle/>
        <a:p>
          <a:endParaRPr lang="en-US"/>
        </a:p>
      </dgm:t>
    </dgm:pt>
    <dgm:pt modelId="{39C43F6F-50BC-4AF1-A2D3-6EA0B4C0AD96}" type="sibTrans" cxnId="{CF5357E3-C72F-413F-AA6A-1031DBF99534}">
      <dgm:prSet/>
      <dgm:spPr/>
      <dgm:t>
        <a:bodyPr/>
        <a:lstStyle/>
        <a:p>
          <a:endParaRPr lang="en-US"/>
        </a:p>
      </dgm:t>
    </dgm:pt>
    <dgm:pt modelId="{C4E010D4-0EAB-4291-8C2A-8ACF22E5A40C}">
      <dgm:prSet phldrT="[Text]" custT="1"/>
      <dgm:spPr/>
      <dgm:t>
        <a:bodyPr/>
        <a:lstStyle/>
        <a:p>
          <a:r>
            <a:rPr lang="en-US" sz="1400" dirty="0" smtClean="0">
              <a:solidFill>
                <a:schemeClr val="tx1"/>
              </a:solidFill>
              <a:latin typeface="Franklin Gothic Medium Cond" panose="020B0606030402020204" pitchFamily="34" charset="0"/>
            </a:rPr>
            <a:t>Exhaustibility of Natural Resources</a:t>
          </a:r>
        </a:p>
      </dgm:t>
    </dgm:pt>
    <dgm:pt modelId="{9C27853B-047F-4CC7-923E-A2803A9FD7BE}" type="parTrans" cxnId="{DCD5877A-51CD-4F42-862E-6358C9AE7B0A}">
      <dgm:prSet/>
      <dgm:spPr/>
      <dgm:t>
        <a:bodyPr/>
        <a:lstStyle/>
        <a:p>
          <a:endParaRPr lang="en-US"/>
        </a:p>
      </dgm:t>
    </dgm:pt>
    <dgm:pt modelId="{CD97A130-2ECC-41EF-8033-D2F346A46A3A}" type="sibTrans" cxnId="{DCD5877A-51CD-4F42-862E-6358C9AE7B0A}">
      <dgm:prSet/>
      <dgm:spPr/>
      <dgm:t>
        <a:bodyPr/>
        <a:lstStyle/>
        <a:p>
          <a:endParaRPr lang="en-US"/>
        </a:p>
      </dgm:t>
    </dgm:pt>
    <dgm:pt modelId="{7F5C1063-327D-4DC3-823D-6FD48BF46851}">
      <dgm:prSet phldrT="[Text]" custT="1"/>
      <dgm:spPr/>
      <dgm:t>
        <a:bodyPr/>
        <a:lstStyle/>
        <a:p>
          <a:r>
            <a:rPr lang="en-US" sz="1160" dirty="0" smtClean="0">
              <a:solidFill>
                <a:schemeClr val="tx1"/>
              </a:solidFill>
              <a:ea typeface="Tahoma" panose="020B0604030504040204" pitchFamily="34" charset="0"/>
              <a:cs typeface="Calibri" panose="020F0502020204030204" pitchFamily="34" charset="0"/>
            </a:rPr>
            <a:t>For instance the North Sea gas fields.</a:t>
          </a:r>
          <a:endParaRPr lang="en-US" sz="116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50B43FFF-39CE-419E-984B-05E72C184556}" type="parTrans" cxnId="{5F0C0147-3835-41A4-B642-B44DE03AA9C8}">
      <dgm:prSet/>
      <dgm:spPr/>
      <dgm:t>
        <a:bodyPr/>
        <a:lstStyle/>
        <a:p>
          <a:endParaRPr lang="en-US"/>
        </a:p>
      </dgm:t>
    </dgm:pt>
    <dgm:pt modelId="{E475355B-6FF1-4C8B-AE24-51F2CC7D629E}" type="sibTrans" cxnId="{5F0C0147-3835-41A4-B642-B44DE03AA9C8}">
      <dgm:prSet/>
      <dgm:spPr/>
      <dgm:t>
        <a:bodyPr/>
        <a:lstStyle/>
        <a:p>
          <a:endParaRPr lang="en-US"/>
        </a:p>
      </dgm:t>
    </dgm:pt>
    <dgm:pt modelId="{064BE25E-AA2A-4093-BCC1-19CAA2D2282B}">
      <dgm:prSet phldrT="[Text]" custT="1"/>
      <dgm:spPr/>
      <dgm:t>
        <a:bodyPr/>
        <a:lstStyle/>
        <a:p>
          <a:endParaRPr lang="en-US" sz="116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D3874DEC-924D-4D7D-AB50-D0A0DE9027A3}" type="parTrans" cxnId="{465664DC-CE59-4147-AE13-38DDE82FA1A0}">
      <dgm:prSet/>
      <dgm:spPr/>
      <dgm:t>
        <a:bodyPr/>
        <a:lstStyle/>
        <a:p>
          <a:endParaRPr lang="en-US"/>
        </a:p>
      </dgm:t>
    </dgm:pt>
    <dgm:pt modelId="{763252BC-F3ED-49B3-99B1-D4E5CBBD9C91}" type="sibTrans" cxnId="{465664DC-CE59-4147-AE13-38DDE82FA1A0}">
      <dgm:prSet/>
      <dgm:spPr/>
      <dgm:t>
        <a:bodyPr/>
        <a:lstStyle/>
        <a:p>
          <a:endParaRPr lang="en-US"/>
        </a:p>
      </dgm:t>
    </dgm:pt>
    <dgm:pt modelId="{AF30F0E4-D7C4-4CE0-9B3C-AD6976860DE6}">
      <dgm:prSet phldrT="[Text]" custT="1"/>
      <dgm:spPr/>
      <dgm:t>
        <a:bodyPr/>
        <a:lstStyle/>
        <a:p>
          <a:r>
            <a:rPr lang="en-US" sz="1160" dirty="0" smtClean="0">
              <a:solidFill>
                <a:schemeClr val="tx1"/>
              </a:solidFill>
              <a:ea typeface="Tahoma" panose="020B0604030504040204" pitchFamily="34" charset="0"/>
              <a:cs typeface="Calibri" panose="020F0502020204030204" pitchFamily="34" charset="0"/>
            </a:rPr>
            <a:t>But, Alternative utilization of depleted fields exists. For instance plans to convert the North Sea fields into carbon capture &amp; storage in the wake of climate change</a:t>
          </a:r>
          <a:endParaRPr lang="en-US" sz="116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AA179E61-5FBF-43B5-9E07-1D5FC6F4588C}" type="parTrans" cxnId="{3905D28C-D291-42A3-98B0-54E53E3A55B5}">
      <dgm:prSet/>
      <dgm:spPr/>
      <dgm:t>
        <a:bodyPr/>
        <a:lstStyle/>
        <a:p>
          <a:endParaRPr lang="en-US"/>
        </a:p>
      </dgm:t>
    </dgm:pt>
    <dgm:pt modelId="{89613877-EAC3-49AC-93A7-C3326D2BE688}" type="sibTrans" cxnId="{3905D28C-D291-42A3-98B0-54E53E3A55B5}">
      <dgm:prSet/>
      <dgm:spPr/>
      <dgm:t>
        <a:bodyPr/>
        <a:lstStyle/>
        <a:p>
          <a:endParaRPr lang="en-US"/>
        </a:p>
      </dgm:t>
    </dgm:pt>
    <dgm:pt modelId="{7841E374-C7EC-47A7-B8AE-4FF31B572EAD}">
      <dgm:prSet phldrT="[Text]" custT="1"/>
      <dgm:spPr/>
      <dgm:t>
        <a:bodyPr/>
        <a:lstStyle/>
        <a:p>
          <a:endParaRPr lang="en-US" sz="116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7BE63FBE-A852-4B77-AB83-E3079C9D13DB}" type="parTrans" cxnId="{B210CC10-19AA-4E71-A266-9A37A00EFE32}">
      <dgm:prSet/>
      <dgm:spPr/>
      <dgm:t>
        <a:bodyPr/>
        <a:lstStyle/>
        <a:p>
          <a:endParaRPr lang="en-US"/>
        </a:p>
      </dgm:t>
    </dgm:pt>
    <dgm:pt modelId="{6F3D8906-1820-47F7-AF08-5D423F12C4CE}" type="sibTrans" cxnId="{B210CC10-19AA-4E71-A266-9A37A00EFE32}">
      <dgm:prSet/>
      <dgm:spPr/>
      <dgm:t>
        <a:bodyPr/>
        <a:lstStyle/>
        <a:p>
          <a:endParaRPr lang="en-US"/>
        </a:p>
      </dgm:t>
    </dgm:pt>
    <dgm:pt modelId="{8B9D80F3-90D6-4CE1-BB4E-48D85BC30198}">
      <dgm:prSet phldrT="[Text]" custT="1"/>
      <dgm:spPr/>
      <dgm:t>
        <a:bodyPr/>
        <a:lstStyle/>
        <a:p>
          <a:r>
            <a:rPr lang="en-US" sz="1160" dirty="0" smtClean="0">
              <a:solidFill>
                <a:schemeClr val="tx1"/>
              </a:solidFill>
              <a:latin typeface="Arial Narrow" panose="020B0606020202030204" pitchFamily="34" charset="0"/>
            </a:rPr>
            <a:t>Does a decommissioning plan/fund exist once resource depletion</a:t>
          </a:r>
          <a:endParaRPr lang="en-US" sz="116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A90F6D19-0C6E-44A8-85FB-EF147A955CD0}" type="parTrans" cxnId="{F655EA6C-03B4-4C72-A78D-38061022E53F}">
      <dgm:prSet/>
      <dgm:spPr/>
      <dgm:t>
        <a:bodyPr/>
        <a:lstStyle/>
        <a:p>
          <a:endParaRPr lang="en-US"/>
        </a:p>
      </dgm:t>
    </dgm:pt>
    <dgm:pt modelId="{EE668E21-FC90-4DEC-BAD2-F61474F76EA5}" type="sibTrans" cxnId="{F655EA6C-03B4-4C72-A78D-38061022E53F}">
      <dgm:prSet/>
      <dgm:spPr/>
      <dgm:t>
        <a:bodyPr/>
        <a:lstStyle/>
        <a:p>
          <a:endParaRPr lang="en-US"/>
        </a:p>
      </dgm:t>
    </dgm:pt>
    <dgm:pt modelId="{906E78BC-3831-4689-8DCA-2C8661DAC6FA}">
      <dgm:prSet phldrT="[Text]" custT="1"/>
      <dgm:spPr/>
      <dgm:t>
        <a:bodyPr/>
        <a:lstStyle/>
        <a:p>
          <a:endParaRPr lang="en-US" sz="116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2CC565F3-BE77-42D7-9110-1FFD507DA29C}" type="parTrans" cxnId="{D369BF8D-4DC7-42F0-841E-39C766D6221F}">
      <dgm:prSet/>
      <dgm:spPr/>
      <dgm:t>
        <a:bodyPr/>
        <a:lstStyle/>
        <a:p>
          <a:endParaRPr lang="en-US"/>
        </a:p>
      </dgm:t>
    </dgm:pt>
    <dgm:pt modelId="{EAA89B17-5830-446B-907F-8D4AC385C4AC}" type="sibTrans" cxnId="{D369BF8D-4DC7-42F0-841E-39C766D6221F}">
      <dgm:prSet/>
      <dgm:spPr/>
      <dgm:t>
        <a:bodyPr/>
        <a:lstStyle/>
        <a:p>
          <a:endParaRPr lang="en-US"/>
        </a:p>
      </dgm:t>
    </dgm:pt>
    <dgm:pt modelId="{0221F34B-5433-4907-B2FE-1E471578408B}">
      <dgm:prSet phldrT="[Text]" custT="1"/>
      <dgm:spPr/>
      <dgm:t>
        <a:bodyPr/>
        <a:lstStyle/>
        <a:p>
          <a:r>
            <a:rPr lang="en-US" sz="1160" dirty="0" smtClean="0">
              <a:solidFill>
                <a:schemeClr val="tx1"/>
              </a:solidFill>
              <a:latin typeface="Arial Narrow" panose="020B0606020202030204" pitchFamily="34" charset="0"/>
            </a:rPr>
            <a:t>Long lifecycle of 30-40years or longer from exploration to </a:t>
          </a:r>
          <a:r>
            <a:rPr lang="en-US" sz="1160" dirty="0" smtClean="0">
              <a:solidFill>
                <a:schemeClr val="tx1"/>
              </a:solidFill>
              <a:latin typeface="Arial Narrow" panose="020B0606020202030204" pitchFamily="34" charset="0"/>
            </a:rPr>
            <a:t>abandonment.</a:t>
          </a:r>
          <a:endParaRPr lang="en-US" sz="116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53362481-2174-4E91-8FD3-9C813F85A7F7}" type="parTrans" cxnId="{C3459B5C-CD95-41A5-9D0C-BD8D342384C9}">
      <dgm:prSet/>
      <dgm:spPr/>
      <dgm:t>
        <a:bodyPr/>
        <a:lstStyle/>
        <a:p>
          <a:endParaRPr lang="en-US"/>
        </a:p>
      </dgm:t>
    </dgm:pt>
    <dgm:pt modelId="{AD004308-49E8-4987-A2F5-00D29777AD64}" type="sibTrans" cxnId="{C3459B5C-CD95-41A5-9D0C-BD8D342384C9}">
      <dgm:prSet/>
      <dgm:spPr/>
      <dgm:t>
        <a:bodyPr/>
        <a:lstStyle/>
        <a:p>
          <a:endParaRPr lang="en-US"/>
        </a:p>
      </dgm:t>
    </dgm:pt>
    <dgm:pt modelId="{7792B047-AD89-40B3-A9CE-26E1006386B6}">
      <dgm:prSet phldrT="[Text]" custT="1"/>
      <dgm:spPr/>
      <dgm:t>
        <a:bodyPr/>
        <a:lstStyle/>
        <a:p>
          <a:endParaRPr lang="en-US" sz="116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4F23E5A1-62D6-4706-8912-5799594AC1AB}" type="parTrans" cxnId="{4C44913A-2244-4A50-BCAF-0B4B1C149562}">
      <dgm:prSet/>
      <dgm:spPr/>
      <dgm:t>
        <a:bodyPr/>
        <a:lstStyle/>
        <a:p>
          <a:endParaRPr lang="en-US"/>
        </a:p>
      </dgm:t>
    </dgm:pt>
    <dgm:pt modelId="{A5E6AF67-D59F-48F7-99A3-68C0E65C8ACB}" type="sibTrans" cxnId="{4C44913A-2244-4A50-BCAF-0B4B1C149562}">
      <dgm:prSet/>
      <dgm:spPr/>
      <dgm:t>
        <a:bodyPr/>
        <a:lstStyle/>
        <a:p>
          <a:endParaRPr lang="en-US"/>
        </a:p>
      </dgm:t>
    </dgm:pt>
    <dgm:pt modelId="{E6560314-A3C1-4E22-945C-1A2B6C8EF5D6}">
      <dgm:prSet phldrT="[Text]" custT="1"/>
      <dgm:spPr/>
      <dgm:t>
        <a:bodyPr/>
        <a:lstStyle/>
        <a:p>
          <a:r>
            <a:rPr lang="en-US" sz="1160" dirty="0" smtClean="0">
              <a:solidFill>
                <a:schemeClr val="tx1"/>
              </a:solidFill>
              <a:latin typeface="Arial Narrow" panose="020B0606020202030204" pitchFamily="34" charset="0"/>
            </a:rPr>
            <a:t>An Estimated investment of $8Bn as Uganda enters oil production phase for the two projects under development(</a:t>
          </a:r>
          <a:r>
            <a:rPr lang="en-US" sz="1160" dirty="0" err="1" smtClean="0">
              <a:solidFill>
                <a:schemeClr val="tx1"/>
              </a:solidFill>
              <a:latin typeface="Arial Narrow" panose="020B0606020202030204" pitchFamily="34" charset="0"/>
            </a:rPr>
            <a:t>Tilenga</a:t>
          </a:r>
          <a:r>
            <a:rPr lang="en-US" sz="1160" dirty="0" smtClean="0">
              <a:solidFill>
                <a:schemeClr val="tx1"/>
              </a:solidFill>
              <a:latin typeface="Arial Narrow" panose="020B0606020202030204" pitchFamily="34" charset="0"/>
            </a:rPr>
            <a:t>&amp; Kingfisher)</a:t>
          </a:r>
          <a:endParaRPr lang="en-US" sz="116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3C7DF683-3872-4916-AE2C-B4ED374E66C7}" type="parTrans" cxnId="{6F44AF02-3594-493E-89B8-DFC00524B0E9}">
      <dgm:prSet/>
      <dgm:spPr/>
      <dgm:t>
        <a:bodyPr/>
        <a:lstStyle/>
        <a:p>
          <a:endParaRPr lang="en-US"/>
        </a:p>
      </dgm:t>
    </dgm:pt>
    <dgm:pt modelId="{0575489C-1E94-481C-868B-1DBFB3809384}" type="sibTrans" cxnId="{6F44AF02-3594-493E-89B8-DFC00524B0E9}">
      <dgm:prSet/>
      <dgm:spPr/>
      <dgm:t>
        <a:bodyPr/>
        <a:lstStyle/>
        <a:p>
          <a:endParaRPr lang="en-US"/>
        </a:p>
      </dgm:t>
    </dgm:pt>
    <dgm:pt modelId="{19AB748E-BE55-4518-BFB6-FA62D9921C7A}">
      <dgm:prSet phldrT="[Text]" custT="1"/>
      <dgm:spPr/>
      <dgm:t>
        <a:bodyPr/>
        <a:lstStyle/>
        <a:p>
          <a:endParaRPr lang="en-US" sz="116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AE089A15-81AA-4CAF-A6FB-9B56DBBBB0BB}" type="parTrans" cxnId="{4360D0EC-A119-402D-AEF5-F460A5688D7C}">
      <dgm:prSet/>
      <dgm:spPr/>
      <dgm:t>
        <a:bodyPr/>
        <a:lstStyle/>
        <a:p>
          <a:endParaRPr lang="en-US"/>
        </a:p>
      </dgm:t>
    </dgm:pt>
    <dgm:pt modelId="{37CCD930-7241-4CAF-9BD5-52DE05101C72}" type="sibTrans" cxnId="{4360D0EC-A119-402D-AEF5-F460A5688D7C}">
      <dgm:prSet/>
      <dgm:spPr/>
      <dgm:t>
        <a:bodyPr/>
        <a:lstStyle/>
        <a:p>
          <a:endParaRPr lang="en-US"/>
        </a:p>
      </dgm:t>
    </dgm:pt>
    <dgm:pt modelId="{B3C7CC83-223A-4AAD-A08C-08EA706CB59F}">
      <dgm:prSet phldrT="[Text]" custT="1"/>
      <dgm:spPr/>
      <dgm:t>
        <a:bodyPr/>
        <a:lstStyle/>
        <a:p>
          <a:r>
            <a:rPr lang="en-US" sz="1160" dirty="0" smtClean="0">
              <a:solidFill>
                <a:schemeClr val="tx1"/>
              </a:solidFill>
              <a:latin typeface="Arial Narrow" panose="020B0606020202030204" pitchFamily="34" charset="0"/>
            </a:rPr>
            <a:t>Other infrastructures such as Refinery, Pipeline &amp; other support infrastructure</a:t>
          </a:r>
          <a:endParaRPr lang="en-US" sz="116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E42C0BC4-E137-45B8-BEA9-D62203E9C253}" type="parTrans" cxnId="{877EE4B0-304C-4679-803E-BD49BB875BD5}">
      <dgm:prSet/>
      <dgm:spPr/>
      <dgm:t>
        <a:bodyPr/>
        <a:lstStyle/>
        <a:p>
          <a:endParaRPr lang="en-US"/>
        </a:p>
      </dgm:t>
    </dgm:pt>
    <dgm:pt modelId="{8EF12EDB-9D5A-431A-B653-40CCFDD4D167}" type="sibTrans" cxnId="{877EE4B0-304C-4679-803E-BD49BB875BD5}">
      <dgm:prSet/>
      <dgm:spPr/>
      <dgm:t>
        <a:bodyPr/>
        <a:lstStyle/>
        <a:p>
          <a:endParaRPr lang="en-US"/>
        </a:p>
      </dgm:t>
    </dgm:pt>
    <dgm:pt modelId="{A2D8665D-5AA1-4E4A-8B41-0CABD7386D13}">
      <dgm:prSet phldrT="[Text]" custT="1"/>
      <dgm:spPr/>
      <dgm:t>
        <a:bodyPr/>
        <a:lstStyle/>
        <a:p>
          <a:endParaRPr lang="en-US" sz="116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2D6181F0-FE2B-4B94-90E7-CF32C9EE7E06}" type="parTrans" cxnId="{CD165993-3B76-49D1-B213-4FBBAC5328F6}">
      <dgm:prSet/>
      <dgm:spPr/>
      <dgm:t>
        <a:bodyPr/>
        <a:lstStyle/>
        <a:p>
          <a:endParaRPr lang="en-US"/>
        </a:p>
      </dgm:t>
    </dgm:pt>
    <dgm:pt modelId="{F1E421E8-0A9B-42DD-B0A4-93FFA95399CC}" type="sibTrans" cxnId="{CD165993-3B76-49D1-B213-4FBBAC5328F6}">
      <dgm:prSet/>
      <dgm:spPr/>
      <dgm:t>
        <a:bodyPr/>
        <a:lstStyle/>
        <a:p>
          <a:endParaRPr lang="en-US"/>
        </a:p>
      </dgm:t>
    </dgm:pt>
    <dgm:pt modelId="{DC27230F-7BF9-4B1C-A9CF-428CB6D12477}">
      <dgm:prSet phldrT="[Text]" custT="1"/>
      <dgm:spPr/>
      <dgm:t>
        <a:bodyPr/>
        <a:lstStyle/>
        <a:p>
          <a:r>
            <a:rPr lang="en-US" sz="1160" dirty="0" err="1" smtClean="0">
              <a:solidFill>
                <a:schemeClr val="tx1"/>
              </a:solidFill>
              <a:latin typeface="Arial Narrow" panose="020B0606020202030204" pitchFamily="34" charset="0"/>
            </a:rPr>
            <a:t>Egptian</a:t>
          </a:r>
          <a:r>
            <a:rPr lang="en-US" sz="1160" dirty="0" smtClean="0">
              <a:solidFill>
                <a:schemeClr val="tx1"/>
              </a:solidFill>
              <a:latin typeface="Arial Narrow" panose="020B0606020202030204" pitchFamily="34" charset="0"/>
            </a:rPr>
            <a:t> LNG project, the idea birthed in 1995 and production just commenced </a:t>
          </a:r>
          <a:endParaRPr lang="en-US" sz="116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96341956-C6AE-4690-A687-0E44BE9A9DF5}" type="parTrans" cxnId="{A0B1E3C1-7E2C-4300-AEC0-EC506724CEF4}">
      <dgm:prSet/>
      <dgm:spPr/>
    </dgm:pt>
    <dgm:pt modelId="{4481D493-455A-444F-B86A-A8F47BC77336}" type="sibTrans" cxnId="{A0B1E3C1-7E2C-4300-AEC0-EC506724CEF4}">
      <dgm:prSet/>
      <dgm:spPr/>
    </dgm:pt>
    <dgm:pt modelId="{7F889C93-FBD5-49B3-9607-C6D0D353254D}">
      <dgm:prSet phldrT="[Text]" custT="1"/>
      <dgm:spPr/>
      <dgm:t>
        <a:bodyPr/>
        <a:lstStyle/>
        <a:p>
          <a:endParaRPr lang="en-US" sz="116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4FD71D20-13EE-41E6-9BFB-EF1B9020DECF}" type="parTrans" cxnId="{F1EDB144-65B5-4A2F-B61F-434E8B04AB00}">
      <dgm:prSet/>
      <dgm:spPr/>
    </dgm:pt>
    <dgm:pt modelId="{F0AD534F-AC77-4196-B2B1-C5801D43F65C}" type="sibTrans" cxnId="{F1EDB144-65B5-4A2F-B61F-434E8B04AB00}">
      <dgm:prSet/>
      <dgm:spPr/>
    </dgm:pt>
    <dgm:pt modelId="{CCB0AE8B-0428-4720-9974-1BAE0AB89875}" type="pres">
      <dgm:prSet presAssocID="{6EE927DE-8B2E-49DF-AB74-919EA322A73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B258973-8726-4ED0-88B9-9EA72C9415B8}" type="pres">
      <dgm:prSet presAssocID="{4E610B96-C4D0-4A96-8CBB-0098DDD0FE1E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8FD04D-6E30-456B-82D2-BCF19DAC18A5}" type="pres">
      <dgm:prSet presAssocID="{F7B06807-5BF4-451D-B9F0-76082B7A57E6}" presName="sibTrans" presStyleCnt="0"/>
      <dgm:spPr/>
    </dgm:pt>
    <dgm:pt modelId="{FAFD51AE-41CE-491A-84FD-F391BA7DFEA9}" type="pres">
      <dgm:prSet presAssocID="{E74D5E87-39AD-4A97-BF36-FC6169431566}" presName="node" presStyleLbl="node1" presStyleIdx="1" presStyleCnt="4" custScaleX="737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229A34-80D8-40F4-BDEF-147DC41A019E}" type="pres">
      <dgm:prSet presAssocID="{11483347-4062-482F-B275-3C690D58B23B}" presName="sibTrans" presStyleCnt="0"/>
      <dgm:spPr/>
    </dgm:pt>
    <dgm:pt modelId="{BB75C858-2690-46CB-BCD2-34A21CC7E2AD}" type="pres">
      <dgm:prSet presAssocID="{F2F83FE0-0F5E-4A53-AE88-6FC981D61D50}" presName="node" presStyleLbl="node1" presStyleIdx="2" presStyleCnt="4" custScaleX="102206" custLinFactNeighborX="-5029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BA7B63-3BCF-4736-A374-FB18E78AAF83}" type="pres">
      <dgm:prSet presAssocID="{6C894723-F265-4991-A01F-7A3D1D227B69}" presName="sibTrans" presStyleCnt="0"/>
      <dgm:spPr/>
    </dgm:pt>
    <dgm:pt modelId="{48E3EABE-729B-4D53-A75D-CD0C6F17F004}" type="pres">
      <dgm:prSet presAssocID="{C4E010D4-0EAB-4291-8C2A-8ACF22E5A40C}" presName="node" presStyleLbl="node1" presStyleIdx="3" presStyleCnt="4" custScaleX="692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45FCDAC-F025-4F6C-819A-D46A5B7C5DCB}" type="presOf" srcId="{DC27230F-7BF9-4B1C-A9CF-428CB6D12477}" destId="{BB75C858-2690-46CB-BCD2-34A21CC7E2AD}" srcOrd="0" destOrd="3" presId="urn:microsoft.com/office/officeart/2005/8/layout/hList6"/>
    <dgm:cxn modelId="{F1EDB144-65B5-4A2F-B61F-434E8B04AB00}" srcId="{F2F83FE0-0F5E-4A53-AE88-6FC981D61D50}" destId="{7F889C93-FBD5-49B3-9607-C6D0D353254D}" srcOrd="1" destOrd="0" parTransId="{4FD71D20-13EE-41E6-9BFB-EF1B9020DECF}" sibTransId="{F0AD534F-AC77-4196-B2B1-C5801D43F65C}"/>
    <dgm:cxn modelId="{4360D0EC-A119-402D-AEF5-F460A5688D7C}" srcId="{E74D5E87-39AD-4A97-BF36-FC6169431566}" destId="{19AB748E-BE55-4518-BFB6-FA62D9921C7A}" srcOrd="1" destOrd="0" parTransId="{AE089A15-81AA-4CAF-A6FB-9B56DBBBB0BB}" sibTransId="{37CCD930-7241-4CAF-9BD5-52DE05101C72}"/>
    <dgm:cxn modelId="{F80F109D-FD16-4221-B0F5-C4CAB6A79738}" srcId="{6EE927DE-8B2E-49DF-AB74-919EA322A737}" destId="{E74D5E87-39AD-4A97-BF36-FC6169431566}" srcOrd="1" destOrd="0" parTransId="{3A06767B-F4E5-42D6-9075-1F3CCBE98F00}" sibTransId="{11483347-4062-482F-B275-3C690D58B23B}"/>
    <dgm:cxn modelId="{356760A8-3C21-4238-BEDF-646DCA39E7DD}" type="presOf" srcId="{4E610B96-C4D0-4A96-8CBB-0098DDD0FE1E}" destId="{3B258973-8726-4ED0-88B9-9EA72C9415B8}" srcOrd="0" destOrd="0" presId="urn:microsoft.com/office/officeart/2005/8/layout/hList6"/>
    <dgm:cxn modelId="{5C986ED2-ED03-4826-9329-9388CA850D2B}" type="presOf" srcId="{B3C7CC83-223A-4AAD-A08C-08EA706CB59F}" destId="{FAFD51AE-41CE-491A-84FD-F391BA7DFEA9}" srcOrd="0" destOrd="5" presId="urn:microsoft.com/office/officeart/2005/8/layout/hList6"/>
    <dgm:cxn modelId="{2BCBF477-6014-4214-B762-C42B7505D0FF}" srcId="{4E610B96-C4D0-4A96-8CBB-0098DDD0FE1E}" destId="{073E145A-6FFD-42DD-BCDD-21636E25C441}" srcOrd="5" destOrd="0" parTransId="{AD3F5F1C-FE32-4746-9798-FDE500F0FC72}" sibTransId="{F3799712-BE9C-40C5-8135-44B909311465}"/>
    <dgm:cxn modelId="{877EE4B0-304C-4679-803E-BD49BB875BD5}" srcId="{E74D5E87-39AD-4A97-BF36-FC6169431566}" destId="{B3C7CC83-223A-4AAD-A08C-08EA706CB59F}" srcOrd="4" destOrd="0" parTransId="{E42C0BC4-E137-45B8-BEA9-D62203E9C253}" sibTransId="{8EF12EDB-9D5A-431A-B653-40CCFDD4D167}"/>
    <dgm:cxn modelId="{D5230E11-5A55-40E0-BAF2-E413CD66C023}" type="presOf" srcId="{19AB748E-BE55-4518-BFB6-FA62D9921C7A}" destId="{FAFD51AE-41CE-491A-84FD-F391BA7DFEA9}" srcOrd="0" destOrd="2" presId="urn:microsoft.com/office/officeart/2005/8/layout/hList6"/>
    <dgm:cxn modelId="{688324CE-1BD7-4D28-BC80-140E0D241BF9}" type="presOf" srcId="{E74D5E87-39AD-4A97-BF36-FC6169431566}" destId="{FAFD51AE-41CE-491A-84FD-F391BA7DFEA9}" srcOrd="0" destOrd="0" presId="urn:microsoft.com/office/officeart/2005/8/layout/hList6"/>
    <dgm:cxn modelId="{DCD5877A-51CD-4F42-862E-6358C9AE7B0A}" srcId="{6EE927DE-8B2E-49DF-AB74-919EA322A737}" destId="{C4E010D4-0EAB-4291-8C2A-8ACF22E5A40C}" srcOrd="3" destOrd="0" parTransId="{9C27853B-047F-4CC7-923E-A2803A9FD7BE}" sibTransId="{CD97A130-2ECC-41EF-8033-D2F346A46A3A}"/>
    <dgm:cxn modelId="{F50F0B7E-2E3D-40B1-B5EF-F6CA63CE5A54}" type="presOf" srcId="{7BA373A2-280F-463F-A8D8-E2703DD6E388}" destId="{3B258973-8726-4ED0-88B9-9EA72C9415B8}" srcOrd="0" destOrd="4" presId="urn:microsoft.com/office/officeart/2005/8/layout/hList6"/>
    <dgm:cxn modelId="{86CC9587-6ADD-4622-940A-9A69BBA3EFD4}" srcId="{E74D5E87-39AD-4A97-BF36-FC6169431566}" destId="{5ABDE8EE-1393-4294-8387-3E6CABF0B614}" srcOrd="0" destOrd="0" parTransId="{49C38EBE-7696-43FF-B0AB-4B098FAC3AC5}" sibTransId="{9537C734-B9AE-4B0F-83CE-56CEDA1F52A1}"/>
    <dgm:cxn modelId="{2B0897A4-338D-41BD-BD88-BFC735A1665C}" type="presOf" srcId="{5F8AC1D0-1593-480F-84C2-F527EAB44C9F}" destId="{3B258973-8726-4ED0-88B9-9EA72C9415B8}" srcOrd="0" destOrd="7" presId="urn:microsoft.com/office/officeart/2005/8/layout/hList6"/>
    <dgm:cxn modelId="{E0911ED2-5754-4C50-91DB-D5D1658BDF10}" srcId="{6EE927DE-8B2E-49DF-AB74-919EA322A737}" destId="{F2F83FE0-0F5E-4A53-AE88-6FC981D61D50}" srcOrd="2" destOrd="0" parTransId="{52C58CA3-3AD0-47BE-B798-D85AF6FAC67A}" sibTransId="{6C894723-F265-4991-A01F-7A3D1D227B69}"/>
    <dgm:cxn modelId="{24E1A98D-4AA6-4B24-8954-5375CACE4B4E}" type="presOf" srcId="{8B9D80F3-90D6-4CE1-BB4E-48D85BC30198}" destId="{48E3EABE-729B-4D53-A75D-CD0C6F17F004}" srcOrd="0" destOrd="5" presId="urn:microsoft.com/office/officeart/2005/8/layout/hList6"/>
    <dgm:cxn modelId="{AF87D21E-09EC-48DC-9095-70130F4A8739}" srcId="{6EE927DE-8B2E-49DF-AB74-919EA322A737}" destId="{4E610B96-C4D0-4A96-8CBB-0098DDD0FE1E}" srcOrd="0" destOrd="0" parTransId="{F959C181-BB4A-4FE1-96F6-B3B8B703D42C}" sibTransId="{F7B06807-5BF4-451D-B9F0-76082B7A57E6}"/>
    <dgm:cxn modelId="{E8D71FCE-0742-4B01-95EE-71FF73B24487}" type="presOf" srcId="{E6560314-A3C1-4E22-945C-1A2B6C8EF5D6}" destId="{FAFD51AE-41CE-491A-84FD-F391BA7DFEA9}" srcOrd="0" destOrd="3" presId="urn:microsoft.com/office/officeart/2005/8/layout/hList6"/>
    <dgm:cxn modelId="{FB8F0ADF-79A5-4D34-A58C-F132123877FF}" type="presOf" srcId="{7841E374-C7EC-47A7-B8AE-4FF31B572EAD}" destId="{48E3EABE-729B-4D53-A75D-CD0C6F17F004}" srcOrd="0" destOrd="2" presId="urn:microsoft.com/office/officeart/2005/8/layout/hList6"/>
    <dgm:cxn modelId="{6F11C4E3-4E65-436F-B6CD-7A75DA58830D}" type="presOf" srcId="{AF30F0E4-D7C4-4CE0-9B3C-AD6976860DE6}" destId="{48E3EABE-729B-4D53-A75D-CD0C6F17F004}" srcOrd="0" destOrd="3" presId="urn:microsoft.com/office/officeart/2005/8/layout/hList6"/>
    <dgm:cxn modelId="{02BAB746-6B45-4FFF-B56A-6DA27D01FBF9}" type="presOf" srcId="{7792B047-AD89-40B3-A9CE-26E1006386B6}" destId="{BB75C858-2690-46CB-BCD2-34A21CC7E2AD}" srcOrd="0" destOrd="4" presId="urn:microsoft.com/office/officeart/2005/8/layout/hList6"/>
    <dgm:cxn modelId="{0334BC3B-A663-4A71-B216-830171702437}" type="presOf" srcId="{7F889C93-FBD5-49B3-9607-C6D0D353254D}" destId="{BB75C858-2690-46CB-BCD2-34A21CC7E2AD}" srcOrd="0" destOrd="2" presId="urn:microsoft.com/office/officeart/2005/8/layout/hList6"/>
    <dgm:cxn modelId="{097E5746-E3BE-4090-B381-A44AB46B418A}" type="presOf" srcId="{C4E010D4-0EAB-4291-8C2A-8ACF22E5A40C}" destId="{48E3EABE-729B-4D53-A75D-CD0C6F17F004}" srcOrd="0" destOrd="0" presId="urn:microsoft.com/office/officeart/2005/8/layout/hList6"/>
    <dgm:cxn modelId="{CD165993-3B76-49D1-B213-4FBBAC5328F6}" srcId="{E74D5E87-39AD-4A97-BF36-FC6169431566}" destId="{A2D8665D-5AA1-4E4A-8B41-0CABD7386D13}" srcOrd="3" destOrd="0" parTransId="{2D6181F0-FE2B-4B94-90E7-CF32C9EE7E06}" sibTransId="{F1E421E8-0A9B-42DD-B0A4-93FFA95399CC}"/>
    <dgm:cxn modelId="{C3459B5C-CD95-41A5-9D0C-BD8D342384C9}" srcId="{F2F83FE0-0F5E-4A53-AE88-6FC981D61D50}" destId="{0221F34B-5433-4907-B2FE-1E471578408B}" srcOrd="0" destOrd="0" parTransId="{53362481-2174-4E91-8FD3-9C813F85A7F7}" sibTransId="{AD004308-49E8-4987-A2F5-00D29777AD64}"/>
    <dgm:cxn modelId="{A0B1E3C1-7E2C-4300-AEC0-EC506724CEF4}" srcId="{F2F83FE0-0F5E-4A53-AE88-6FC981D61D50}" destId="{DC27230F-7BF9-4B1C-A9CF-428CB6D12477}" srcOrd="2" destOrd="0" parTransId="{96341956-C6AE-4690-A687-0E44BE9A9DF5}" sibTransId="{4481D493-455A-444F-B86A-A8F47BC77336}"/>
    <dgm:cxn modelId="{A4089DD5-8ADF-46F9-8710-BFBA11C71022}" type="presOf" srcId="{137B4414-E63B-4CF6-B739-79CA00B994D9}" destId="{3B258973-8726-4ED0-88B9-9EA72C9415B8}" srcOrd="0" destOrd="1" presId="urn:microsoft.com/office/officeart/2005/8/layout/hList6"/>
    <dgm:cxn modelId="{D369BF8D-4DC7-42F0-841E-39C766D6221F}" srcId="{C4E010D4-0EAB-4291-8C2A-8ACF22E5A40C}" destId="{906E78BC-3831-4689-8DCA-2C8661DAC6FA}" srcOrd="3" destOrd="0" parTransId="{2CC565F3-BE77-42D7-9110-1FFD507DA29C}" sibTransId="{EAA89B17-5830-446B-907F-8D4AC385C4AC}"/>
    <dgm:cxn modelId="{465664DC-CE59-4147-AE13-38DDE82FA1A0}" srcId="{C4E010D4-0EAB-4291-8C2A-8ACF22E5A40C}" destId="{064BE25E-AA2A-4093-BCC1-19CAA2D2282B}" srcOrd="5" destOrd="0" parTransId="{D3874DEC-924D-4D7D-AB50-D0A0DE9027A3}" sibTransId="{763252BC-F3ED-49B3-99B1-D4E5CBBD9C91}"/>
    <dgm:cxn modelId="{CF5357E3-C72F-413F-AA6A-1031DBF99534}" srcId="{4E610B96-C4D0-4A96-8CBB-0098DDD0FE1E}" destId="{5F8AC1D0-1593-480F-84C2-F527EAB44C9F}" srcOrd="6" destOrd="0" parTransId="{C46959DC-030F-4D03-A3B5-7D60A90D5C30}" sibTransId="{39C43F6F-50BC-4AF1-A2D3-6EA0B4C0AD96}"/>
    <dgm:cxn modelId="{2F64F5B4-EDE6-4C39-9CF3-93AD3A735AAC}" type="presOf" srcId="{073E145A-6FFD-42DD-BCDD-21636E25C441}" destId="{3B258973-8726-4ED0-88B9-9EA72C9415B8}" srcOrd="0" destOrd="6" presId="urn:microsoft.com/office/officeart/2005/8/layout/hList6"/>
    <dgm:cxn modelId="{6F44AF02-3594-493E-89B8-DFC00524B0E9}" srcId="{E74D5E87-39AD-4A97-BF36-FC6169431566}" destId="{E6560314-A3C1-4E22-945C-1A2B6C8EF5D6}" srcOrd="2" destOrd="0" parTransId="{3C7DF683-3872-4916-AE2C-B4ED374E66C7}" sibTransId="{0575489C-1E94-481C-868B-1DBFB3809384}"/>
    <dgm:cxn modelId="{C04FF2CA-F030-4116-8DC0-7111DA4E2E49}" srcId="{4E610B96-C4D0-4A96-8CBB-0098DDD0FE1E}" destId="{7BA373A2-280F-463F-A8D8-E2703DD6E388}" srcOrd="3" destOrd="0" parTransId="{5DF33B3C-DE42-40A9-83D5-F73CC8674557}" sibTransId="{3753066C-0DBE-43BC-9B9B-FA7AAD73F71D}"/>
    <dgm:cxn modelId="{4C44913A-2244-4A50-BCAF-0B4B1C149562}" srcId="{F2F83FE0-0F5E-4A53-AE88-6FC981D61D50}" destId="{7792B047-AD89-40B3-A9CE-26E1006386B6}" srcOrd="3" destOrd="0" parTransId="{4F23E5A1-62D6-4706-8912-5799594AC1AB}" sibTransId="{A5E6AF67-D59F-48F7-99A3-68C0E65C8ACB}"/>
    <dgm:cxn modelId="{DABFEB96-4DEC-4F48-B8FB-D666BF80AE1B}" type="presOf" srcId="{A2D8665D-5AA1-4E4A-8B41-0CABD7386D13}" destId="{FAFD51AE-41CE-491A-84FD-F391BA7DFEA9}" srcOrd="0" destOrd="4" presId="urn:microsoft.com/office/officeart/2005/8/layout/hList6"/>
    <dgm:cxn modelId="{73149CED-569D-4DC1-B727-DCFC0641D285}" type="presOf" srcId="{5ABDE8EE-1393-4294-8387-3E6CABF0B614}" destId="{FAFD51AE-41CE-491A-84FD-F391BA7DFEA9}" srcOrd="0" destOrd="1" presId="urn:microsoft.com/office/officeart/2005/8/layout/hList6"/>
    <dgm:cxn modelId="{9008512B-4544-49C4-98F0-A4E93E698CB2}" type="presOf" srcId="{3141B602-5F5E-4339-8AD3-1FE88D32A9A4}" destId="{3B258973-8726-4ED0-88B9-9EA72C9415B8}" srcOrd="0" destOrd="2" presId="urn:microsoft.com/office/officeart/2005/8/layout/hList6"/>
    <dgm:cxn modelId="{32515BA3-0540-4DAB-A3F0-A6FFBAECC6F4}" type="presOf" srcId="{064BE25E-AA2A-4093-BCC1-19CAA2D2282B}" destId="{48E3EABE-729B-4D53-A75D-CD0C6F17F004}" srcOrd="0" destOrd="6" presId="urn:microsoft.com/office/officeart/2005/8/layout/hList6"/>
    <dgm:cxn modelId="{D5EE472D-0353-4C24-9D03-0E40816DD71E}" type="presOf" srcId="{7F5C1063-327D-4DC3-823D-6FD48BF46851}" destId="{48E3EABE-729B-4D53-A75D-CD0C6F17F004}" srcOrd="0" destOrd="1" presId="urn:microsoft.com/office/officeart/2005/8/layout/hList6"/>
    <dgm:cxn modelId="{5F0C0147-3835-41A4-B642-B44DE03AA9C8}" srcId="{C4E010D4-0EAB-4291-8C2A-8ACF22E5A40C}" destId="{7F5C1063-327D-4DC3-823D-6FD48BF46851}" srcOrd="0" destOrd="0" parTransId="{50B43FFF-39CE-419E-984B-05E72C184556}" sibTransId="{E475355B-6FF1-4C8B-AE24-51F2CC7D629E}"/>
    <dgm:cxn modelId="{5F61BD6E-D68D-4680-AFAB-802483FDF2D4}" type="presOf" srcId="{C3F9D449-3B7F-4642-9EAB-D0C8CED00366}" destId="{3B258973-8726-4ED0-88B9-9EA72C9415B8}" srcOrd="0" destOrd="3" presId="urn:microsoft.com/office/officeart/2005/8/layout/hList6"/>
    <dgm:cxn modelId="{4386C284-7556-4156-AE59-2341DF1924EE}" type="presOf" srcId="{194F4693-C3EB-4B58-801E-F2170BF9F8BB}" destId="{3B258973-8726-4ED0-88B9-9EA72C9415B8}" srcOrd="0" destOrd="5" presId="urn:microsoft.com/office/officeart/2005/8/layout/hList6"/>
    <dgm:cxn modelId="{DBCD6501-8CD9-4562-9414-8307328303F7}" srcId="{4E610B96-C4D0-4A96-8CBB-0098DDD0FE1E}" destId="{194F4693-C3EB-4B58-801E-F2170BF9F8BB}" srcOrd="4" destOrd="0" parTransId="{636838F5-4220-442A-9313-8063D4710B97}" sibTransId="{7E2AC09F-F7AC-4EA9-AB6E-72260C6D2710}"/>
    <dgm:cxn modelId="{270FC08E-CBFA-4F02-BF17-AFC510A66AB1}" srcId="{4E610B96-C4D0-4A96-8CBB-0098DDD0FE1E}" destId="{C3F9D449-3B7F-4642-9EAB-D0C8CED00366}" srcOrd="2" destOrd="0" parTransId="{CA4B7A89-238A-4672-9ED2-095FA4116574}" sibTransId="{1FBF3450-E99B-4545-A1F4-F82C4007F561}"/>
    <dgm:cxn modelId="{F655EA6C-03B4-4C72-A78D-38061022E53F}" srcId="{C4E010D4-0EAB-4291-8C2A-8ACF22E5A40C}" destId="{8B9D80F3-90D6-4CE1-BB4E-48D85BC30198}" srcOrd="4" destOrd="0" parTransId="{A90F6D19-0C6E-44A8-85FB-EF147A955CD0}" sibTransId="{EE668E21-FC90-4DEC-BAD2-F61474F76EA5}"/>
    <dgm:cxn modelId="{B210CC10-19AA-4E71-A266-9A37A00EFE32}" srcId="{C4E010D4-0EAB-4291-8C2A-8ACF22E5A40C}" destId="{7841E374-C7EC-47A7-B8AE-4FF31B572EAD}" srcOrd="1" destOrd="0" parTransId="{7BE63FBE-A852-4B77-AB83-E3079C9D13DB}" sibTransId="{6F3D8906-1820-47F7-AF08-5D423F12C4CE}"/>
    <dgm:cxn modelId="{97A2FBBE-5EC8-45D6-9283-3489B91270CE}" type="presOf" srcId="{0221F34B-5433-4907-B2FE-1E471578408B}" destId="{BB75C858-2690-46CB-BCD2-34A21CC7E2AD}" srcOrd="0" destOrd="1" presId="urn:microsoft.com/office/officeart/2005/8/layout/hList6"/>
    <dgm:cxn modelId="{DC5E79D0-73C4-4E2A-AF81-0AC33C9841E6}" srcId="{4E610B96-C4D0-4A96-8CBB-0098DDD0FE1E}" destId="{3141B602-5F5E-4339-8AD3-1FE88D32A9A4}" srcOrd="1" destOrd="0" parTransId="{23C4BFCE-7CF3-4F7D-A98C-48DE16FCBCC9}" sibTransId="{9A33C885-2D5E-4672-ABCB-7D26D5240252}"/>
    <dgm:cxn modelId="{3870E535-BCDE-4452-B7C5-DDF4182D9961}" type="presOf" srcId="{906E78BC-3831-4689-8DCA-2C8661DAC6FA}" destId="{48E3EABE-729B-4D53-A75D-CD0C6F17F004}" srcOrd="0" destOrd="4" presId="urn:microsoft.com/office/officeart/2005/8/layout/hList6"/>
    <dgm:cxn modelId="{3905D28C-D291-42A3-98B0-54E53E3A55B5}" srcId="{C4E010D4-0EAB-4291-8C2A-8ACF22E5A40C}" destId="{AF30F0E4-D7C4-4CE0-9B3C-AD6976860DE6}" srcOrd="2" destOrd="0" parTransId="{AA179E61-5FBF-43B5-9E07-1D5FC6F4588C}" sibTransId="{89613877-EAC3-49AC-93A7-C3326D2BE688}"/>
    <dgm:cxn modelId="{7291DBDA-0703-4053-9D4E-0E842825061A}" srcId="{4E610B96-C4D0-4A96-8CBB-0098DDD0FE1E}" destId="{137B4414-E63B-4CF6-B739-79CA00B994D9}" srcOrd="0" destOrd="0" parTransId="{23C31526-83FD-4D8F-AC27-89DCB100AAE1}" sibTransId="{44C088A8-485E-43AD-A0D1-57BD5E90513B}"/>
    <dgm:cxn modelId="{CC0DD88B-B891-4589-AD9E-8F26043B8AD4}" type="presOf" srcId="{6EE927DE-8B2E-49DF-AB74-919EA322A737}" destId="{CCB0AE8B-0428-4720-9974-1BAE0AB89875}" srcOrd="0" destOrd="0" presId="urn:microsoft.com/office/officeart/2005/8/layout/hList6"/>
    <dgm:cxn modelId="{D20A3541-8417-4F27-A811-2914013EE232}" type="presOf" srcId="{F2F83FE0-0F5E-4A53-AE88-6FC981D61D50}" destId="{BB75C858-2690-46CB-BCD2-34A21CC7E2AD}" srcOrd="0" destOrd="0" presId="urn:microsoft.com/office/officeart/2005/8/layout/hList6"/>
    <dgm:cxn modelId="{D0CE7211-C70E-4769-B4A5-FA845084F782}" type="presParOf" srcId="{CCB0AE8B-0428-4720-9974-1BAE0AB89875}" destId="{3B258973-8726-4ED0-88B9-9EA72C9415B8}" srcOrd="0" destOrd="0" presId="urn:microsoft.com/office/officeart/2005/8/layout/hList6"/>
    <dgm:cxn modelId="{6B327FC5-4587-4688-B97C-B413E5A82808}" type="presParOf" srcId="{CCB0AE8B-0428-4720-9974-1BAE0AB89875}" destId="{0C8FD04D-6E30-456B-82D2-BCF19DAC18A5}" srcOrd="1" destOrd="0" presId="urn:microsoft.com/office/officeart/2005/8/layout/hList6"/>
    <dgm:cxn modelId="{96794B90-0C54-4011-B9A2-1374B1EB4E54}" type="presParOf" srcId="{CCB0AE8B-0428-4720-9974-1BAE0AB89875}" destId="{FAFD51AE-41CE-491A-84FD-F391BA7DFEA9}" srcOrd="2" destOrd="0" presId="urn:microsoft.com/office/officeart/2005/8/layout/hList6"/>
    <dgm:cxn modelId="{702A6B57-69EE-4FB3-8CF1-2C35B7C8B49E}" type="presParOf" srcId="{CCB0AE8B-0428-4720-9974-1BAE0AB89875}" destId="{47229A34-80D8-40F4-BDEF-147DC41A019E}" srcOrd="3" destOrd="0" presId="urn:microsoft.com/office/officeart/2005/8/layout/hList6"/>
    <dgm:cxn modelId="{A263BF5E-3714-4E98-A623-356FCF85E7A5}" type="presParOf" srcId="{CCB0AE8B-0428-4720-9974-1BAE0AB89875}" destId="{BB75C858-2690-46CB-BCD2-34A21CC7E2AD}" srcOrd="4" destOrd="0" presId="urn:microsoft.com/office/officeart/2005/8/layout/hList6"/>
    <dgm:cxn modelId="{B5EA807E-2029-4A5D-9BA1-FCBAAC272522}" type="presParOf" srcId="{CCB0AE8B-0428-4720-9974-1BAE0AB89875}" destId="{FDBA7B63-3BCF-4736-A374-FB18E78AAF83}" srcOrd="5" destOrd="0" presId="urn:microsoft.com/office/officeart/2005/8/layout/hList6"/>
    <dgm:cxn modelId="{89BF59E0-87DE-4F4E-933D-1C81AEEB4E9F}" type="presParOf" srcId="{CCB0AE8B-0428-4720-9974-1BAE0AB89875}" destId="{48E3EABE-729B-4D53-A75D-CD0C6F17F004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D8D9239-B15D-4E2B-982A-D1D383B28535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</dgm:pt>
    <dgm:pt modelId="{03B5636F-EEA6-43A8-8BBF-D8BC3E178094}">
      <dgm:prSet phldrT="[Text]" custT="1"/>
      <dgm:spPr/>
      <dgm:t>
        <a:bodyPr/>
        <a:lstStyle/>
        <a:p>
          <a:r>
            <a:rPr lang="en-US" sz="1800" b="1" i="1" u="none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Prices of Oil, 2005 to 2022</a:t>
          </a:r>
        </a:p>
        <a:p>
          <a:r>
            <a:rPr lang="en-US" sz="1400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oil prices was $22/barrel in April 2020  but in April 2022, the price had risen to $108 majorly attributed to the war in Ukraine. (WTI prices)  </a:t>
          </a:r>
          <a:endParaRPr lang="en-US" sz="140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9935692A-2A58-4FDF-8D02-8876850745D9}" type="parTrans" cxnId="{89266878-EA97-43D7-85A8-2AC0C2F7719F}">
      <dgm:prSet/>
      <dgm:spPr/>
      <dgm:t>
        <a:bodyPr/>
        <a:lstStyle/>
        <a:p>
          <a:endParaRPr lang="en-US"/>
        </a:p>
      </dgm:t>
    </dgm:pt>
    <dgm:pt modelId="{BB139BC3-CC35-42EE-ADF6-B87BC13D4F64}" type="sibTrans" cxnId="{89266878-EA97-43D7-85A8-2AC0C2F7719F}">
      <dgm:prSet/>
      <dgm:spPr/>
      <dgm:t>
        <a:bodyPr/>
        <a:lstStyle/>
        <a:p>
          <a:endParaRPr lang="en-US"/>
        </a:p>
      </dgm:t>
    </dgm:pt>
    <dgm:pt modelId="{9A08DC10-C830-46F2-B6D2-2BDCC9DCB54B}">
      <dgm:prSet phldrT="[Text]" custT="1"/>
      <dgm:spPr/>
      <dgm:t>
        <a:bodyPr/>
        <a:lstStyle/>
        <a:p>
          <a:r>
            <a:rPr lang="en-US" sz="1800" b="1" i="1" u="none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Iron Ore Monthly Price Jan 2003 to Dec 2022</a:t>
          </a:r>
        </a:p>
        <a:p>
          <a:r>
            <a:rPr lang="en-US" sz="1400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Price of iron fell to a record low of $40.5 per metric </a:t>
          </a:r>
          <a:r>
            <a:rPr lang="en-US" sz="1400" dirty="0" err="1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tonne</a:t>
          </a:r>
          <a:r>
            <a:rPr lang="en-US" sz="1400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in 2015 and a record high of $214 in 2021(indexmundi.com) </a:t>
          </a:r>
          <a:endParaRPr lang="en-US" sz="140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E74DAFFE-5927-4318-9112-E0CF8D06A649}" type="parTrans" cxnId="{02166262-BB57-4C28-9D5F-BCB47D348263}">
      <dgm:prSet/>
      <dgm:spPr/>
      <dgm:t>
        <a:bodyPr/>
        <a:lstStyle/>
        <a:p>
          <a:endParaRPr lang="en-US"/>
        </a:p>
      </dgm:t>
    </dgm:pt>
    <dgm:pt modelId="{BF611B8F-34FE-4459-A56C-6AD389856120}" type="sibTrans" cxnId="{02166262-BB57-4C28-9D5F-BCB47D348263}">
      <dgm:prSet/>
      <dgm:spPr/>
      <dgm:t>
        <a:bodyPr/>
        <a:lstStyle/>
        <a:p>
          <a:endParaRPr lang="en-US"/>
        </a:p>
      </dgm:t>
    </dgm:pt>
    <dgm:pt modelId="{2A0A0DA6-77D4-4C3A-BC7A-AEF095B1810E}" type="pres">
      <dgm:prSet presAssocID="{9D8D9239-B15D-4E2B-982A-D1D383B28535}" presName="Name0" presStyleCnt="0">
        <dgm:presLayoutVars>
          <dgm:dir/>
          <dgm:resizeHandles val="exact"/>
        </dgm:presLayoutVars>
      </dgm:prSet>
      <dgm:spPr/>
    </dgm:pt>
    <dgm:pt modelId="{7457FBBD-72A3-4D4C-BA0C-5C42F35ED56B}" type="pres">
      <dgm:prSet presAssocID="{9D8D9239-B15D-4E2B-982A-D1D383B28535}" presName="bkgdShp" presStyleLbl="alignAccFollowNode1" presStyleIdx="0" presStyleCnt="1" custLinFactNeighborY="72650"/>
      <dgm:spPr/>
    </dgm:pt>
    <dgm:pt modelId="{A798E376-C950-4F1A-99DC-370A8E38EA50}" type="pres">
      <dgm:prSet presAssocID="{9D8D9239-B15D-4E2B-982A-D1D383B28535}" presName="linComp" presStyleCnt="0"/>
      <dgm:spPr/>
    </dgm:pt>
    <dgm:pt modelId="{582452CE-3E3A-434A-A366-7B7C720E8194}" type="pres">
      <dgm:prSet presAssocID="{03B5636F-EEA6-43A8-8BBF-D8BC3E178094}" presName="compNode" presStyleCnt="0"/>
      <dgm:spPr/>
    </dgm:pt>
    <dgm:pt modelId="{DD60E0BD-635E-47A0-B0E5-273D6E32FAEE}" type="pres">
      <dgm:prSet presAssocID="{03B5636F-EEA6-43A8-8BBF-D8BC3E178094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6ED125-D084-4FF8-9D14-8AF161EE9FCE}" type="pres">
      <dgm:prSet presAssocID="{03B5636F-EEA6-43A8-8BBF-D8BC3E178094}" presName="invisiNode" presStyleLbl="node1" presStyleIdx="0" presStyleCnt="2"/>
      <dgm:spPr/>
    </dgm:pt>
    <dgm:pt modelId="{75DB6C75-20E6-406D-935E-905169A87C1D}" type="pres">
      <dgm:prSet presAssocID="{03B5636F-EEA6-43A8-8BBF-D8BC3E178094}" presName="imagNode" presStyleLbl="fgImgPlace1" presStyleIdx="0" presStyleCnt="2" custScaleY="122590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432D316F-2EAD-4EBF-82D4-6EC060E7551E}" type="pres">
      <dgm:prSet presAssocID="{BB139BC3-CC35-42EE-ADF6-B87BC13D4F64}" presName="sibTrans" presStyleLbl="sibTrans2D1" presStyleIdx="0" presStyleCnt="0"/>
      <dgm:spPr/>
      <dgm:t>
        <a:bodyPr/>
        <a:lstStyle/>
        <a:p>
          <a:endParaRPr lang="en-US"/>
        </a:p>
      </dgm:t>
    </dgm:pt>
    <dgm:pt modelId="{84D50B4A-57F0-4D1F-88A9-F64536C298EA}" type="pres">
      <dgm:prSet presAssocID="{9A08DC10-C830-46F2-B6D2-2BDCC9DCB54B}" presName="compNode" presStyleCnt="0"/>
      <dgm:spPr/>
    </dgm:pt>
    <dgm:pt modelId="{B7FCCFE3-5AB8-44C5-A2DD-D78A72115149}" type="pres">
      <dgm:prSet presAssocID="{9A08DC10-C830-46F2-B6D2-2BDCC9DCB54B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0FF286-A66E-44FC-AF43-F6697FA4EF57}" type="pres">
      <dgm:prSet presAssocID="{9A08DC10-C830-46F2-B6D2-2BDCC9DCB54B}" presName="invisiNode" presStyleLbl="node1" presStyleIdx="1" presStyleCnt="2"/>
      <dgm:spPr/>
    </dgm:pt>
    <dgm:pt modelId="{A3BD3750-E188-4FC7-B930-2393D24D49DB}" type="pres">
      <dgm:prSet presAssocID="{9A08DC10-C830-46F2-B6D2-2BDCC9DCB54B}" presName="imagNode" presStyleLbl="fgImgPlace1" presStyleIdx="1" presStyleCnt="2" custScaleY="136364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89266878-EA97-43D7-85A8-2AC0C2F7719F}" srcId="{9D8D9239-B15D-4E2B-982A-D1D383B28535}" destId="{03B5636F-EEA6-43A8-8BBF-D8BC3E178094}" srcOrd="0" destOrd="0" parTransId="{9935692A-2A58-4FDF-8D02-8876850745D9}" sibTransId="{BB139BC3-CC35-42EE-ADF6-B87BC13D4F64}"/>
    <dgm:cxn modelId="{688B85A2-E935-4BFE-9EC9-67CE2F4F5C5F}" type="presOf" srcId="{9D8D9239-B15D-4E2B-982A-D1D383B28535}" destId="{2A0A0DA6-77D4-4C3A-BC7A-AEF095B1810E}" srcOrd="0" destOrd="0" presId="urn:microsoft.com/office/officeart/2005/8/layout/pList2"/>
    <dgm:cxn modelId="{E341CEAE-F77C-420C-93FB-C4CCCB02FB5D}" type="presOf" srcId="{9A08DC10-C830-46F2-B6D2-2BDCC9DCB54B}" destId="{B7FCCFE3-5AB8-44C5-A2DD-D78A72115149}" srcOrd="0" destOrd="0" presId="urn:microsoft.com/office/officeart/2005/8/layout/pList2"/>
    <dgm:cxn modelId="{02166262-BB57-4C28-9D5F-BCB47D348263}" srcId="{9D8D9239-B15D-4E2B-982A-D1D383B28535}" destId="{9A08DC10-C830-46F2-B6D2-2BDCC9DCB54B}" srcOrd="1" destOrd="0" parTransId="{E74DAFFE-5927-4318-9112-E0CF8D06A649}" sibTransId="{BF611B8F-34FE-4459-A56C-6AD389856120}"/>
    <dgm:cxn modelId="{49D01859-E185-4859-8BBE-AEC7413894F4}" type="presOf" srcId="{03B5636F-EEA6-43A8-8BBF-D8BC3E178094}" destId="{DD60E0BD-635E-47A0-B0E5-273D6E32FAEE}" srcOrd="0" destOrd="0" presId="urn:microsoft.com/office/officeart/2005/8/layout/pList2"/>
    <dgm:cxn modelId="{C361896D-DFBB-4EDC-8C16-4F6CC4ABD5BB}" type="presOf" srcId="{BB139BC3-CC35-42EE-ADF6-B87BC13D4F64}" destId="{432D316F-2EAD-4EBF-82D4-6EC060E7551E}" srcOrd="0" destOrd="0" presId="urn:microsoft.com/office/officeart/2005/8/layout/pList2"/>
    <dgm:cxn modelId="{E789423C-B67E-4B3C-B9F2-53B68A024B80}" type="presParOf" srcId="{2A0A0DA6-77D4-4C3A-BC7A-AEF095B1810E}" destId="{7457FBBD-72A3-4D4C-BA0C-5C42F35ED56B}" srcOrd="0" destOrd="0" presId="urn:microsoft.com/office/officeart/2005/8/layout/pList2"/>
    <dgm:cxn modelId="{2E07345B-648C-4372-94D6-F1DDE3D638A9}" type="presParOf" srcId="{2A0A0DA6-77D4-4C3A-BC7A-AEF095B1810E}" destId="{A798E376-C950-4F1A-99DC-370A8E38EA50}" srcOrd="1" destOrd="0" presId="urn:microsoft.com/office/officeart/2005/8/layout/pList2"/>
    <dgm:cxn modelId="{28C5F7AE-A9AE-4B8A-8B01-BD96A637E01B}" type="presParOf" srcId="{A798E376-C950-4F1A-99DC-370A8E38EA50}" destId="{582452CE-3E3A-434A-A366-7B7C720E8194}" srcOrd="0" destOrd="0" presId="urn:microsoft.com/office/officeart/2005/8/layout/pList2"/>
    <dgm:cxn modelId="{CEBC2A0C-7F4E-4FF2-A35C-BDFFBEFDF0E1}" type="presParOf" srcId="{582452CE-3E3A-434A-A366-7B7C720E8194}" destId="{DD60E0BD-635E-47A0-B0E5-273D6E32FAEE}" srcOrd="0" destOrd="0" presId="urn:microsoft.com/office/officeart/2005/8/layout/pList2"/>
    <dgm:cxn modelId="{296A0DF0-0C52-4BFD-A638-389479D7330A}" type="presParOf" srcId="{582452CE-3E3A-434A-A366-7B7C720E8194}" destId="{746ED125-D084-4FF8-9D14-8AF161EE9FCE}" srcOrd="1" destOrd="0" presId="urn:microsoft.com/office/officeart/2005/8/layout/pList2"/>
    <dgm:cxn modelId="{E93A940C-DE71-4BEF-993D-32692017C730}" type="presParOf" srcId="{582452CE-3E3A-434A-A366-7B7C720E8194}" destId="{75DB6C75-20E6-406D-935E-905169A87C1D}" srcOrd="2" destOrd="0" presId="urn:microsoft.com/office/officeart/2005/8/layout/pList2"/>
    <dgm:cxn modelId="{2D72BEB9-32FF-43CB-9861-61D2B0466388}" type="presParOf" srcId="{A798E376-C950-4F1A-99DC-370A8E38EA50}" destId="{432D316F-2EAD-4EBF-82D4-6EC060E7551E}" srcOrd="1" destOrd="0" presId="urn:microsoft.com/office/officeart/2005/8/layout/pList2"/>
    <dgm:cxn modelId="{8527F69E-AAE8-4A26-A40B-B6F7FDA33D84}" type="presParOf" srcId="{A798E376-C950-4F1A-99DC-370A8E38EA50}" destId="{84D50B4A-57F0-4D1F-88A9-F64536C298EA}" srcOrd="2" destOrd="0" presId="urn:microsoft.com/office/officeart/2005/8/layout/pList2"/>
    <dgm:cxn modelId="{BC931F9A-A04D-43CB-BBFC-5BF2669332D3}" type="presParOf" srcId="{84D50B4A-57F0-4D1F-88A9-F64536C298EA}" destId="{B7FCCFE3-5AB8-44C5-A2DD-D78A72115149}" srcOrd="0" destOrd="0" presId="urn:microsoft.com/office/officeart/2005/8/layout/pList2"/>
    <dgm:cxn modelId="{23D1FFD7-1295-4F23-93EB-7D779A7A44BD}" type="presParOf" srcId="{84D50B4A-57F0-4D1F-88A9-F64536C298EA}" destId="{A40FF286-A66E-44FC-AF43-F6697FA4EF57}" srcOrd="1" destOrd="0" presId="urn:microsoft.com/office/officeart/2005/8/layout/pList2"/>
    <dgm:cxn modelId="{DA69D163-6469-4DAC-8399-7713A278C763}" type="presParOf" srcId="{84D50B4A-57F0-4D1F-88A9-F64536C298EA}" destId="{A3BD3750-E188-4FC7-B930-2393D24D49DB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D2F9D9D-8A43-4811-8E6B-3B692CBF6304}" type="doc">
      <dgm:prSet loTypeId="urn:microsoft.com/office/officeart/2005/8/layout/lProcess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2C9C10B-646E-42E1-8C98-F673D7E6A3DE}">
      <dgm:prSet phldrT="[Text]" custT="1"/>
      <dgm:spPr/>
      <dgm:t>
        <a:bodyPr/>
        <a:lstStyle/>
        <a:p>
          <a:r>
            <a:rPr lang="en-US" sz="2400" b="1" dirty="0" smtClean="0">
              <a:latin typeface="Calibri (body)"/>
            </a:rPr>
            <a:t>Concessionary</a:t>
          </a:r>
          <a:endParaRPr lang="en-US" sz="2400" b="1" dirty="0">
            <a:latin typeface="Calibri (body)"/>
          </a:endParaRPr>
        </a:p>
      </dgm:t>
    </dgm:pt>
    <dgm:pt modelId="{FAA8A8D1-9048-4B87-8500-613B8AE1CA36}" type="parTrans" cxnId="{6B9FD9F1-3FBF-46D1-B3FA-0C55459B474F}">
      <dgm:prSet/>
      <dgm:spPr/>
      <dgm:t>
        <a:bodyPr/>
        <a:lstStyle/>
        <a:p>
          <a:endParaRPr lang="en-US"/>
        </a:p>
      </dgm:t>
    </dgm:pt>
    <dgm:pt modelId="{66AF92C0-666A-47D2-9D1D-EAF732AF6616}" type="sibTrans" cxnId="{6B9FD9F1-3FBF-46D1-B3FA-0C55459B474F}">
      <dgm:prSet/>
      <dgm:spPr/>
      <dgm:t>
        <a:bodyPr/>
        <a:lstStyle/>
        <a:p>
          <a:endParaRPr lang="en-US"/>
        </a:p>
      </dgm:t>
    </dgm:pt>
    <dgm:pt modelId="{AB006523-C909-4397-A158-46209A02E3E9}">
      <dgm:prSet phldrT="[Text]" custT="1"/>
      <dgm:spPr/>
      <dgm:t>
        <a:bodyPr/>
        <a:lstStyle/>
        <a:p>
          <a:r>
            <a:rPr lang="en-US" sz="2400" dirty="0" smtClean="0">
              <a:latin typeface="Calibri (body)"/>
            </a:rPr>
            <a:t>Tax</a:t>
          </a:r>
          <a:endParaRPr lang="en-US" sz="2400" dirty="0">
            <a:latin typeface="Calibri (body)"/>
          </a:endParaRPr>
        </a:p>
      </dgm:t>
    </dgm:pt>
    <dgm:pt modelId="{11562036-1661-4A4B-87CF-3EC755D8BFA6}" type="parTrans" cxnId="{AABD1E4D-6C69-4149-B857-7DB1E2D5BADD}">
      <dgm:prSet/>
      <dgm:spPr/>
      <dgm:t>
        <a:bodyPr/>
        <a:lstStyle/>
        <a:p>
          <a:endParaRPr lang="en-US"/>
        </a:p>
      </dgm:t>
    </dgm:pt>
    <dgm:pt modelId="{D5C5C794-52BF-4045-A862-7DD95C564F24}" type="sibTrans" cxnId="{AABD1E4D-6C69-4149-B857-7DB1E2D5BADD}">
      <dgm:prSet/>
      <dgm:spPr/>
      <dgm:t>
        <a:bodyPr/>
        <a:lstStyle/>
        <a:p>
          <a:endParaRPr lang="en-US"/>
        </a:p>
      </dgm:t>
    </dgm:pt>
    <dgm:pt modelId="{8A7B5F95-04B2-49ED-A10C-212327FC757E}">
      <dgm:prSet phldrT="[Text]" custT="1"/>
      <dgm:spPr/>
      <dgm:t>
        <a:bodyPr/>
        <a:lstStyle/>
        <a:p>
          <a:r>
            <a:rPr lang="en-US" sz="2400" dirty="0" smtClean="0">
              <a:latin typeface="Calibri (body)"/>
            </a:rPr>
            <a:t>Royalty</a:t>
          </a:r>
          <a:endParaRPr lang="en-US" sz="2400" dirty="0">
            <a:latin typeface="Calibri (body)"/>
          </a:endParaRPr>
        </a:p>
      </dgm:t>
    </dgm:pt>
    <dgm:pt modelId="{8C857356-CE52-4687-97A6-B555F681AC2F}" type="parTrans" cxnId="{3E89632C-17AE-4D8D-A1C4-7E5E1FDD8E9E}">
      <dgm:prSet/>
      <dgm:spPr/>
      <dgm:t>
        <a:bodyPr/>
        <a:lstStyle/>
        <a:p>
          <a:endParaRPr lang="en-US"/>
        </a:p>
      </dgm:t>
    </dgm:pt>
    <dgm:pt modelId="{BAE8816C-30E8-46FB-B415-E794BB6E97BA}" type="sibTrans" cxnId="{3E89632C-17AE-4D8D-A1C4-7E5E1FDD8E9E}">
      <dgm:prSet/>
      <dgm:spPr/>
      <dgm:t>
        <a:bodyPr/>
        <a:lstStyle/>
        <a:p>
          <a:endParaRPr lang="en-US"/>
        </a:p>
      </dgm:t>
    </dgm:pt>
    <dgm:pt modelId="{E9980604-CE5F-489F-80E3-F53CDB0C1565}">
      <dgm:prSet phldrT="[Text]" custT="1"/>
      <dgm:spPr/>
      <dgm:t>
        <a:bodyPr/>
        <a:lstStyle/>
        <a:p>
          <a:r>
            <a:rPr lang="en-US" sz="2400" b="1" dirty="0" smtClean="0">
              <a:latin typeface="Calibri (body)"/>
            </a:rPr>
            <a:t>Contract Based-PSA</a:t>
          </a:r>
          <a:endParaRPr lang="en-US" sz="2400" b="1" dirty="0">
            <a:latin typeface="Calibri (body)"/>
          </a:endParaRPr>
        </a:p>
      </dgm:t>
    </dgm:pt>
    <dgm:pt modelId="{F09FFFCF-EE70-4770-925E-AEB1E88F1D73}" type="parTrans" cxnId="{91F7069C-27F2-466F-9EEA-3D7888A7CF02}">
      <dgm:prSet/>
      <dgm:spPr/>
      <dgm:t>
        <a:bodyPr/>
        <a:lstStyle/>
        <a:p>
          <a:endParaRPr lang="en-US"/>
        </a:p>
      </dgm:t>
    </dgm:pt>
    <dgm:pt modelId="{234AA366-1C1F-4E1F-AE11-B235B29B7364}" type="sibTrans" cxnId="{91F7069C-27F2-466F-9EEA-3D7888A7CF02}">
      <dgm:prSet/>
      <dgm:spPr/>
      <dgm:t>
        <a:bodyPr/>
        <a:lstStyle/>
        <a:p>
          <a:endParaRPr lang="en-US"/>
        </a:p>
      </dgm:t>
    </dgm:pt>
    <dgm:pt modelId="{D37FD40B-174F-4A81-9C0E-555310F7F131}">
      <dgm:prSet phldrT="[Text]" custT="1"/>
      <dgm:spPr/>
      <dgm:t>
        <a:bodyPr/>
        <a:lstStyle/>
        <a:p>
          <a:r>
            <a:rPr lang="en-US" sz="2400" dirty="0" smtClean="0"/>
            <a:t>Bonus</a:t>
          </a:r>
          <a:endParaRPr lang="en-US" sz="2400" dirty="0"/>
        </a:p>
      </dgm:t>
    </dgm:pt>
    <dgm:pt modelId="{A5588C8D-61E9-4CB3-877A-0D74D57C4FA8}" type="parTrans" cxnId="{D8BBE5AD-E4FF-4051-9DC5-C1A49E4904C9}">
      <dgm:prSet/>
      <dgm:spPr/>
      <dgm:t>
        <a:bodyPr/>
        <a:lstStyle/>
        <a:p>
          <a:endParaRPr lang="en-US"/>
        </a:p>
      </dgm:t>
    </dgm:pt>
    <dgm:pt modelId="{7359B061-066F-4E04-A75A-FBE7E15E69FD}" type="sibTrans" cxnId="{D8BBE5AD-E4FF-4051-9DC5-C1A49E4904C9}">
      <dgm:prSet/>
      <dgm:spPr/>
      <dgm:t>
        <a:bodyPr/>
        <a:lstStyle/>
        <a:p>
          <a:endParaRPr lang="en-US"/>
        </a:p>
      </dgm:t>
    </dgm:pt>
    <dgm:pt modelId="{9F3B8DD9-D2BC-4EC1-B4F6-7ABF75E6CBE4}">
      <dgm:prSet phldrT="[Text]" custT="1"/>
      <dgm:spPr/>
      <dgm:t>
        <a:bodyPr/>
        <a:lstStyle/>
        <a:p>
          <a:r>
            <a:rPr lang="en-US" sz="2400" dirty="0" smtClean="0"/>
            <a:t>Tax</a:t>
          </a:r>
          <a:endParaRPr lang="en-US" sz="2400" dirty="0"/>
        </a:p>
      </dgm:t>
    </dgm:pt>
    <dgm:pt modelId="{9647EBBE-C2C2-4AA7-AD59-98385DA306EA}" type="parTrans" cxnId="{B477E62E-AE89-43DE-A237-11DA5F3F189B}">
      <dgm:prSet/>
      <dgm:spPr/>
      <dgm:t>
        <a:bodyPr/>
        <a:lstStyle/>
        <a:p>
          <a:endParaRPr lang="en-US"/>
        </a:p>
      </dgm:t>
    </dgm:pt>
    <dgm:pt modelId="{E53AB96D-E80B-4908-8019-2C8612892F59}" type="sibTrans" cxnId="{B477E62E-AE89-43DE-A237-11DA5F3F189B}">
      <dgm:prSet/>
      <dgm:spPr/>
      <dgm:t>
        <a:bodyPr/>
        <a:lstStyle/>
        <a:p>
          <a:endParaRPr lang="en-US"/>
        </a:p>
      </dgm:t>
    </dgm:pt>
    <dgm:pt modelId="{55EEDB19-1290-4619-843B-9351D2680820}">
      <dgm:prSet phldrT="[Text]" custT="1"/>
      <dgm:spPr/>
      <dgm:t>
        <a:bodyPr/>
        <a:lstStyle/>
        <a:p>
          <a:r>
            <a:rPr lang="en-US" sz="2400" b="1" dirty="0" smtClean="0"/>
            <a:t>Contract Based-Service Contracts</a:t>
          </a:r>
          <a:endParaRPr lang="en-US" sz="2400" b="1" dirty="0"/>
        </a:p>
      </dgm:t>
    </dgm:pt>
    <dgm:pt modelId="{AFB2FD86-89EC-46F9-8FCE-5295D9DFE961}" type="parTrans" cxnId="{29957E74-6DC7-4872-8C51-9254A48E00A3}">
      <dgm:prSet/>
      <dgm:spPr/>
      <dgm:t>
        <a:bodyPr/>
        <a:lstStyle/>
        <a:p>
          <a:endParaRPr lang="en-US"/>
        </a:p>
      </dgm:t>
    </dgm:pt>
    <dgm:pt modelId="{42E5AE9A-75FE-452B-83FE-70A5B90B84B0}" type="sibTrans" cxnId="{29957E74-6DC7-4872-8C51-9254A48E00A3}">
      <dgm:prSet/>
      <dgm:spPr/>
      <dgm:t>
        <a:bodyPr/>
        <a:lstStyle/>
        <a:p>
          <a:endParaRPr lang="en-US"/>
        </a:p>
      </dgm:t>
    </dgm:pt>
    <dgm:pt modelId="{716CEF64-439E-4211-9ADC-BE8239876A9F}">
      <dgm:prSet phldrT="[Text]" custT="1"/>
      <dgm:spPr/>
      <dgm:t>
        <a:bodyPr/>
        <a:lstStyle/>
        <a:p>
          <a:r>
            <a:rPr lang="en-US" sz="2400" dirty="0" smtClean="0"/>
            <a:t>Tax on Service Fees</a:t>
          </a:r>
          <a:endParaRPr lang="en-US" sz="2400" dirty="0"/>
        </a:p>
      </dgm:t>
    </dgm:pt>
    <dgm:pt modelId="{A2BD30D4-F0FA-4D34-AB87-8F090CC4AA9E}" type="parTrans" cxnId="{CE08F0EB-DCE6-46E0-939A-1EAD8EF8F3A0}">
      <dgm:prSet/>
      <dgm:spPr/>
      <dgm:t>
        <a:bodyPr/>
        <a:lstStyle/>
        <a:p>
          <a:endParaRPr lang="en-US"/>
        </a:p>
      </dgm:t>
    </dgm:pt>
    <dgm:pt modelId="{903F313E-7F20-475F-8539-22456F0C7B5D}" type="sibTrans" cxnId="{CE08F0EB-DCE6-46E0-939A-1EAD8EF8F3A0}">
      <dgm:prSet/>
      <dgm:spPr/>
      <dgm:t>
        <a:bodyPr/>
        <a:lstStyle/>
        <a:p>
          <a:endParaRPr lang="en-US"/>
        </a:p>
      </dgm:t>
    </dgm:pt>
    <dgm:pt modelId="{A12EA12D-49DC-4484-B6FC-3A035A76C521}">
      <dgm:prSet phldrT="[Text]" custT="1"/>
      <dgm:spPr/>
      <dgm:t>
        <a:bodyPr/>
        <a:lstStyle/>
        <a:p>
          <a:r>
            <a:rPr lang="en-US" sz="2400" dirty="0" smtClean="0"/>
            <a:t>Government share</a:t>
          </a:r>
          <a:endParaRPr lang="en-US" sz="2400" dirty="0"/>
        </a:p>
      </dgm:t>
    </dgm:pt>
    <dgm:pt modelId="{5F128FBD-ACDB-48C2-8F63-81A42A3C6F28}" type="parTrans" cxnId="{5C8E8A23-0F4C-4094-A19B-BC8351603869}">
      <dgm:prSet/>
      <dgm:spPr/>
      <dgm:t>
        <a:bodyPr/>
        <a:lstStyle/>
        <a:p>
          <a:endParaRPr lang="en-US"/>
        </a:p>
      </dgm:t>
    </dgm:pt>
    <dgm:pt modelId="{71A4726F-474A-42CC-9A37-90DA6BDD9B9F}" type="sibTrans" cxnId="{5C8E8A23-0F4C-4094-A19B-BC8351603869}">
      <dgm:prSet/>
      <dgm:spPr/>
      <dgm:t>
        <a:bodyPr/>
        <a:lstStyle/>
        <a:p>
          <a:endParaRPr lang="en-US"/>
        </a:p>
      </dgm:t>
    </dgm:pt>
    <dgm:pt modelId="{A1AFC779-80CD-4B12-B3CD-D1F2D9422279}">
      <dgm:prSet phldrT="[Text]" custT="1"/>
      <dgm:spPr/>
      <dgm:t>
        <a:bodyPr/>
        <a:lstStyle/>
        <a:p>
          <a:r>
            <a:rPr lang="en-US" sz="2400" dirty="0" smtClean="0"/>
            <a:t>Royalty</a:t>
          </a:r>
          <a:endParaRPr lang="en-US" sz="2400" dirty="0"/>
        </a:p>
      </dgm:t>
    </dgm:pt>
    <dgm:pt modelId="{45FF6445-BCDE-440B-8B47-6472D1124447}" type="parTrans" cxnId="{5B06838F-1A5C-4C53-8475-E1EC92F98176}">
      <dgm:prSet/>
      <dgm:spPr/>
      <dgm:t>
        <a:bodyPr/>
        <a:lstStyle/>
        <a:p>
          <a:endParaRPr lang="en-US"/>
        </a:p>
      </dgm:t>
    </dgm:pt>
    <dgm:pt modelId="{F764B1FE-F493-4D9C-AEE4-AAF722EE8065}" type="sibTrans" cxnId="{5B06838F-1A5C-4C53-8475-E1EC92F98176}">
      <dgm:prSet/>
      <dgm:spPr/>
      <dgm:t>
        <a:bodyPr/>
        <a:lstStyle/>
        <a:p>
          <a:endParaRPr lang="en-US"/>
        </a:p>
      </dgm:t>
    </dgm:pt>
    <dgm:pt modelId="{7DB7CF52-4DAA-4AB1-9CAA-530888DF9014}" type="pres">
      <dgm:prSet presAssocID="{7D2F9D9D-8A43-4811-8E6B-3B692CBF6304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27CAB12-E220-4168-8893-1746591D58D8}" type="pres">
      <dgm:prSet presAssocID="{52C9C10B-646E-42E1-8C98-F673D7E6A3DE}" presName="compNode" presStyleCnt="0"/>
      <dgm:spPr/>
    </dgm:pt>
    <dgm:pt modelId="{B4CB8686-3AB7-4C4D-9D0B-F1E35F3FB372}" type="pres">
      <dgm:prSet presAssocID="{52C9C10B-646E-42E1-8C98-F673D7E6A3DE}" presName="aNode" presStyleLbl="bgShp" presStyleIdx="0" presStyleCnt="3"/>
      <dgm:spPr/>
      <dgm:t>
        <a:bodyPr/>
        <a:lstStyle/>
        <a:p>
          <a:endParaRPr lang="en-US"/>
        </a:p>
      </dgm:t>
    </dgm:pt>
    <dgm:pt modelId="{0AC3DEF0-51DE-47C7-89FE-E1A305FF70D6}" type="pres">
      <dgm:prSet presAssocID="{52C9C10B-646E-42E1-8C98-F673D7E6A3DE}" presName="textNode" presStyleLbl="bgShp" presStyleIdx="0" presStyleCnt="3"/>
      <dgm:spPr/>
      <dgm:t>
        <a:bodyPr/>
        <a:lstStyle/>
        <a:p>
          <a:endParaRPr lang="en-US"/>
        </a:p>
      </dgm:t>
    </dgm:pt>
    <dgm:pt modelId="{06F839AD-20B3-4F98-9CA4-7491C569104C}" type="pres">
      <dgm:prSet presAssocID="{52C9C10B-646E-42E1-8C98-F673D7E6A3DE}" presName="compChildNode" presStyleCnt="0"/>
      <dgm:spPr/>
    </dgm:pt>
    <dgm:pt modelId="{E60845B6-F6C1-4EAE-8981-A1E057CD50A6}" type="pres">
      <dgm:prSet presAssocID="{52C9C10B-646E-42E1-8C98-F673D7E6A3DE}" presName="theInnerList" presStyleCnt="0"/>
      <dgm:spPr/>
    </dgm:pt>
    <dgm:pt modelId="{A3D6C29F-735C-474E-826C-D527A05566C9}" type="pres">
      <dgm:prSet presAssocID="{AB006523-C909-4397-A158-46209A02E3E9}" presName="childNode" presStyleLbl="node1" presStyleIdx="0" presStyleCnt="7" custLinFactNeighborX="-1999" custLinFactNeighborY="19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44164E-2EB7-4510-BBAC-B540DCBA97AC}" type="pres">
      <dgm:prSet presAssocID="{AB006523-C909-4397-A158-46209A02E3E9}" presName="aSpace2" presStyleCnt="0"/>
      <dgm:spPr/>
    </dgm:pt>
    <dgm:pt modelId="{37821D83-F99C-4239-9C95-AD1BBA216EBE}" type="pres">
      <dgm:prSet presAssocID="{8A7B5F95-04B2-49ED-A10C-212327FC757E}" presName="child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34C107-A0DB-42C7-B9D9-29BD34724361}" type="pres">
      <dgm:prSet presAssocID="{52C9C10B-646E-42E1-8C98-F673D7E6A3DE}" presName="aSpace" presStyleCnt="0"/>
      <dgm:spPr/>
    </dgm:pt>
    <dgm:pt modelId="{CEFBDE2D-F0CE-4743-86A4-4B1C7ADB55F2}" type="pres">
      <dgm:prSet presAssocID="{E9980604-CE5F-489F-80E3-F53CDB0C1565}" presName="compNode" presStyleCnt="0"/>
      <dgm:spPr/>
    </dgm:pt>
    <dgm:pt modelId="{44327BC1-61ED-4325-AAD4-10C4160F7A2A}" type="pres">
      <dgm:prSet presAssocID="{E9980604-CE5F-489F-80E3-F53CDB0C1565}" presName="aNode" presStyleLbl="bgShp" presStyleIdx="1" presStyleCnt="3"/>
      <dgm:spPr/>
      <dgm:t>
        <a:bodyPr/>
        <a:lstStyle/>
        <a:p>
          <a:endParaRPr lang="en-US"/>
        </a:p>
      </dgm:t>
    </dgm:pt>
    <dgm:pt modelId="{908CC8EF-723B-4F52-BA23-12BF3E222B1F}" type="pres">
      <dgm:prSet presAssocID="{E9980604-CE5F-489F-80E3-F53CDB0C1565}" presName="textNode" presStyleLbl="bgShp" presStyleIdx="1" presStyleCnt="3"/>
      <dgm:spPr/>
      <dgm:t>
        <a:bodyPr/>
        <a:lstStyle/>
        <a:p>
          <a:endParaRPr lang="en-US"/>
        </a:p>
      </dgm:t>
    </dgm:pt>
    <dgm:pt modelId="{EC1FD246-C002-4CB8-B6F0-8F2A634174C9}" type="pres">
      <dgm:prSet presAssocID="{E9980604-CE5F-489F-80E3-F53CDB0C1565}" presName="compChildNode" presStyleCnt="0"/>
      <dgm:spPr/>
    </dgm:pt>
    <dgm:pt modelId="{34FDC44D-A1FE-4710-B105-D9FD71B7145D}" type="pres">
      <dgm:prSet presAssocID="{E9980604-CE5F-489F-80E3-F53CDB0C1565}" presName="theInnerList" presStyleCnt="0"/>
      <dgm:spPr/>
    </dgm:pt>
    <dgm:pt modelId="{4743D034-33D6-433B-9302-41743AD55651}" type="pres">
      <dgm:prSet presAssocID="{D37FD40B-174F-4A81-9C0E-555310F7F131}" presName="child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D7A631-9CCC-43BF-A0BE-EC2C0632EB27}" type="pres">
      <dgm:prSet presAssocID="{D37FD40B-174F-4A81-9C0E-555310F7F131}" presName="aSpace2" presStyleCnt="0"/>
      <dgm:spPr/>
    </dgm:pt>
    <dgm:pt modelId="{EF1104E8-B3D7-40AA-B755-392AA114100F}" type="pres">
      <dgm:prSet presAssocID="{9F3B8DD9-D2BC-4EC1-B4F6-7ABF75E6CBE4}" presName="child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1B694F-5E00-4D57-931B-D71ACBDAE745}" type="pres">
      <dgm:prSet presAssocID="{9F3B8DD9-D2BC-4EC1-B4F6-7ABF75E6CBE4}" presName="aSpace2" presStyleCnt="0"/>
      <dgm:spPr/>
    </dgm:pt>
    <dgm:pt modelId="{B66FF328-858E-453F-B9D3-E056AF189389}" type="pres">
      <dgm:prSet presAssocID="{A1AFC779-80CD-4B12-B3CD-D1F2D9422279}" presName="child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020BFF-F4C8-4313-9846-E6D698E77DE2}" type="pres">
      <dgm:prSet presAssocID="{A1AFC779-80CD-4B12-B3CD-D1F2D9422279}" presName="aSpace2" presStyleCnt="0"/>
      <dgm:spPr/>
    </dgm:pt>
    <dgm:pt modelId="{63DD4B73-B78F-48D9-9649-E248B8A73867}" type="pres">
      <dgm:prSet presAssocID="{A12EA12D-49DC-4484-B6FC-3A035A76C521}" presName="child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C3A6C8-4ED2-442C-A964-63947FD2CC7F}" type="pres">
      <dgm:prSet presAssocID="{E9980604-CE5F-489F-80E3-F53CDB0C1565}" presName="aSpace" presStyleCnt="0"/>
      <dgm:spPr/>
    </dgm:pt>
    <dgm:pt modelId="{9145C614-7BCC-48E0-B672-75D379C6A6A5}" type="pres">
      <dgm:prSet presAssocID="{55EEDB19-1290-4619-843B-9351D2680820}" presName="compNode" presStyleCnt="0"/>
      <dgm:spPr/>
    </dgm:pt>
    <dgm:pt modelId="{B8ACF951-1E7E-4F39-A366-7D5F6EEC1063}" type="pres">
      <dgm:prSet presAssocID="{55EEDB19-1290-4619-843B-9351D2680820}" presName="aNode" presStyleLbl="bgShp" presStyleIdx="2" presStyleCnt="3"/>
      <dgm:spPr/>
      <dgm:t>
        <a:bodyPr/>
        <a:lstStyle/>
        <a:p>
          <a:endParaRPr lang="en-US"/>
        </a:p>
      </dgm:t>
    </dgm:pt>
    <dgm:pt modelId="{31FDDF95-B6C3-4F9E-A287-FC411CB93585}" type="pres">
      <dgm:prSet presAssocID="{55EEDB19-1290-4619-843B-9351D2680820}" presName="textNode" presStyleLbl="bgShp" presStyleIdx="2" presStyleCnt="3"/>
      <dgm:spPr/>
      <dgm:t>
        <a:bodyPr/>
        <a:lstStyle/>
        <a:p>
          <a:endParaRPr lang="en-US"/>
        </a:p>
      </dgm:t>
    </dgm:pt>
    <dgm:pt modelId="{12EBBC09-4F6C-4653-9F33-27D7CB66F3CF}" type="pres">
      <dgm:prSet presAssocID="{55EEDB19-1290-4619-843B-9351D2680820}" presName="compChildNode" presStyleCnt="0"/>
      <dgm:spPr/>
    </dgm:pt>
    <dgm:pt modelId="{50D82380-CED0-41BA-B6E3-23E07A80DEFE}" type="pres">
      <dgm:prSet presAssocID="{55EEDB19-1290-4619-843B-9351D2680820}" presName="theInnerList" presStyleCnt="0"/>
      <dgm:spPr/>
    </dgm:pt>
    <dgm:pt modelId="{C56EF91A-73C3-4EF4-9FC6-D98B1D7EAD3D}" type="pres">
      <dgm:prSet presAssocID="{716CEF64-439E-4211-9ADC-BE8239876A9F}" presName="childNode" presStyleLbl="node1" presStyleIdx="6" presStyleCnt="7" custScaleY="723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E89632C-17AE-4D8D-A1C4-7E5E1FDD8E9E}" srcId="{52C9C10B-646E-42E1-8C98-F673D7E6A3DE}" destId="{8A7B5F95-04B2-49ED-A10C-212327FC757E}" srcOrd="1" destOrd="0" parTransId="{8C857356-CE52-4687-97A6-B555F681AC2F}" sibTransId="{BAE8816C-30E8-46FB-B415-E794BB6E97BA}"/>
    <dgm:cxn modelId="{B477E62E-AE89-43DE-A237-11DA5F3F189B}" srcId="{E9980604-CE5F-489F-80E3-F53CDB0C1565}" destId="{9F3B8DD9-D2BC-4EC1-B4F6-7ABF75E6CBE4}" srcOrd="1" destOrd="0" parTransId="{9647EBBE-C2C2-4AA7-AD59-98385DA306EA}" sibTransId="{E53AB96D-E80B-4908-8019-2C8612892F59}"/>
    <dgm:cxn modelId="{EC1F428C-A1F9-4C38-9E5E-41CCA6174BA6}" type="presOf" srcId="{55EEDB19-1290-4619-843B-9351D2680820}" destId="{B8ACF951-1E7E-4F39-A366-7D5F6EEC1063}" srcOrd="0" destOrd="0" presId="urn:microsoft.com/office/officeart/2005/8/layout/lProcess2"/>
    <dgm:cxn modelId="{AABD1E4D-6C69-4149-B857-7DB1E2D5BADD}" srcId="{52C9C10B-646E-42E1-8C98-F673D7E6A3DE}" destId="{AB006523-C909-4397-A158-46209A02E3E9}" srcOrd="0" destOrd="0" parTransId="{11562036-1661-4A4B-87CF-3EC755D8BFA6}" sibTransId="{D5C5C794-52BF-4045-A862-7DD95C564F24}"/>
    <dgm:cxn modelId="{36337D53-D00D-4545-B595-49DCFBB18E8E}" type="presOf" srcId="{A1AFC779-80CD-4B12-B3CD-D1F2D9422279}" destId="{B66FF328-858E-453F-B9D3-E056AF189389}" srcOrd="0" destOrd="0" presId="urn:microsoft.com/office/officeart/2005/8/layout/lProcess2"/>
    <dgm:cxn modelId="{5C8E8A23-0F4C-4094-A19B-BC8351603869}" srcId="{E9980604-CE5F-489F-80E3-F53CDB0C1565}" destId="{A12EA12D-49DC-4484-B6FC-3A035A76C521}" srcOrd="3" destOrd="0" parTransId="{5F128FBD-ACDB-48C2-8F63-81A42A3C6F28}" sibTransId="{71A4726F-474A-42CC-9A37-90DA6BDD9B9F}"/>
    <dgm:cxn modelId="{CE08F0EB-DCE6-46E0-939A-1EAD8EF8F3A0}" srcId="{55EEDB19-1290-4619-843B-9351D2680820}" destId="{716CEF64-439E-4211-9ADC-BE8239876A9F}" srcOrd="0" destOrd="0" parTransId="{A2BD30D4-F0FA-4D34-AB87-8F090CC4AA9E}" sibTransId="{903F313E-7F20-475F-8539-22456F0C7B5D}"/>
    <dgm:cxn modelId="{A3C4CB87-0982-41EE-BB0D-9E157A9CBB87}" type="presOf" srcId="{55EEDB19-1290-4619-843B-9351D2680820}" destId="{31FDDF95-B6C3-4F9E-A287-FC411CB93585}" srcOrd="1" destOrd="0" presId="urn:microsoft.com/office/officeart/2005/8/layout/lProcess2"/>
    <dgm:cxn modelId="{88354FDC-EFE6-47A9-9F42-C7234E6D3384}" type="presOf" srcId="{9F3B8DD9-D2BC-4EC1-B4F6-7ABF75E6CBE4}" destId="{EF1104E8-B3D7-40AA-B755-392AA114100F}" srcOrd="0" destOrd="0" presId="urn:microsoft.com/office/officeart/2005/8/layout/lProcess2"/>
    <dgm:cxn modelId="{D8BBE5AD-E4FF-4051-9DC5-C1A49E4904C9}" srcId="{E9980604-CE5F-489F-80E3-F53CDB0C1565}" destId="{D37FD40B-174F-4A81-9C0E-555310F7F131}" srcOrd="0" destOrd="0" parTransId="{A5588C8D-61E9-4CB3-877A-0D74D57C4FA8}" sibTransId="{7359B061-066F-4E04-A75A-FBE7E15E69FD}"/>
    <dgm:cxn modelId="{C99CA07F-8B7E-4891-8168-89A1BCB49176}" type="presOf" srcId="{716CEF64-439E-4211-9ADC-BE8239876A9F}" destId="{C56EF91A-73C3-4EF4-9FC6-D98B1D7EAD3D}" srcOrd="0" destOrd="0" presId="urn:microsoft.com/office/officeart/2005/8/layout/lProcess2"/>
    <dgm:cxn modelId="{2CFDA589-F46C-4F6E-BE98-CFA7770A32A7}" type="presOf" srcId="{AB006523-C909-4397-A158-46209A02E3E9}" destId="{A3D6C29F-735C-474E-826C-D527A05566C9}" srcOrd="0" destOrd="0" presId="urn:microsoft.com/office/officeart/2005/8/layout/lProcess2"/>
    <dgm:cxn modelId="{9AE2C113-C093-4912-A8A2-F5420D54683E}" type="presOf" srcId="{52C9C10B-646E-42E1-8C98-F673D7E6A3DE}" destId="{0AC3DEF0-51DE-47C7-89FE-E1A305FF70D6}" srcOrd="1" destOrd="0" presId="urn:microsoft.com/office/officeart/2005/8/layout/lProcess2"/>
    <dgm:cxn modelId="{B2A1CBA8-E0ED-4C87-A948-06EFB230A04D}" type="presOf" srcId="{7D2F9D9D-8A43-4811-8E6B-3B692CBF6304}" destId="{7DB7CF52-4DAA-4AB1-9CAA-530888DF9014}" srcOrd="0" destOrd="0" presId="urn:microsoft.com/office/officeart/2005/8/layout/lProcess2"/>
    <dgm:cxn modelId="{363ED083-3183-48A1-823E-513EE83C42ED}" type="presOf" srcId="{E9980604-CE5F-489F-80E3-F53CDB0C1565}" destId="{908CC8EF-723B-4F52-BA23-12BF3E222B1F}" srcOrd="1" destOrd="0" presId="urn:microsoft.com/office/officeart/2005/8/layout/lProcess2"/>
    <dgm:cxn modelId="{41FB7D9A-44EE-4294-AC40-E8BA8772A778}" type="presOf" srcId="{E9980604-CE5F-489F-80E3-F53CDB0C1565}" destId="{44327BC1-61ED-4325-AAD4-10C4160F7A2A}" srcOrd="0" destOrd="0" presId="urn:microsoft.com/office/officeart/2005/8/layout/lProcess2"/>
    <dgm:cxn modelId="{84D284D0-875E-475D-8885-90A197169D1A}" type="presOf" srcId="{A12EA12D-49DC-4484-B6FC-3A035A76C521}" destId="{63DD4B73-B78F-48D9-9649-E248B8A73867}" srcOrd="0" destOrd="0" presId="urn:microsoft.com/office/officeart/2005/8/layout/lProcess2"/>
    <dgm:cxn modelId="{91F7069C-27F2-466F-9EEA-3D7888A7CF02}" srcId="{7D2F9D9D-8A43-4811-8E6B-3B692CBF6304}" destId="{E9980604-CE5F-489F-80E3-F53CDB0C1565}" srcOrd="1" destOrd="0" parTransId="{F09FFFCF-EE70-4770-925E-AEB1E88F1D73}" sibTransId="{234AA366-1C1F-4E1F-AE11-B235B29B7364}"/>
    <dgm:cxn modelId="{29957E74-6DC7-4872-8C51-9254A48E00A3}" srcId="{7D2F9D9D-8A43-4811-8E6B-3B692CBF6304}" destId="{55EEDB19-1290-4619-843B-9351D2680820}" srcOrd="2" destOrd="0" parTransId="{AFB2FD86-89EC-46F9-8FCE-5295D9DFE961}" sibTransId="{42E5AE9A-75FE-452B-83FE-70A5B90B84B0}"/>
    <dgm:cxn modelId="{5F7F730B-E5EF-4D00-ACB1-AD294799B08E}" type="presOf" srcId="{52C9C10B-646E-42E1-8C98-F673D7E6A3DE}" destId="{B4CB8686-3AB7-4C4D-9D0B-F1E35F3FB372}" srcOrd="0" destOrd="0" presId="urn:microsoft.com/office/officeart/2005/8/layout/lProcess2"/>
    <dgm:cxn modelId="{2192A348-67AB-4064-B045-ED5426648724}" type="presOf" srcId="{8A7B5F95-04B2-49ED-A10C-212327FC757E}" destId="{37821D83-F99C-4239-9C95-AD1BBA216EBE}" srcOrd="0" destOrd="0" presId="urn:microsoft.com/office/officeart/2005/8/layout/lProcess2"/>
    <dgm:cxn modelId="{EFF1B307-ECA1-4707-B2CF-0EE5ABDA3329}" type="presOf" srcId="{D37FD40B-174F-4A81-9C0E-555310F7F131}" destId="{4743D034-33D6-433B-9302-41743AD55651}" srcOrd="0" destOrd="0" presId="urn:microsoft.com/office/officeart/2005/8/layout/lProcess2"/>
    <dgm:cxn modelId="{6B9FD9F1-3FBF-46D1-B3FA-0C55459B474F}" srcId="{7D2F9D9D-8A43-4811-8E6B-3B692CBF6304}" destId="{52C9C10B-646E-42E1-8C98-F673D7E6A3DE}" srcOrd="0" destOrd="0" parTransId="{FAA8A8D1-9048-4B87-8500-613B8AE1CA36}" sibTransId="{66AF92C0-666A-47D2-9D1D-EAF732AF6616}"/>
    <dgm:cxn modelId="{5B06838F-1A5C-4C53-8475-E1EC92F98176}" srcId="{E9980604-CE5F-489F-80E3-F53CDB0C1565}" destId="{A1AFC779-80CD-4B12-B3CD-D1F2D9422279}" srcOrd="2" destOrd="0" parTransId="{45FF6445-BCDE-440B-8B47-6472D1124447}" sibTransId="{F764B1FE-F493-4D9C-AEE4-AAF722EE8065}"/>
    <dgm:cxn modelId="{DB22B4D5-890E-4D2A-96BB-45856E845768}" type="presParOf" srcId="{7DB7CF52-4DAA-4AB1-9CAA-530888DF9014}" destId="{027CAB12-E220-4168-8893-1746591D58D8}" srcOrd="0" destOrd="0" presId="urn:microsoft.com/office/officeart/2005/8/layout/lProcess2"/>
    <dgm:cxn modelId="{940EAAB7-1573-4B94-8011-2E69268D8771}" type="presParOf" srcId="{027CAB12-E220-4168-8893-1746591D58D8}" destId="{B4CB8686-3AB7-4C4D-9D0B-F1E35F3FB372}" srcOrd="0" destOrd="0" presId="urn:microsoft.com/office/officeart/2005/8/layout/lProcess2"/>
    <dgm:cxn modelId="{1695056C-A0A6-4335-A03E-6819AB28297F}" type="presParOf" srcId="{027CAB12-E220-4168-8893-1746591D58D8}" destId="{0AC3DEF0-51DE-47C7-89FE-E1A305FF70D6}" srcOrd="1" destOrd="0" presId="urn:microsoft.com/office/officeart/2005/8/layout/lProcess2"/>
    <dgm:cxn modelId="{A5208C55-FE25-41AA-84B2-4D6A72EA10E7}" type="presParOf" srcId="{027CAB12-E220-4168-8893-1746591D58D8}" destId="{06F839AD-20B3-4F98-9CA4-7491C569104C}" srcOrd="2" destOrd="0" presId="urn:microsoft.com/office/officeart/2005/8/layout/lProcess2"/>
    <dgm:cxn modelId="{AD260E1B-3489-499E-99CE-70D5EEBB25F2}" type="presParOf" srcId="{06F839AD-20B3-4F98-9CA4-7491C569104C}" destId="{E60845B6-F6C1-4EAE-8981-A1E057CD50A6}" srcOrd="0" destOrd="0" presId="urn:microsoft.com/office/officeart/2005/8/layout/lProcess2"/>
    <dgm:cxn modelId="{BF7D2AFC-5657-4E09-92DD-BA20FB1DF965}" type="presParOf" srcId="{E60845B6-F6C1-4EAE-8981-A1E057CD50A6}" destId="{A3D6C29F-735C-474E-826C-D527A05566C9}" srcOrd="0" destOrd="0" presId="urn:microsoft.com/office/officeart/2005/8/layout/lProcess2"/>
    <dgm:cxn modelId="{6C9E2EA8-DE06-4694-B8C4-F6A7DD71CA48}" type="presParOf" srcId="{E60845B6-F6C1-4EAE-8981-A1E057CD50A6}" destId="{4B44164E-2EB7-4510-BBAC-B540DCBA97AC}" srcOrd="1" destOrd="0" presId="urn:microsoft.com/office/officeart/2005/8/layout/lProcess2"/>
    <dgm:cxn modelId="{2D76C32A-4CD6-4948-87F3-9CFC387F447A}" type="presParOf" srcId="{E60845B6-F6C1-4EAE-8981-A1E057CD50A6}" destId="{37821D83-F99C-4239-9C95-AD1BBA216EBE}" srcOrd="2" destOrd="0" presId="urn:microsoft.com/office/officeart/2005/8/layout/lProcess2"/>
    <dgm:cxn modelId="{E59C0AD5-C955-48D3-8C84-8FA52DCE31F9}" type="presParOf" srcId="{7DB7CF52-4DAA-4AB1-9CAA-530888DF9014}" destId="{AF34C107-A0DB-42C7-B9D9-29BD34724361}" srcOrd="1" destOrd="0" presId="urn:microsoft.com/office/officeart/2005/8/layout/lProcess2"/>
    <dgm:cxn modelId="{00829105-9FFC-4056-A36C-196F22137795}" type="presParOf" srcId="{7DB7CF52-4DAA-4AB1-9CAA-530888DF9014}" destId="{CEFBDE2D-F0CE-4743-86A4-4B1C7ADB55F2}" srcOrd="2" destOrd="0" presId="urn:microsoft.com/office/officeart/2005/8/layout/lProcess2"/>
    <dgm:cxn modelId="{F5CF1192-7D7C-44A6-BF75-21008BEA7965}" type="presParOf" srcId="{CEFBDE2D-F0CE-4743-86A4-4B1C7ADB55F2}" destId="{44327BC1-61ED-4325-AAD4-10C4160F7A2A}" srcOrd="0" destOrd="0" presId="urn:microsoft.com/office/officeart/2005/8/layout/lProcess2"/>
    <dgm:cxn modelId="{5492AD5B-D719-4895-B927-0A03B2B6F17E}" type="presParOf" srcId="{CEFBDE2D-F0CE-4743-86A4-4B1C7ADB55F2}" destId="{908CC8EF-723B-4F52-BA23-12BF3E222B1F}" srcOrd="1" destOrd="0" presId="urn:microsoft.com/office/officeart/2005/8/layout/lProcess2"/>
    <dgm:cxn modelId="{F20DD6AE-8612-432F-ABF3-CC42D434D5B3}" type="presParOf" srcId="{CEFBDE2D-F0CE-4743-86A4-4B1C7ADB55F2}" destId="{EC1FD246-C002-4CB8-B6F0-8F2A634174C9}" srcOrd="2" destOrd="0" presId="urn:microsoft.com/office/officeart/2005/8/layout/lProcess2"/>
    <dgm:cxn modelId="{A36FC5DE-092A-474C-8498-CD29FF8B4261}" type="presParOf" srcId="{EC1FD246-C002-4CB8-B6F0-8F2A634174C9}" destId="{34FDC44D-A1FE-4710-B105-D9FD71B7145D}" srcOrd="0" destOrd="0" presId="urn:microsoft.com/office/officeart/2005/8/layout/lProcess2"/>
    <dgm:cxn modelId="{680DC6CD-79FF-4E7E-B42F-B2CEE8D6E842}" type="presParOf" srcId="{34FDC44D-A1FE-4710-B105-D9FD71B7145D}" destId="{4743D034-33D6-433B-9302-41743AD55651}" srcOrd="0" destOrd="0" presId="urn:microsoft.com/office/officeart/2005/8/layout/lProcess2"/>
    <dgm:cxn modelId="{00224FD9-BD66-42E6-ABF7-7B1879E77C87}" type="presParOf" srcId="{34FDC44D-A1FE-4710-B105-D9FD71B7145D}" destId="{97D7A631-9CCC-43BF-A0BE-EC2C0632EB27}" srcOrd="1" destOrd="0" presId="urn:microsoft.com/office/officeart/2005/8/layout/lProcess2"/>
    <dgm:cxn modelId="{967C496D-8E06-4CD8-B80A-1A063207CBC8}" type="presParOf" srcId="{34FDC44D-A1FE-4710-B105-D9FD71B7145D}" destId="{EF1104E8-B3D7-40AA-B755-392AA114100F}" srcOrd="2" destOrd="0" presId="urn:microsoft.com/office/officeart/2005/8/layout/lProcess2"/>
    <dgm:cxn modelId="{60805D9C-B6D5-4A1B-8E24-68FF405915D2}" type="presParOf" srcId="{34FDC44D-A1FE-4710-B105-D9FD71B7145D}" destId="{791B694F-5E00-4D57-931B-D71ACBDAE745}" srcOrd="3" destOrd="0" presId="urn:microsoft.com/office/officeart/2005/8/layout/lProcess2"/>
    <dgm:cxn modelId="{E9725A63-46DE-4734-8F16-D8D4C51B0683}" type="presParOf" srcId="{34FDC44D-A1FE-4710-B105-D9FD71B7145D}" destId="{B66FF328-858E-453F-B9D3-E056AF189389}" srcOrd="4" destOrd="0" presId="urn:microsoft.com/office/officeart/2005/8/layout/lProcess2"/>
    <dgm:cxn modelId="{B974E47A-AB22-4C26-B41F-E4E7946BE888}" type="presParOf" srcId="{34FDC44D-A1FE-4710-B105-D9FD71B7145D}" destId="{88020BFF-F4C8-4313-9846-E6D698E77DE2}" srcOrd="5" destOrd="0" presId="urn:microsoft.com/office/officeart/2005/8/layout/lProcess2"/>
    <dgm:cxn modelId="{E4BE1D28-0751-4EA1-8EC9-D01AF3BC0201}" type="presParOf" srcId="{34FDC44D-A1FE-4710-B105-D9FD71B7145D}" destId="{63DD4B73-B78F-48D9-9649-E248B8A73867}" srcOrd="6" destOrd="0" presId="urn:microsoft.com/office/officeart/2005/8/layout/lProcess2"/>
    <dgm:cxn modelId="{381DFA2D-EF4F-4075-AC20-4139A0A1ECEB}" type="presParOf" srcId="{7DB7CF52-4DAA-4AB1-9CAA-530888DF9014}" destId="{1EC3A6C8-4ED2-442C-A964-63947FD2CC7F}" srcOrd="3" destOrd="0" presId="urn:microsoft.com/office/officeart/2005/8/layout/lProcess2"/>
    <dgm:cxn modelId="{4AB67992-F8BD-477B-AB19-151A92CE354E}" type="presParOf" srcId="{7DB7CF52-4DAA-4AB1-9CAA-530888DF9014}" destId="{9145C614-7BCC-48E0-B672-75D379C6A6A5}" srcOrd="4" destOrd="0" presId="urn:microsoft.com/office/officeart/2005/8/layout/lProcess2"/>
    <dgm:cxn modelId="{FBF66E96-A80D-4D53-ABB8-81F30AEEAE52}" type="presParOf" srcId="{9145C614-7BCC-48E0-B672-75D379C6A6A5}" destId="{B8ACF951-1E7E-4F39-A366-7D5F6EEC1063}" srcOrd="0" destOrd="0" presId="urn:microsoft.com/office/officeart/2005/8/layout/lProcess2"/>
    <dgm:cxn modelId="{EDEA5838-6C20-4EA0-9027-422344CB184F}" type="presParOf" srcId="{9145C614-7BCC-48E0-B672-75D379C6A6A5}" destId="{31FDDF95-B6C3-4F9E-A287-FC411CB93585}" srcOrd="1" destOrd="0" presId="urn:microsoft.com/office/officeart/2005/8/layout/lProcess2"/>
    <dgm:cxn modelId="{A626AEC4-7794-4A00-A95C-97F2A597B72E}" type="presParOf" srcId="{9145C614-7BCC-48E0-B672-75D379C6A6A5}" destId="{12EBBC09-4F6C-4653-9F33-27D7CB66F3CF}" srcOrd="2" destOrd="0" presId="urn:microsoft.com/office/officeart/2005/8/layout/lProcess2"/>
    <dgm:cxn modelId="{AC4CDD74-D1D9-4788-8AAC-29DF25B616B7}" type="presParOf" srcId="{12EBBC09-4F6C-4653-9F33-27D7CB66F3CF}" destId="{50D82380-CED0-41BA-B6E3-23E07A80DEFE}" srcOrd="0" destOrd="0" presId="urn:microsoft.com/office/officeart/2005/8/layout/lProcess2"/>
    <dgm:cxn modelId="{516F8C78-195D-435A-B706-BB86872C5374}" type="presParOf" srcId="{50D82380-CED0-41BA-B6E3-23E07A80DEFE}" destId="{C56EF91A-73C3-4EF4-9FC6-D98B1D7EAD3D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D2F9D9D-8A43-4811-8E6B-3B692CBF6304}" type="doc">
      <dgm:prSet loTypeId="urn:microsoft.com/office/officeart/2005/8/layout/lProcess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DB7CF52-4DAA-4AB1-9CAA-530888DF9014}" type="pres">
      <dgm:prSet presAssocID="{7D2F9D9D-8A43-4811-8E6B-3B692CBF6304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B2A1CBA8-E0ED-4C87-A948-06EFB230A04D}" type="presOf" srcId="{7D2F9D9D-8A43-4811-8E6B-3B692CBF6304}" destId="{7DB7CF52-4DAA-4AB1-9CAA-530888DF9014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8A9131C-ED66-45C3-8A1A-9376023634A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6D6123D-CBD4-4F5F-9C81-7B5027555666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000" b="1" dirty="0" smtClean="0">
              <a:latin typeface="Calibri (body)"/>
            </a:rPr>
            <a:t>Flexibility</a:t>
          </a:r>
          <a:r>
            <a:rPr lang="en-US" sz="2000" dirty="0" smtClean="0">
              <a:latin typeface="Calibri (body)"/>
            </a:rPr>
            <a:t>-able to respond to varying conditions. Biggest draw back of royalties is lack of Sensitivity to profits</a:t>
          </a:r>
          <a:endParaRPr lang="en-US" sz="2000" dirty="0"/>
        </a:p>
      </dgm:t>
    </dgm:pt>
    <dgm:pt modelId="{6E842849-02B6-413F-9AF2-5534BA2ACC46}" type="parTrans" cxnId="{187B9BC8-3BC1-473D-880C-992308CE8DAA}">
      <dgm:prSet/>
      <dgm:spPr/>
      <dgm:t>
        <a:bodyPr/>
        <a:lstStyle/>
        <a:p>
          <a:endParaRPr lang="en-US"/>
        </a:p>
      </dgm:t>
    </dgm:pt>
    <dgm:pt modelId="{A27D82D6-824F-4725-BE4A-846AC0AA1594}" type="sibTrans" cxnId="{187B9BC8-3BC1-473D-880C-992308CE8DAA}">
      <dgm:prSet/>
      <dgm:spPr/>
      <dgm:t>
        <a:bodyPr/>
        <a:lstStyle/>
        <a:p>
          <a:endParaRPr lang="en-US"/>
        </a:p>
      </dgm:t>
    </dgm:pt>
    <dgm:pt modelId="{84F63571-5715-4D7A-B382-81D2F88531B9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000" dirty="0" smtClean="0">
              <a:latin typeface="Calibri (body)"/>
            </a:rPr>
            <a:t>Ea</a:t>
          </a:r>
          <a:r>
            <a:rPr lang="en-US" sz="2000" b="1" dirty="0" smtClean="0">
              <a:latin typeface="Calibri (body)"/>
            </a:rPr>
            <a:t>sy to Administer and monitor</a:t>
          </a:r>
          <a:r>
            <a:rPr lang="en-US" sz="2000" dirty="0" smtClean="0">
              <a:latin typeface="Calibri (body)"/>
            </a:rPr>
            <a:t>. For instance Royalties, Signature &amp; Production bonuses</a:t>
          </a:r>
          <a:endParaRPr lang="en-US" sz="2000" dirty="0"/>
        </a:p>
      </dgm:t>
    </dgm:pt>
    <dgm:pt modelId="{85340267-5EBB-4E2C-A73F-A3636B0F989A}" type="parTrans" cxnId="{04E5A031-07F7-486E-8F50-6256783EB6B1}">
      <dgm:prSet/>
      <dgm:spPr/>
      <dgm:t>
        <a:bodyPr/>
        <a:lstStyle/>
        <a:p>
          <a:endParaRPr lang="en-US"/>
        </a:p>
      </dgm:t>
    </dgm:pt>
    <dgm:pt modelId="{C437894E-2846-4EE8-8AB3-08EDECE8907A}" type="sibTrans" cxnId="{04E5A031-07F7-486E-8F50-6256783EB6B1}">
      <dgm:prSet/>
      <dgm:spPr/>
      <dgm:t>
        <a:bodyPr/>
        <a:lstStyle/>
        <a:p>
          <a:endParaRPr lang="en-US"/>
        </a:p>
      </dgm:t>
    </dgm:pt>
    <dgm:pt modelId="{B410144E-1E5C-41C5-BB82-32C57EB1AF9C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000" b="1" dirty="0" smtClean="0">
              <a:latin typeface="Calibri(body)"/>
            </a:rPr>
            <a:t>Stability</a:t>
          </a:r>
          <a:r>
            <a:rPr lang="en-US" sz="2000" dirty="0" smtClean="0">
              <a:latin typeface="Calibri(body)"/>
            </a:rPr>
            <a:t>- Changes over a given period of time Stability &amp; predictability promotes investment</a:t>
          </a:r>
          <a:endParaRPr lang="en-US" sz="2000" dirty="0"/>
        </a:p>
      </dgm:t>
    </dgm:pt>
    <dgm:pt modelId="{A7FAEE4B-13E6-4B75-BAFB-6A6F1C15DA39}" type="parTrans" cxnId="{74B373C9-AECA-46C5-9E69-62150241E70F}">
      <dgm:prSet/>
      <dgm:spPr/>
      <dgm:t>
        <a:bodyPr/>
        <a:lstStyle/>
        <a:p>
          <a:endParaRPr lang="en-US"/>
        </a:p>
      </dgm:t>
    </dgm:pt>
    <dgm:pt modelId="{951BB429-ADDD-47B9-9ECE-9D15C6AF2950}" type="sibTrans" cxnId="{74B373C9-AECA-46C5-9E69-62150241E70F}">
      <dgm:prSet/>
      <dgm:spPr/>
      <dgm:t>
        <a:bodyPr/>
        <a:lstStyle/>
        <a:p>
          <a:endParaRPr lang="en-US"/>
        </a:p>
      </dgm:t>
    </dgm:pt>
    <dgm:pt modelId="{2B73B8F3-0F9A-444E-B00F-879D4810995E}" type="pres">
      <dgm:prSet presAssocID="{98A9131C-ED66-45C3-8A1A-9376023634A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9026197-4009-47F8-B697-1C22181F1CAA}" type="pres">
      <dgm:prSet presAssocID="{A6D6123D-CBD4-4F5F-9C81-7B5027555666}" presName="parentLin" presStyleCnt="0"/>
      <dgm:spPr/>
    </dgm:pt>
    <dgm:pt modelId="{34AF30F1-54AF-458E-A49D-41B89A77A91F}" type="pres">
      <dgm:prSet presAssocID="{A6D6123D-CBD4-4F5F-9C81-7B5027555666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0570E586-5990-4904-8548-299F7B5ECB56}" type="pres">
      <dgm:prSet presAssocID="{A6D6123D-CBD4-4F5F-9C81-7B5027555666}" presName="parentText" presStyleLbl="node1" presStyleIdx="0" presStyleCnt="3" custScaleX="142997" custScaleY="75379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BD7301-269D-4F0A-8211-5E0BBFBC3229}" type="pres">
      <dgm:prSet presAssocID="{A6D6123D-CBD4-4F5F-9C81-7B5027555666}" presName="negativeSpace" presStyleCnt="0"/>
      <dgm:spPr/>
    </dgm:pt>
    <dgm:pt modelId="{2A6BDBA5-ABB1-414D-8E68-F02EF58648F0}" type="pres">
      <dgm:prSet presAssocID="{A6D6123D-CBD4-4F5F-9C81-7B5027555666}" presName="childText" presStyleLbl="conFgAcc1" presStyleIdx="0" presStyleCnt="3">
        <dgm:presLayoutVars>
          <dgm:bulletEnabled val="1"/>
        </dgm:presLayoutVars>
      </dgm:prSet>
      <dgm:spPr/>
    </dgm:pt>
    <dgm:pt modelId="{FC7BFD29-3A8D-4841-8393-D3EB7B51A9AD}" type="pres">
      <dgm:prSet presAssocID="{A27D82D6-824F-4725-BE4A-846AC0AA1594}" presName="spaceBetweenRectangles" presStyleCnt="0"/>
      <dgm:spPr/>
    </dgm:pt>
    <dgm:pt modelId="{5DD96486-497E-4720-A29A-14BE73C598DE}" type="pres">
      <dgm:prSet presAssocID="{84F63571-5715-4D7A-B382-81D2F88531B9}" presName="parentLin" presStyleCnt="0"/>
      <dgm:spPr/>
    </dgm:pt>
    <dgm:pt modelId="{230F3B48-BD98-49D5-A28F-A9E6F8D1090D}" type="pres">
      <dgm:prSet presAssocID="{84F63571-5715-4D7A-B382-81D2F88531B9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D18395DF-D1CD-4617-A0FD-C72FCF418668}" type="pres">
      <dgm:prSet presAssocID="{84F63571-5715-4D7A-B382-81D2F88531B9}" presName="parentText" presStyleLbl="node1" presStyleIdx="1" presStyleCnt="3" custScaleX="142997" custScaleY="55782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CBAA78-A8A0-4CDC-973B-B0C81FC8E0D4}" type="pres">
      <dgm:prSet presAssocID="{84F63571-5715-4D7A-B382-81D2F88531B9}" presName="negativeSpace" presStyleCnt="0"/>
      <dgm:spPr/>
    </dgm:pt>
    <dgm:pt modelId="{292745D0-960D-424E-8EAB-6FA947FECC78}" type="pres">
      <dgm:prSet presAssocID="{84F63571-5715-4D7A-B382-81D2F88531B9}" presName="childText" presStyleLbl="conFgAcc1" presStyleIdx="1" presStyleCnt="3">
        <dgm:presLayoutVars>
          <dgm:bulletEnabled val="1"/>
        </dgm:presLayoutVars>
      </dgm:prSet>
      <dgm:spPr/>
    </dgm:pt>
    <dgm:pt modelId="{13F43B58-148D-49B8-91FC-C6FDDAF28F89}" type="pres">
      <dgm:prSet presAssocID="{C437894E-2846-4EE8-8AB3-08EDECE8907A}" presName="spaceBetweenRectangles" presStyleCnt="0"/>
      <dgm:spPr/>
    </dgm:pt>
    <dgm:pt modelId="{1DF4C5CE-E5BB-43BB-9A9C-0C654CC69291}" type="pres">
      <dgm:prSet presAssocID="{B410144E-1E5C-41C5-BB82-32C57EB1AF9C}" presName="parentLin" presStyleCnt="0"/>
      <dgm:spPr/>
    </dgm:pt>
    <dgm:pt modelId="{93CCC39F-4D52-4A45-B773-F03DF1A836B5}" type="pres">
      <dgm:prSet presAssocID="{B410144E-1E5C-41C5-BB82-32C57EB1AF9C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AC926772-9082-4F6C-9CB5-93F906CC0E7A}" type="pres">
      <dgm:prSet presAssocID="{B410144E-1E5C-41C5-BB82-32C57EB1AF9C}" presName="parentText" presStyleLbl="node1" presStyleIdx="2" presStyleCnt="3" custScaleX="142997" custScaleY="86638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DB3B8E-4E06-4484-B3B1-DE3B587E37DA}" type="pres">
      <dgm:prSet presAssocID="{B410144E-1E5C-41C5-BB82-32C57EB1AF9C}" presName="negativeSpace" presStyleCnt="0"/>
      <dgm:spPr/>
    </dgm:pt>
    <dgm:pt modelId="{E5D1EE6D-2DE9-426C-9589-202EE33752DB}" type="pres">
      <dgm:prSet presAssocID="{B410144E-1E5C-41C5-BB82-32C57EB1AF9C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4F2A4937-EC96-4848-B73F-44A9111C13BD}" type="presOf" srcId="{84F63571-5715-4D7A-B382-81D2F88531B9}" destId="{230F3B48-BD98-49D5-A28F-A9E6F8D1090D}" srcOrd="0" destOrd="0" presId="urn:microsoft.com/office/officeart/2005/8/layout/list1"/>
    <dgm:cxn modelId="{04E5A031-07F7-486E-8F50-6256783EB6B1}" srcId="{98A9131C-ED66-45C3-8A1A-9376023634A0}" destId="{84F63571-5715-4D7A-B382-81D2F88531B9}" srcOrd="1" destOrd="0" parTransId="{85340267-5EBB-4E2C-A73F-A3636B0F989A}" sibTransId="{C437894E-2846-4EE8-8AB3-08EDECE8907A}"/>
    <dgm:cxn modelId="{74B373C9-AECA-46C5-9E69-62150241E70F}" srcId="{98A9131C-ED66-45C3-8A1A-9376023634A0}" destId="{B410144E-1E5C-41C5-BB82-32C57EB1AF9C}" srcOrd="2" destOrd="0" parTransId="{A7FAEE4B-13E6-4B75-BAFB-6A6F1C15DA39}" sibTransId="{951BB429-ADDD-47B9-9ECE-9D15C6AF2950}"/>
    <dgm:cxn modelId="{187B9BC8-3BC1-473D-880C-992308CE8DAA}" srcId="{98A9131C-ED66-45C3-8A1A-9376023634A0}" destId="{A6D6123D-CBD4-4F5F-9C81-7B5027555666}" srcOrd="0" destOrd="0" parTransId="{6E842849-02B6-413F-9AF2-5534BA2ACC46}" sibTransId="{A27D82D6-824F-4725-BE4A-846AC0AA1594}"/>
    <dgm:cxn modelId="{D86C2664-2F96-4243-80AB-4C7DEDD816BD}" type="presOf" srcId="{B410144E-1E5C-41C5-BB82-32C57EB1AF9C}" destId="{AC926772-9082-4F6C-9CB5-93F906CC0E7A}" srcOrd="1" destOrd="0" presId="urn:microsoft.com/office/officeart/2005/8/layout/list1"/>
    <dgm:cxn modelId="{4787FC53-DE72-4BA0-A11A-6C13EFAF151D}" type="presOf" srcId="{A6D6123D-CBD4-4F5F-9C81-7B5027555666}" destId="{0570E586-5990-4904-8548-299F7B5ECB56}" srcOrd="1" destOrd="0" presId="urn:microsoft.com/office/officeart/2005/8/layout/list1"/>
    <dgm:cxn modelId="{25B9C0B6-1A87-4CD2-8E29-EF93801112A0}" type="presOf" srcId="{B410144E-1E5C-41C5-BB82-32C57EB1AF9C}" destId="{93CCC39F-4D52-4A45-B773-F03DF1A836B5}" srcOrd="0" destOrd="0" presId="urn:microsoft.com/office/officeart/2005/8/layout/list1"/>
    <dgm:cxn modelId="{BCDBE1CB-D66F-48AA-9E3A-E3376AC01111}" type="presOf" srcId="{84F63571-5715-4D7A-B382-81D2F88531B9}" destId="{D18395DF-D1CD-4617-A0FD-C72FCF418668}" srcOrd="1" destOrd="0" presId="urn:microsoft.com/office/officeart/2005/8/layout/list1"/>
    <dgm:cxn modelId="{70121B8A-CED4-4E57-800A-8E564742FFCD}" type="presOf" srcId="{A6D6123D-CBD4-4F5F-9C81-7B5027555666}" destId="{34AF30F1-54AF-458E-A49D-41B89A77A91F}" srcOrd="0" destOrd="0" presId="urn:microsoft.com/office/officeart/2005/8/layout/list1"/>
    <dgm:cxn modelId="{F624E37F-6924-4FFD-92F4-D44D92C5FBCC}" type="presOf" srcId="{98A9131C-ED66-45C3-8A1A-9376023634A0}" destId="{2B73B8F3-0F9A-444E-B00F-879D4810995E}" srcOrd="0" destOrd="0" presId="urn:microsoft.com/office/officeart/2005/8/layout/list1"/>
    <dgm:cxn modelId="{F97DEE2C-3210-41E3-A339-7083584920D8}" type="presParOf" srcId="{2B73B8F3-0F9A-444E-B00F-879D4810995E}" destId="{79026197-4009-47F8-B697-1C22181F1CAA}" srcOrd="0" destOrd="0" presId="urn:microsoft.com/office/officeart/2005/8/layout/list1"/>
    <dgm:cxn modelId="{B0F768DE-0DF4-4A27-88A0-5AE3D705F63D}" type="presParOf" srcId="{79026197-4009-47F8-B697-1C22181F1CAA}" destId="{34AF30F1-54AF-458E-A49D-41B89A77A91F}" srcOrd="0" destOrd="0" presId="urn:microsoft.com/office/officeart/2005/8/layout/list1"/>
    <dgm:cxn modelId="{46168E6F-5F5E-41B5-AD8B-41DCD72D4C7C}" type="presParOf" srcId="{79026197-4009-47F8-B697-1C22181F1CAA}" destId="{0570E586-5990-4904-8548-299F7B5ECB56}" srcOrd="1" destOrd="0" presId="urn:microsoft.com/office/officeart/2005/8/layout/list1"/>
    <dgm:cxn modelId="{CA717B51-D98E-4FF3-B1AE-AAA4C405E8C4}" type="presParOf" srcId="{2B73B8F3-0F9A-444E-B00F-879D4810995E}" destId="{2FBD7301-269D-4F0A-8211-5E0BBFBC3229}" srcOrd="1" destOrd="0" presId="urn:microsoft.com/office/officeart/2005/8/layout/list1"/>
    <dgm:cxn modelId="{E1B12106-A21E-4182-B76A-2F1E49CEDAA8}" type="presParOf" srcId="{2B73B8F3-0F9A-444E-B00F-879D4810995E}" destId="{2A6BDBA5-ABB1-414D-8E68-F02EF58648F0}" srcOrd="2" destOrd="0" presId="urn:microsoft.com/office/officeart/2005/8/layout/list1"/>
    <dgm:cxn modelId="{C0609AD0-BDA9-4E04-9E54-634466576E33}" type="presParOf" srcId="{2B73B8F3-0F9A-444E-B00F-879D4810995E}" destId="{FC7BFD29-3A8D-4841-8393-D3EB7B51A9AD}" srcOrd="3" destOrd="0" presId="urn:microsoft.com/office/officeart/2005/8/layout/list1"/>
    <dgm:cxn modelId="{C47076C6-C5E3-426B-B7EB-D841B5DEE297}" type="presParOf" srcId="{2B73B8F3-0F9A-444E-B00F-879D4810995E}" destId="{5DD96486-497E-4720-A29A-14BE73C598DE}" srcOrd="4" destOrd="0" presId="urn:microsoft.com/office/officeart/2005/8/layout/list1"/>
    <dgm:cxn modelId="{EE8E51A9-E94A-41E9-A55A-8B88375F234E}" type="presParOf" srcId="{5DD96486-497E-4720-A29A-14BE73C598DE}" destId="{230F3B48-BD98-49D5-A28F-A9E6F8D1090D}" srcOrd="0" destOrd="0" presId="urn:microsoft.com/office/officeart/2005/8/layout/list1"/>
    <dgm:cxn modelId="{4A488912-8FEC-4AA2-9FF8-96FC258AAA12}" type="presParOf" srcId="{5DD96486-497E-4720-A29A-14BE73C598DE}" destId="{D18395DF-D1CD-4617-A0FD-C72FCF418668}" srcOrd="1" destOrd="0" presId="urn:microsoft.com/office/officeart/2005/8/layout/list1"/>
    <dgm:cxn modelId="{5F070327-8F95-49A0-B505-FDB68FE78DD2}" type="presParOf" srcId="{2B73B8F3-0F9A-444E-B00F-879D4810995E}" destId="{3BCBAA78-A8A0-4CDC-973B-B0C81FC8E0D4}" srcOrd="5" destOrd="0" presId="urn:microsoft.com/office/officeart/2005/8/layout/list1"/>
    <dgm:cxn modelId="{6BAA9F65-46C0-4965-96FF-3DC3E5ACF3CA}" type="presParOf" srcId="{2B73B8F3-0F9A-444E-B00F-879D4810995E}" destId="{292745D0-960D-424E-8EAB-6FA947FECC78}" srcOrd="6" destOrd="0" presId="urn:microsoft.com/office/officeart/2005/8/layout/list1"/>
    <dgm:cxn modelId="{C4B4EA03-57AE-441E-9A1E-168168732777}" type="presParOf" srcId="{2B73B8F3-0F9A-444E-B00F-879D4810995E}" destId="{13F43B58-148D-49B8-91FC-C6FDDAF28F89}" srcOrd="7" destOrd="0" presId="urn:microsoft.com/office/officeart/2005/8/layout/list1"/>
    <dgm:cxn modelId="{2D438EBC-4665-4290-9EE3-F899FC212B12}" type="presParOf" srcId="{2B73B8F3-0F9A-444E-B00F-879D4810995E}" destId="{1DF4C5CE-E5BB-43BB-9A9C-0C654CC69291}" srcOrd="8" destOrd="0" presId="urn:microsoft.com/office/officeart/2005/8/layout/list1"/>
    <dgm:cxn modelId="{C6BE81CE-47DA-4EAB-984F-761557A9CCC0}" type="presParOf" srcId="{1DF4C5CE-E5BB-43BB-9A9C-0C654CC69291}" destId="{93CCC39F-4D52-4A45-B773-F03DF1A836B5}" srcOrd="0" destOrd="0" presId="urn:microsoft.com/office/officeart/2005/8/layout/list1"/>
    <dgm:cxn modelId="{6521372E-2FDE-4F76-B51C-A401A4312465}" type="presParOf" srcId="{1DF4C5CE-E5BB-43BB-9A9C-0C654CC69291}" destId="{AC926772-9082-4F6C-9CB5-93F906CC0E7A}" srcOrd="1" destOrd="0" presId="urn:microsoft.com/office/officeart/2005/8/layout/list1"/>
    <dgm:cxn modelId="{56711559-5CB6-4CFD-ACCE-A625E44B4A7B}" type="presParOf" srcId="{2B73B8F3-0F9A-444E-B00F-879D4810995E}" destId="{A3DB3B8E-4E06-4484-B3B1-DE3B587E37DA}" srcOrd="9" destOrd="0" presId="urn:microsoft.com/office/officeart/2005/8/layout/list1"/>
    <dgm:cxn modelId="{54387A05-A5AF-4477-9D74-A6D4E338670C}" type="presParOf" srcId="{2B73B8F3-0F9A-444E-B00F-879D4810995E}" destId="{E5D1EE6D-2DE9-426C-9589-202EE33752D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776BAD9-7B12-453D-8AD9-D343B3B745B1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1492898-7FB2-439A-893E-36ACE3012E15}">
      <dgm:prSet phldrT="[Text]" custT="1"/>
      <dgm:spPr/>
      <dgm:t>
        <a:bodyPr/>
        <a:lstStyle/>
        <a:p>
          <a:r>
            <a:rPr lang="en-US" sz="2400" b="1" dirty="0" smtClean="0"/>
            <a:t>PROS</a:t>
          </a:r>
          <a:endParaRPr lang="en-US" sz="2400" b="1" dirty="0"/>
        </a:p>
      </dgm:t>
    </dgm:pt>
    <dgm:pt modelId="{CA6E8F73-E457-4713-B05E-C3E37EFC07BF}" type="parTrans" cxnId="{A5AC9211-689E-481C-B6FE-231C9BC9D67D}">
      <dgm:prSet/>
      <dgm:spPr/>
      <dgm:t>
        <a:bodyPr/>
        <a:lstStyle/>
        <a:p>
          <a:endParaRPr lang="en-US"/>
        </a:p>
      </dgm:t>
    </dgm:pt>
    <dgm:pt modelId="{543FD474-E5BE-4FDE-9AF2-1084C00CF180}" type="sibTrans" cxnId="{A5AC9211-689E-481C-B6FE-231C9BC9D67D}">
      <dgm:prSet/>
      <dgm:spPr/>
      <dgm:t>
        <a:bodyPr/>
        <a:lstStyle/>
        <a:p>
          <a:endParaRPr lang="en-US"/>
        </a:p>
      </dgm:t>
    </dgm:pt>
    <dgm:pt modelId="{33D73DAE-1165-4A0C-B36C-24C6E76390E8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tx1"/>
              </a:solidFill>
            </a:rPr>
            <a:t>More straight forward than other contracts.</a:t>
          </a:r>
          <a:endParaRPr lang="en-US" sz="2000" dirty="0">
            <a:solidFill>
              <a:schemeClr val="tx1"/>
            </a:solidFill>
          </a:endParaRPr>
        </a:p>
      </dgm:t>
    </dgm:pt>
    <dgm:pt modelId="{08568847-3EE0-42CC-8C87-44C0FF6D70B6}" type="parTrans" cxnId="{3F93250D-465E-4CF3-8B79-7CA7E183E8C7}">
      <dgm:prSet/>
      <dgm:spPr/>
      <dgm:t>
        <a:bodyPr/>
        <a:lstStyle/>
        <a:p>
          <a:endParaRPr lang="en-US"/>
        </a:p>
      </dgm:t>
    </dgm:pt>
    <dgm:pt modelId="{7F8F684F-4A59-4630-81D1-0EDE7DB0E500}" type="sibTrans" cxnId="{3F93250D-465E-4CF3-8B79-7CA7E183E8C7}">
      <dgm:prSet/>
      <dgm:spPr/>
      <dgm:t>
        <a:bodyPr/>
        <a:lstStyle/>
        <a:p>
          <a:endParaRPr lang="en-US"/>
        </a:p>
      </dgm:t>
    </dgm:pt>
    <dgm:pt modelId="{AB826783-D99B-48CC-A081-3B1BF25BFC27}">
      <dgm:prSet phldrT="[Text]" custT="1"/>
      <dgm:spPr/>
      <dgm:t>
        <a:bodyPr/>
        <a:lstStyle/>
        <a:p>
          <a:r>
            <a:rPr lang="en-US" sz="2400" b="1" dirty="0" smtClean="0"/>
            <a:t>CONS</a:t>
          </a:r>
          <a:endParaRPr lang="en-US" sz="2400" b="1" dirty="0"/>
        </a:p>
      </dgm:t>
    </dgm:pt>
    <dgm:pt modelId="{86C64A13-0251-432E-99AD-A4389717170B}" type="parTrans" cxnId="{5E2F9155-A2A7-49E4-904C-896B97E084FF}">
      <dgm:prSet/>
      <dgm:spPr/>
      <dgm:t>
        <a:bodyPr/>
        <a:lstStyle/>
        <a:p>
          <a:endParaRPr lang="en-US"/>
        </a:p>
      </dgm:t>
    </dgm:pt>
    <dgm:pt modelId="{799E5EA5-F86C-43A9-9AB4-45EE4CFA93A2}" type="sibTrans" cxnId="{5E2F9155-A2A7-49E4-904C-896B97E084FF}">
      <dgm:prSet/>
      <dgm:spPr/>
      <dgm:t>
        <a:bodyPr/>
        <a:lstStyle/>
        <a:p>
          <a:endParaRPr lang="en-US"/>
        </a:p>
      </dgm:t>
    </dgm:pt>
    <dgm:pt modelId="{26C483A4-FA3A-42E0-AC85-06CFA313316A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tx1"/>
              </a:solidFill>
            </a:rPr>
            <a:t>Managerial decision exclusively left in hands of concessionaire</a:t>
          </a:r>
          <a:endParaRPr lang="en-US" sz="2000" dirty="0">
            <a:solidFill>
              <a:schemeClr val="tx1"/>
            </a:solidFill>
          </a:endParaRPr>
        </a:p>
      </dgm:t>
    </dgm:pt>
    <dgm:pt modelId="{3F91B7E6-2F2B-4C87-B00A-4A0861BC0521}" type="parTrans" cxnId="{0313D8C7-560F-4E7B-989A-979FC35EBDD1}">
      <dgm:prSet/>
      <dgm:spPr/>
      <dgm:t>
        <a:bodyPr/>
        <a:lstStyle/>
        <a:p>
          <a:endParaRPr lang="en-US"/>
        </a:p>
      </dgm:t>
    </dgm:pt>
    <dgm:pt modelId="{B69856BB-93DA-4DA2-815F-83CBD0252C6A}" type="sibTrans" cxnId="{0313D8C7-560F-4E7B-989A-979FC35EBDD1}">
      <dgm:prSet/>
      <dgm:spPr/>
      <dgm:t>
        <a:bodyPr/>
        <a:lstStyle/>
        <a:p>
          <a:endParaRPr lang="en-US"/>
        </a:p>
      </dgm:t>
    </dgm:pt>
    <dgm:pt modelId="{081DA90A-C9CB-492D-8D40-74B6530F6102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tx1"/>
              </a:solidFill>
            </a:rPr>
            <a:t>All financial risks absorbed by contractor- development, exploration costs</a:t>
          </a:r>
          <a:endParaRPr lang="en-US" sz="2000" dirty="0">
            <a:solidFill>
              <a:schemeClr val="tx1"/>
            </a:solidFill>
          </a:endParaRPr>
        </a:p>
      </dgm:t>
    </dgm:pt>
    <dgm:pt modelId="{328CD52E-BA6C-4188-8FD8-C9F805BD98CB}" type="parTrans" cxnId="{C7C6D312-C0EB-4E1A-ABAD-8B609B9AD027}">
      <dgm:prSet/>
      <dgm:spPr/>
      <dgm:t>
        <a:bodyPr/>
        <a:lstStyle/>
        <a:p>
          <a:endParaRPr lang="en-US"/>
        </a:p>
      </dgm:t>
    </dgm:pt>
    <dgm:pt modelId="{829A4E57-6D29-471B-9103-921646D888E0}" type="sibTrans" cxnId="{C7C6D312-C0EB-4E1A-ABAD-8B609B9AD027}">
      <dgm:prSet/>
      <dgm:spPr/>
      <dgm:t>
        <a:bodyPr/>
        <a:lstStyle/>
        <a:p>
          <a:endParaRPr lang="en-US"/>
        </a:p>
      </dgm:t>
    </dgm:pt>
    <dgm:pt modelId="{FBBC0B01-3BC5-4E35-876D-AB2DE726057D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tx1"/>
              </a:solidFill>
            </a:rPr>
            <a:t>Degree of professional support/expertise to negotiate them is less than others-PSC</a:t>
          </a:r>
          <a:endParaRPr lang="en-US" sz="2000" dirty="0">
            <a:solidFill>
              <a:schemeClr val="tx1"/>
            </a:solidFill>
          </a:endParaRPr>
        </a:p>
      </dgm:t>
    </dgm:pt>
    <dgm:pt modelId="{70DD2557-739F-43AD-BF39-7CD31C6C4FD2}" type="parTrans" cxnId="{528778CA-BCCC-4943-8F7B-95407227FF66}">
      <dgm:prSet/>
      <dgm:spPr/>
      <dgm:t>
        <a:bodyPr/>
        <a:lstStyle/>
        <a:p>
          <a:endParaRPr lang="en-US"/>
        </a:p>
      </dgm:t>
    </dgm:pt>
    <dgm:pt modelId="{813A35C5-E4A8-4057-95FB-D5953042FF1B}" type="sibTrans" cxnId="{528778CA-BCCC-4943-8F7B-95407227FF66}">
      <dgm:prSet/>
      <dgm:spPr/>
      <dgm:t>
        <a:bodyPr/>
        <a:lstStyle/>
        <a:p>
          <a:endParaRPr lang="en-US"/>
        </a:p>
      </dgm:t>
    </dgm:pt>
    <dgm:pt modelId="{419D47DA-6D72-4CDF-80F1-30615347E576}">
      <dgm:prSet phldrT="[Text]"/>
      <dgm:spPr/>
      <dgm:t>
        <a:bodyPr/>
        <a:lstStyle/>
        <a:p>
          <a:endParaRPr lang="en-US" sz="2100" dirty="0"/>
        </a:p>
      </dgm:t>
    </dgm:pt>
    <dgm:pt modelId="{5D9B1C34-1723-4DB5-ACF6-BAF0B93AD713}" type="parTrans" cxnId="{57EC2456-8C49-4279-9BC0-AB08B798A31B}">
      <dgm:prSet/>
      <dgm:spPr/>
      <dgm:t>
        <a:bodyPr/>
        <a:lstStyle/>
        <a:p>
          <a:endParaRPr lang="en-US"/>
        </a:p>
      </dgm:t>
    </dgm:pt>
    <dgm:pt modelId="{6903CCFD-DC10-475B-BAD5-509E7FE77019}" type="sibTrans" cxnId="{57EC2456-8C49-4279-9BC0-AB08B798A31B}">
      <dgm:prSet/>
      <dgm:spPr/>
      <dgm:t>
        <a:bodyPr/>
        <a:lstStyle/>
        <a:p>
          <a:endParaRPr lang="en-US"/>
        </a:p>
      </dgm:t>
    </dgm:pt>
    <dgm:pt modelId="{B9E6CA75-F72E-42F5-8575-2AB96FD0111C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tx1"/>
              </a:solidFill>
            </a:rPr>
            <a:t>Adoption of accounting procedures to reduce Government take. Under declaration of profits for a less taxable amount.</a:t>
          </a:r>
          <a:endParaRPr lang="en-US" sz="2000" dirty="0">
            <a:solidFill>
              <a:schemeClr val="tx1"/>
            </a:solidFill>
          </a:endParaRPr>
        </a:p>
      </dgm:t>
    </dgm:pt>
    <dgm:pt modelId="{3DCE7CBA-DB7D-4236-BB61-625945C30865}" type="parTrans" cxnId="{AF6F5BA9-E9C8-4A4E-8026-118BB829C3B9}">
      <dgm:prSet/>
      <dgm:spPr/>
      <dgm:t>
        <a:bodyPr/>
        <a:lstStyle/>
        <a:p>
          <a:endParaRPr lang="en-US"/>
        </a:p>
      </dgm:t>
    </dgm:pt>
    <dgm:pt modelId="{9B7E9F46-A494-4FE8-87AC-DCBE4C552BED}" type="sibTrans" cxnId="{AF6F5BA9-E9C8-4A4E-8026-118BB829C3B9}">
      <dgm:prSet/>
      <dgm:spPr/>
      <dgm:t>
        <a:bodyPr/>
        <a:lstStyle/>
        <a:p>
          <a:endParaRPr lang="en-US"/>
        </a:p>
      </dgm:t>
    </dgm:pt>
    <dgm:pt modelId="{F88029A6-92C2-484F-A9CB-2191C1D2AFD0}">
      <dgm:prSet/>
      <dgm:spPr/>
      <dgm:t>
        <a:bodyPr/>
        <a:lstStyle/>
        <a:p>
          <a:endParaRPr lang="en-US" sz="2100" dirty="0"/>
        </a:p>
      </dgm:t>
    </dgm:pt>
    <dgm:pt modelId="{FBF43411-250B-4384-B782-5FCAE592328D}" type="parTrans" cxnId="{D2930C68-EFCD-4A4C-9779-9313F75ECA6D}">
      <dgm:prSet/>
      <dgm:spPr/>
      <dgm:t>
        <a:bodyPr/>
        <a:lstStyle/>
        <a:p>
          <a:endParaRPr lang="en-US"/>
        </a:p>
      </dgm:t>
    </dgm:pt>
    <dgm:pt modelId="{679F9D1F-C9C7-4833-B42B-DD7B547DCBC7}" type="sibTrans" cxnId="{D2930C68-EFCD-4A4C-9779-9313F75ECA6D}">
      <dgm:prSet/>
      <dgm:spPr/>
      <dgm:t>
        <a:bodyPr/>
        <a:lstStyle/>
        <a:p>
          <a:endParaRPr lang="en-US"/>
        </a:p>
      </dgm:t>
    </dgm:pt>
    <dgm:pt modelId="{A94CF179-1296-4F19-B20F-7B35CF6D4E90}" type="pres">
      <dgm:prSet presAssocID="{C776BAD9-7B12-453D-8AD9-D343B3B745B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368A767-8DEB-482D-BC5E-2A166485814F}" type="pres">
      <dgm:prSet presAssocID="{01492898-7FB2-439A-893E-36ACE3012E15}" presName="linNode" presStyleCnt="0"/>
      <dgm:spPr/>
    </dgm:pt>
    <dgm:pt modelId="{22929ADF-3E84-45FF-96C0-2421DB754F75}" type="pres">
      <dgm:prSet presAssocID="{01492898-7FB2-439A-893E-36ACE3012E15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8BBE3E-5633-424A-A289-36C3A2DCF600}" type="pres">
      <dgm:prSet presAssocID="{01492898-7FB2-439A-893E-36ACE3012E15}" presName="bracket" presStyleLbl="parChTrans1D1" presStyleIdx="0" presStyleCnt="2"/>
      <dgm:spPr/>
    </dgm:pt>
    <dgm:pt modelId="{7E4D2262-406C-4EEA-B905-F9568F90786E}" type="pres">
      <dgm:prSet presAssocID="{01492898-7FB2-439A-893E-36ACE3012E15}" presName="spH" presStyleCnt="0"/>
      <dgm:spPr/>
    </dgm:pt>
    <dgm:pt modelId="{73C04CF9-52FF-4F8A-8945-B966E723983E}" type="pres">
      <dgm:prSet presAssocID="{01492898-7FB2-439A-893E-36ACE3012E15}" presName="des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8CC6F3-E01F-438A-B13D-3C46381EAC41}" type="pres">
      <dgm:prSet presAssocID="{543FD474-E5BE-4FDE-9AF2-1084C00CF180}" presName="spV" presStyleCnt="0"/>
      <dgm:spPr/>
    </dgm:pt>
    <dgm:pt modelId="{CAC88A2B-30F8-472C-AFB0-42E193CC029A}" type="pres">
      <dgm:prSet presAssocID="{AB826783-D99B-48CC-A081-3B1BF25BFC27}" presName="linNode" presStyleCnt="0"/>
      <dgm:spPr/>
    </dgm:pt>
    <dgm:pt modelId="{0C4A400D-EF20-425B-8266-58B7B053AB6D}" type="pres">
      <dgm:prSet presAssocID="{AB826783-D99B-48CC-A081-3B1BF25BFC27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0C7D7D-CB86-4DCE-BB5C-50CEE5BB9913}" type="pres">
      <dgm:prSet presAssocID="{AB826783-D99B-48CC-A081-3B1BF25BFC27}" presName="bracket" presStyleLbl="parChTrans1D1" presStyleIdx="1" presStyleCnt="2"/>
      <dgm:spPr/>
    </dgm:pt>
    <dgm:pt modelId="{2BF602BE-7B25-43C6-84F5-BA33D895E036}" type="pres">
      <dgm:prSet presAssocID="{AB826783-D99B-48CC-A081-3B1BF25BFC27}" presName="spH" presStyleCnt="0"/>
      <dgm:spPr/>
    </dgm:pt>
    <dgm:pt modelId="{CB4FB621-9363-4BD9-8952-4D60D8510C26}" type="pres">
      <dgm:prSet presAssocID="{AB826783-D99B-48CC-A081-3B1BF25BFC27}" presName="desTx" presStyleLbl="node1" presStyleIdx="1" presStyleCnt="2" custScaleY="1203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7C6D312-C0EB-4E1A-ABAD-8B609B9AD027}" srcId="{01492898-7FB2-439A-893E-36ACE3012E15}" destId="{081DA90A-C9CB-492D-8D40-74B6530F6102}" srcOrd="2" destOrd="0" parTransId="{328CD52E-BA6C-4188-8FD8-C9F805BD98CB}" sibTransId="{829A4E57-6D29-471B-9103-921646D888E0}"/>
    <dgm:cxn modelId="{57EC2456-8C49-4279-9BC0-AB08B798A31B}" srcId="{AB826783-D99B-48CC-A081-3B1BF25BFC27}" destId="{419D47DA-6D72-4CDF-80F1-30615347E576}" srcOrd="3" destOrd="0" parTransId="{5D9B1C34-1723-4DB5-ACF6-BAF0B93AD713}" sibTransId="{6903CCFD-DC10-475B-BAD5-509E7FE77019}"/>
    <dgm:cxn modelId="{5E2F9155-A2A7-49E4-904C-896B97E084FF}" srcId="{C776BAD9-7B12-453D-8AD9-D343B3B745B1}" destId="{AB826783-D99B-48CC-A081-3B1BF25BFC27}" srcOrd="1" destOrd="0" parTransId="{86C64A13-0251-432E-99AD-A4389717170B}" sibTransId="{799E5EA5-F86C-43A9-9AB4-45EE4CFA93A2}"/>
    <dgm:cxn modelId="{F038D79B-3764-4BB9-A723-6EA71008E0C6}" type="presOf" srcId="{C776BAD9-7B12-453D-8AD9-D343B3B745B1}" destId="{A94CF179-1296-4F19-B20F-7B35CF6D4E90}" srcOrd="0" destOrd="0" presId="urn:diagrams.loki3.com/BracketList"/>
    <dgm:cxn modelId="{41CEFAF7-E1EB-4313-9D39-69C866C8FD52}" type="presOf" srcId="{26C483A4-FA3A-42E0-AC85-06CFA313316A}" destId="{CB4FB621-9363-4BD9-8952-4D60D8510C26}" srcOrd="0" destOrd="0" presId="urn:diagrams.loki3.com/BracketList"/>
    <dgm:cxn modelId="{4DACE58B-C439-47DF-9341-2D4A283929A1}" type="presOf" srcId="{FBBC0B01-3BC5-4E35-876D-AB2DE726057D}" destId="{73C04CF9-52FF-4F8A-8945-B966E723983E}" srcOrd="0" destOrd="1" presId="urn:diagrams.loki3.com/BracketList"/>
    <dgm:cxn modelId="{96F7C7EB-FD4E-479F-B0F2-F39F0265F04B}" type="presOf" srcId="{01492898-7FB2-439A-893E-36ACE3012E15}" destId="{22929ADF-3E84-45FF-96C0-2421DB754F75}" srcOrd="0" destOrd="0" presId="urn:diagrams.loki3.com/BracketList"/>
    <dgm:cxn modelId="{528778CA-BCCC-4943-8F7B-95407227FF66}" srcId="{01492898-7FB2-439A-893E-36ACE3012E15}" destId="{FBBC0B01-3BC5-4E35-876D-AB2DE726057D}" srcOrd="1" destOrd="0" parTransId="{70DD2557-739F-43AD-BF39-7CD31C6C4FD2}" sibTransId="{813A35C5-E4A8-4057-95FB-D5953042FF1B}"/>
    <dgm:cxn modelId="{9547110E-6948-4C87-9DE4-9D1F3CF4BA12}" type="presOf" srcId="{419D47DA-6D72-4CDF-80F1-30615347E576}" destId="{CB4FB621-9363-4BD9-8952-4D60D8510C26}" srcOrd="0" destOrd="3" presId="urn:diagrams.loki3.com/BracketList"/>
    <dgm:cxn modelId="{AF6F5BA9-E9C8-4A4E-8026-118BB829C3B9}" srcId="{AB826783-D99B-48CC-A081-3B1BF25BFC27}" destId="{B9E6CA75-F72E-42F5-8575-2AB96FD0111C}" srcOrd="1" destOrd="0" parTransId="{3DCE7CBA-DB7D-4236-BB61-625945C30865}" sibTransId="{9B7E9F46-A494-4FE8-87AC-DCBE4C552BED}"/>
    <dgm:cxn modelId="{D2930C68-EFCD-4A4C-9779-9313F75ECA6D}" srcId="{AB826783-D99B-48CC-A081-3B1BF25BFC27}" destId="{F88029A6-92C2-484F-A9CB-2191C1D2AFD0}" srcOrd="2" destOrd="0" parTransId="{FBF43411-250B-4384-B782-5FCAE592328D}" sibTransId="{679F9D1F-C9C7-4833-B42B-DD7B547DCBC7}"/>
    <dgm:cxn modelId="{3F93250D-465E-4CF3-8B79-7CA7E183E8C7}" srcId="{01492898-7FB2-439A-893E-36ACE3012E15}" destId="{33D73DAE-1165-4A0C-B36C-24C6E76390E8}" srcOrd="0" destOrd="0" parTransId="{08568847-3EE0-42CC-8C87-44C0FF6D70B6}" sibTransId="{7F8F684F-4A59-4630-81D1-0EDE7DB0E500}"/>
    <dgm:cxn modelId="{84A39DE7-B470-4385-93C3-8C3CC653D578}" type="presOf" srcId="{081DA90A-C9CB-492D-8D40-74B6530F6102}" destId="{73C04CF9-52FF-4F8A-8945-B966E723983E}" srcOrd="0" destOrd="2" presId="urn:diagrams.loki3.com/BracketList"/>
    <dgm:cxn modelId="{0313D8C7-560F-4E7B-989A-979FC35EBDD1}" srcId="{AB826783-D99B-48CC-A081-3B1BF25BFC27}" destId="{26C483A4-FA3A-42E0-AC85-06CFA313316A}" srcOrd="0" destOrd="0" parTransId="{3F91B7E6-2F2B-4C87-B00A-4A0861BC0521}" sibTransId="{B69856BB-93DA-4DA2-815F-83CBD0252C6A}"/>
    <dgm:cxn modelId="{9C071EC5-36A4-4720-84C7-7FFD5E4B9F50}" type="presOf" srcId="{AB826783-D99B-48CC-A081-3B1BF25BFC27}" destId="{0C4A400D-EF20-425B-8266-58B7B053AB6D}" srcOrd="0" destOrd="0" presId="urn:diagrams.loki3.com/BracketList"/>
    <dgm:cxn modelId="{6B0F4066-B873-4124-B43A-4CD29F7F2004}" type="presOf" srcId="{33D73DAE-1165-4A0C-B36C-24C6E76390E8}" destId="{73C04CF9-52FF-4F8A-8945-B966E723983E}" srcOrd="0" destOrd="0" presId="urn:diagrams.loki3.com/BracketList"/>
    <dgm:cxn modelId="{A5AC9211-689E-481C-B6FE-231C9BC9D67D}" srcId="{C776BAD9-7B12-453D-8AD9-D343B3B745B1}" destId="{01492898-7FB2-439A-893E-36ACE3012E15}" srcOrd="0" destOrd="0" parTransId="{CA6E8F73-E457-4713-B05E-C3E37EFC07BF}" sibTransId="{543FD474-E5BE-4FDE-9AF2-1084C00CF180}"/>
    <dgm:cxn modelId="{7961E32A-AAA3-41EB-8A37-9932BB36CFA8}" type="presOf" srcId="{B9E6CA75-F72E-42F5-8575-2AB96FD0111C}" destId="{CB4FB621-9363-4BD9-8952-4D60D8510C26}" srcOrd="0" destOrd="1" presId="urn:diagrams.loki3.com/BracketList"/>
    <dgm:cxn modelId="{C6E68E00-E51B-47A6-8087-ABD796E9EAE5}" type="presOf" srcId="{F88029A6-92C2-484F-A9CB-2191C1D2AFD0}" destId="{CB4FB621-9363-4BD9-8952-4D60D8510C26}" srcOrd="0" destOrd="2" presId="urn:diagrams.loki3.com/BracketList"/>
    <dgm:cxn modelId="{E1EF2A88-ED68-4E8E-ADB9-7FF8D99AD318}" type="presParOf" srcId="{A94CF179-1296-4F19-B20F-7B35CF6D4E90}" destId="{6368A767-8DEB-482D-BC5E-2A166485814F}" srcOrd="0" destOrd="0" presId="urn:diagrams.loki3.com/BracketList"/>
    <dgm:cxn modelId="{6F8F2F9D-112F-48B6-93E5-74FA2D1F8393}" type="presParOf" srcId="{6368A767-8DEB-482D-BC5E-2A166485814F}" destId="{22929ADF-3E84-45FF-96C0-2421DB754F75}" srcOrd="0" destOrd="0" presId="urn:diagrams.loki3.com/BracketList"/>
    <dgm:cxn modelId="{878CDAA7-6BF1-4C16-8059-6E40BDEC039D}" type="presParOf" srcId="{6368A767-8DEB-482D-BC5E-2A166485814F}" destId="{958BBE3E-5633-424A-A289-36C3A2DCF600}" srcOrd="1" destOrd="0" presId="urn:diagrams.loki3.com/BracketList"/>
    <dgm:cxn modelId="{3E2D0510-94BC-40EF-A775-A1C3D23AEDE5}" type="presParOf" srcId="{6368A767-8DEB-482D-BC5E-2A166485814F}" destId="{7E4D2262-406C-4EEA-B905-F9568F90786E}" srcOrd="2" destOrd="0" presId="urn:diagrams.loki3.com/BracketList"/>
    <dgm:cxn modelId="{7CAA9AAC-53BF-43DB-B6A0-F4FCD306A895}" type="presParOf" srcId="{6368A767-8DEB-482D-BC5E-2A166485814F}" destId="{73C04CF9-52FF-4F8A-8945-B966E723983E}" srcOrd="3" destOrd="0" presId="urn:diagrams.loki3.com/BracketList"/>
    <dgm:cxn modelId="{C268ACC8-8537-4747-B447-7F2288E61D1E}" type="presParOf" srcId="{A94CF179-1296-4F19-B20F-7B35CF6D4E90}" destId="{098CC6F3-E01F-438A-B13D-3C46381EAC41}" srcOrd="1" destOrd="0" presId="urn:diagrams.loki3.com/BracketList"/>
    <dgm:cxn modelId="{B502108D-3D40-4312-88AF-0966690FDC30}" type="presParOf" srcId="{A94CF179-1296-4F19-B20F-7B35CF6D4E90}" destId="{CAC88A2B-30F8-472C-AFB0-42E193CC029A}" srcOrd="2" destOrd="0" presId="urn:diagrams.loki3.com/BracketList"/>
    <dgm:cxn modelId="{5FCB9EA4-1CA9-4DCA-9145-8B1815591235}" type="presParOf" srcId="{CAC88A2B-30F8-472C-AFB0-42E193CC029A}" destId="{0C4A400D-EF20-425B-8266-58B7B053AB6D}" srcOrd="0" destOrd="0" presId="urn:diagrams.loki3.com/BracketList"/>
    <dgm:cxn modelId="{99B5D68E-AF1C-4DCA-A1BA-E8D91D124047}" type="presParOf" srcId="{CAC88A2B-30F8-472C-AFB0-42E193CC029A}" destId="{750C7D7D-CB86-4DCE-BB5C-50CEE5BB9913}" srcOrd="1" destOrd="0" presId="urn:diagrams.loki3.com/BracketList"/>
    <dgm:cxn modelId="{8139C441-685B-4269-BBC9-0DE82B5E1863}" type="presParOf" srcId="{CAC88A2B-30F8-472C-AFB0-42E193CC029A}" destId="{2BF602BE-7B25-43C6-84F5-BA33D895E036}" srcOrd="2" destOrd="0" presId="urn:diagrams.loki3.com/BracketList"/>
    <dgm:cxn modelId="{82606EC2-C5D3-4D02-B765-76FC0EE83E2C}" type="presParOf" srcId="{CAC88A2B-30F8-472C-AFB0-42E193CC029A}" destId="{CB4FB621-9363-4BD9-8952-4D60D8510C26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776BAD9-7B12-453D-8AD9-D343B3B745B1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1492898-7FB2-439A-893E-36ACE3012E15}">
      <dgm:prSet phldrT="[Text]" custT="1"/>
      <dgm:spPr/>
      <dgm:t>
        <a:bodyPr/>
        <a:lstStyle/>
        <a:p>
          <a:r>
            <a:rPr lang="en-US" sz="2400" b="1" dirty="0" smtClean="0"/>
            <a:t>PROS</a:t>
          </a:r>
          <a:endParaRPr lang="en-US" sz="2400" b="1" dirty="0"/>
        </a:p>
      </dgm:t>
    </dgm:pt>
    <dgm:pt modelId="{CA6E8F73-E457-4713-B05E-C3E37EFC07BF}" type="parTrans" cxnId="{A5AC9211-689E-481C-B6FE-231C9BC9D67D}">
      <dgm:prSet/>
      <dgm:spPr/>
      <dgm:t>
        <a:bodyPr/>
        <a:lstStyle/>
        <a:p>
          <a:endParaRPr lang="en-US"/>
        </a:p>
      </dgm:t>
    </dgm:pt>
    <dgm:pt modelId="{543FD474-E5BE-4FDE-9AF2-1084C00CF180}" type="sibTrans" cxnId="{A5AC9211-689E-481C-B6FE-231C9BC9D67D}">
      <dgm:prSet/>
      <dgm:spPr/>
      <dgm:t>
        <a:bodyPr/>
        <a:lstStyle/>
        <a:p>
          <a:endParaRPr lang="en-US"/>
        </a:p>
      </dgm:t>
    </dgm:pt>
    <dgm:pt modelId="{33D73DAE-1165-4A0C-B36C-24C6E76390E8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tx1"/>
              </a:solidFill>
            </a:rPr>
            <a:t>More benefits to the Government-production sharing, tax and other benefits in concession. e.g. royalties</a:t>
          </a:r>
          <a:endParaRPr lang="en-US" sz="2000" dirty="0">
            <a:solidFill>
              <a:schemeClr val="tx1"/>
            </a:solidFill>
          </a:endParaRPr>
        </a:p>
      </dgm:t>
    </dgm:pt>
    <dgm:pt modelId="{08568847-3EE0-42CC-8C87-44C0FF6D70B6}" type="parTrans" cxnId="{3F93250D-465E-4CF3-8B79-7CA7E183E8C7}">
      <dgm:prSet/>
      <dgm:spPr/>
      <dgm:t>
        <a:bodyPr/>
        <a:lstStyle/>
        <a:p>
          <a:endParaRPr lang="en-US"/>
        </a:p>
      </dgm:t>
    </dgm:pt>
    <dgm:pt modelId="{7F8F684F-4A59-4630-81D1-0EDE7DB0E500}" type="sibTrans" cxnId="{3F93250D-465E-4CF3-8B79-7CA7E183E8C7}">
      <dgm:prSet/>
      <dgm:spPr/>
      <dgm:t>
        <a:bodyPr/>
        <a:lstStyle/>
        <a:p>
          <a:endParaRPr lang="en-US"/>
        </a:p>
      </dgm:t>
    </dgm:pt>
    <dgm:pt modelId="{AB826783-D99B-48CC-A081-3B1BF25BFC27}">
      <dgm:prSet phldrT="[Text]" custT="1"/>
      <dgm:spPr/>
      <dgm:t>
        <a:bodyPr/>
        <a:lstStyle/>
        <a:p>
          <a:r>
            <a:rPr lang="en-US" sz="2400" b="1" dirty="0" smtClean="0"/>
            <a:t>CONS</a:t>
          </a:r>
          <a:endParaRPr lang="en-US" sz="2400" b="1" dirty="0"/>
        </a:p>
      </dgm:t>
    </dgm:pt>
    <dgm:pt modelId="{86C64A13-0251-432E-99AD-A4389717170B}" type="parTrans" cxnId="{5E2F9155-A2A7-49E4-904C-896B97E084FF}">
      <dgm:prSet/>
      <dgm:spPr/>
      <dgm:t>
        <a:bodyPr/>
        <a:lstStyle/>
        <a:p>
          <a:endParaRPr lang="en-US"/>
        </a:p>
      </dgm:t>
    </dgm:pt>
    <dgm:pt modelId="{799E5EA5-F86C-43A9-9AB4-45EE4CFA93A2}" type="sibTrans" cxnId="{5E2F9155-A2A7-49E4-904C-896B97E084FF}">
      <dgm:prSet/>
      <dgm:spPr/>
      <dgm:t>
        <a:bodyPr/>
        <a:lstStyle/>
        <a:p>
          <a:endParaRPr lang="en-US"/>
        </a:p>
      </dgm:t>
    </dgm:pt>
    <dgm:pt modelId="{26C483A4-FA3A-42E0-AC85-06CFA313316A}">
      <dgm:prSet phldrT="[Text]" custT="1"/>
      <dgm:spPr/>
      <dgm:t>
        <a:bodyPr/>
        <a:lstStyle/>
        <a:p>
          <a:endParaRPr lang="en-US" sz="2000" dirty="0">
            <a:solidFill>
              <a:schemeClr val="tx1"/>
            </a:solidFill>
          </a:endParaRPr>
        </a:p>
      </dgm:t>
    </dgm:pt>
    <dgm:pt modelId="{3F91B7E6-2F2B-4C87-B00A-4A0861BC0521}" type="parTrans" cxnId="{0313D8C7-560F-4E7B-989A-979FC35EBDD1}">
      <dgm:prSet/>
      <dgm:spPr/>
      <dgm:t>
        <a:bodyPr/>
        <a:lstStyle/>
        <a:p>
          <a:endParaRPr lang="en-US"/>
        </a:p>
      </dgm:t>
    </dgm:pt>
    <dgm:pt modelId="{B69856BB-93DA-4DA2-815F-83CBD0252C6A}" type="sibTrans" cxnId="{0313D8C7-560F-4E7B-989A-979FC35EBDD1}">
      <dgm:prSet/>
      <dgm:spPr/>
      <dgm:t>
        <a:bodyPr/>
        <a:lstStyle/>
        <a:p>
          <a:endParaRPr lang="en-US"/>
        </a:p>
      </dgm:t>
    </dgm:pt>
    <dgm:pt modelId="{419D47DA-6D72-4CDF-80F1-30615347E576}">
      <dgm:prSet phldrT="[Text]"/>
      <dgm:spPr/>
      <dgm:t>
        <a:bodyPr/>
        <a:lstStyle/>
        <a:p>
          <a:endParaRPr lang="en-US" sz="2100" dirty="0"/>
        </a:p>
      </dgm:t>
    </dgm:pt>
    <dgm:pt modelId="{5D9B1C34-1723-4DB5-ACF6-BAF0B93AD713}" type="parTrans" cxnId="{57EC2456-8C49-4279-9BC0-AB08B798A31B}">
      <dgm:prSet/>
      <dgm:spPr/>
      <dgm:t>
        <a:bodyPr/>
        <a:lstStyle/>
        <a:p>
          <a:endParaRPr lang="en-US"/>
        </a:p>
      </dgm:t>
    </dgm:pt>
    <dgm:pt modelId="{6903CCFD-DC10-475B-BAD5-509E7FE77019}" type="sibTrans" cxnId="{57EC2456-8C49-4279-9BC0-AB08B798A31B}">
      <dgm:prSet/>
      <dgm:spPr/>
      <dgm:t>
        <a:bodyPr/>
        <a:lstStyle/>
        <a:p>
          <a:endParaRPr lang="en-US"/>
        </a:p>
      </dgm:t>
    </dgm:pt>
    <dgm:pt modelId="{F88029A6-92C2-484F-A9CB-2191C1D2AFD0}">
      <dgm:prSet custT="1"/>
      <dgm:spPr/>
      <dgm:t>
        <a:bodyPr/>
        <a:lstStyle/>
        <a:p>
          <a:r>
            <a:rPr lang="en-US" sz="2100" dirty="0" smtClean="0">
              <a:solidFill>
                <a:schemeClr val="tx1"/>
              </a:solidFill>
            </a:rPr>
            <a:t>Professional support/expertise to negotiate them-complex</a:t>
          </a:r>
          <a:endParaRPr lang="en-US" sz="2100" dirty="0"/>
        </a:p>
      </dgm:t>
    </dgm:pt>
    <dgm:pt modelId="{FBF43411-250B-4384-B782-5FCAE592328D}" type="parTrans" cxnId="{D2930C68-EFCD-4A4C-9779-9313F75ECA6D}">
      <dgm:prSet/>
      <dgm:spPr/>
      <dgm:t>
        <a:bodyPr/>
        <a:lstStyle/>
        <a:p>
          <a:endParaRPr lang="en-US"/>
        </a:p>
      </dgm:t>
    </dgm:pt>
    <dgm:pt modelId="{679F9D1F-C9C7-4833-B42B-DD7B547DCBC7}" type="sibTrans" cxnId="{D2930C68-EFCD-4A4C-9779-9313F75ECA6D}">
      <dgm:prSet/>
      <dgm:spPr/>
      <dgm:t>
        <a:bodyPr/>
        <a:lstStyle/>
        <a:p>
          <a:endParaRPr lang="en-US"/>
        </a:p>
      </dgm:t>
    </dgm:pt>
    <dgm:pt modelId="{23F2D49D-8200-413E-BA6B-E136FFAE0732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tx1"/>
              </a:solidFill>
            </a:rPr>
            <a:t>Skills transfer to state owned company (normally carries </a:t>
          </a:r>
          <a:r>
            <a:rPr lang="en-US" sz="2000" dirty="0" err="1" smtClean="0">
              <a:solidFill>
                <a:schemeClr val="tx1"/>
              </a:solidFill>
            </a:rPr>
            <a:t>Govt</a:t>
          </a:r>
          <a:r>
            <a:rPr lang="en-US" sz="2000" dirty="0" smtClean="0">
              <a:solidFill>
                <a:schemeClr val="tx1"/>
              </a:solidFill>
            </a:rPr>
            <a:t> commercial interests in JVs. E.g. currently carrying out exploration work in partnership with one of the oil companies.</a:t>
          </a:r>
          <a:endParaRPr lang="en-US" sz="2000" dirty="0">
            <a:solidFill>
              <a:schemeClr val="tx1"/>
            </a:solidFill>
          </a:endParaRPr>
        </a:p>
      </dgm:t>
    </dgm:pt>
    <dgm:pt modelId="{B22D9538-93BD-41D7-8F7C-984AEBAA4B6E}" type="parTrans" cxnId="{B86BAD71-5FFD-49F8-9ADC-A59CE0E53373}">
      <dgm:prSet/>
      <dgm:spPr/>
    </dgm:pt>
    <dgm:pt modelId="{A7D184C4-4F68-4FB5-AEC7-2AF5CB8FD5F1}" type="sibTrans" cxnId="{B86BAD71-5FFD-49F8-9ADC-A59CE0E53373}">
      <dgm:prSet/>
      <dgm:spPr/>
    </dgm:pt>
    <dgm:pt modelId="{69F76E9E-AA65-4B1F-86A6-8D685E7F8160}">
      <dgm:prSet custT="1"/>
      <dgm:spPr/>
      <dgm:t>
        <a:bodyPr/>
        <a:lstStyle/>
        <a:p>
          <a:r>
            <a:rPr lang="en-US" sz="2100" dirty="0" smtClean="0">
              <a:solidFill>
                <a:schemeClr val="tx1"/>
              </a:solidFill>
            </a:rPr>
            <a:t>Host countries may not have expertise to undertake cost recovery audits reducing Government take.</a:t>
          </a:r>
          <a:endParaRPr lang="en-US" sz="2100" dirty="0">
            <a:solidFill>
              <a:schemeClr val="tx1"/>
            </a:solidFill>
          </a:endParaRPr>
        </a:p>
      </dgm:t>
    </dgm:pt>
    <dgm:pt modelId="{2D924A9E-C0A6-4E82-BB59-9746C48E03F7}" type="parTrans" cxnId="{81F2DB73-5B7C-46B4-BF8E-385EF6B26FFE}">
      <dgm:prSet/>
      <dgm:spPr/>
    </dgm:pt>
    <dgm:pt modelId="{F924B66E-513E-49C0-B0F8-5BEC31B9D961}" type="sibTrans" cxnId="{81F2DB73-5B7C-46B4-BF8E-385EF6B26FFE}">
      <dgm:prSet/>
      <dgm:spPr/>
    </dgm:pt>
    <dgm:pt modelId="{A94CF179-1296-4F19-B20F-7B35CF6D4E90}" type="pres">
      <dgm:prSet presAssocID="{C776BAD9-7B12-453D-8AD9-D343B3B745B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368A767-8DEB-482D-BC5E-2A166485814F}" type="pres">
      <dgm:prSet presAssocID="{01492898-7FB2-439A-893E-36ACE3012E15}" presName="linNode" presStyleCnt="0"/>
      <dgm:spPr/>
    </dgm:pt>
    <dgm:pt modelId="{22929ADF-3E84-45FF-96C0-2421DB754F75}" type="pres">
      <dgm:prSet presAssocID="{01492898-7FB2-439A-893E-36ACE3012E15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8BBE3E-5633-424A-A289-36C3A2DCF600}" type="pres">
      <dgm:prSet presAssocID="{01492898-7FB2-439A-893E-36ACE3012E15}" presName="bracket" presStyleLbl="parChTrans1D1" presStyleIdx="0" presStyleCnt="2"/>
      <dgm:spPr/>
    </dgm:pt>
    <dgm:pt modelId="{7E4D2262-406C-4EEA-B905-F9568F90786E}" type="pres">
      <dgm:prSet presAssocID="{01492898-7FB2-439A-893E-36ACE3012E15}" presName="spH" presStyleCnt="0"/>
      <dgm:spPr/>
    </dgm:pt>
    <dgm:pt modelId="{73C04CF9-52FF-4F8A-8945-B966E723983E}" type="pres">
      <dgm:prSet presAssocID="{01492898-7FB2-439A-893E-36ACE3012E15}" presName="desTx" presStyleLbl="node1" presStyleIdx="0" presStyleCnt="2" custScaleY="7445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8CC6F3-E01F-438A-B13D-3C46381EAC41}" type="pres">
      <dgm:prSet presAssocID="{543FD474-E5BE-4FDE-9AF2-1084C00CF180}" presName="spV" presStyleCnt="0"/>
      <dgm:spPr/>
    </dgm:pt>
    <dgm:pt modelId="{CAC88A2B-30F8-472C-AFB0-42E193CC029A}" type="pres">
      <dgm:prSet presAssocID="{AB826783-D99B-48CC-A081-3B1BF25BFC27}" presName="linNode" presStyleCnt="0"/>
      <dgm:spPr/>
    </dgm:pt>
    <dgm:pt modelId="{0C4A400D-EF20-425B-8266-58B7B053AB6D}" type="pres">
      <dgm:prSet presAssocID="{AB826783-D99B-48CC-A081-3B1BF25BFC27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0C7D7D-CB86-4DCE-BB5C-50CEE5BB9913}" type="pres">
      <dgm:prSet presAssocID="{AB826783-D99B-48CC-A081-3B1BF25BFC27}" presName="bracket" presStyleLbl="parChTrans1D1" presStyleIdx="1" presStyleCnt="2"/>
      <dgm:spPr/>
    </dgm:pt>
    <dgm:pt modelId="{2BF602BE-7B25-43C6-84F5-BA33D895E036}" type="pres">
      <dgm:prSet presAssocID="{AB826783-D99B-48CC-A081-3B1BF25BFC27}" presName="spH" presStyleCnt="0"/>
      <dgm:spPr/>
    </dgm:pt>
    <dgm:pt modelId="{CB4FB621-9363-4BD9-8952-4D60D8510C26}" type="pres">
      <dgm:prSet presAssocID="{AB826783-D99B-48CC-A081-3B1BF25BFC27}" presName="desTx" presStyleLbl="node1" presStyleIdx="1" presStyleCnt="2" custScaleY="1607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1F2DB73-5B7C-46B4-BF8E-385EF6B26FFE}" srcId="{AB826783-D99B-48CC-A081-3B1BF25BFC27}" destId="{69F76E9E-AA65-4B1F-86A6-8D685E7F8160}" srcOrd="2" destOrd="0" parTransId="{2D924A9E-C0A6-4E82-BB59-9746C48E03F7}" sibTransId="{F924B66E-513E-49C0-B0F8-5BEC31B9D961}"/>
    <dgm:cxn modelId="{57EC2456-8C49-4279-9BC0-AB08B798A31B}" srcId="{AB826783-D99B-48CC-A081-3B1BF25BFC27}" destId="{419D47DA-6D72-4CDF-80F1-30615347E576}" srcOrd="3" destOrd="0" parTransId="{5D9B1C34-1723-4DB5-ACF6-BAF0B93AD713}" sibTransId="{6903CCFD-DC10-475B-BAD5-509E7FE77019}"/>
    <dgm:cxn modelId="{5E2F9155-A2A7-49E4-904C-896B97E084FF}" srcId="{C776BAD9-7B12-453D-8AD9-D343B3B745B1}" destId="{AB826783-D99B-48CC-A081-3B1BF25BFC27}" srcOrd="1" destOrd="0" parTransId="{86C64A13-0251-432E-99AD-A4389717170B}" sibTransId="{799E5EA5-F86C-43A9-9AB4-45EE4CFA93A2}"/>
    <dgm:cxn modelId="{F038D79B-3764-4BB9-A723-6EA71008E0C6}" type="presOf" srcId="{C776BAD9-7B12-453D-8AD9-D343B3B745B1}" destId="{A94CF179-1296-4F19-B20F-7B35CF6D4E90}" srcOrd="0" destOrd="0" presId="urn:diagrams.loki3.com/BracketList"/>
    <dgm:cxn modelId="{41CEFAF7-E1EB-4313-9D39-69C866C8FD52}" type="presOf" srcId="{26C483A4-FA3A-42E0-AC85-06CFA313316A}" destId="{CB4FB621-9363-4BD9-8952-4D60D8510C26}" srcOrd="0" destOrd="0" presId="urn:diagrams.loki3.com/BracketList"/>
    <dgm:cxn modelId="{96F7C7EB-FD4E-479F-B0F2-F39F0265F04B}" type="presOf" srcId="{01492898-7FB2-439A-893E-36ACE3012E15}" destId="{22929ADF-3E84-45FF-96C0-2421DB754F75}" srcOrd="0" destOrd="0" presId="urn:diagrams.loki3.com/BracketList"/>
    <dgm:cxn modelId="{B86BAD71-5FFD-49F8-9ADC-A59CE0E53373}" srcId="{01492898-7FB2-439A-893E-36ACE3012E15}" destId="{23F2D49D-8200-413E-BA6B-E136FFAE0732}" srcOrd="1" destOrd="0" parTransId="{B22D9538-93BD-41D7-8F7C-984AEBAA4B6E}" sibTransId="{A7D184C4-4F68-4FB5-AEC7-2AF5CB8FD5F1}"/>
    <dgm:cxn modelId="{9547110E-6948-4C87-9DE4-9D1F3CF4BA12}" type="presOf" srcId="{419D47DA-6D72-4CDF-80F1-30615347E576}" destId="{CB4FB621-9363-4BD9-8952-4D60D8510C26}" srcOrd="0" destOrd="3" presId="urn:diagrams.loki3.com/BracketList"/>
    <dgm:cxn modelId="{D2930C68-EFCD-4A4C-9779-9313F75ECA6D}" srcId="{AB826783-D99B-48CC-A081-3B1BF25BFC27}" destId="{F88029A6-92C2-484F-A9CB-2191C1D2AFD0}" srcOrd="1" destOrd="0" parTransId="{FBF43411-250B-4384-B782-5FCAE592328D}" sibTransId="{679F9D1F-C9C7-4833-B42B-DD7B547DCBC7}"/>
    <dgm:cxn modelId="{3F93250D-465E-4CF3-8B79-7CA7E183E8C7}" srcId="{01492898-7FB2-439A-893E-36ACE3012E15}" destId="{33D73DAE-1165-4A0C-B36C-24C6E76390E8}" srcOrd="0" destOrd="0" parTransId="{08568847-3EE0-42CC-8C87-44C0FF6D70B6}" sibTransId="{7F8F684F-4A59-4630-81D1-0EDE7DB0E500}"/>
    <dgm:cxn modelId="{7E696C37-0EAC-478B-85BB-6AE680B9512E}" type="presOf" srcId="{69F76E9E-AA65-4B1F-86A6-8D685E7F8160}" destId="{CB4FB621-9363-4BD9-8952-4D60D8510C26}" srcOrd="0" destOrd="2" presId="urn:diagrams.loki3.com/BracketList"/>
    <dgm:cxn modelId="{BECA5839-F069-41C5-A7E5-756F4863D11C}" type="presOf" srcId="{23F2D49D-8200-413E-BA6B-E136FFAE0732}" destId="{73C04CF9-52FF-4F8A-8945-B966E723983E}" srcOrd="0" destOrd="1" presId="urn:diagrams.loki3.com/BracketList"/>
    <dgm:cxn modelId="{0313D8C7-560F-4E7B-989A-979FC35EBDD1}" srcId="{AB826783-D99B-48CC-A081-3B1BF25BFC27}" destId="{26C483A4-FA3A-42E0-AC85-06CFA313316A}" srcOrd="0" destOrd="0" parTransId="{3F91B7E6-2F2B-4C87-B00A-4A0861BC0521}" sibTransId="{B69856BB-93DA-4DA2-815F-83CBD0252C6A}"/>
    <dgm:cxn modelId="{9C071EC5-36A4-4720-84C7-7FFD5E4B9F50}" type="presOf" srcId="{AB826783-D99B-48CC-A081-3B1BF25BFC27}" destId="{0C4A400D-EF20-425B-8266-58B7B053AB6D}" srcOrd="0" destOrd="0" presId="urn:diagrams.loki3.com/BracketList"/>
    <dgm:cxn modelId="{6B0F4066-B873-4124-B43A-4CD29F7F2004}" type="presOf" srcId="{33D73DAE-1165-4A0C-B36C-24C6E76390E8}" destId="{73C04CF9-52FF-4F8A-8945-B966E723983E}" srcOrd="0" destOrd="0" presId="urn:diagrams.loki3.com/BracketList"/>
    <dgm:cxn modelId="{A5AC9211-689E-481C-B6FE-231C9BC9D67D}" srcId="{C776BAD9-7B12-453D-8AD9-D343B3B745B1}" destId="{01492898-7FB2-439A-893E-36ACE3012E15}" srcOrd="0" destOrd="0" parTransId="{CA6E8F73-E457-4713-B05E-C3E37EFC07BF}" sibTransId="{543FD474-E5BE-4FDE-9AF2-1084C00CF180}"/>
    <dgm:cxn modelId="{C6E68E00-E51B-47A6-8087-ABD796E9EAE5}" type="presOf" srcId="{F88029A6-92C2-484F-A9CB-2191C1D2AFD0}" destId="{CB4FB621-9363-4BD9-8952-4D60D8510C26}" srcOrd="0" destOrd="1" presId="urn:diagrams.loki3.com/BracketList"/>
    <dgm:cxn modelId="{E1EF2A88-ED68-4E8E-ADB9-7FF8D99AD318}" type="presParOf" srcId="{A94CF179-1296-4F19-B20F-7B35CF6D4E90}" destId="{6368A767-8DEB-482D-BC5E-2A166485814F}" srcOrd="0" destOrd="0" presId="urn:diagrams.loki3.com/BracketList"/>
    <dgm:cxn modelId="{6F8F2F9D-112F-48B6-93E5-74FA2D1F8393}" type="presParOf" srcId="{6368A767-8DEB-482D-BC5E-2A166485814F}" destId="{22929ADF-3E84-45FF-96C0-2421DB754F75}" srcOrd="0" destOrd="0" presId="urn:diagrams.loki3.com/BracketList"/>
    <dgm:cxn modelId="{878CDAA7-6BF1-4C16-8059-6E40BDEC039D}" type="presParOf" srcId="{6368A767-8DEB-482D-BC5E-2A166485814F}" destId="{958BBE3E-5633-424A-A289-36C3A2DCF600}" srcOrd="1" destOrd="0" presId="urn:diagrams.loki3.com/BracketList"/>
    <dgm:cxn modelId="{3E2D0510-94BC-40EF-A775-A1C3D23AEDE5}" type="presParOf" srcId="{6368A767-8DEB-482D-BC5E-2A166485814F}" destId="{7E4D2262-406C-4EEA-B905-F9568F90786E}" srcOrd="2" destOrd="0" presId="urn:diagrams.loki3.com/BracketList"/>
    <dgm:cxn modelId="{7CAA9AAC-53BF-43DB-B6A0-F4FCD306A895}" type="presParOf" srcId="{6368A767-8DEB-482D-BC5E-2A166485814F}" destId="{73C04CF9-52FF-4F8A-8945-B966E723983E}" srcOrd="3" destOrd="0" presId="urn:diagrams.loki3.com/BracketList"/>
    <dgm:cxn modelId="{C268ACC8-8537-4747-B447-7F2288E61D1E}" type="presParOf" srcId="{A94CF179-1296-4F19-B20F-7B35CF6D4E90}" destId="{098CC6F3-E01F-438A-B13D-3C46381EAC41}" srcOrd="1" destOrd="0" presId="urn:diagrams.loki3.com/BracketList"/>
    <dgm:cxn modelId="{B502108D-3D40-4312-88AF-0966690FDC30}" type="presParOf" srcId="{A94CF179-1296-4F19-B20F-7B35CF6D4E90}" destId="{CAC88A2B-30F8-472C-AFB0-42E193CC029A}" srcOrd="2" destOrd="0" presId="urn:diagrams.loki3.com/BracketList"/>
    <dgm:cxn modelId="{5FCB9EA4-1CA9-4DCA-9145-8B1815591235}" type="presParOf" srcId="{CAC88A2B-30F8-472C-AFB0-42E193CC029A}" destId="{0C4A400D-EF20-425B-8266-58B7B053AB6D}" srcOrd="0" destOrd="0" presId="urn:diagrams.loki3.com/BracketList"/>
    <dgm:cxn modelId="{99B5D68E-AF1C-4DCA-A1BA-E8D91D124047}" type="presParOf" srcId="{CAC88A2B-30F8-472C-AFB0-42E193CC029A}" destId="{750C7D7D-CB86-4DCE-BB5C-50CEE5BB9913}" srcOrd="1" destOrd="0" presId="urn:diagrams.loki3.com/BracketList"/>
    <dgm:cxn modelId="{8139C441-685B-4269-BBC9-0DE82B5E1863}" type="presParOf" srcId="{CAC88A2B-30F8-472C-AFB0-42E193CC029A}" destId="{2BF602BE-7B25-43C6-84F5-BA33D895E036}" srcOrd="2" destOrd="0" presId="urn:diagrams.loki3.com/BracketList"/>
    <dgm:cxn modelId="{82606EC2-C5D3-4D02-B765-76FC0EE83E2C}" type="presParOf" srcId="{CAC88A2B-30F8-472C-AFB0-42E193CC029A}" destId="{CB4FB621-9363-4BD9-8952-4D60D8510C26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776BAD9-7B12-453D-8AD9-D343B3B745B1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1492898-7FB2-439A-893E-36ACE3012E15}">
      <dgm:prSet phldrT="[Text]" custT="1"/>
      <dgm:spPr/>
      <dgm:t>
        <a:bodyPr/>
        <a:lstStyle/>
        <a:p>
          <a:r>
            <a:rPr lang="en-US" sz="2400" b="1" dirty="0" smtClean="0"/>
            <a:t>PROS</a:t>
          </a:r>
          <a:endParaRPr lang="en-US" sz="2400" b="1" dirty="0"/>
        </a:p>
      </dgm:t>
    </dgm:pt>
    <dgm:pt modelId="{CA6E8F73-E457-4713-B05E-C3E37EFC07BF}" type="parTrans" cxnId="{A5AC9211-689E-481C-B6FE-231C9BC9D67D}">
      <dgm:prSet/>
      <dgm:spPr/>
      <dgm:t>
        <a:bodyPr/>
        <a:lstStyle/>
        <a:p>
          <a:endParaRPr lang="en-US"/>
        </a:p>
      </dgm:t>
    </dgm:pt>
    <dgm:pt modelId="{543FD474-E5BE-4FDE-9AF2-1084C00CF180}" type="sibTrans" cxnId="{A5AC9211-689E-481C-B6FE-231C9BC9D67D}">
      <dgm:prSet/>
      <dgm:spPr/>
      <dgm:t>
        <a:bodyPr/>
        <a:lstStyle/>
        <a:p>
          <a:endParaRPr lang="en-US"/>
        </a:p>
      </dgm:t>
    </dgm:pt>
    <dgm:pt modelId="{33D73DAE-1165-4A0C-B36C-24C6E76390E8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tx1"/>
              </a:solidFill>
            </a:rPr>
            <a:t>Advantage of establishing greater control to </a:t>
          </a:r>
          <a:r>
            <a:rPr lang="en-US" sz="2000" dirty="0" smtClean="0">
              <a:solidFill>
                <a:schemeClr val="tx1"/>
              </a:solidFill>
            </a:rPr>
            <a:t>Government since companies are paid a fee for their services.</a:t>
          </a:r>
          <a:endParaRPr lang="en-US" sz="2000" dirty="0">
            <a:solidFill>
              <a:schemeClr val="tx1"/>
            </a:solidFill>
          </a:endParaRPr>
        </a:p>
      </dgm:t>
    </dgm:pt>
    <dgm:pt modelId="{08568847-3EE0-42CC-8C87-44C0FF6D70B6}" type="parTrans" cxnId="{3F93250D-465E-4CF3-8B79-7CA7E183E8C7}">
      <dgm:prSet/>
      <dgm:spPr/>
      <dgm:t>
        <a:bodyPr/>
        <a:lstStyle/>
        <a:p>
          <a:endParaRPr lang="en-US"/>
        </a:p>
      </dgm:t>
    </dgm:pt>
    <dgm:pt modelId="{7F8F684F-4A59-4630-81D1-0EDE7DB0E500}" type="sibTrans" cxnId="{3F93250D-465E-4CF3-8B79-7CA7E183E8C7}">
      <dgm:prSet/>
      <dgm:spPr/>
      <dgm:t>
        <a:bodyPr/>
        <a:lstStyle/>
        <a:p>
          <a:endParaRPr lang="en-US"/>
        </a:p>
      </dgm:t>
    </dgm:pt>
    <dgm:pt modelId="{AB826783-D99B-48CC-A081-3B1BF25BFC27}">
      <dgm:prSet phldrT="[Text]" custT="1"/>
      <dgm:spPr/>
      <dgm:t>
        <a:bodyPr/>
        <a:lstStyle/>
        <a:p>
          <a:r>
            <a:rPr lang="en-US" sz="2400" b="1" dirty="0" smtClean="0"/>
            <a:t>CONS</a:t>
          </a:r>
          <a:endParaRPr lang="en-US" sz="2400" b="1" dirty="0"/>
        </a:p>
      </dgm:t>
    </dgm:pt>
    <dgm:pt modelId="{86C64A13-0251-432E-99AD-A4389717170B}" type="parTrans" cxnId="{5E2F9155-A2A7-49E4-904C-896B97E084FF}">
      <dgm:prSet/>
      <dgm:spPr/>
      <dgm:t>
        <a:bodyPr/>
        <a:lstStyle/>
        <a:p>
          <a:endParaRPr lang="en-US"/>
        </a:p>
      </dgm:t>
    </dgm:pt>
    <dgm:pt modelId="{799E5EA5-F86C-43A9-9AB4-45EE4CFA93A2}" type="sibTrans" cxnId="{5E2F9155-A2A7-49E4-904C-896B97E084FF}">
      <dgm:prSet/>
      <dgm:spPr/>
      <dgm:t>
        <a:bodyPr/>
        <a:lstStyle/>
        <a:p>
          <a:endParaRPr lang="en-US"/>
        </a:p>
      </dgm:t>
    </dgm:pt>
    <dgm:pt modelId="{26C483A4-FA3A-42E0-AC85-06CFA313316A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tx1"/>
              </a:solidFill>
            </a:rPr>
            <a:t>Not acceptable to companies keen to find oil since they are paid cash/service fee not oil.</a:t>
          </a:r>
          <a:endParaRPr lang="en-US" sz="2000" dirty="0">
            <a:solidFill>
              <a:schemeClr val="tx1"/>
            </a:solidFill>
          </a:endParaRPr>
        </a:p>
      </dgm:t>
    </dgm:pt>
    <dgm:pt modelId="{3F91B7E6-2F2B-4C87-B00A-4A0861BC0521}" type="parTrans" cxnId="{0313D8C7-560F-4E7B-989A-979FC35EBDD1}">
      <dgm:prSet/>
      <dgm:spPr/>
      <dgm:t>
        <a:bodyPr/>
        <a:lstStyle/>
        <a:p>
          <a:endParaRPr lang="en-US"/>
        </a:p>
      </dgm:t>
    </dgm:pt>
    <dgm:pt modelId="{B69856BB-93DA-4DA2-815F-83CBD0252C6A}" type="sibTrans" cxnId="{0313D8C7-560F-4E7B-989A-979FC35EBDD1}">
      <dgm:prSet/>
      <dgm:spPr/>
      <dgm:t>
        <a:bodyPr/>
        <a:lstStyle/>
        <a:p>
          <a:endParaRPr lang="en-US"/>
        </a:p>
      </dgm:t>
    </dgm:pt>
    <dgm:pt modelId="{419D47DA-6D72-4CDF-80F1-30615347E576}">
      <dgm:prSet phldrT="[Text]"/>
      <dgm:spPr/>
      <dgm:t>
        <a:bodyPr/>
        <a:lstStyle/>
        <a:p>
          <a:endParaRPr lang="en-US" sz="2100" dirty="0"/>
        </a:p>
      </dgm:t>
    </dgm:pt>
    <dgm:pt modelId="{5D9B1C34-1723-4DB5-ACF6-BAF0B93AD713}" type="parTrans" cxnId="{57EC2456-8C49-4279-9BC0-AB08B798A31B}">
      <dgm:prSet/>
      <dgm:spPr/>
      <dgm:t>
        <a:bodyPr/>
        <a:lstStyle/>
        <a:p>
          <a:endParaRPr lang="en-US"/>
        </a:p>
      </dgm:t>
    </dgm:pt>
    <dgm:pt modelId="{6903CCFD-DC10-475B-BAD5-509E7FE77019}" type="sibTrans" cxnId="{57EC2456-8C49-4279-9BC0-AB08B798A31B}">
      <dgm:prSet/>
      <dgm:spPr/>
      <dgm:t>
        <a:bodyPr/>
        <a:lstStyle/>
        <a:p>
          <a:endParaRPr lang="en-US"/>
        </a:p>
      </dgm:t>
    </dgm:pt>
    <dgm:pt modelId="{F88029A6-92C2-484F-A9CB-2191C1D2AFD0}">
      <dgm:prSet/>
      <dgm:spPr/>
      <dgm:t>
        <a:bodyPr/>
        <a:lstStyle/>
        <a:p>
          <a:endParaRPr lang="en-US" sz="2100" dirty="0"/>
        </a:p>
      </dgm:t>
    </dgm:pt>
    <dgm:pt modelId="{FBF43411-250B-4384-B782-5FCAE592328D}" type="parTrans" cxnId="{D2930C68-EFCD-4A4C-9779-9313F75ECA6D}">
      <dgm:prSet/>
      <dgm:spPr/>
      <dgm:t>
        <a:bodyPr/>
        <a:lstStyle/>
        <a:p>
          <a:endParaRPr lang="en-US"/>
        </a:p>
      </dgm:t>
    </dgm:pt>
    <dgm:pt modelId="{679F9D1F-C9C7-4833-B42B-DD7B547DCBC7}" type="sibTrans" cxnId="{D2930C68-EFCD-4A4C-9779-9313F75ECA6D}">
      <dgm:prSet/>
      <dgm:spPr/>
      <dgm:t>
        <a:bodyPr/>
        <a:lstStyle/>
        <a:p>
          <a:endParaRPr lang="en-US"/>
        </a:p>
      </dgm:t>
    </dgm:pt>
    <dgm:pt modelId="{A94CF179-1296-4F19-B20F-7B35CF6D4E90}" type="pres">
      <dgm:prSet presAssocID="{C776BAD9-7B12-453D-8AD9-D343B3B745B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368A767-8DEB-482D-BC5E-2A166485814F}" type="pres">
      <dgm:prSet presAssocID="{01492898-7FB2-439A-893E-36ACE3012E15}" presName="linNode" presStyleCnt="0"/>
      <dgm:spPr/>
    </dgm:pt>
    <dgm:pt modelId="{22929ADF-3E84-45FF-96C0-2421DB754F75}" type="pres">
      <dgm:prSet presAssocID="{01492898-7FB2-439A-893E-36ACE3012E15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8BBE3E-5633-424A-A289-36C3A2DCF600}" type="pres">
      <dgm:prSet presAssocID="{01492898-7FB2-439A-893E-36ACE3012E15}" presName="bracket" presStyleLbl="parChTrans1D1" presStyleIdx="0" presStyleCnt="2"/>
      <dgm:spPr/>
    </dgm:pt>
    <dgm:pt modelId="{7E4D2262-406C-4EEA-B905-F9568F90786E}" type="pres">
      <dgm:prSet presAssocID="{01492898-7FB2-439A-893E-36ACE3012E15}" presName="spH" presStyleCnt="0"/>
      <dgm:spPr/>
    </dgm:pt>
    <dgm:pt modelId="{73C04CF9-52FF-4F8A-8945-B966E723983E}" type="pres">
      <dgm:prSet presAssocID="{01492898-7FB2-439A-893E-36ACE3012E15}" presName="desTx" presStyleLbl="node1" presStyleIdx="0" presStyleCnt="2" custScaleY="7445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8CC6F3-E01F-438A-B13D-3C46381EAC41}" type="pres">
      <dgm:prSet presAssocID="{543FD474-E5BE-4FDE-9AF2-1084C00CF180}" presName="spV" presStyleCnt="0"/>
      <dgm:spPr/>
    </dgm:pt>
    <dgm:pt modelId="{CAC88A2B-30F8-472C-AFB0-42E193CC029A}" type="pres">
      <dgm:prSet presAssocID="{AB826783-D99B-48CC-A081-3B1BF25BFC27}" presName="linNode" presStyleCnt="0"/>
      <dgm:spPr/>
    </dgm:pt>
    <dgm:pt modelId="{0C4A400D-EF20-425B-8266-58B7B053AB6D}" type="pres">
      <dgm:prSet presAssocID="{AB826783-D99B-48CC-A081-3B1BF25BFC27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0C7D7D-CB86-4DCE-BB5C-50CEE5BB9913}" type="pres">
      <dgm:prSet presAssocID="{AB826783-D99B-48CC-A081-3B1BF25BFC27}" presName="bracket" presStyleLbl="parChTrans1D1" presStyleIdx="1" presStyleCnt="2"/>
      <dgm:spPr/>
    </dgm:pt>
    <dgm:pt modelId="{2BF602BE-7B25-43C6-84F5-BA33D895E036}" type="pres">
      <dgm:prSet presAssocID="{AB826783-D99B-48CC-A081-3B1BF25BFC27}" presName="spH" presStyleCnt="0"/>
      <dgm:spPr/>
    </dgm:pt>
    <dgm:pt modelId="{CB4FB621-9363-4BD9-8952-4D60D8510C26}" type="pres">
      <dgm:prSet presAssocID="{AB826783-D99B-48CC-A081-3B1BF25BFC27}" presName="desTx" presStyleLbl="node1" presStyleIdx="1" presStyleCnt="2" custScaleY="1607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7EC2456-8C49-4279-9BC0-AB08B798A31B}" srcId="{AB826783-D99B-48CC-A081-3B1BF25BFC27}" destId="{419D47DA-6D72-4CDF-80F1-30615347E576}" srcOrd="2" destOrd="0" parTransId="{5D9B1C34-1723-4DB5-ACF6-BAF0B93AD713}" sibTransId="{6903CCFD-DC10-475B-BAD5-509E7FE77019}"/>
    <dgm:cxn modelId="{5E2F9155-A2A7-49E4-904C-896B97E084FF}" srcId="{C776BAD9-7B12-453D-8AD9-D343B3B745B1}" destId="{AB826783-D99B-48CC-A081-3B1BF25BFC27}" srcOrd="1" destOrd="0" parTransId="{86C64A13-0251-432E-99AD-A4389717170B}" sibTransId="{799E5EA5-F86C-43A9-9AB4-45EE4CFA93A2}"/>
    <dgm:cxn modelId="{F038D79B-3764-4BB9-A723-6EA71008E0C6}" type="presOf" srcId="{C776BAD9-7B12-453D-8AD9-D343B3B745B1}" destId="{A94CF179-1296-4F19-B20F-7B35CF6D4E90}" srcOrd="0" destOrd="0" presId="urn:diagrams.loki3.com/BracketList"/>
    <dgm:cxn modelId="{41CEFAF7-E1EB-4313-9D39-69C866C8FD52}" type="presOf" srcId="{26C483A4-FA3A-42E0-AC85-06CFA313316A}" destId="{CB4FB621-9363-4BD9-8952-4D60D8510C26}" srcOrd="0" destOrd="0" presId="urn:diagrams.loki3.com/BracketList"/>
    <dgm:cxn modelId="{96F7C7EB-FD4E-479F-B0F2-F39F0265F04B}" type="presOf" srcId="{01492898-7FB2-439A-893E-36ACE3012E15}" destId="{22929ADF-3E84-45FF-96C0-2421DB754F75}" srcOrd="0" destOrd="0" presId="urn:diagrams.loki3.com/BracketList"/>
    <dgm:cxn modelId="{9547110E-6948-4C87-9DE4-9D1F3CF4BA12}" type="presOf" srcId="{419D47DA-6D72-4CDF-80F1-30615347E576}" destId="{CB4FB621-9363-4BD9-8952-4D60D8510C26}" srcOrd="0" destOrd="2" presId="urn:diagrams.loki3.com/BracketList"/>
    <dgm:cxn modelId="{D2930C68-EFCD-4A4C-9779-9313F75ECA6D}" srcId="{AB826783-D99B-48CC-A081-3B1BF25BFC27}" destId="{F88029A6-92C2-484F-A9CB-2191C1D2AFD0}" srcOrd="1" destOrd="0" parTransId="{FBF43411-250B-4384-B782-5FCAE592328D}" sibTransId="{679F9D1F-C9C7-4833-B42B-DD7B547DCBC7}"/>
    <dgm:cxn modelId="{3F93250D-465E-4CF3-8B79-7CA7E183E8C7}" srcId="{01492898-7FB2-439A-893E-36ACE3012E15}" destId="{33D73DAE-1165-4A0C-B36C-24C6E76390E8}" srcOrd="0" destOrd="0" parTransId="{08568847-3EE0-42CC-8C87-44C0FF6D70B6}" sibTransId="{7F8F684F-4A59-4630-81D1-0EDE7DB0E500}"/>
    <dgm:cxn modelId="{0313D8C7-560F-4E7B-989A-979FC35EBDD1}" srcId="{AB826783-D99B-48CC-A081-3B1BF25BFC27}" destId="{26C483A4-FA3A-42E0-AC85-06CFA313316A}" srcOrd="0" destOrd="0" parTransId="{3F91B7E6-2F2B-4C87-B00A-4A0861BC0521}" sibTransId="{B69856BB-93DA-4DA2-815F-83CBD0252C6A}"/>
    <dgm:cxn modelId="{9C071EC5-36A4-4720-84C7-7FFD5E4B9F50}" type="presOf" srcId="{AB826783-D99B-48CC-A081-3B1BF25BFC27}" destId="{0C4A400D-EF20-425B-8266-58B7B053AB6D}" srcOrd="0" destOrd="0" presId="urn:diagrams.loki3.com/BracketList"/>
    <dgm:cxn modelId="{6B0F4066-B873-4124-B43A-4CD29F7F2004}" type="presOf" srcId="{33D73DAE-1165-4A0C-B36C-24C6E76390E8}" destId="{73C04CF9-52FF-4F8A-8945-B966E723983E}" srcOrd="0" destOrd="0" presId="urn:diagrams.loki3.com/BracketList"/>
    <dgm:cxn modelId="{A5AC9211-689E-481C-B6FE-231C9BC9D67D}" srcId="{C776BAD9-7B12-453D-8AD9-D343B3B745B1}" destId="{01492898-7FB2-439A-893E-36ACE3012E15}" srcOrd="0" destOrd="0" parTransId="{CA6E8F73-E457-4713-B05E-C3E37EFC07BF}" sibTransId="{543FD474-E5BE-4FDE-9AF2-1084C00CF180}"/>
    <dgm:cxn modelId="{C6E68E00-E51B-47A6-8087-ABD796E9EAE5}" type="presOf" srcId="{F88029A6-92C2-484F-A9CB-2191C1D2AFD0}" destId="{CB4FB621-9363-4BD9-8952-4D60D8510C26}" srcOrd="0" destOrd="1" presId="urn:diagrams.loki3.com/BracketList"/>
    <dgm:cxn modelId="{E1EF2A88-ED68-4E8E-ADB9-7FF8D99AD318}" type="presParOf" srcId="{A94CF179-1296-4F19-B20F-7B35CF6D4E90}" destId="{6368A767-8DEB-482D-BC5E-2A166485814F}" srcOrd="0" destOrd="0" presId="urn:diagrams.loki3.com/BracketList"/>
    <dgm:cxn modelId="{6F8F2F9D-112F-48B6-93E5-74FA2D1F8393}" type="presParOf" srcId="{6368A767-8DEB-482D-BC5E-2A166485814F}" destId="{22929ADF-3E84-45FF-96C0-2421DB754F75}" srcOrd="0" destOrd="0" presId="urn:diagrams.loki3.com/BracketList"/>
    <dgm:cxn modelId="{878CDAA7-6BF1-4C16-8059-6E40BDEC039D}" type="presParOf" srcId="{6368A767-8DEB-482D-BC5E-2A166485814F}" destId="{958BBE3E-5633-424A-A289-36C3A2DCF600}" srcOrd="1" destOrd="0" presId="urn:diagrams.loki3.com/BracketList"/>
    <dgm:cxn modelId="{3E2D0510-94BC-40EF-A775-A1C3D23AEDE5}" type="presParOf" srcId="{6368A767-8DEB-482D-BC5E-2A166485814F}" destId="{7E4D2262-406C-4EEA-B905-F9568F90786E}" srcOrd="2" destOrd="0" presId="urn:diagrams.loki3.com/BracketList"/>
    <dgm:cxn modelId="{7CAA9AAC-53BF-43DB-B6A0-F4FCD306A895}" type="presParOf" srcId="{6368A767-8DEB-482D-BC5E-2A166485814F}" destId="{73C04CF9-52FF-4F8A-8945-B966E723983E}" srcOrd="3" destOrd="0" presId="urn:diagrams.loki3.com/BracketList"/>
    <dgm:cxn modelId="{C268ACC8-8537-4747-B447-7F2288E61D1E}" type="presParOf" srcId="{A94CF179-1296-4F19-B20F-7B35CF6D4E90}" destId="{098CC6F3-E01F-438A-B13D-3C46381EAC41}" srcOrd="1" destOrd="0" presId="urn:diagrams.loki3.com/BracketList"/>
    <dgm:cxn modelId="{B502108D-3D40-4312-88AF-0966690FDC30}" type="presParOf" srcId="{A94CF179-1296-4F19-B20F-7B35CF6D4E90}" destId="{CAC88A2B-30F8-472C-AFB0-42E193CC029A}" srcOrd="2" destOrd="0" presId="urn:diagrams.loki3.com/BracketList"/>
    <dgm:cxn modelId="{5FCB9EA4-1CA9-4DCA-9145-8B1815591235}" type="presParOf" srcId="{CAC88A2B-30F8-472C-AFB0-42E193CC029A}" destId="{0C4A400D-EF20-425B-8266-58B7B053AB6D}" srcOrd="0" destOrd="0" presId="urn:diagrams.loki3.com/BracketList"/>
    <dgm:cxn modelId="{99B5D68E-AF1C-4DCA-A1BA-E8D91D124047}" type="presParOf" srcId="{CAC88A2B-30F8-472C-AFB0-42E193CC029A}" destId="{750C7D7D-CB86-4DCE-BB5C-50CEE5BB9913}" srcOrd="1" destOrd="0" presId="urn:diagrams.loki3.com/BracketList"/>
    <dgm:cxn modelId="{8139C441-685B-4269-BBC9-0DE82B5E1863}" type="presParOf" srcId="{CAC88A2B-30F8-472C-AFB0-42E193CC029A}" destId="{2BF602BE-7B25-43C6-84F5-BA33D895E036}" srcOrd="2" destOrd="0" presId="urn:diagrams.loki3.com/BracketList"/>
    <dgm:cxn modelId="{82606EC2-C5D3-4D02-B765-76FC0EE83E2C}" type="presParOf" srcId="{CAC88A2B-30F8-472C-AFB0-42E193CC029A}" destId="{CB4FB621-9363-4BD9-8952-4D60D8510C26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258973-8726-4ED0-88B9-9EA72C9415B8}">
      <dsp:nvSpPr>
        <dsp:cNvPr id="0" name=""/>
        <dsp:cNvSpPr/>
      </dsp:nvSpPr>
      <dsp:spPr>
        <a:xfrm rot="16200000">
          <a:off x="-1388326" y="1388610"/>
          <a:ext cx="4953000" cy="2175779"/>
        </a:xfrm>
        <a:prstGeom prst="flowChartManualOperati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0" tIns="0" rIns="8890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tx1"/>
              </a:solidFill>
              <a:latin typeface="Franklin Gothic Medium Cond" panose="020B0606030402020204" pitchFamily="34" charset="0"/>
            </a:rPr>
            <a:t>Un-even distribution of EI resources</a:t>
          </a:r>
          <a:endParaRPr lang="en-US" sz="1400" kern="1200" dirty="0">
            <a:solidFill>
              <a:schemeClr val="tx1"/>
            </a:solidFill>
            <a:latin typeface="Franklin Gothic Medium Cond" panose="020B0606030402020204" pitchFamily="34" charset="0"/>
          </a:endParaRPr>
        </a:p>
        <a:p>
          <a:pPr marL="57150" lvl="1" indent="-57150" algn="l" defTabSz="51562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60" kern="1200" dirty="0" smtClean="0">
              <a:solidFill>
                <a:schemeClr val="tx1"/>
              </a:solidFill>
              <a:latin typeface="Arial Narrow" panose="020B0606020202030204" pitchFamily="34" charset="0"/>
            </a:rPr>
            <a:t>In 2019, Asia was the largest producer of minerals accounting for 59% of total production </a:t>
          </a:r>
          <a:endParaRPr lang="en-US" sz="1160" kern="1200" dirty="0">
            <a:solidFill>
              <a:schemeClr val="tx1"/>
            </a:solidFill>
            <a:latin typeface="Arial Narrow" panose="020B0606020202030204" pitchFamily="34" charset="0"/>
          </a:endParaRPr>
        </a:p>
        <a:p>
          <a:pPr marL="57150" lvl="1" indent="-57150" algn="l" defTabSz="51562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160" kern="1200" dirty="0">
            <a:solidFill>
              <a:schemeClr val="tx1"/>
            </a:solidFill>
            <a:latin typeface="Arial Narrow" panose="020B0606020202030204" pitchFamily="34" charset="0"/>
          </a:endParaRPr>
        </a:p>
        <a:p>
          <a:pPr marL="57150" lvl="1" indent="-57150" algn="l" defTabSz="51562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60" kern="1200" dirty="0" smtClean="0">
              <a:solidFill>
                <a:schemeClr val="tx1"/>
              </a:solidFill>
              <a:latin typeface="Arial Narrow" panose="020B0606020202030204" pitchFamily="34" charset="0"/>
            </a:rPr>
            <a:t>Nearly ½ of the Worlds gold &amp; 1/3 of all minerals are in Africa</a:t>
          </a:r>
          <a:endParaRPr lang="en-US" sz="1160" kern="1200" dirty="0">
            <a:solidFill>
              <a:schemeClr val="tx1"/>
            </a:solidFill>
            <a:latin typeface="Arial Narrow" panose="020B0606020202030204" pitchFamily="34" charset="0"/>
          </a:endParaRPr>
        </a:p>
        <a:p>
          <a:pPr marL="57150" lvl="1" indent="-57150" algn="l" defTabSz="51562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160" kern="1200" dirty="0">
            <a:solidFill>
              <a:schemeClr val="tx1"/>
            </a:solidFill>
            <a:latin typeface="Arial Narrow" panose="020B0606020202030204" pitchFamily="34" charset="0"/>
          </a:endParaRPr>
        </a:p>
        <a:p>
          <a:pPr marL="57150" lvl="1" indent="-57150" algn="l" defTabSz="51562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60" kern="1200" dirty="0" smtClean="0">
              <a:solidFill>
                <a:schemeClr val="tx1"/>
              </a:solidFill>
              <a:latin typeface="Arial Narrow" panose="020B0606020202030204" pitchFamily="34" charset="0"/>
            </a:rPr>
            <a:t>DRC produced 63% of the worlds cobalt 2019</a:t>
          </a:r>
          <a:endParaRPr lang="en-US" sz="1160" kern="1200" dirty="0">
            <a:solidFill>
              <a:schemeClr val="tx1"/>
            </a:solidFill>
            <a:latin typeface="Arial Narrow" panose="020B0606020202030204" pitchFamily="34" charset="0"/>
          </a:endParaRPr>
        </a:p>
        <a:p>
          <a:pPr marL="57150" lvl="1" indent="-57150" algn="l" defTabSz="51562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60" kern="1200" dirty="0" smtClean="0">
              <a:solidFill>
                <a:schemeClr val="tx1"/>
              </a:solidFill>
            </a:rPr>
            <a:t>DRC &amp; Rwanda produce ½ of world’s Tantalum used in electronic equip- phones, laptops while Nigeria produces most of the continent’s petroleum</a:t>
          </a:r>
          <a:endParaRPr lang="en-US" sz="1160" kern="1200" dirty="0">
            <a:solidFill>
              <a:schemeClr val="tx1"/>
            </a:solidFill>
            <a:latin typeface="Arial Narrow" panose="020B0606020202030204" pitchFamily="34" charset="0"/>
          </a:endParaRPr>
        </a:p>
        <a:p>
          <a:pPr marL="57150" lvl="1" indent="-57150" algn="l" defTabSz="51562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60" kern="1200" dirty="0" smtClean="0">
              <a:solidFill>
                <a:schemeClr val="tx1"/>
              </a:solidFill>
              <a:latin typeface="Arial Narrow" panose="020B0606020202030204" pitchFamily="34" charset="0"/>
            </a:rPr>
            <a:t>However ; high poverty in Afric</a:t>
          </a:r>
          <a:r>
            <a:rPr lang="en-US" sz="1160" kern="1200" dirty="0" smtClean="0">
              <a:latin typeface="Arial Narrow" panose="020B0606020202030204" pitchFamily="34" charset="0"/>
            </a:rPr>
            <a:t>a</a:t>
          </a:r>
          <a:endParaRPr lang="en-US" sz="1160" kern="1200" dirty="0">
            <a:latin typeface="Arial Narrow" panose="020B0606020202030204" pitchFamily="34" charset="0"/>
          </a:endParaRPr>
        </a:p>
      </dsp:txBody>
      <dsp:txXfrm rot="5400000">
        <a:off x="284" y="990600"/>
        <a:ext cx="2175779" cy="2971800"/>
      </dsp:txXfrm>
    </dsp:sp>
    <dsp:sp modelId="{FAFD51AE-41CE-491A-84FD-F391BA7DFEA9}">
      <dsp:nvSpPr>
        <dsp:cNvPr id="0" name=""/>
        <dsp:cNvSpPr/>
      </dsp:nvSpPr>
      <dsp:spPr>
        <a:xfrm rot="16200000">
          <a:off x="664836" y="1674409"/>
          <a:ext cx="4953000" cy="1604180"/>
        </a:xfrm>
        <a:prstGeom prst="flowChartManualOperati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0" tIns="0" rIns="8890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>
              <a:solidFill>
                <a:schemeClr val="tx1"/>
              </a:solidFill>
              <a:latin typeface="Franklin Gothic Medium Cond" panose="020B0606030402020204" pitchFamily="34" charset="0"/>
            </a:rPr>
            <a:t>EI highly capital intensive</a:t>
          </a:r>
          <a:endParaRPr lang="en-US" sz="1400" b="0" kern="1200" dirty="0">
            <a:solidFill>
              <a:schemeClr val="tx1"/>
            </a:solidFill>
            <a:latin typeface="Franklin Gothic Medium Cond" panose="020B0606030402020204" pitchFamily="34" charset="0"/>
          </a:endParaRPr>
        </a:p>
        <a:p>
          <a:pPr marL="57150" lvl="1" indent="-57150" algn="l" defTabSz="51562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60" kern="1200" dirty="0" smtClean="0">
              <a:solidFill>
                <a:schemeClr val="tx1"/>
              </a:solidFill>
              <a:ea typeface="Tahoma" panose="020B0604030504040204" pitchFamily="34" charset="0"/>
              <a:cs typeface="Calibri" panose="020F0502020204030204" pitchFamily="34" charset="0"/>
            </a:rPr>
            <a:t>IMF estimated that a deep water well could cost over $ 100m</a:t>
          </a:r>
          <a:endParaRPr lang="en-US" sz="1160" kern="1200" dirty="0">
            <a:solidFill>
              <a:schemeClr val="tx1"/>
            </a:solidFill>
            <a:latin typeface="Arial Narrow" panose="020B0606020202030204" pitchFamily="34" charset="0"/>
          </a:endParaRPr>
        </a:p>
        <a:p>
          <a:pPr marL="57150" lvl="1" indent="-57150" algn="l" defTabSz="51562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160" kern="1200" dirty="0">
            <a:solidFill>
              <a:schemeClr val="tx1"/>
            </a:solidFill>
            <a:latin typeface="Arial Narrow" panose="020B0606020202030204" pitchFamily="34" charset="0"/>
          </a:endParaRPr>
        </a:p>
        <a:p>
          <a:pPr marL="57150" lvl="1" indent="-57150" algn="l" defTabSz="51562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60" kern="1200" dirty="0" smtClean="0">
              <a:solidFill>
                <a:schemeClr val="tx1"/>
              </a:solidFill>
              <a:latin typeface="Arial Narrow" panose="020B0606020202030204" pitchFamily="34" charset="0"/>
            </a:rPr>
            <a:t>An Estimated investment of $8Bn as Uganda enters oil production phase for the two projects under development(</a:t>
          </a:r>
          <a:r>
            <a:rPr lang="en-US" sz="1160" kern="1200" dirty="0" err="1" smtClean="0">
              <a:solidFill>
                <a:schemeClr val="tx1"/>
              </a:solidFill>
              <a:latin typeface="Arial Narrow" panose="020B0606020202030204" pitchFamily="34" charset="0"/>
            </a:rPr>
            <a:t>Tilenga</a:t>
          </a:r>
          <a:r>
            <a:rPr lang="en-US" sz="1160" kern="1200" dirty="0" smtClean="0">
              <a:solidFill>
                <a:schemeClr val="tx1"/>
              </a:solidFill>
              <a:latin typeface="Arial Narrow" panose="020B0606020202030204" pitchFamily="34" charset="0"/>
            </a:rPr>
            <a:t>&amp; Kingfisher)</a:t>
          </a:r>
          <a:endParaRPr lang="en-US" sz="1160" kern="1200" dirty="0">
            <a:solidFill>
              <a:schemeClr val="tx1"/>
            </a:solidFill>
            <a:latin typeface="Arial Narrow" panose="020B0606020202030204" pitchFamily="34" charset="0"/>
          </a:endParaRPr>
        </a:p>
        <a:p>
          <a:pPr marL="57150" lvl="1" indent="-57150" algn="l" defTabSz="51562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160" kern="1200" dirty="0">
            <a:solidFill>
              <a:schemeClr val="tx1"/>
            </a:solidFill>
            <a:latin typeface="Arial Narrow" panose="020B0606020202030204" pitchFamily="34" charset="0"/>
          </a:endParaRPr>
        </a:p>
        <a:p>
          <a:pPr marL="57150" lvl="1" indent="-57150" algn="l" defTabSz="51562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60" kern="1200" dirty="0" smtClean="0">
              <a:solidFill>
                <a:schemeClr val="tx1"/>
              </a:solidFill>
              <a:latin typeface="Arial Narrow" panose="020B0606020202030204" pitchFamily="34" charset="0"/>
            </a:rPr>
            <a:t>Other infrastructures such as Refinery, Pipeline &amp; other support infrastructure</a:t>
          </a:r>
          <a:endParaRPr lang="en-US" sz="1160" kern="1200" dirty="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 rot="5400000">
        <a:off x="2339246" y="990599"/>
        <a:ext cx="1604180" cy="2971800"/>
      </dsp:txXfrm>
    </dsp:sp>
    <dsp:sp modelId="{BB75C858-2690-46CB-BCD2-34A21CC7E2AD}">
      <dsp:nvSpPr>
        <dsp:cNvPr id="0" name=""/>
        <dsp:cNvSpPr/>
      </dsp:nvSpPr>
      <dsp:spPr>
        <a:xfrm rot="16200000">
          <a:off x="2733793" y="1364611"/>
          <a:ext cx="4953000" cy="2223777"/>
        </a:xfrm>
        <a:prstGeom prst="flowChartManualOperati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0" tIns="0" rIns="8890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tx1"/>
              </a:solidFill>
              <a:latin typeface="Franklin Gothic Medium Cond" panose="020B0606030402020204" pitchFamily="34" charset="0"/>
            </a:rPr>
            <a:t>Long</a:t>
          </a:r>
          <a:r>
            <a:rPr lang="en-US" sz="1400" kern="1200" baseline="0" dirty="0" smtClean="0">
              <a:solidFill>
                <a:schemeClr val="tx1"/>
              </a:solidFill>
              <a:latin typeface="Franklin Gothic Medium Cond" panose="020B0606030402020204" pitchFamily="34" charset="0"/>
            </a:rPr>
            <a:t> term perspective</a:t>
          </a:r>
          <a:endParaRPr lang="en-US" sz="1400" kern="1200" dirty="0">
            <a:solidFill>
              <a:schemeClr val="tx1"/>
            </a:solidFill>
            <a:latin typeface="Franklin Gothic Medium Cond" panose="020B0606030402020204" pitchFamily="34" charset="0"/>
          </a:endParaRPr>
        </a:p>
        <a:p>
          <a:pPr marL="57150" lvl="1" indent="-57150" algn="l" defTabSz="51562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60" kern="1200" dirty="0" smtClean="0">
              <a:solidFill>
                <a:schemeClr val="tx1"/>
              </a:solidFill>
              <a:latin typeface="Arial Narrow" panose="020B0606020202030204" pitchFamily="34" charset="0"/>
            </a:rPr>
            <a:t>Long lifecycle of 30-40years or longer from exploration to </a:t>
          </a:r>
          <a:r>
            <a:rPr lang="en-US" sz="1160" kern="1200" dirty="0" smtClean="0">
              <a:solidFill>
                <a:schemeClr val="tx1"/>
              </a:solidFill>
              <a:latin typeface="Arial Narrow" panose="020B0606020202030204" pitchFamily="34" charset="0"/>
            </a:rPr>
            <a:t>abandonment.</a:t>
          </a:r>
          <a:endParaRPr lang="en-US" sz="1160" kern="1200" dirty="0">
            <a:solidFill>
              <a:schemeClr val="tx1"/>
            </a:solidFill>
            <a:latin typeface="Arial Narrow" panose="020B0606020202030204" pitchFamily="34" charset="0"/>
          </a:endParaRPr>
        </a:p>
        <a:p>
          <a:pPr marL="57150" lvl="1" indent="-57150" algn="l" defTabSz="51562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160" kern="1200" dirty="0">
            <a:solidFill>
              <a:schemeClr val="tx1"/>
            </a:solidFill>
            <a:latin typeface="Arial Narrow" panose="020B0606020202030204" pitchFamily="34" charset="0"/>
          </a:endParaRPr>
        </a:p>
        <a:p>
          <a:pPr marL="57150" lvl="1" indent="-57150" algn="l" defTabSz="51562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60" kern="1200" dirty="0" err="1" smtClean="0">
              <a:solidFill>
                <a:schemeClr val="tx1"/>
              </a:solidFill>
              <a:latin typeface="Arial Narrow" panose="020B0606020202030204" pitchFamily="34" charset="0"/>
            </a:rPr>
            <a:t>Egptian</a:t>
          </a:r>
          <a:r>
            <a:rPr lang="en-US" sz="1160" kern="1200" dirty="0" smtClean="0">
              <a:solidFill>
                <a:schemeClr val="tx1"/>
              </a:solidFill>
              <a:latin typeface="Arial Narrow" panose="020B0606020202030204" pitchFamily="34" charset="0"/>
            </a:rPr>
            <a:t> LNG project, the idea birthed in 1995 and production just commenced </a:t>
          </a:r>
          <a:endParaRPr lang="en-US" sz="1160" kern="1200" dirty="0">
            <a:solidFill>
              <a:schemeClr val="tx1"/>
            </a:solidFill>
            <a:latin typeface="Arial Narrow" panose="020B0606020202030204" pitchFamily="34" charset="0"/>
          </a:endParaRPr>
        </a:p>
        <a:p>
          <a:pPr marL="57150" lvl="1" indent="-57150" algn="l" defTabSz="51562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160" kern="1200" dirty="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 rot="5400000">
        <a:off x="4098404" y="990600"/>
        <a:ext cx="2223777" cy="2971800"/>
      </dsp:txXfrm>
    </dsp:sp>
    <dsp:sp modelId="{48E3EABE-729B-4D53-A75D-CD0C6F17F004}">
      <dsp:nvSpPr>
        <dsp:cNvPr id="0" name=""/>
        <dsp:cNvSpPr/>
      </dsp:nvSpPr>
      <dsp:spPr>
        <a:xfrm rot="16200000">
          <a:off x="4770141" y="1723429"/>
          <a:ext cx="4953000" cy="1506140"/>
        </a:xfrm>
        <a:prstGeom prst="flowChartManualOperati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0" tIns="0" rIns="8890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tx1"/>
              </a:solidFill>
              <a:latin typeface="Franklin Gothic Medium Cond" panose="020B0606030402020204" pitchFamily="34" charset="0"/>
            </a:rPr>
            <a:t>Exhaustibility of Natural Resources</a:t>
          </a:r>
        </a:p>
        <a:p>
          <a:pPr marL="57150" lvl="1" indent="-57150" algn="l" defTabSz="51562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60" kern="1200" dirty="0" smtClean="0">
              <a:solidFill>
                <a:schemeClr val="tx1"/>
              </a:solidFill>
              <a:ea typeface="Tahoma" panose="020B0604030504040204" pitchFamily="34" charset="0"/>
              <a:cs typeface="Calibri" panose="020F0502020204030204" pitchFamily="34" charset="0"/>
            </a:rPr>
            <a:t>For instance the North Sea gas fields.</a:t>
          </a:r>
          <a:endParaRPr lang="en-US" sz="1160" kern="1200" dirty="0">
            <a:solidFill>
              <a:schemeClr val="tx1"/>
            </a:solidFill>
            <a:latin typeface="Arial Narrow" panose="020B0606020202030204" pitchFamily="34" charset="0"/>
          </a:endParaRPr>
        </a:p>
        <a:p>
          <a:pPr marL="57150" lvl="1" indent="-57150" algn="l" defTabSz="51562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160" kern="1200" dirty="0">
            <a:solidFill>
              <a:schemeClr val="tx1"/>
            </a:solidFill>
            <a:latin typeface="Arial Narrow" panose="020B0606020202030204" pitchFamily="34" charset="0"/>
          </a:endParaRPr>
        </a:p>
        <a:p>
          <a:pPr marL="57150" lvl="1" indent="-57150" algn="l" defTabSz="51562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60" kern="1200" dirty="0" smtClean="0">
              <a:solidFill>
                <a:schemeClr val="tx1"/>
              </a:solidFill>
              <a:ea typeface="Tahoma" panose="020B0604030504040204" pitchFamily="34" charset="0"/>
              <a:cs typeface="Calibri" panose="020F0502020204030204" pitchFamily="34" charset="0"/>
            </a:rPr>
            <a:t>But, Alternative utilization of depleted fields exists. For instance plans to convert the North Sea fields into carbon capture &amp; storage in the wake of climate change</a:t>
          </a:r>
          <a:endParaRPr lang="en-US" sz="1160" kern="1200" dirty="0">
            <a:solidFill>
              <a:schemeClr val="tx1"/>
            </a:solidFill>
            <a:latin typeface="Arial Narrow" panose="020B0606020202030204" pitchFamily="34" charset="0"/>
          </a:endParaRPr>
        </a:p>
        <a:p>
          <a:pPr marL="57150" lvl="1" indent="-57150" algn="l" defTabSz="51562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160" kern="1200" dirty="0">
            <a:solidFill>
              <a:schemeClr val="tx1"/>
            </a:solidFill>
            <a:latin typeface="Arial Narrow" panose="020B0606020202030204" pitchFamily="34" charset="0"/>
          </a:endParaRPr>
        </a:p>
        <a:p>
          <a:pPr marL="57150" lvl="1" indent="-57150" algn="l" defTabSz="51562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60" kern="1200" dirty="0" smtClean="0">
              <a:solidFill>
                <a:schemeClr val="tx1"/>
              </a:solidFill>
              <a:latin typeface="Arial Narrow" panose="020B0606020202030204" pitchFamily="34" charset="0"/>
            </a:rPr>
            <a:t>Does a decommissioning plan/fund exist once resource depletion</a:t>
          </a:r>
          <a:endParaRPr lang="en-US" sz="1160" kern="1200" dirty="0">
            <a:solidFill>
              <a:schemeClr val="tx1"/>
            </a:solidFill>
            <a:latin typeface="Arial Narrow" panose="020B0606020202030204" pitchFamily="34" charset="0"/>
          </a:endParaRPr>
        </a:p>
        <a:p>
          <a:pPr marL="57150" lvl="1" indent="-57150" algn="l" defTabSz="51562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160" kern="1200" dirty="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 rot="5400000">
        <a:off x="6493571" y="990599"/>
        <a:ext cx="1506140" cy="29718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57FBBD-72A3-4D4C-BA0C-5C42F35ED56B}">
      <dsp:nvSpPr>
        <dsp:cNvPr id="0" name=""/>
        <dsp:cNvSpPr/>
      </dsp:nvSpPr>
      <dsp:spPr>
        <a:xfrm>
          <a:off x="0" y="1082895"/>
          <a:ext cx="7776864" cy="149056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DB6C75-20E6-406D-935E-905169A87C1D}">
      <dsp:nvSpPr>
        <dsp:cNvPr id="0" name=""/>
        <dsp:cNvSpPr/>
      </dsp:nvSpPr>
      <dsp:spPr>
        <a:xfrm>
          <a:off x="234198" y="75278"/>
          <a:ext cx="3480222" cy="134000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60E0BD-635E-47A0-B0E5-273D6E32FAEE}">
      <dsp:nvSpPr>
        <dsp:cNvPr id="0" name=""/>
        <dsp:cNvSpPr/>
      </dsp:nvSpPr>
      <dsp:spPr>
        <a:xfrm rot="10800000">
          <a:off x="234198" y="1490565"/>
          <a:ext cx="3480222" cy="1821802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i="1" u="none" kern="1200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Prices of Oil, 2005 to 2022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oil prices was $22/barrel in April 2020  but in April 2022, the price had risen to $108 majorly attributed to the war in Ukraine. (WTI prices)  </a:t>
          </a:r>
          <a:endParaRPr lang="en-US" sz="1400" kern="120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 rot="10800000">
        <a:off x="290225" y="1490565"/>
        <a:ext cx="3368168" cy="1765775"/>
      </dsp:txXfrm>
    </dsp:sp>
    <dsp:sp modelId="{A3BD3750-E188-4FC7-B930-2393D24D49DB}">
      <dsp:nvSpPr>
        <dsp:cNvPr id="0" name=""/>
        <dsp:cNvSpPr/>
      </dsp:nvSpPr>
      <dsp:spPr>
        <a:xfrm>
          <a:off x="4062443" y="0"/>
          <a:ext cx="3480222" cy="149056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FCCFE3-5AB8-44C5-A2DD-D78A72115149}">
      <dsp:nvSpPr>
        <dsp:cNvPr id="0" name=""/>
        <dsp:cNvSpPr/>
      </dsp:nvSpPr>
      <dsp:spPr>
        <a:xfrm rot="10800000">
          <a:off x="4062443" y="1490566"/>
          <a:ext cx="3480222" cy="1821802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i="1" u="none" kern="1200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Iron Ore Monthly Price Jan 2003 to Dec 2022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Price of iron fell to a record low of $40.5 per metric </a:t>
          </a:r>
          <a:r>
            <a:rPr lang="en-US" sz="1400" kern="1200" dirty="0" err="1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tonne</a:t>
          </a:r>
          <a:r>
            <a:rPr lang="en-US" sz="1400" kern="1200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in 2015 and a record high of $214 in 2021(indexmundi.com) </a:t>
          </a:r>
          <a:endParaRPr lang="en-US" sz="1400" kern="120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 rot="10800000">
        <a:off x="4118470" y="1490566"/>
        <a:ext cx="3368168" cy="17657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CB8686-3AB7-4C4D-9D0B-F1E35F3FB372}">
      <dsp:nvSpPr>
        <dsp:cNvPr id="0" name=""/>
        <dsp:cNvSpPr/>
      </dsp:nvSpPr>
      <dsp:spPr>
        <a:xfrm>
          <a:off x="984" y="0"/>
          <a:ext cx="2559659" cy="406400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Calibri (body)"/>
            </a:rPr>
            <a:t>Concessionary</a:t>
          </a:r>
          <a:endParaRPr lang="en-US" sz="2400" b="1" kern="1200" dirty="0">
            <a:latin typeface="Calibri (body)"/>
          </a:endParaRPr>
        </a:p>
      </dsp:txBody>
      <dsp:txXfrm>
        <a:off x="984" y="0"/>
        <a:ext cx="2559659" cy="1219200"/>
      </dsp:txXfrm>
    </dsp:sp>
    <dsp:sp modelId="{A3D6C29F-735C-474E-826C-D527A05566C9}">
      <dsp:nvSpPr>
        <dsp:cNvPr id="0" name=""/>
        <dsp:cNvSpPr/>
      </dsp:nvSpPr>
      <dsp:spPr>
        <a:xfrm>
          <a:off x="216016" y="1224136"/>
          <a:ext cx="2047727" cy="12253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Calibri (body)"/>
            </a:rPr>
            <a:t>Tax</a:t>
          </a:r>
          <a:endParaRPr lang="en-US" sz="2400" kern="1200" dirty="0">
            <a:latin typeface="Calibri (body)"/>
          </a:endParaRPr>
        </a:p>
      </dsp:txBody>
      <dsp:txXfrm>
        <a:off x="251905" y="1260025"/>
        <a:ext cx="1975949" cy="1153573"/>
      </dsp:txXfrm>
    </dsp:sp>
    <dsp:sp modelId="{37821D83-F99C-4239-9C95-AD1BBA216EBE}">
      <dsp:nvSpPr>
        <dsp:cNvPr id="0" name=""/>
        <dsp:cNvSpPr/>
      </dsp:nvSpPr>
      <dsp:spPr>
        <a:xfrm>
          <a:off x="256950" y="2634257"/>
          <a:ext cx="2047727" cy="12253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Calibri (body)"/>
            </a:rPr>
            <a:t>Royalty</a:t>
          </a:r>
          <a:endParaRPr lang="en-US" sz="2400" kern="1200" dirty="0">
            <a:latin typeface="Calibri (body)"/>
          </a:endParaRPr>
        </a:p>
      </dsp:txBody>
      <dsp:txXfrm>
        <a:off x="292839" y="2670146"/>
        <a:ext cx="1975949" cy="1153573"/>
      </dsp:txXfrm>
    </dsp:sp>
    <dsp:sp modelId="{44327BC1-61ED-4325-AAD4-10C4160F7A2A}">
      <dsp:nvSpPr>
        <dsp:cNvPr id="0" name=""/>
        <dsp:cNvSpPr/>
      </dsp:nvSpPr>
      <dsp:spPr>
        <a:xfrm>
          <a:off x="2752618" y="0"/>
          <a:ext cx="2559659" cy="406400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Calibri (body)"/>
            </a:rPr>
            <a:t>Contract Based-PSA</a:t>
          </a:r>
          <a:endParaRPr lang="en-US" sz="2400" b="1" kern="1200" dirty="0">
            <a:latin typeface="Calibri (body)"/>
          </a:endParaRPr>
        </a:p>
      </dsp:txBody>
      <dsp:txXfrm>
        <a:off x="2752618" y="0"/>
        <a:ext cx="2559659" cy="1219200"/>
      </dsp:txXfrm>
    </dsp:sp>
    <dsp:sp modelId="{4743D034-33D6-433B-9302-41743AD55651}">
      <dsp:nvSpPr>
        <dsp:cNvPr id="0" name=""/>
        <dsp:cNvSpPr/>
      </dsp:nvSpPr>
      <dsp:spPr>
        <a:xfrm>
          <a:off x="3008584" y="1219299"/>
          <a:ext cx="2047727" cy="5920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Bonus</a:t>
          </a:r>
          <a:endParaRPr lang="en-US" sz="2400" kern="1200" dirty="0"/>
        </a:p>
      </dsp:txBody>
      <dsp:txXfrm>
        <a:off x="3025924" y="1236639"/>
        <a:ext cx="2013047" cy="557358"/>
      </dsp:txXfrm>
    </dsp:sp>
    <dsp:sp modelId="{EF1104E8-B3D7-40AA-B755-392AA114100F}">
      <dsp:nvSpPr>
        <dsp:cNvPr id="0" name=""/>
        <dsp:cNvSpPr/>
      </dsp:nvSpPr>
      <dsp:spPr>
        <a:xfrm>
          <a:off x="3008584" y="1902420"/>
          <a:ext cx="2047727" cy="5920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Tax</a:t>
          </a:r>
          <a:endParaRPr lang="en-US" sz="2400" kern="1200" dirty="0"/>
        </a:p>
      </dsp:txBody>
      <dsp:txXfrm>
        <a:off x="3025924" y="1919760"/>
        <a:ext cx="2013047" cy="557358"/>
      </dsp:txXfrm>
    </dsp:sp>
    <dsp:sp modelId="{B66FF328-858E-453F-B9D3-E056AF189389}">
      <dsp:nvSpPr>
        <dsp:cNvPr id="0" name=""/>
        <dsp:cNvSpPr/>
      </dsp:nvSpPr>
      <dsp:spPr>
        <a:xfrm>
          <a:off x="3008584" y="2585541"/>
          <a:ext cx="2047727" cy="5920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Royalty</a:t>
          </a:r>
          <a:endParaRPr lang="en-US" sz="2400" kern="1200" dirty="0"/>
        </a:p>
      </dsp:txBody>
      <dsp:txXfrm>
        <a:off x="3025924" y="2602881"/>
        <a:ext cx="2013047" cy="557358"/>
      </dsp:txXfrm>
    </dsp:sp>
    <dsp:sp modelId="{63DD4B73-B78F-48D9-9649-E248B8A73867}">
      <dsp:nvSpPr>
        <dsp:cNvPr id="0" name=""/>
        <dsp:cNvSpPr/>
      </dsp:nvSpPr>
      <dsp:spPr>
        <a:xfrm>
          <a:off x="3008584" y="3268662"/>
          <a:ext cx="2047727" cy="5920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Government share</a:t>
          </a:r>
          <a:endParaRPr lang="en-US" sz="2400" kern="1200" dirty="0"/>
        </a:p>
      </dsp:txBody>
      <dsp:txXfrm>
        <a:off x="3025924" y="3286002"/>
        <a:ext cx="2013047" cy="557358"/>
      </dsp:txXfrm>
    </dsp:sp>
    <dsp:sp modelId="{B8ACF951-1E7E-4F39-A366-7D5F6EEC1063}">
      <dsp:nvSpPr>
        <dsp:cNvPr id="0" name=""/>
        <dsp:cNvSpPr/>
      </dsp:nvSpPr>
      <dsp:spPr>
        <a:xfrm>
          <a:off x="5504252" y="0"/>
          <a:ext cx="2559659" cy="406400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Contract Based-Service Contracts</a:t>
          </a:r>
          <a:endParaRPr lang="en-US" sz="2400" b="1" kern="1200" dirty="0"/>
        </a:p>
      </dsp:txBody>
      <dsp:txXfrm>
        <a:off x="5504252" y="0"/>
        <a:ext cx="2559659" cy="1219200"/>
      </dsp:txXfrm>
    </dsp:sp>
    <dsp:sp modelId="{C56EF91A-73C3-4EF4-9FC6-D98B1D7EAD3D}">
      <dsp:nvSpPr>
        <dsp:cNvPr id="0" name=""/>
        <dsp:cNvSpPr/>
      </dsp:nvSpPr>
      <dsp:spPr>
        <a:xfrm>
          <a:off x="5760218" y="1584176"/>
          <a:ext cx="2047727" cy="19116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Tax on Service Fees</a:t>
          </a:r>
          <a:endParaRPr lang="en-US" sz="2400" kern="1200" dirty="0"/>
        </a:p>
      </dsp:txBody>
      <dsp:txXfrm>
        <a:off x="5816208" y="1640166"/>
        <a:ext cx="1935747" cy="179966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6BDBA5-ABB1-414D-8E68-F02EF58648F0}">
      <dsp:nvSpPr>
        <dsp:cNvPr id="0" name=""/>
        <dsp:cNvSpPr/>
      </dsp:nvSpPr>
      <dsp:spPr>
        <a:xfrm>
          <a:off x="0" y="1358133"/>
          <a:ext cx="6096000" cy="12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70E586-5990-4904-8548-299F7B5ECB56}">
      <dsp:nvSpPr>
        <dsp:cNvPr id="0" name=""/>
        <dsp:cNvSpPr/>
      </dsp:nvSpPr>
      <dsp:spPr>
        <a:xfrm>
          <a:off x="289917" y="319333"/>
          <a:ext cx="5804020" cy="1112599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Calibri (body)"/>
            </a:rPr>
            <a:t>Flexibility</a:t>
          </a:r>
          <a:r>
            <a:rPr lang="en-US" sz="2000" kern="1200" dirty="0" smtClean="0">
              <a:latin typeface="Calibri (body)"/>
            </a:rPr>
            <a:t>-able to respond to varying conditions. Biggest draw back of royalties is lack of Sensitivity to profits</a:t>
          </a:r>
          <a:endParaRPr lang="en-US" sz="2000" kern="1200" dirty="0"/>
        </a:p>
      </dsp:txBody>
      <dsp:txXfrm>
        <a:off x="344230" y="373646"/>
        <a:ext cx="5695394" cy="1003973"/>
      </dsp:txXfrm>
    </dsp:sp>
    <dsp:sp modelId="{292745D0-960D-424E-8EAB-6FA947FECC78}">
      <dsp:nvSpPr>
        <dsp:cNvPr id="0" name=""/>
        <dsp:cNvSpPr/>
      </dsp:nvSpPr>
      <dsp:spPr>
        <a:xfrm>
          <a:off x="0" y="2260680"/>
          <a:ext cx="6096000" cy="12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8395DF-D1CD-4617-A0FD-C72FCF418668}">
      <dsp:nvSpPr>
        <dsp:cNvPr id="0" name=""/>
        <dsp:cNvSpPr/>
      </dsp:nvSpPr>
      <dsp:spPr>
        <a:xfrm>
          <a:off x="289917" y="1511133"/>
          <a:ext cx="5804020" cy="823346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Calibri (body)"/>
            </a:rPr>
            <a:t>Ea</a:t>
          </a:r>
          <a:r>
            <a:rPr lang="en-US" sz="2000" b="1" kern="1200" dirty="0" smtClean="0">
              <a:latin typeface="Calibri (body)"/>
            </a:rPr>
            <a:t>sy to Administer and monitor</a:t>
          </a:r>
          <a:r>
            <a:rPr lang="en-US" sz="2000" kern="1200" dirty="0" smtClean="0">
              <a:latin typeface="Calibri (body)"/>
            </a:rPr>
            <a:t>. For instance Royalties, Signature &amp; Production bonuses</a:t>
          </a:r>
          <a:endParaRPr lang="en-US" sz="2000" kern="1200" dirty="0"/>
        </a:p>
      </dsp:txBody>
      <dsp:txXfrm>
        <a:off x="330109" y="1551325"/>
        <a:ext cx="5723636" cy="742962"/>
      </dsp:txXfrm>
    </dsp:sp>
    <dsp:sp modelId="{E5D1EE6D-2DE9-426C-9589-202EE33752DB}">
      <dsp:nvSpPr>
        <dsp:cNvPr id="0" name=""/>
        <dsp:cNvSpPr/>
      </dsp:nvSpPr>
      <dsp:spPr>
        <a:xfrm>
          <a:off x="0" y="3618666"/>
          <a:ext cx="6096000" cy="12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926772-9082-4F6C-9CB5-93F906CC0E7A}">
      <dsp:nvSpPr>
        <dsp:cNvPr id="0" name=""/>
        <dsp:cNvSpPr/>
      </dsp:nvSpPr>
      <dsp:spPr>
        <a:xfrm>
          <a:off x="289917" y="2413680"/>
          <a:ext cx="5804020" cy="1278785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Calibri(body)"/>
            </a:rPr>
            <a:t>Stability</a:t>
          </a:r>
          <a:r>
            <a:rPr lang="en-US" sz="2000" kern="1200" dirty="0" smtClean="0">
              <a:latin typeface="Calibri(body)"/>
            </a:rPr>
            <a:t>- Changes over a given period of time Stability &amp; predictability promotes investment</a:t>
          </a:r>
          <a:endParaRPr lang="en-US" sz="2000" kern="1200" dirty="0"/>
        </a:p>
      </dsp:txBody>
      <dsp:txXfrm>
        <a:off x="352342" y="2476105"/>
        <a:ext cx="5679170" cy="115393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929ADF-3E84-45FF-96C0-2421DB754F75}">
      <dsp:nvSpPr>
        <dsp:cNvPr id="0" name=""/>
        <dsp:cNvSpPr/>
      </dsp:nvSpPr>
      <dsp:spPr>
        <a:xfrm>
          <a:off x="0" y="962648"/>
          <a:ext cx="1692188" cy="4266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60960" rIns="170688" bIns="6096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PROS</a:t>
          </a:r>
          <a:endParaRPr lang="en-US" sz="2400" b="1" kern="1200" dirty="0"/>
        </a:p>
      </dsp:txBody>
      <dsp:txXfrm>
        <a:off x="0" y="962648"/>
        <a:ext cx="1692188" cy="426605"/>
      </dsp:txXfrm>
    </dsp:sp>
    <dsp:sp modelId="{958BBE3E-5633-424A-A289-36C3A2DCF600}">
      <dsp:nvSpPr>
        <dsp:cNvPr id="0" name=""/>
        <dsp:cNvSpPr/>
      </dsp:nvSpPr>
      <dsp:spPr>
        <a:xfrm>
          <a:off x="1692187" y="2787"/>
          <a:ext cx="338437" cy="2346327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C04CF9-52FF-4F8A-8945-B966E723983E}">
      <dsp:nvSpPr>
        <dsp:cNvPr id="0" name=""/>
        <dsp:cNvSpPr/>
      </dsp:nvSpPr>
      <dsp:spPr>
        <a:xfrm>
          <a:off x="2166000" y="2787"/>
          <a:ext cx="4602751" cy="234632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solidFill>
                <a:schemeClr val="tx1"/>
              </a:solidFill>
            </a:rPr>
            <a:t>More straight forward than other contracts.</a:t>
          </a:r>
          <a:endParaRPr lang="en-US" sz="200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solidFill>
                <a:schemeClr val="tx1"/>
              </a:solidFill>
            </a:rPr>
            <a:t>Degree of professional support/expertise to negotiate them is less than others-PSC</a:t>
          </a:r>
          <a:endParaRPr lang="en-US" sz="200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solidFill>
                <a:schemeClr val="tx1"/>
              </a:solidFill>
            </a:rPr>
            <a:t>All financial risks absorbed by contractor- development, exploration costs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2166000" y="2787"/>
        <a:ext cx="4602751" cy="2346327"/>
      </dsp:txXfrm>
    </dsp:sp>
    <dsp:sp modelId="{0C4A400D-EF20-425B-8266-58B7B053AB6D}">
      <dsp:nvSpPr>
        <dsp:cNvPr id="0" name=""/>
        <dsp:cNvSpPr/>
      </dsp:nvSpPr>
      <dsp:spPr>
        <a:xfrm>
          <a:off x="0" y="3596538"/>
          <a:ext cx="1692188" cy="4266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60960" rIns="170688" bIns="6096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CONS</a:t>
          </a:r>
          <a:endParaRPr lang="en-US" sz="2400" b="1" kern="1200" dirty="0"/>
        </a:p>
      </dsp:txBody>
      <dsp:txXfrm>
        <a:off x="0" y="3596538"/>
        <a:ext cx="1692188" cy="426605"/>
      </dsp:txXfrm>
    </dsp:sp>
    <dsp:sp modelId="{750C7D7D-CB86-4DCE-BB5C-50CEE5BB9913}">
      <dsp:nvSpPr>
        <dsp:cNvPr id="0" name=""/>
        <dsp:cNvSpPr/>
      </dsp:nvSpPr>
      <dsp:spPr>
        <a:xfrm>
          <a:off x="1692188" y="2610014"/>
          <a:ext cx="338437" cy="2399653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4FB621-9363-4BD9-8952-4D60D8510C26}">
      <dsp:nvSpPr>
        <dsp:cNvPr id="0" name=""/>
        <dsp:cNvSpPr/>
      </dsp:nvSpPr>
      <dsp:spPr>
        <a:xfrm>
          <a:off x="2166000" y="2365885"/>
          <a:ext cx="4602751" cy="288791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solidFill>
                <a:schemeClr val="tx1"/>
              </a:solidFill>
            </a:rPr>
            <a:t>Managerial decision exclusively left in hands of concessionaire</a:t>
          </a:r>
          <a:endParaRPr lang="en-US" sz="200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solidFill>
                <a:schemeClr val="tx1"/>
              </a:solidFill>
            </a:rPr>
            <a:t>Adoption of accounting procedures to reduce Government take. Under declaration of profits for a less taxable amount.</a:t>
          </a:r>
          <a:endParaRPr lang="en-US" sz="2000" kern="1200" dirty="0">
            <a:solidFill>
              <a:schemeClr val="tx1"/>
            </a:solidFill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100" kern="1200" dirty="0"/>
        </a:p>
      </dsp:txBody>
      <dsp:txXfrm>
        <a:off x="2166000" y="2365885"/>
        <a:ext cx="4602751" cy="288791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929ADF-3E84-45FF-96C0-2421DB754F75}">
      <dsp:nvSpPr>
        <dsp:cNvPr id="0" name=""/>
        <dsp:cNvSpPr/>
      </dsp:nvSpPr>
      <dsp:spPr>
        <a:xfrm>
          <a:off x="0" y="1440567"/>
          <a:ext cx="1690535" cy="1528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60960" rIns="170688" bIns="6096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PROS</a:t>
          </a:r>
          <a:endParaRPr lang="en-US" sz="2400" b="1" kern="1200" dirty="0"/>
        </a:p>
      </dsp:txBody>
      <dsp:txXfrm>
        <a:off x="0" y="1440567"/>
        <a:ext cx="1690535" cy="152888"/>
      </dsp:txXfrm>
    </dsp:sp>
    <dsp:sp modelId="{958BBE3E-5633-424A-A289-36C3A2DCF600}">
      <dsp:nvSpPr>
        <dsp:cNvPr id="0" name=""/>
        <dsp:cNvSpPr/>
      </dsp:nvSpPr>
      <dsp:spPr>
        <a:xfrm>
          <a:off x="1690535" y="809903"/>
          <a:ext cx="338107" cy="1414218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C04CF9-52FF-4F8A-8945-B966E723983E}">
      <dsp:nvSpPr>
        <dsp:cNvPr id="0" name=""/>
        <dsp:cNvSpPr/>
      </dsp:nvSpPr>
      <dsp:spPr>
        <a:xfrm>
          <a:off x="2163885" y="6707"/>
          <a:ext cx="4598256" cy="30206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solidFill>
                <a:schemeClr val="tx1"/>
              </a:solidFill>
            </a:rPr>
            <a:t>More benefits to the Government-production sharing, tax and other benefits in concession. e.g. royalties</a:t>
          </a:r>
          <a:endParaRPr lang="en-US" sz="200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solidFill>
                <a:schemeClr val="tx1"/>
              </a:solidFill>
            </a:rPr>
            <a:t>Skills transfer to state owned company (normally carries </a:t>
          </a:r>
          <a:r>
            <a:rPr lang="en-US" sz="2000" kern="1200" dirty="0" err="1" smtClean="0">
              <a:solidFill>
                <a:schemeClr val="tx1"/>
              </a:solidFill>
            </a:rPr>
            <a:t>Govt</a:t>
          </a:r>
          <a:r>
            <a:rPr lang="en-US" sz="2000" kern="1200" dirty="0" smtClean="0">
              <a:solidFill>
                <a:schemeClr val="tx1"/>
              </a:solidFill>
            </a:rPr>
            <a:t> commercial interests in JVs. E.g. currently carrying out exploration work in partnership with one of the oil companies.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2163885" y="6707"/>
        <a:ext cx="4598256" cy="3020609"/>
      </dsp:txXfrm>
    </dsp:sp>
    <dsp:sp modelId="{0C4A400D-EF20-425B-8266-58B7B053AB6D}">
      <dsp:nvSpPr>
        <dsp:cNvPr id="0" name=""/>
        <dsp:cNvSpPr/>
      </dsp:nvSpPr>
      <dsp:spPr>
        <a:xfrm>
          <a:off x="0" y="4067324"/>
          <a:ext cx="1692188" cy="1528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60960" rIns="170688" bIns="6096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CONS</a:t>
          </a:r>
          <a:endParaRPr lang="en-US" sz="2400" b="1" kern="1200" dirty="0"/>
        </a:p>
      </dsp:txBody>
      <dsp:txXfrm>
        <a:off x="0" y="4067324"/>
        <a:ext cx="1692188" cy="152888"/>
      </dsp:txXfrm>
    </dsp:sp>
    <dsp:sp modelId="{750C7D7D-CB86-4DCE-BB5C-50CEE5BB9913}">
      <dsp:nvSpPr>
        <dsp:cNvPr id="0" name=""/>
        <dsp:cNvSpPr/>
      </dsp:nvSpPr>
      <dsp:spPr>
        <a:xfrm>
          <a:off x="1692187" y="3455770"/>
          <a:ext cx="338437" cy="1375996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4FB621-9363-4BD9-8952-4D60D8510C26}">
      <dsp:nvSpPr>
        <dsp:cNvPr id="0" name=""/>
        <dsp:cNvSpPr/>
      </dsp:nvSpPr>
      <dsp:spPr>
        <a:xfrm>
          <a:off x="2166000" y="3037660"/>
          <a:ext cx="4602751" cy="22122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000" kern="1200" dirty="0">
            <a:solidFill>
              <a:schemeClr val="tx1"/>
            </a:solidFill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>
              <a:solidFill>
                <a:schemeClr val="tx1"/>
              </a:solidFill>
            </a:rPr>
            <a:t>Professional support/expertise to negotiate them-complex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>
              <a:solidFill>
                <a:schemeClr val="tx1"/>
              </a:solidFill>
            </a:rPr>
            <a:t>Host countries may not have expertise to undertake cost recovery audits reducing Government take.</a:t>
          </a:r>
          <a:endParaRPr lang="en-US" sz="2100" kern="1200" dirty="0">
            <a:solidFill>
              <a:schemeClr val="tx1"/>
            </a:solidFill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100" kern="1200" dirty="0"/>
        </a:p>
      </dsp:txBody>
      <dsp:txXfrm>
        <a:off x="2166000" y="3037660"/>
        <a:ext cx="4602751" cy="221221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929ADF-3E84-45FF-96C0-2421DB754F75}">
      <dsp:nvSpPr>
        <dsp:cNvPr id="0" name=""/>
        <dsp:cNvSpPr/>
      </dsp:nvSpPr>
      <dsp:spPr>
        <a:xfrm>
          <a:off x="0" y="1201676"/>
          <a:ext cx="1690535" cy="2209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60960" rIns="170688" bIns="6096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PROS</a:t>
          </a:r>
          <a:endParaRPr lang="en-US" sz="2400" b="1" kern="1200" dirty="0"/>
        </a:p>
      </dsp:txBody>
      <dsp:txXfrm>
        <a:off x="0" y="1201676"/>
        <a:ext cx="1690535" cy="220949"/>
      </dsp:txXfrm>
    </dsp:sp>
    <dsp:sp modelId="{958BBE3E-5633-424A-A289-36C3A2DCF600}">
      <dsp:nvSpPr>
        <dsp:cNvPr id="0" name=""/>
        <dsp:cNvSpPr/>
      </dsp:nvSpPr>
      <dsp:spPr>
        <a:xfrm>
          <a:off x="1690535" y="1136082"/>
          <a:ext cx="338107" cy="352138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C04CF9-52FF-4F8A-8945-B966E723983E}">
      <dsp:nvSpPr>
        <dsp:cNvPr id="0" name=""/>
        <dsp:cNvSpPr/>
      </dsp:nvSpPr>
      <dsp:spPr>
        <a:xfrm>
          <a:off x="2163885" y="1229"/>
          <a:ext cx="4598256" cy="26218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solidFill>
                <a:schemeClr val="tx1"/>
              </a:solidFill>
            </a:rPr>
            <a:t>Advantage of establishing greater control to </a:t>
          </a:r>
          <a:r>
            <a:rPr lang="en-US" sz="2000" kern="1200" dirty="0" smtClean="0">
              <a:solidFill>
                <a:schemeClr val="tx1"/>
              </a:solidFill>
            </a:rPr>
            <a:t>Government since companies are paid a fee for their services.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2163885" y="1229"/>
        <a:ext cx="4598256" cy="2621843"/>
      </dsp:txXfrm>
    </dsp:sp>
    <dsp:sp modelId="{0C4A400D-EF20-425B-8266-58B7B053AB6D}">
      <dsp:nvSpPr>
        <dsp:cNvPr id="0" name=""/>
        <dsp:cNvSpPr/>
      </dsp:nvSpPr>
      <dsp:spPr>
        <a:xfrm>
          <a:off x="0" y="3547545"/>
          <a:ext cx="1692188" cy="2209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60960" rIns="170688" bIns="6096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CONS</a:t>
          </a:r>
          <a:endParaRPr lang="en-US" sz="2400" b="1" kern="1200" dirty="0"/>
        </a:p>
      </dsp:txBody>
      <dsp:txXfrm>
        <a:off x="0" y="3547545"/>
        <a:ext cx="1692188" cy="220949"/>
      </dsp:txXfrm>
    </dsp:sp>
    <dsp:sp modelId="{750C7D7D-CB86-4DCE-BB5C-50CEE5BB9913}">
      <dsp:nvSpPr>
        <dsp:cNvPr id="0" name=""/>
        <dsp:cNvSpPr/>
      </dsp:nvSpPr>
      <dsp:spPr>
        <a:xfrm>
          <a:off x="1692187" y="3022790"/>
          <a:ext cx="338437" cy="1270458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4FB621-9363-4BD9-8952-4D60D8510C26}">
      <dsp:nvSpPr>
        <dsp:cNvPr id="0" name=""/>
        <dsp:cNvSpPr/>
      </dsp:nvSpPr>
      <dsp:spPr>
        <a:xfrm>
          <a:off x="2166000" y="2636748"/>
          <a:ext cx="4602751" cy="20425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solidFill>
                <a:schemeClr val="tx1"/>
              </a:solidFill>
            </a:rPr>
            <a:t>Not acceptable to companies keen to find oil since they are paid cash/service fee not oil.</a:t>
          </a:r>
          <a:endParaRPr lang="en-US" sz="2000" kern="1200" dirty="0">
            <a:solidFill>
              <a:schemeClr val="tx1"/>
            </a:solidFill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100" kern="1200" dirty="0"/>
        </a:p>
      </dsp:txBody>
      <dsp:txXfrm>
        <a:off x="2166000" y="2636748"/>
        <a:ext cx="4602751" cy="20425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CA2669-3289-4E9E-8997-F68FE5EB8DB2}" type="datetimeFigureOut">
              <a:rPr lang="en-GB" smtClean="0"/>
              <a:t>26/02/2023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0F535B-489B-48DC-B3EB-A4A7498B29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7709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139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This slide holds the title of the presentation</a:t>
            </a:r>
            <a:r>
              <a:rPr lang="en-US" b="1" baseline="0" dirty="0" smtClean="0"/>
              <a:t> and the presenters name.</a:t>
            </a:r>
          </a:p>
          <a:p>
            <a:pPr marL="228587" indent="-228587">
              <a:buFont typeface="+mj-lt"/>
              <a:buAutoNum type="arabicPeriod"/>
            </a:pPr>
            <a:r>
              <a:rPr lang="en-US" dirty="0">
                <a:solidFill>
                  <a:prstClr val="black"/>
                </a:solidFill>
              </a:rPr>
              <a:t>Insert Logos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0353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Development phase expected to last until 2026 and first oil is expected by 2025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0F535B-489B-48DC-B3EB-A4A7498B297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08382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$8BN is more than half Uganda’s budget of UGX 50TN or  $13.5Bn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0F535B-489B-48DC-B3EB-A4A7498B297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8673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High geological and technical risk. Resource projects are subject to considerable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risks – geological risks at the exploration stage, technical and financial risks during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development and continuing risks during production.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0F535B-489B-48DC-B3EB-A4A7498B297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4376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Companies</a:t>
            </a:r>
            <a:r>
              <a:rPr lang="en-US" baseline="0" dirty="0" smtClean="0"/>
              <a:t> in mining sector threatened to abandon mining activities due to the moratorium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0F535B-489B-48DC-B3EB-A4A7498B2971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83238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Carried interest: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private investor “carries” or advances the costs of its NRC partner’s interest through specified stages of a project—exploration, appraisal, and possibly even development. Where compensation does occur, it is typically paid out of the state’s interest in the project revenue</a:t>
            </a:r>
          </a:p>
          <a:p>
            <a:r>
              <a:rPr lang="en-US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Full participation interest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state or its designated national resource company (NRC) invests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pari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passu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 the private sector from the start of operations, by acquiring either an equity share in an incorporated joint enterprise (common in mining)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Free equity participation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option is a simple grant of an equity interest in an incorporated joint enterprise to the state without any financial obligation or compensation to the private investor. The state, however, receives a share in the joint enterprise’s dividends pro rata to its equity interest.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CGT payment by Tullow-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Payt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was 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due to a farm down of Tullow to its JV partners;- CNOOC and TOTAL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0F535B-489B-48DC-B3EB-A4A7498B2971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28026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AFROSAI-e recommends a very proactive approach by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SAIs to EI auditing such that any malfeasances can be flagged</a:t>
            </a:r>
          </a:p>
          <a:p>
            <a:r>
              <a:rPr lang="en-US" sz="1200" b="0" i="0" u="none" strike="noStrike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good time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0F535B-489B-48DC-B3EB-A4A7498B2971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077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8989D-E6E2-4648-BC95-E51B4DE91592}" type="datetimeFigureOut">
              <a:rPr lang="en-GB" smtClean="0"/>
              <a:t>26/02/2023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C443-8DA0-4268-9AE8-5830BA3B8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729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8989D-E6E2-4648-BC95-E51B4DE91592}" type="datetimeFigureOut">
              <a:rPr lang="en-GB" smtClean="0"/>
              <a:t>26/02/2023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C443-8DA0-4268-9AE8-5830BA3B8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6755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8989D-E6E2-4648-BC95-E51B4DE91592}" type="datetimeFigureOut">
              <a:rPr lang="en-GB" smtClean="0"/>
              <a:t>26/02/2023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C443-8DA0-4268-9AE8-5830BA3B8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25750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6370638"/>
            <a:ext cx="9144000" cy="486696"/>
          </a:xfrm>
          <a:prstGeom prst="rect">
            <a:avLst/>
          </a:prstGeom>
          <a:solidFill>
            <a:srgbClr val="4C4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1122363"/>
            <a:ext cx="7086598" cy="2387600"/>
          </a:xfrm>
        </p:spPr>
        <p:txBody>
          <a:bodyPr anchor="b"/>
          <a:lstStyle>
            <a:lvl1pPr algn="ctr">
              <a:defRPr sz="6000">
                <a:latin typeface="Karl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2" y="4868241"/>
            <a:ext cx="2893422" cy="643572"/>
          </a:xfrm>
          <a:noFill/>
        </p:spPr>
        <p:txBody>
          <a:bodyPr/>
          <a:lstStyle>
            <a:lvl1pPr marL="0" indent="0" algn="ctr">
              <a:buNone/>
              <a:defRPr sz="2400">
                <a:solidFill>
                  <a:srgbClr val="5A7D79"/>
                </a:solidFill>
                <a:latin typeface="Karl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Presented by: John Doe</a:t>
            </a:r>
            <a:endParaRPr lang="en-GB" dirty="0"/>
          </a:p>
        </p:txBody>
      </p:sp>
      <p:sp>
        <p:nvSpPr>
          <p:cNvPr id="28" name="Rectangle 27"/>
          <p:cNvSpPr/>
          <p:nvPr userDrawn="1"/>
        </p:nvSpPr>
        <p:spPr>
          <a:xfrm>
            <a:off x="339883" y="6370638"/>
            <a:ext cx="1024346" cy="486696"/>
          </a:xfrm>
          <a:prstGeom prst="rect">
            <a:avLst/>
          </a:prstGeom>
          <a:solidFill>
            <a:srgbClr val="F47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 userDrawn="1"/>
        </p:nvSpPr>
        <p:spPr>
          <a:xfrm>
            <a:off x="137161" y="269968"/>
            <a:ext cx="1227066" cy="7576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 hasCustomPrompt="1"/>
          </p:nvPr>
        </p:nvSpPr>
        <p:spPr>
          <a:xfrm>
            <a:off x="5286779" y="6208891"/>
            <a:ext cx="1026574" cy="649111"/>
          </a:xfrm>
          <a:solidFill>
            <a:srgbClr val="F2F2F2">
              <a:alpha val="18824"/>
            </a:srgbClr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Logo</a:t>
            </a:r>
            <a:endParaRPr lang="en-GB" dirty="0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2" hasCustomPrompt="1"/>
          </p:nvPr>
        </p:nvSpPr>
        <p:spPr>
          <a:xfrm>
            <a:off x="6569547" y="6208888"/>
            <a:ext cx="1024260" cy="649112"/>
          </a:xfrm>
          <a:solidFill>
            <a:srgbClr val="F2F2F2">
              <a:alpha val="18824"/>
            </a:srgbClr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Logo</a:t>
            </a:r>
            <a:endParaRPr lang="en-GB" dirty="0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3" hasCustomPrompt="1"/>
          </p:nvPr>
        </p:nvSpPr>
        <p:spPr>
          <a:xfrm>
            <a:off x="7856935" y="6208888"/>
            <a:ext cx="1023938" cy="649112"/>
          </a:xfrm>
          <a:solidFill>
            <a:srgbClr val="F2F2F2">
              <a:alpha val="18824"/>
            </a:srgbClr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Logo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93" y="288881"/>
            <a:ext cx="861522" cy="693812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 rot="5400000" flipV="1">
            <a:off x="21899" y="602951"/>
            <a:ext cx="583473" cy="91686"/>
          </a:xfrm>
          <a:prstGeom prst="rect">
            <a:avLst/>
          </a:prstGeom>
          <a:solidFill>
            <a:srgbClr val="F69C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608478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370638"/>
            <a:ext cx="9144000" cy="486696"/>
          </a:xfrm>
          <a:prstGeom prst="rect">
            <a:avLst/>
          </a:prstGeom>
          <a:solidFill>
            <a:srgbClr val="4C4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 userDrawn="1"/>
        </p:nvSpPr>
        <p:spPr>
          <a:xfrm>
            <a:off x="339883" y="6370638"/>
            <a:ext cx="1024346" cy="486696"/>
          </a:xfrm>
          <a:prstGeom prst="rect">
            <a:avLst/>
          </a:prstGeom>
          <a:solidFill>
            <a:srgbClr val="F47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Picture Placeholder 16"/>
          <p:cNvSpPr>
            <a:spLocks noGrp="1"/>
          </p:cNvSpPr>
          <p:nvPr>
            <p:ph type="pic" sz="quarter" idx="11" hasCustomPrompt="1"/>
          </p:nvPr>
        </p:nvSpPr>
        <p:spPr>
          <a:xfrm>
            <a:off x="5286779" y="6208888"/>
            <a:ext cx="1026574" cy="649112"/>
          </a:xfrm>
          <a:solidFill>
            <a:srgbClr val="F2F2F2">
              <a:alpha val="18824"/>
            </a:srgbClr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Logo</a:t>
            </a:r>
            <a:endParaRPr lang="en-GB" dirty="0"/>
          </a:p>
        </p:txBody>
      </p:sp>
      <p:sp>
        <p:nvSpPr>
          <p:cNvPr id="6" name="Picture Placeholder 18"/>
          <p:cNvSpPr>
            <a:spLocks noGrp="1"/>
          </p:cNvSpPr>
          <p:nvPr>
            <p:ph type="pic" sz="quarter" idx="12" hasCustomPrompt="1"/>
          </p:nvPr>
        </p:nvSpPr>
        <p:spPr>
          <a:xfrm>
            <a:off x="6569547" y="6208888"/>
            <a:ext cx="1024260" cy="649112"/>
          </a:xfrm>
          <a:solidFill>
            <a:srgbClr val="F2F2F2">
              <a:alpha val="18824"/>
            </a:srgbClr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Logo</a:t>
            </a:r>
            <a:endParaRPr lang="en-GB" dirty="0"/>
          </a:p>
        </p:txBody>
      </p:sp>
      <p:sp>
        <p:nvSpPr>
          <p:cNvPr id="7" name="Picture Placeholder 22"/>
          <p:cNvSpPr>
            <a:spLocks noGrp="1"/>
          </p:cNvSpPr>
          <p:nvPr>
            <p:ph type="pic" sz="quarter" idx="13" hasCustomPrompt="1"/>
          </p:nvPr>
        </p:nvSpPr>
        <p:spPr>
          <a:xfrm>
            <a:off x="7856935" y="6208888"/>
            <a:ext cx="1023938" cy="649112"/>
          </a:xfrm>
          <a:solidFill>
            <a:srgbClr val="F2F2F2">
              <a:alpha val="18824"/>
            </a:srgbClr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Logo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74124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370638"/>
            <a:ext cx="9144000" cy="486696"/>
          </a:xfrm>
          <a:prstGeom prst="rect">
            <a:avLst/>
          </a:prstGeom>
          <a:solidFill>
            <a:srgbClr val="4C4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 userDrawn="1"/>
        </p:nvSpPr>
        <p:spPr>
          <a:xfrm>
            <a:off x="339883" y="6370638"/>
            <a:ext cx="1024346" cy="486696"/>
          </a:xfrm>
          <a:prstGeom prst="rect">
            <a:avLst/>
          </a:prstGeom>
          <a:solidFill>
            <a:srgbClr val="F47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0896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rgbClr val="C4C4C4">
                <a:alpha val="69804"/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5000"/>
                    </a14:imgEffect>
                    <a14:imgEffect>
                      <a14:colorTemperature colorTemp="5781"/>
                    </a14:imgEffect>
                    <a14:imgEffect>
                      <a14:saturation sat="78000"/>
                    </a14:imgEffect>
                    <a14:imgEffect>
                      <a14:brightnessContrast bright="-29000" contras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5" r="469" b="23200"/>
          <a:stretch/>
        </p:blipFill>
        <p:spPr>
          <a:xfrm>
            <a:off x="-1" y="122123"/>
            <a:ext cx="9144002" cy="6423413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61000"/>
              </a:srgbClr>
            </a:outerShdw>
          </a:effectLst>
        </p:spPr>
      </p:pic>
      <p:sp>
        <p:nvSpPr>
          <p:cNvPr id="27" name="Rectangle 26"/>
          <p:cNvSpPr/>
          <p:nvPr userDrawn="1"/>
        </p:nvSpPr>
        <p:spPr>
          <a:xfrm>
            <a:off x="0" y="6370638"/>
            <a:ext cx="9144000" cy="486696"/>
          </a:xfrm>
          <a:prstGeom prst="rect">
            <a:avLst/>
          </a:prstGeom>
          <a:solidFill>
            <a:srgbClr val="4C4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 userDrawn="1"/>
        </p:nvSpPr>
        <p:spPr>
          <a:xfrm>
            <a:off x="339883" y="6370638"/>
            <a:ext cx="1024346" cy="486696"/>
          </a:xfrm>
          <a:prstGeom prst="rect">
            <a:avLst/>
          </a:prstGeom>
          <a:solidFill>
            <a:srgbClr val="F47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862945"/>
            <a:ext cx="9144002" cy="350702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1887" y="6493055"/>
            <a:ext cx="907869" cy="276483"/>
          </a:xfrm>
          <a:prstGeom prst="rect">
            <a:avLst/>
          </a:prstGeom>
        </p:spPr>
        <p:txBody>
          <a:bodyPr/>
          <a:lstStyle>
            <a:lvl1pPr>
              <a:defRPr sz="1200" b="1">
                <a:latin typeface="Karla"/>
              </a:defRPr>
            </a:lvl1pPr>
          </a:lstStyle>
          <a:p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464830" y="6461761"/>
            <a:ext cx="33114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chemeClr val="bg1"/>
                </a:solidFill>
                <a:latin typeface="+mn-lt"/>
              </a:rPr>
              <a:t>To promote the audit of extractive industries</a:t>
            </a:r>
            <a:endParaRPr lang="en-GB" sz="1400" i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 hasCustomPrompt="1"/>
          </p:nvPr>
        </p:nvSpPr>
        <p:spPr>
          <a:xfrm>
            <a:off x="5286779" y="6208891"/>
            <a:ext cx="1026574" cy="649111"/>
          </a:xfrm>
          <a:solidFill>
            <a:srgbClr val="F2F2F2">
              <a:alpha val="18824"/>
            </a:srgbClr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Logo</a:t>
            </a:r>
            <a:endParaRPr lang="en-GB" dirty="0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2" hasCustomPrompt="1"/>
          </p:nvPr>
        </p:nvSpPr>
        <p:spPr>
          <a:xfrm>
            <a:off x="6569547" y="6208888"/>
            <a:ext cx="1024260" cy="649112"/>
          </a:xfrm>
          <a:solidFill>
            <a:srgbClr val="F2F2F2">
              <a:alpha val="18824"/>
            </a:srgbClr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Logo</a:t>
            </a:r>
            <a:endParaRPr lang="en-GB" dirty="0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3" hasCustomPrompt="1"/>
          </p:nvPr>
        </p:nvSpPr>
        <p:spPr>
          <a:xfrm>
            <a:off x="7856935" y="6208888"/>
            <a:ext cx="1023938" cy="649112"/>
          </a:xfrm>
          <a:solidFill>
            <a:srgbClr val="F2F2F2">
              <a:alpha val="18824"/>
            </a:srgbClr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Logo</a:t>
            </a:r>
            <a:endParaRPr lang="en-GB" dirty="0"/>
          </a:p>
        </p:txBody>
      </p:sp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462" y="1800028"/>
            <a:ext cx="2034230" cy="163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320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8989D-E6E2-4648-BC95-E51B4DE91592}" type="datetimeFigureOut">
              <a:rPr lang="en-GB" smtClean="0"/>
              <a:t>26/02/2023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C443-8DA0-4268-9AE8-5830BA3B8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603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8989D-E6E2-4648-BC95-E51B4DE91592}" type="datetimeFigureOut">
              <a:rPr lang="en-GB" smtClean="0"/>
              <a:t>26/02/2023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C443-8DA0-4268-9AE8-5830BA3B8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72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8989D-E6E2-4648-BC95-E51B4DE91592}" type="datetimeFigureOut">
              <a:rPr lang="en-GB" smtClean="0"/>
              <a:t>26/02/2023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C443-8DA0-4268-9AE8-5830BA3B8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462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8989D-E6E2-4648-BC95-E51B4DE91592}" type="datetimeFigureOut">
              <a:rPr lang="en-GB" smtClean="0"/>
              <a:t>26/02/2023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C443-8DA0-4268-9AE8-5830BA3B8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2758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8989D-E6E2-4648-BC95-E51B4DE91592}" type="datetimeFigureOut">
              <a:rPr lang="en-GB" smtClean="0"/>
              <a:t>26/02/2023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C443-8DA0-4268-9AE8-5830BA3B8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0197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8989D-E6E2-4648-BC95-E51B4DE91592}" type="datetimeFigureOut">
              <a:rPr lang="en-GB" smtClean="0"/>
              <a:t>26/02/2023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C443-8DA0-4268-9AE8-5830BA3B8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921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8989D-E6E2-4648-BC95-E51B4DE91592}" type="datetimeFigureOut">
              <a:rPr lang="en-GB" smtClean="0"/>
              <a:t>26/02/2023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C443-8DA0-4268-9AE8-5830BA3B8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5734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8989D-E6E2-4648-BC95-E51B4DE91592}" type="datetimeFigureOut">
              <a:rPr lang="en-GB" smtClean="0"/>
              <a:t>26/02/2023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C443-8DA0-4268-9AE8-5830BA3B8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608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8989D-E6E2-4648-BC95-E51B4DE91592}" type="datetimeFigureOut">
              <a:rPr lang="en-GB" smtClean="0"/>
              <a:t>26/02/2023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8C443-8DA0-4268-9AE8-5830BA3B8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5596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  <p:sldLayoutId id="2147483664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23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5A7D7-DF05-4541-945F-33AAAA6C92CD}" type="datetime1">
              <a:rPr lang="en-GB" smtClean="0"/>
              <a:pPr/>
              <a:t>26/02/2023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3697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BENEFITS/OPPORTUNITES &amp; CHALLENGES OF EI</a:t>
            </a:r>
            <a:endParaRPr lang="en-GB" sz="3200" dirty="0">
              <a:latin typeface="Arial Narrow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07504" y="1417638"/>
            <a:ext cx="4320480" cy="475932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800" b="1" dirty="0" smtClean="0">
                <a:latin typeface="Calibri body"/>
                <a:ea typeface="Tahoma" panose="020B0604030504040204" pitchFamily="34" charset="0"/>
                <a:cs typeface="Calibri" panose="020F0502020204030204" pitchFamily="34" charset="0"/>
              </a:rPr>
              <a:t>Benefits</a:t>
            </a:r>
          </a:p>
          <a:p>
            <a:pPr marL="0" indent="0">
              <a:buNone/>
            </a:pPr>
            <a:r>
              <a:rPr lang="en-US" sz="1800" b="1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Infrastructure </a:t>
            </a:r>
            <a:r>
              <a:rPr lang="en-US" sz="1800" b="1" dirty="0" err="1" smtClean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Dev’t</a:t>
            </a:r>
            <a:r>
              <a:rPr lang="en-US" sz="1800" b="1" dirty="0" smtClean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</a:p>
          <a:p>
            <a:pPr marL="0" indent="0">
              <a:buNone/>
            </a:pPr>
            <a:r>
              <a:rPr lang="en-US" sz="1800" dirty="0" smtClean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In Uganda, $ </a:t>
            </a:r>
            <a:r>
              <a:rPr lang="en-US" sz="1800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500m airport to be commissioned in 2023, 12 oil roads 660km total </a:t>
            </a:r>
            <a:r>
              <a:rPr lang="en-US" sz="1800" dirty="0" smtClean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length are near to completion.</a:t>
            </a:r>
          </a:p>
          <a:p>
            <a:pPr marL="0" indent="0">
              <a:buNone/>
            </a:pPr>
            <a:endParaRPr lang="en-US" sz="18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800" b="1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Local benefit policies/local </a:t>
            </a:r>
            <a:r>
              <a:rPr lang="en-US" sz="1800" b="1" dirty="0" smtClean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content </a:t>
            </a:r>
            <a:r>
              <a:rPr lang="en-US" sz="1800" dirty="0" smtClean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through knowledge transfer, employment, growth of SMES e.g. in Uganda’s oil &amp; gas sector;</a:t>
            </a:r>
          </a:p>
          <a:p>
            <a:r>
              <a:rPr lang="en-US" sz="1800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C</a:t>
            </a:r>
            <a:r>
              <a:rPr lang="en-US" sz="1800" dirty="0" smtClean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apacity building of 200 SMES in Uganda’s oil &amp; gas to meet large company’s supplier criteria, commercial bank lending requirements</a:t>
            </a:r>
          </a:p>
          <a:p>
            <a:r>
              <a:rPr lang="en-US" sz="1800" dirty="0" smtClean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$1.75m Procurements out of $4.3m executed by Ugandan entities between 2017-2022</a:t>
            </a:r>
          </a:p>
          <a:p>
            <a:pPr marL="0" indent="0">
              <a:buNone/>
            </a:pPr>
            <a:endParaRPr lang="en-US" sz="1800" b="1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Calibri body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  <a:endParaRPr lang="en-US" sz="1800" dirty="0"/>
          </a:p>
        </p:txBody>
      </p:sp>
      <p:pic>
        <p:nvPicPr>
          <p:cNvPr id="12" name="Content Placeholder 8">
            <a:extLst>
              <a:ext uri="{FF2B5EF4-FFF2-40B4-BE49-F238E27FC236}">
                <a16:creationId xmlns:a16="http://schemas.microsoft.com/office/drawing/2014/main" id="{646FE7AD-DF39-D8A4-CF23-9A54963F876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69286" y="1311387"/>
            <a:ext cx="3886200" cy="2376264"/>
          </a:xfrm>
          <a:prstGeom prst="rect">
            <a:avLst/>
          </a:prstGeom>
        </p:spPr>
      </p:pic>
      <p:pic>
        <p:nvPicPr>
          <p:cNvPr id="13" name="Picture 12" descr="Image result for kaiso tonya road hoima">
            <a:extLst>
              <a:ext uri="{FF2B5EF4-FFF2-40B4-BE49-F238E27FC236}">
                <a16:creationId xmlns:a16="http://schemas.microsoft.com/office/drawing/2014/main" id="{D9656F10-2F6A-E168-D582-75594C655B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9286" y="3687650"/>
            <a:ext cx="3903215" cy="24893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0364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BENEFITS/OPPORTUNITES &amp; CHALLENGES OF EI</a:t>
            </a:r>
            <a:endParaRPr lang="en-GB" sz="3200" dirty="0">
              <a:latin typeface="Arial Narrow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07504" y="1417638"/>
            <a:ext cx="4320480" cy="47593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>
                <a:latin typeface="Calibri body"/>
                <a:ea typeface="Tahoma" panose="020B0604030504040204" pitchFamily="34" charset="0"/>
                <a:cs typeface="Calibri" panose="020F0502020204030204" pitchFamily="34" charset="0"/>
              </a:rPr>
              <a:t>Benefits</a:t>
            </a:r>
          </a:p>
          <a:p>
            <a:pPr marL="0" indent="0">
              <a:buNone/>
            </a:pPr>
            <a:r>
              <a:rPr lang="en-US" sz="1800" b="1" dirty="0" smtClean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Revenue </a:t>
            </a:r>
            <a:r>
              <a:rPr lang="en-US" sz="1800" b="1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benefits </a:t>
            </a:r>
            <a:r>
              <a:rPr lang="en-US" sz="1800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–In UAE, intergovernmental transfers between oil producing emirates have granted comfortable living for UAE </a:t>
            </a:r>
            <a:r>
              <a:rPr lang="en-US" sz="1800" dirty="0" smtClean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citizens</a:t>
            </a:r>
          </a:p>
          <a:p>
            <a:pPr marL="0" indent="0">
              <a:buNone/>
            </a:pPr>
            <a:endParaRPr lang="en-US" sz="18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800" b="1" dirty="0" smtClean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Linkages</a:t>
            </a:r>
            <a:r>
              <a:rPr lang="en-US" sz="1800" dirty="0" smtClean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between the EI and other sectors such as Health, Agriculture, Housing, Tourism, Transport. Uganda to earn about $8bn from linkages from oil &amp; gas</a:t>
            </a:r>
            <a:endParaRPr lang="en-US" sz="1800" dirty="0">
              <a:latin typeface="Calibri body"/>
              <a:ea typeface="Tahoma" panose="020B060403050404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Calibri body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  <a:endParaRPr lang="en-US" sz="1800" dirty="0"/>
          </a:p>
        </p:txBody>
      </p:sp>
      <p:pic>
        <p:nvPicPr>
          <p:cNvPr id="9" name="Content Placeholder 8" descr="A group of giraffes stand in a field&#10;&#10;Description automatically generated">
            <a:extLst>
              <a:ext uri="{FF2B5EF4-FFF2-40B4-BE49-F238E27FC236}">
                <a16:creationId xmlns:a16="http://schemas.microsoft.com/office/drawing/2014/main" id="{7122A961-7349-3E0B-4F79-F116C9CF067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396542"/>
            <a:ext cx="1823298" cy="1688641"/>
          </a:xfrm>
          <a:prstGeom prst="rect">
            <a:avLst/>
          </a:prstGeom>
        </p:spPr>
      </p:pic>
      <p:pic>
        <p:nvPicPr>
          <p:cNvPr id="10" name="Picture 9" descr="Two surgeons reviewing an x-ray">
            <a:extLst>
              <a:ext uri="{FF2B5EF4-FFF2-40B4-BE49-F238E27FC236}">
                <a16:creationId xmlns:a16="http://schemas.microsoft.com/office/drawing/2014/main" id="{32F9D4D1-BA3E-3095-2BBB-B2A41CC047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844824"/>
            <a:ext cx="1798222" cy="1495109"/>
          </a:xfrm>
          <a:prstGeom prst="rect">
            <a:avLst/>
          </a:prstGeom>
        </p:spPr>
      </p:pic>
      <p:pic>
        <p:nvPicPr>
          <p:cNvPr id="11" name="Picture 10" descr="Large truck on a highway">
            <a:extLst>
              <a:ext uri="{FF2B5EF4-FFF2-40B4-BE49-F238E27FC236}">
                <a16:creationId xmlns:a16="http://schemas.microsoft.com/office/drawing/2014/main" id="{1F0D9323-936C-D6C1-7D57-795E8CB8576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71"/>
          <a:stretch/>
        </p:blipFill>
        <p:spPr>
          <a:xfrm>
            <a:off x="7187386" y="3390775"/>
            <a:ext cx="1345053" cy="1694408"/>
          </a:xfrm>
          <a:prstGeom prst="rect">
            <a:avLst/>
          </a:prstGeom>
        </p:spPr>
      </p:pic>
      <p:pic>
        <p:nvPicPr>
          <p:cNvPr id="17" name="Picture 16" descr="A picture containing building, outdoor, sky, house&#10;&#10;Description automatically generated">
            <a:extLst>
              <a:ext uri="{FF2B5EF4-FFF2-40B4-BE49-F238E27FC236}">
                <a16:creationId xmlns:a16="http://schemas.microsoft.com/office/drawing/2014/main" id="{9D1C041E-DE68-688F-FD4A-13306EBEEC2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7386" y="1844824"/>
            <a:ext cx="1345053" cy="1545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00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CHALLENGES OF EI SECTOR</a:t>
            </a:r>
            <a:endParaRPr lang="en-GB" sz="3200" dirty="0">
              <a:latin typeface="Arial Narrow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4294967295"/>
          </p:nvPr>
        </p:nvSpPr>
        <p:spPr>
          <a:xfrm>
            <a:off x="0" y="1417638"/>
            <a:ext cx="9036496" cy="47593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Resource-rich developing states typically underperform economically relative to non-resource-rich </a:t>
            </a:r>
            <a:r>
              <a:rPr lang="en-US" sz="1800" dirty="0" smtClean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peers. BECAUSE;-</a:t>
            </a:r>
            <a:endParaRPr lang="en-US" sz="1800" dirty="0"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en-US" sz="1800" b="1" dirty="0" smtClean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800" b="1" dirty="0" smtClean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Revenue Volatility </a:t>
            </a:r>
            <a:r>
              <a:rPr lang="en-US" sz="1800" dirty="0" smtClean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hence volatile budgetary revues for exporters. 60% of revenue found volatile for resource rich countries(IMF 2012 study)</a:t>
            </a:r>
          </a:p>
          <a:p>
            <a:pPr marL="0" indent="0">
              <a:buNone/>
            </a:pPr>
            <a:r>
              <a:rPr lang="en-US" sz="1800" dirty="0" smtClean="0">
                <a:latin typeface="Calibri body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  <a:endParaRPr lang="en-US" sz="1800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14421943"/>
              </p:ext>
            </p:extLst>
          </p:nvPr>
        </p:nvGraphicFramePr>
        <p:xfrm>
          <a:off x="179512" y="2996952"/>
          <a:ext cx="7776864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1715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CHALLENGES OF EI CONT’D</a:t>
            </a:r>
            <a:endParaRPr lang="en-GB" sz="3200" dirty="0">
              <a:latin typeface="Arial Narrow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07504" y="1417638"/>
            <a:ext cx="4320480" cy="4759325"/>
          </a:xfrm>
        </p:spPr>
        <p:txBody>
          <a:bodyPr>
            <a:normAutofit lnSpcReduction="10000"/>
          </a:bodyPr>
          <a:lstStyle/>
          <a:p>
            <a:r>
              <a:rPr lang="en-US" sz="1800" b="1" dirty="0" smtClean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Resource Exhaustion</a:t>
            </a:r>
            <a:r>
              <a:rPr lang="en-US" sz="1800" dirty="0" smtClean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&amp; by implication the exports on which the countries depend.</a:t>
            </a:r>
          </a:p>
          <a:p>
            <a:r>
              <a:rPr lang="en-US" sz="1800" b="1" dirty="0" smtClean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Governance challenges </a:t>
            </a:r>
            <a:r>
              <a:rPr lang="en-US" sz="1800" dirty="0" smtClean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observed through collection, management &amp; distribution of resources resulting into the “Dutch disease”</a:t>
            </a:r>
          </a:p>
          <a:p>
            <a:pPr marL="0" indent="0">
              <a:buNone/>
            </a:pPr>
            <a:endParaRPr lang="en-US" sz="18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  <a:p>
            <a:r>
              <a:rPr lang="en-US" sz="1800" b="1" dirty="0" smtClean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Institutional weaknesses </a:t>
            </a:r>
            <a:r>
              <a:rPr lang="en-US" sz="1800" dirty="0" smtClean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as EI sector dependence for revenue weakens a states taxation system</a:t>
            </a:r>
          </a:p>
          <a:p>
            <a:pPr marL="0" indent="0">
              <a:buNone/>
            </a:pPr>
            <a:endParaRPr lang="en-US" sz="18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  <a:p>
            <a:r>
              <a:rPr lang="en-US" sz="1800" b="1" dirty="0" smtClean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No Guarantee </a:t>
            </a:r>
            <a:r>
              <a:rPr lang="en-US" sz="1800" dirty="0" smtClean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for the long term stability of fiscal legal &amp; regulatory regimes where commercial success is realized</a:t>
            </a:r>
          </a:p>
          <a:p>
            <a:pPr marL="0" indent="0">
              <a:buNone/>
            </a:pPr>
            <a:r>
              <a:rPr lang="en-US" sz="1800" dirty="0" smtClean="0">
                <a:latin typeface="Calibri body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417638"/>
            <a:ext cx="4514850" cy="4759325"/>
          </a:xfrm>
        </p:spPr>
        <p:txBody>
          <a:bodyPr>
            <a:normAutofit/>
          </a:bodyPr>
          <a:lstStyle/>
          <a:p>
            <a:r>
              <a:rPr lang="en-US" sz="1600" dirty="0" smtClean="0">
                <a:latin typeface="Calibri "/>
              </a:rPr>
              <a:t>Difficulty for </a:t>
            </a:r>
            <a:r>
              <a:rPr lang="en-US" sz="1600" dirty="0" err="1" smtClean="0">
                <a:latin typeface="Calibri "/>
              </a:rPr>
              <a:t>Govts</a:t>
            </a:r>
            <a:r>
              <a:rPr lang="en-US" sz="1600" dirty="0" smtClean="0">
                <a:latin typeface="Calibri "/>
              </a:rPr>
              <a:t> to define a fair share of economic rent for resource owners and investors. In 1988 violence between land owners &amp; Government in </a:t>
            </a:r>
            <a:r>
              <a:rPr lang="en-US" sz="1600" dirty="0" err="1" smtClean="0">
                <a:latin typeface="Calibri "/>
              </a:rPr>
              <a:t>Papau</a:t>
            </a:r>
            <a:r>
              <a:rPr lang="en-US" sz="1600" dirty="0" smtClean="0">
                <a:latin typeface="Calibri "/>
              </a:rPr>
              <a:t> Guinea over neglected claims</a:t>
            </a:r>
          </a:p>
          <a:p>
            <a:pPr marL="0" indent="0">
              <a:buNone/>
            </a:pPr>
            <a:endParaRPr lang="en-US" sz="1600" dirty="0">
              <a:latin typeface="Calibri "/>
            </a:endParaRPr>
          </a:p>
          <a:p>
            <a:r>
              <a:rPr lang="en-US" sz="1600" dirty="0" smtClean="0">
                <a:latin typeface="Calibri "/>
              </a:rPr>
              <a:t>Hard to design a competitive legal framework. Uganda </a:t>
            </a:r>
            <a:r>
              <a:rPr lang="en-US" sz="1600" dirty="0" err="1" smtClean="0">
                <a:latin typeface="Calibri "/>
              </a:rPr>
              <a:t>Govt</a:t>
            </a:r>
            <a:r>
              <a:rPr lang="en-US" sz="1600" dirty="0" smtClean="0">
                <a:latin typeface="Calibri "/>
              </a:rPr>
              <a:t> imposed a moratorium on export of un-processed minerals in 2015 </a:t>
            </a:r>
          </a:p>
          <a:p>
            <a:pPr marL="0" indent="0">
              <a:buNone/>
            </a:pPr>
            <a:endParaRPr lang="en-US" sz="1600" dirty="0">
              <a:latin typeface="Calibri "/>
            </a:endParaRPr>
          </a:p>
          <a:p>
            <a:r>
              <a:rPr lang="en-US" sz="1600" dirty="0" smtClean="0">
                <a:latin typeface="Calibri "/>
              </a:rPr>
              <a:t>Environmental and social challenges</a:t>
            </a:r>
            <a:endParaRPr lang="en-US" sz="1600" dirty="0">
              <a:latin typeface="Calibri "/>
            </a:endParaRPr>
          </a:p>
        </p:txBody>
      </p:sp>
    </p:spTree>
    <p:extLst>
      <p:ext uri="{BB962C8B-B14F-4D97-AF65-F5344CB8AC3E}">
        <p14:creationId xmlns:p14="http://schemas.microsoft.com/office/powerpoint/2010/main" val="3882047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POLITICAL ECONOMY OF EI</a:t>
            </a:r>
            <a:endParaRPr lang="en-GB" sz="3200" dirty="0">
              <a:latin typeface="Arial Narrow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07504" y="1417638"/>
            <a:ext cx="4320480" cy="47593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>
                <a:latin typeface="Calibri body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en-US" sz="1800" b="1" dirty="0" smtClean="0">
                <a:latin typeface="Calibri body"/>
                <a:ea typeface="Tahoma" panose="020B0604030504040204" pitchFamily="34" charset="0"/>
                <a:cs typeface="Calibri" panose="020F0502020204030204" pitchFamily="34" charset="0"/>
              </a:rPr>
              <a:t>Inaccurate Analysis</a:t>
            </a:r>
            <a:endParaRPr lang="en-US" sz="1800" dirty="0">
              <a:latin typeface="Calibri body"/>
              <a:ea typeface="Tahoma" panose="020B060403050404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Calibri body"/>
                <a:ea typeface="Tahoma" panose="020B0604030504040204" pitchFamily="34" charset="0"/>
                <a:cs typeface="Calibri" panose="020F0502020204030204" pitchFamily="34" charset="0"/>
              </a:rPr>
              <a:t>Focus on EI resources as source of problems is mistaken!!</a:t>
            </a:r>
          </a:p>
          <a:p>
            <a:pPr marL="0" indent="0">
              <a:buNone/>
            </a:pPr>
            <a:endParaRPr lang="en-US" sz="1800" dirty="0">
              <a:latin typeface="Calibri body"/>
              <a:ea typeface="Tahoma" panose="020B060403050404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800" b="1" dirty="0" smtClean="0">
                <a:latin typeface="Calibri body"/>
                <a:ea typeface="Tahoma" panose="020B0604030504040204" pitchFamily="34" charset="0"/>
                <a:cs typeface="Calibri" panose="020F0502020204030204" pitchFamily="34" charset="0"/>
              </a:rPr>
              <a:t>Real Problem!!!</a:t>
            </a:r>
          </a:p>
          <a:p>
            <a:pPr marL="0" indent="0">
              <a:buNone/>
            </a:pPr>
            <a:r>
              <a:rPr lang="en-US" sz="1800" dirty="0" smtClean="0">
                <a:latin typeface="Calibri body"/>
                <a:ea typeface="Tahoma" panose="020B0604030504040204" pitchFamily="34" charset="0"/>
                <a:cs typeface="Calibri" panose="020F0502020204030204" pitchFamily="34" charset="0"/>
              </a:rPr>
              <a:t>Weak institutions &amp; their interaction with EI resources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3968" y="1417638"/>
            <a:ext cx="4860032" cy="47593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>
                <a:latin typeface="Calibri "/>
              </a:rPr>
              <a:t>How natural resources affect politics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 smtClean="0">
                <a:latin typeface="Calibri "/>
              </a:rPr>
              <a:t>Centralization of power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 smtClean="0">
                <a:latin typeface="Calibri "/>
              </a:rPr>
              <a:t>Rise of politics of allocation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 smtClean="0">
                <a:latin typeface="Calibri "/>
              </a:rPr>
              <a:t>Democracy discouraged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 smtClean="0">
                <a:latin typeface="Calibri "/>
              </a:rPr>
              <a:t>Corruption tendencies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 smtClean="0">
                <a:latin typeface="Calibri "/>
              </a:rPr>
              <a:t>Weakening of institutions</a:t>
            </a:r>
          </a:p>
          <a:p>
            <a:pPr marL="0" indent="0">
              <a:buNone/>
            </a:pPr>
            <a:endParaRPr lang="en-US" sz="1800" dirty="0">
              <a:latin typeface="Calibri "/>
            </a:endParaRPr>
          </a:p>
          <a:p>
            <a:pPr marL="0" indent="0">
              <a:buNone/>
            </a:pPr>
            <a:r>
              <a:rPr lang="en-US" sz="1400" i="1" dirty="0" smtClean="0">
                <a:latin typeface="Calibri "/>
              </a:rPr>
              <a:t>“According to a former vice president of the world bank in Africa, an African country had lost close to $ 400Bn in oil revenue to corruption since independence” </a:t>
            </a:r>
          </a:p>
          <a:p>
            <a:pPr marL="0" indent="0">
              <a:buNone/>
            </a:pPr>
            <a:endParaRPr lang="en-US" sz="1400" i="1" dirty="0">
              <a:latin typeface="Calibri "/>
            </a:endParaRPr>
          </a:p>
          <a:p>
            <a:pPr marL="0" indent="0">
              <a:buNone/>
            </a:pPr>
            <a:r>
              <a:rPr lang="en-US" sz="1400" i="1" dirty="0" smtClean="0">
                <a:latin typeface="Calibri "/>
              </a:rPr>
              <a:t>“Auditing the Auditor” a paper published in 2021, the authors conclude that the independence of a SAI can be legislated upon but lack of regard for Governance by the regime renders audits not impactful</a:t>
            </a:r>
            <a:endParaRPr lang="en-US" sz="1400" i="1" dirty="0">
              <a:latin typeface="Calibri 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3645024"/>
            <a:ext cx="3888432" cy="2531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71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POLITICAL ECONOMY Cont’d</a:t>
            </a:r>
            <a:endParaRPr lang="en-GB" sz="3200" dirty="0">
              <a:latin typeface="Arial Narrow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628650" y="1196752"/>
            <a:ext cx="3886200" cy="4980211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sz="4200" b="1" i="1" dirty="0">
                <a:latin typeface="Calibri body"/>
              </a:rPr>
              <a:t>Commendable Steps </a:t>
            </a:r>
            <a:r>
              <a:rPr lang="en-US" sz="4200" b="1" i="1" dirty="0" smtClean="0">
                <a:latin typeface="Calibri body"/>
              </a:rPr>
              <a:t>so far….</a:t>
            </a:r>
          </a:p>
          <a:p>
            <a:pPr marL="0" indent="0">
              <a:buNone/>
            </a:pPr>
            <a:endParaRPr lang="en-US" sz="4200" dirty="0" smtClean="0">
              <a:latin typeface="Calibri (body)"/>
            </a:endParaRPr>
          </a:p>
          <a:p>
            <a:pPr marL="0" indent="0">
              <a:buNone/>
            </a:pPr>
            <a:r>
              <a:rPr lang="en-US" sz="5000" dirty="0" smtClean="0">
                <a:latin typeface="Calibri (body)"/>
              </a:rPr>
              <a:t>International </a:t>
            </a:r>
            <a:r>
              <a:rPr lang="en-US" sz="5000" dirty="0">
                <a:latin typeface="Calibri (body)"/>
              </a:rPr>
              <a:t>transparency </a:t>
            </a:r>
            <a:r>
              <a:rPr lang="en-US" sz="5000" dirty="0" smtClean="0">
                <a:latin typeface="Calibri (body)"/>
              </a:rPr>
              <a:t>frameworks;-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4200" dirty="0">
                <a:latin typeface="Calibri body"/>
              </a:rPr>
              <a:t>Extractive Industries Transparency Initiative(EITI), 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4200" dirty="0">
                <a:latin typeface="Calibri body"/>
              </a:rPr>
              <a:t>Publish What You Pay(PWYP) </a:t>
            </a:r>
            <a:r>
              <a:rPr lang="en-US" sz="4200" dirty="0" smtClean="0">
                <a:latin typeface="Calibri body"/>
              </a:rPr>
              <a:t> </a:t>
            </a:r>
            <a:endParaRPr lang="en-US" sz="4200" dirty="0">
              <a:latin typeface="Calibri body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4200" dirty="0">
                <a:latin typeface="Calibri body"/>
              </a:rPr>
              <a:t>Open Government  </a:t>
            </a:r>
            <a:r>
              <a:rPr lang="en-US" sz="4200" dirty="0" smtClean="0">
                <a:latin typeface="Calibri body"/>
              </a:rPr>
              <a:t>Partnership</a:t>
            </a:r>
          </a:p>
          <a:p>
            <a:pPr marL="457200" lvl="1" indent="0">
              <a:buNone/>
            </a:pPr>
            <a:endParaRPr lang="en-US" sz="4200" dirty="0">
              <a:latin typeface="Calibri body"/>
            </a:endParaRPr>
          </a:p>
          <a:p>
            <a:r>
              <a:rPr lang="en-US" sz="5000" dirty="0" smtClean="0">
                <a:latin typeface="Calibri (body)"/>
                <a:ea typeface="Tahoma" panose="020B0604030504040204" pitchFamily="34" charset="0"/>
                <a:cs typeface="Calibri" panose="020F0502020204030204" pitchFamily="34" charset="0"/>
              </a:rPr>
              <a:t>For instance EITI has 24 countries participating. </a:t>
            </a:r>
            <a:r>
              <a:rPr lang="en-US" sz="5000" dirty="0">
                <a:latin typeface="Calibri (body)"/>
              </a:rPr>
              <a:t>Uganda joined EITI  in 2020, produced her 1</a:t>
            </a:r>
            <a:r>
              <a:rPr lang="en-US" sz="5000" baseline="30000" dirty="0">
                <a:latin typeface="Calibri (body)"/>
              </a:rPr>
              <a:t>st</a:t>
            </a:r>
            <a:r>
              <a:rPr lang="en-US" sz="5000" dirty="0">
                <a:latin typeface="Calibri (body)"/>
              </a:rPr>
              <a:t> report in June </a:t>
            </a:r>
            <a:r>
              <a:rPr lang="en-US" sz="5000" dirty="0" smtClean="0">
                <a:latin typeface="Calibri (body)"/>
              </a:rPr>
              <a:t>2022</a:t>
            </a:r>
          </a:p>
          <a:p>
            <a:endParaRPr lang="en-US" sz="4200" dirty="0" smtClean="0"/>
          </a:p>
          <a:p>
            <a:r>
              <a:rPr lang="en-US" sz="5000" dirty="0" smtClean="0">
                <a:latin typeface="Calibri (body)"/>
              </a:rPr>
              <a:t>SAI role strengthened as countries also publish results of audits in EITI reports. </a:t>
            </a:r>
            <a:endParaRPr lang="en-US" sz="5000" dirty="0"/>
          </a:p>
          <a:p>
            <a:endParaRPr lang="en-US" sz="1800" dirty="0">
              <a:latin typeface="Calibri body"/>
              <a:ea typeface="Tahoma" panose="020B060403050404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29149" y="1196753"/>
            <a:ext cx="4251723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05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RESOURCE CURSE</a:t>
            </a:r>
            <a:endParaRPr lang="en-GB" sz="3200" dirty="0">
              <a:latin typeface="Arial Narrow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>
                <a:latin typeface="Calibri (body)"/>
              </a:rPr>
              <a:t>PARADOX</a:t>
            </a:r>
          </a:p>
          <a:p>
            <a:pPr marL="0" indent="0">
              <a:buNone/>
            </a:pPr>
            <a:r>
              <a:rPr lang="en-US" sz="2000" dirty="0" smtClean="0">
                <a:latin typeface="Calibri (body)"/>
              </a:rPr>
              <a:t>A reminder that revenue collected from Petroleum is not only a blessing, but also a curse if not handled correctly </a:t>
            </a:r>
          </a:p>
          <a:p>
            <a:pPr marL="0" indent="0">
              <a:buNone/>
            </a:pPr>
            <a:endParaRPr lang="en-US" sz="2000" dirty="0">
              <a:latin typeface="Calibri (body)"/>
            </a:endParaRPr>
          </a:p>
          <a:p>
            <a:pPr marL="0" indent="0">
              <a:buNone/>
            </a:pPr>
            <a:r>
              <a:rPr lang="en-US" sz="2000" dirty="0" smtClean="0">
                <a:latin typeface="Calibri (body)"/>
              </a:rPr>
              <a:t>“Rich BUT Poor”</a:t>
            </a:r>
          </a:p>
          <a:p>
            <a:pPr marL="0" indent="0">
              <a:buNone/>
            </a:pPr>
            <a:r>
              <a:rPr lang="en-US" sz="2000" dirty="0" smtClean="0">
                <a:latin typeface="Calibri (body)"/>
              </a:rPr>
              <a:t>Examples Nigeria, Guinea, Mali</a:t>
            </a:r>
          </a:p>
          <a:p>
            <a:pPr marL="0" indent="0">
              <a:buNone/>
            </a:pPr>
            <a:r>
              <a:rPr lang="en-US" sz="2000" dirty="0" smtClean="0">
                <a:latin typeface="Calibri (body)"/>
              </a:rPr>
              <a:t>Exceptions Norway runs a sovereign wealth fund worth $1.2trillion in Assets for investing surplus funds </a:t>
            </a:r>
            <a:endParaRPr lang="en-US" sz="2000" dirty="0">
              <a:latin typeface="Calibri (body)"/>
            </a:endParaRPr>
          </a:p>
          <a:p>
            <a:pPr marL="0" indent="0">
              <a:buNone/>
            </a:pPr>
            <a:endParaRPr lang="en-US" sz="1800" dirty="0">
              <a:latin typeface="Calibri body"/>
              <a:ea typeface="Tahoma" panose="020B060403050404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29150" y="1916832"/>
            <a:ext cx="4335338" cy="3816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00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RESOURCE CURSE Cont’d</a:t>
            </a:r>
            <a:endParaRPr lang="en-GB" sz="3200" dirty="0">
              <a:latin typeface="Arial Narrow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628650" y="1268760"/>
            <a:ext cx="3886200" cy="490820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800" dirty="0">
              <a:latin typeface="Calibri body"/>
              <a:ea typeface="Tahoma" panose="020B060403050404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800" b="1" dirty="0" smtClean="0"/>
              <a:t>Causes of the Resource Curse</a:t>
            </a:r>
          </a:p>
          <a:p>
            <a:r>
              <a:rPr lang="en-US" sz="1800" dirty="0" smtClean="0"/>
              <a:t>Revenue volatility due to volatile prices of natural resource commodities(affects long term planning </a:t>
            </a:r>
          </a:p>
          <a:p>
            <a:r>
              <a:rPr lang="en-US" sz="1800" dirty="0" smtClean="0"/>
              <a:t>Increased public debt(borrowing against resources)</a:t>
            </a:r>
          </a:p>
          <a:p>
            <a:r>
              <a:rPr lang="en-US" sz="1800" dirty="0" smtClean="0"/>
              <a:t>Dutch disease effect; Tendency of economies ignoring other sectors. For instance manufacturing sector becomes less competitive hence crowding out effect</a:t>
            </a:r>
          </a:p>
          <a:p>
            <a:r>
              <a:rPr lang="en-US" sz="1800" dirty="0" smtClean="0"/>
              <a:t>Politics- Weak institutions, Corruption 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629150" y="1417638"/>
            <a:ext cx="4229100" cy="47593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/>
              <a:t>Possible solutions</a:t>
            </a:r>
          </a:p>
          <a:p>
            <a:r>
              <a:rPr lang="en-US" sz="1800" dirty="0" smtClean="0"/>
              <a:t>Parking some revenues abroad in foreign assets until economy attains absorptive capacity to spend without generating inflation</a:t>
            </a:r>
          </a:p>
          <a:p>
            <a:endParaRPr lang="en-US" sz="1800" dirty="0"/>
          </a:p>
          <a:p>
            <a:r>
              <a:rPr lang="en-US" sz="1800" dirty="0" smtClean="0"/>
              <a:t>A clear legal and regulatory framework is key</a:t>
            </a:r>
          </a:p>
          <a:p>
            <a:pPr marL="0" indent="0">
              <a:buNone/>
            </a:pPr>
            <a:r>
              <a:rPr lang="en-US" sz="1800" dirty="0" smtClean="0"/>
              <a:t> SAIs use this framework as basis to assess  management of EI revenues  and expenditure</a:t>
            </a:r>
          </a:p>
          <a:p>
            <a:pPr marL="0" indent="0">
              <a:buNone/>
            </a:pPr>
            <a:r>
              <a:rPr lang="en-US" sz="1800" dirty="0" smtClean="0"/>
              <a:t>SAI Uganda recommendation on Fiscal Rule for the Petroleum fund(FY 19/20 report); </a:t>
            </a:r>
            <a:r>
              <a:rPr lang="en-US" sz="1800" dirty="0"/>
              <a:t>S</a:t>
            </a:r>
            <a:r>
              <a:rPr lang="en-US" sz="1800" dirty="0" smtClean="0"/>
              <a:t>treamlining allocations to budgeting or investment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08220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RESOURCE CURSE-Chile Case study </a:t>
            </a:r>
            <a:endParaRPr lang="en-GB" sz="3200" dirty="0">
              <a:latin typeface="Arial Narrow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79512" y="1268760"/>
            <a:ext cx="4335338" cy="4908203"/>
          </a:xfrm>
        </p:spPr>
        <p:txBody>
          <a:bodyPr>
            <a:normAutofit/>
          </a:bodyPr>
          <a:lstStyle/>
          <a:p>
            <a:r>
              <a:rPr lang="en-US" sz="1800" dirty="0" smtClean="0"/>
              <a:t>Chile </a:t>
            </a:r>
            <a:r>
              <a:rPr lang="en-US" sz="1800" dirty="0"/>
              <a:t>established two funds in 2006, the </a:t>
            </a:r>
            <a:r>
              <a:rPr lang="en-US" sz="1800" b="1" dirty="0" smtClean="0"/>
              <a:t>Pension Reserve Fund(PRF) </a:t>
            </a:r>
            <a:r>
              <a:rPr lang="en-US" sz="1800" dirty="0" smtClean="0"/>
              <a:t>to </a:t>
            </a:r>
            <a:r>
              <a:rPr lang="en-US" sz="1800" dirty="0"/>
              <a:t>finance pension and social </a:t>
            </a:r>
            <a:r>
              <a:rPr lang="en-US" sz="1800" dirty="0" smtClean="0"/>
              <a:t>welfare spending </a:t>
            </a:r>
            <a:r>
              <a:rPr lang="en-US" sz="1800" dirty="0"/>
              <a:t>and the </a:t>
            </a:r>
            <a:r>
              <a:rPr lang="en-US" sz="1800" b="1" dirty="0"/>
              <a:t>Economic and Social Stabilization</a:t>
            </a:r>
          </a:p>
          <a:p>
            <a:r>
              <a:rPr lang="en-US" sz="1800" b="1" dirty="0" smtClean="0"/>
              <a:t>Fund(ESSF)</a:t>
            </a:r>
            <a:r>
              <a:rPr lang="en-US" sz="1800" dirty="0" smtClean="0"/>
              <a:t> </a:t>
            </a:r>
            <a:r>
              <a:rPr lang="en-US" sz="1800" dirty="0"/>
              <a:t>to help overcome fiscal deficits when </a:t>
            </a:r>
            <a:r>
              <a:rPr lang="en-US" sz="1800" dirty="0" smtClean="0"/>
              <a:t>copper revenues </a:t>
            </a:r>
            <a:r>
              <a:rPr lang="en-US" sz="1800" dirty="0"/>
              <a:t>decline unexpectedly</a:t>
            </a:r>
            <a:r>
              <a:rPr lang="en-US" sz="1800" dirty="0" smtClean="0"/>
              <a:t>. i.e. in times of low growth/copper prices &amp; pay down public debt </a:t>
            </a:r>
          </a:p>
          <a:p>
            <a:endParaRPr lang="en-US" sz="1800" dirty="0"/>
          </a:p>
          <a:p>
            <a:r>
              <a:rPr lang="en-US" sz="1800" dirty="0" smtClean="0"/>
              <a:t>The </a:t>
            </a:r>
            <a:r>
              <a:rPr lang="en-US" sz="1800" dirty="0"/>
              <a:t>funds are </a:t>
            </a:r>
            <a:r>
              <a:rPr lang="en-US" sz="1800" dirty="0" smtClean="0"/>
              <a:t>governed by </a:t>
            </a:r>
            <a:r>
              <a:rPr lang="en-US" sz="1800" dirty="0"/>
              <a:t>a strong set of deposit and withdrawal rules </a:t>
            </a:r>
            <a:r>
              <a:rPr lang="en-US" sz="1800" dirty="0" smtClean="0"/>
              <a:t>with </a:t>
            </a:r>
            <a:r>
              <a:rPr lang="en-US" sz="1800" dirty="0"/>
              <a:t>a fiscal rule that has the effect of </a:t>
            </a:r>
            <a:r>
              <a:rPr lang="en-US" sz="1800" dirty="0" smtClean="0"/>
              <a:t>smoothing spending </a:t>
            </a:r>
            <a:r>
              <a:rPr lang="en-US" sz="1800" dirty="0"/>
              <a:t>over time.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644008" y="1417638"/>
            <a:ext cx="4320480" cy="4759325"/>
          </a:xfrm>
        </p:spPr>
        <p:txBody>
          <a:bodyPr>
            <a:noAutofit/>
          </a:bodyPr>
          <a:lstStyle/>
          <a:p>
            <a:r>
              <a:rPr lang="en-US" sz="1800" b="1" dirty="0" smtClean="0"/>
              <a:t>Fund  transparency</a:t>
            </a:r>
            <a:r>
              <a:rPr lang="en-US" sz="1800" dirty="0" smtClean="0"/>
              <a:t>. </a:t>
            </a:r>
            <a:r>
              <a:rPr lang="en-US" sz="1800" dirty="0"/>
              <a:t>Information </a:t>
            </a:r>
            <a:r>
              <a:rPr lang="en-US" sz="1800" dirty="0" smtClean="0"/>
              <a:t>on fund managers, return on specific investments and how deposits &amp; withdrawals are calculated is publicly available</a:t>
            </a:r>
          </a:p>
          <a:p>
            <a:r>
              <a:rPr lang="en-US" sz="1800" dirty="0" smtClean="0"/>
              <a:t>A </a:t>
            </a:r>
            <a:r>
              <a:rPr lang="en-US" sz="1800" dirty="0"/>
              <a:t>minimum of 0.2 percent of the previous </a:t>
            </a:r>
            <a:r>
              <a:rPr lang="en-US" sz="1800" dirty="0" smtClean="0"/>
              <a:t>year’s GDP </a:t>
            </a:r>
            <a:r>
              <a:rPr lang="en-US" sz="1800" dirty="0"/>
              <a:t>must be deposited in the </a:t>
            </a:r>
            <a:r>
              <a:rPr lang="en-US" sz="1800" dirty="0" smtClean="0"/>
              <a:t>PRF annually</a:t>
            </a:r>
            <a:r>
              <a:rPr lang="en-US" sz="1800" dirty="0"/>
              <a:t>. If the effective fiscal surplus exceeds </a:t>
            </a:r>
            <a:r>
              <a:rPr lang="en-US" sz="1800" dirty="0" smtClean="0"/>
              <a:t>this amount</a:t>
            </a:r>
            <a:r>
              <a:rPr lang="en-US" sz="1800" dirty="0"/>
              <a:t>, the deposit amount can rise to a maximum </a:t>
            </a:r>
            <a:r>
              <a:rPr lang="en-US" sz="1800" dirty="0" smtClean="0"/>
              <a:t>of 0.5 </a:t>
            </a:r>
            <a:r>
              <a:rPr lang="en-US" sz="1800" dirty="0"/>
              <a:t>percent of the previous year’s GDP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Remaining </a:t>
            </a:r>
            <a:r>
              <a:rPr lang="en-US" sz="1800" dirty="0"/>
              <a:t>fiscal surplus after deposits to </a:t>
            </a:r>
            <a:r>
              <a:rPr lang="en-US" sz="1800" dirty="0" smtClean="0"/>
              <a:t>the PRF, </a:t>
            </a:r>
            <a:r>
              <a:rPr lang="en-US" sz="1800" dirty="0"/>
              <a:t>are deposited into the </a:t>
            </a:r>
            <a:r>
              <a:rPr lang="en-US" sz="1800" dirty="0" smtClean="0"/>
              <a:t>ESSF.</a:t>
            </a:r>
          </a:p>
          <a:p>
            <a:r>
              <a:rPr lang="en-US" sz="1800" dirty="0"/>
              <a:t>Funds from the </a:t>
            </a:r>
            <a:r>
              <a:rPr lang="en-US" sz="1800" dirty="0" smtClean="0"/>
              <a:t>PRF </a:t>
            </a:r>
            <a:r>
              <a:rPr lang="en-US" sz="1800" dirty="0"/>
              <a:t>can be </a:t>
            </a:r>
            <a:r>
              <a:rPr lang="en-US" sz="1800" dirty="0" smtClean="0"/>
              <a:t>used only </a:t>
            </a:r>
            <a:r>
              <a:rPr lang="en-US" sz="1800" dirty="0"/>
              <a:t>to pay for pension and social welfare liabilities.</a:t>
            </a:r>
          </a:p>
        </p:txBody>
      </p:sp>
    </p:spTree>
    <p:extLst>
      <p:ext uri="{BB962C8B-B14F-4D97-AF65-F5344CB8AC3E}">
        <p14:creationId xmlns:p14="http://schemas.microsoft.com/office/powerpoint/2010/main" val="5250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INTRODUCTION TO FISCAL INSTRUMENTS IN EI</a:t>
            </a:r>
            <a:endParaRPr lang="en-GB" sz="3200" dirty="0">
              <a:latin typeface="Arial Narrow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79512" y="1268760"/>
            <a:ext cx="4536504" cy="490820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1900" b="1" dirty="0" smtClean="0">
                <a:latin typeface="Calibri body"/>
                <a:ea typeface="Tahoma" panose="020B0604030504040204" pitchFamily="34" charset="0"/>
                <a:cs typeface="Calibri" panose="020F0502020204030204" pitchFamily="34" charset="0"/>
              </a:rPr>
              <a:t>FISCAL REGIMES</a:t>
            </a:r>
            <a:endParaRPr lang="en-US" sz="1900" b="1" dirty="0">
              <a:latin typeface="Calibri body"/>
              <a:ea typeface="Tahoma" panose="020B060403050404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000" b="1" dirty="0" smtClean="0"/>
              <a:t>Concessionary/License</a:t>
            </a:r>
          </a:p>
          <a:p>
            <a:r>
              <a:rPr lang="en-US" sz="2000" dirty="0" smtClean="0"/>
              <a:t>Company provides the financing</a:t>
            </a:r>
          </a:p>
          <a:p>
            <a:r>
              <a:rPr lang="en-US" sz="2000" dirty="0" smtClean="0"/>
              <a:t>Company bears all the risks including geological</a:t>
            </a:r>
            <a:r>
              <a:rPr lang="en-US" sz="2000" dirty="0"/>
              <a:t> </a:t>
            </a:r>
            <a:r>
              <a:rPr lang="en-US" sz="2000" dirty="0" smtClean="0"/>
              <a:t>and economic.</a:t>
            </a:r>
          </a:p>
          <a:p>
            <a:r>
              <a:rPr lang="en-US" sz="2000" dirty="0" smtClean="0"/>
              <a:t>Contractor has ownership over any resource found.</a:t>
            </a:r>
          </a:p>
          <a:p>
            <a:r>
              <a:rPr lang="en-US" sz="2000" dirty="0" smtClean="0"/>
              <a:t>Contractor receives all the oil, gas &amp; minerals produced/extracted</a:t>
            </a:r>
          </a:p>
          <a:p>
            <a:r>
              <a:rPr lang="en-US" sz="2000" dirty="0" smtClean="0"/>
              <a:t>Revenues(mining/petroleum profits) are taxed. CIT rates for EI sector often higher than other sectors(Indonesia for mining sector, Nigeria, </a:t>
            </a:r>
            <a:r>
              <a:rPr lang="en-US" sz="2000" dirty="0" err="1" smtClean="0"/>
              <a:t>Trinadad</a:t>
            </a:r>
            <a:r>
              <a:rPr lang="en-US" sz="2000" dirty="0" smtClean="0"/>
              <a:t> &amp; Tobago for petroleum)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Dominant In mining with exceptions of Philippines with contract based mining PSC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5011960" y="1268760"/>
            <a:ext cx="3888432" cy="47525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Examples; Norway, Brazil, Egypt, Tunisia, Colombia ,</a:t>
            </a:r>
            <a:r>
              <a:rPr lang="en-US" sz="1800" dirty="0" err="1" smtClean="0"/>
              <a:t>Argentina,Ghana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81383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05582" y="1122363"/>
            <a:ext cx="8475291" cy="1708760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en-US" sz="4000" b="1" dirty="0">
                <a:latin typeface="Arial Narrow" panose="020B0606020202030204" pitchFamily="34" charset="0"/>
              </a:rPr>
              <a:t>OVERVIEW OF THE EXTRACTIVE INDUSTRIES;</a:t>
            </a:r>
            <a:r>
              <a:rPr lang="en-US" sz="4000" b="1" dirty="0">
                <a:solidFill>
                  <a:srgbClr val="FF0000"/>
                </a:solidFill>
              </a:rPr>
              <a:t/>
            </a:r>
            <a:br>
              <a:rPr lang="en-US" sz="4000" b="1" dirty="0">
                <a:solidFill>
                  <a:srgbClr val="FF0000"/>
                </a:solidFill>
              </a:rPr>
            </a:br>
            <a:r>
              <a:rPr lang="en-GB" sz="4000" dirty="0" smtClean="0">
                <a:latin typeface="Arial Narrow" pitchFamily="34" charset="0"/>
              </a:rPr>
              <a:t>An Introduction of the Extractive Industries</a:t>
            </a:r>
            <a:endParaRPr lang="en-GB" sz="4000" dirty="0">
              <a:latin typeface="Arial Narrow" pitchFamily="34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11560" y="3745523"/>
            <a:ext cx="7634272" cy="210136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0000"/>
                </a:solidFill>
                <a:latin typeface="Arial Narrow" pitchFamily="34" charset="0"/>
              </a:rPr>
              <a:t>Presented by; </a:t>
            </a:r>
          </a:p>
          <a:p>
            <a:r>
              <a:rPr lang="en-GB" b="1" dirty="0" smtClean="0">
                <a:solidFill>
                  <a:srgbClr val="FF0000"/>
                </a:solidFill>
                <a:latin typeface="Arial Narrow" pitchFamily="34" charset="0"/>
              </a:rPr>
              <a:t>    Robert </a:t>
            </a:r>
            <a:r>
              <a:rPr lang="en-GB" b="1" dirty="0" err="1" smtClean="0">
                <a:solidFill>
                  <a:srgbClr val="FF0000"/>
                </a:solidFill>
                <a:latin typeface="Arial Narrow" pitchFamily="34" charset="0"/>
              </a:rPr>
              <a:t>Muhumuza</a:t>
            </a:r>
            <a:endParaRPr lang="en-GB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r>
              <a:rPr lang="en-GB" b="1" dirty="0" smtClean="0">
                <a:solidFill>
                  <a:srgbClr val="FF0000"/>
                </a:solidFill>
                <a:latin typeface="Arial Narrow" pitchFamily="34" charset="0"/>
              </a:rPr>
              <a:t>Office of the Auditor General  Uganda</a:t>
            </a:r>
            <a:endParaRPr lang="en-GB" b="1" dirty="0">
              <a:solidFill>
                <a:srgbClr val="FF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1621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FISCAL REGIMES Cont’d</a:t>
            </a:r>
            <a:endParaRPr lang="en-GB" sz="3200" dirty="0">
              <a:latin typeface="Arial Narrow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79512" y="1268760"/>
            <a:ext cx="4618856" cy="49082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/>
              <a:t>CONTRACTUAL SYSTEMS</a:t>
            </a:r>
          </a:p>
          <a:p>
            <a:pPr marL="0" indent="0">
              <a:buNone/>
            </a:pPr>
            <a:r>
              <a:rPr lang="en-US" sz="2000" b="1" dirty="0" smtClean="0"/>
              <a:t>Production Sharing Agreements/contracts</a:t>
            </a:r>
          </a:p>
          <a:p>
            <a:r>
              <a:rPr lang="en-US" sz="2000" dirty="0" smtClean="0"/>
              <a:t>Possesses similar instruments with concessionary/license such as royalty, CIT</a:t>
            </a:r>
          </a:p>
          <a:p>
            <a:r>
              <a:rPr lang="en-US" sz="2000" dirty="0" smtClean="0"/>
              <a:t>Distinction;- State receives a % of actual production in addition to any taxes or royalties</a:t>
            </a:r>
          </a:p>
          <a:p>
            <a:r>
              <a:rPr lang="en-US" sz="2000" dirty="0" smtClean="0"/>
              <a:t>Government and company sign production sharing agreement for company to explore &amp; produce</a:t>
            </a:r>
          </a:p>
          <a:p>
            <a:r>
              <a:rPr lang="en-US" sz="2000" dirty="0" smtClean="0"/>
              <a:t>Examples; Libya, Ghana, Indonesia, Uganda, Philippines 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5011960" y="1268760"/>
            <a:ext cx="3888432" cy="475252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800" b="1" dirty="0" smtClean="0"/>
              <a:t>Technical Service Agreements</a:t>
            </a:r>
          </a:p>
          <a:p>
            <a:pPr marL="0" indent="0">
              <a:buNone/>
            </a:pPr>
            <a:r>
              <a:rPr lang="en-US" sz="1800" dirty="0" smtClean="0"/>
              <a:t>Confined to the hydro carbons upstream sector</a:t>
            </a:r>
          </a:p>
          <a:p>
            <a:endParaRPr lang="en-US" sz="1800" dirty="0" smtClean="0"/>
          </a:p>
          <a:p>
            <a:r>
              <a:rPr lang="en-US" sz="1800" b="1" dirty="0" smtClean="0"/>
              <a:t>Risk service</a:t>
            </a:r>
            <a:r>
              <a:rPr lang="en-US" sz="1800" dirty="0" smtClean="0"/>
              <a:t>: Companies perform upstream activities at their risk in exchange for an agreed service fee per barrel of production.</a:t>
            </a:r>
          </a:p>
          <a:p>
            <a:pPr marL="0" indent="0">
              <a:buNone/>
            </a:pPr>
            <a:r>
              <a:rPr lang="en-US" sz="1800" dirty="0" smtClean="0"/>
              <a:t>Risks include exploration &amp; production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1800" b="1" dirty="0" smtClean="0"/>
              <a:t>Pure service</a:t>
            </a:r>
            <a:r>
              <a:rPr lang="en-US" sz="1800" dirty="0" smtClean="0"/>
              <a:t>: company paid a flat fee for its expertise in exploration &amp; production. HG bears all risks</a:t>
            </a:r>
          </a:p>
          <a:p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Examples; Philippines, Peru, Mexico, Bolivia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0962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FISCAL INSTRUMENTS</a:t>
            </a:r>
            <a:endParaRPr lang="en-GB" sz="3200" dirty="0">
              <a:latin typeface="Arial Narrow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79512" y="1268760"/>
            <a:ext cx="4464496" cy="490820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000" b="1" dirty="0" smtClean="0"/>
              <a:t>Royalty</a:t>
            </a:r>
            <a:r>
              <a:rPr lang="en-US" sz="2000" dirty="0" smtClean="0"/>
              <a:t>-Payment for right to use another’s property; normally based on price of extracted product  </a:t>
            </a:r>
          </a:p>
          <a:p>
            <a:pPr marL="0" indent="0">
              <a:buNone/>
            </a:pPr>
            <a:endParaRPr lang="en-US" sz="2000" b="1" dirty="0" smtClean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000" b="1" dirty="0" smtClean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Signature</a:t>
            </a:r>
            <a:r>
              <a:rPr lang="en-US" sz="2000" b="1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&amp; Production bonuses- </a:t>
            </a:r>
            <a:r>
              <a:rPr lang="en-US" sz="2000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Fixed one </a:t>
            </a:r>
            <a:r>
              <a:rPr lang="en-US" sz="2000" dirty="0" smtClean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off payments </a:t>
            </a:r>
            <a:r>
              <a:rPr lang="en-US" sz="2000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or linked to events such as license or contract award or </a:t>
            </a:r>
            <a:r>
              <a:rPr lang="en-US" sz="2000" dirty="0" smtClean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signature.</a:t>
            </a:r>
          </a:p>
          <a:p>
            <a:pPr marL="0" indent="0">
              <a:buNone/>
            </a:pPr>
            <a:endParaRPr lang="en-US" sz="2000" b="1" dirty="0" smtClean="0"/>
          </a:p>
          <a:p>
            <a:pPr marL="0" indent="0">
              <a:buNone/>
            </a:pPr>
            <a:r>
              <a:rPr lang="en-US" sz="2000" b="1" dirty="0" smtClean="0"/>
              <a:t>Production sharing-</a:t>
            </a:r>
            <a:r>
              <a:rPr lang="en-US" sz="2000" dirty="0" smtClean="0"/>
              <a:t>Profit</a:t>
            </a:r>
            <a:r>
              <a:rPr lang="en-US" sz="2000" b="1" dirty="0" smtClean="0"/>
              <a:t> </a:t>
            </a:r>
            <a:r>
              <a:rPr lang="en-US" sz="2000" dirty="0" smtClean="0"/>
              <a:t>oil/profit minerals</a:t>
            </a:r>
          </a:p>
          <a:p>
            <a:pPr marL="0" indent="0">
              <a:buNone/>
            </a:pPr>
            <a:endParaRPr lang="en-US" sz="2000" b="1" dirty="0" smtClean="0"/>
          </a:p>
          <a:p>
            <a:pPr marL="0" indent="0">
              <a:buNone/>
            </a:pPr>
            <a:r>
              <a:rPr lang="en-US" sz="2000" b="1" dirty="0" smtClean="0"/>
              <a:t>Surface Rental-Payment </a:t>
            </a:r>
            <a:r>
              <a:rPr lang="en-US" sz="2000" dirty="0" smtClean="0"/>
              <a:t>for use of land for a period e.g. annual</a:t>
            </a:r>
          </a:p>
          <a:p>
            <a:pPr marL="0" indent="0">
              <a:buNone/>
            </a:pPr>
            <a:endParaRPr lang="en-US" sz="2000" b="1" dirty="0" smtClean="0"/>
          </a:p>
          <a:p>
            <a:pPr marL="0" indent="0">
              <a:buNone/>
            </a:pPr>
            <a:r>
              <a:rPr lang="en-US" sz="2000" b="1" dirty="0" smtClean="0"/>
              <a:t>State Participatio</a:t>
            </a:r>
            <a:r>
              <a:rPr lang="en-US" sz="2000" dirty="0" smtClean="0"/>
              <a:t>n/joint</a:t>
            </a:r>
            <a:r>
              <a:rPr lang="en-US" sz="2000" b="1" dirty="0" smtClean="0"/>
              <a:t> </a:t>
            </a:r>
            <a:r>
              <a:rPr lang="en-US" sz="2000" dirty="0" smtClean="0"/>
              <a:t>venture:(Full, Carried or Free Equity Participation)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	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644008" y="1268760"/>
            <a:ext cx="4392488" cy="47525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WHT, VAT, Import and export </a:t>
            </a:r>
            <a:r>
              <a:rPr lang="en-US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duties, Capital 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gains </a:t>
            </a:r>
            <a:r>
              <a:rPr lang="en-US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tax(CGT)</a:t>
            </a:r>
          </a:p>
          <a:p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In 2015 Tullow agreed to Pay $250m in CGT to Ugandan </a:t>
            </a:r>
            <a:r>
              <a:rPr lang="en-US" sz="1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Govt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after a Tax dispute.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41338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Calibri (body)"/>
              </a:rPr>
              <a:t>FISCAL INSTRUMENTS- GOVT TAKE</a:t>
            </a:r>
            <a:endParaRPr lang="en-GB" sz="2400" dirty="0">
              <a:latin typeface="Calibri (body)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036003082"/>
              </p:ext>
            </p:extLst>
          </p:nvPr>
        </p:nvGraphicFramePr>
        <p:xfrm>
          <a:off x="539552" y="1196752"/>
          <a:ext cx="806489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0616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Calibri (body)"/>
              </a:rPr>
              <a:t>ILLUSTRATION-UGANDA’S PSA</a:t>
            </a:r>
            <a:endParaRPr lang="en-GB" sz="2400" dirty="0">
              <a:latin typeface="Calibri (body)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071339312"/>
              </p:ext>
            </p:extLst>
          </p:nvPr>
        </p:nvGraphicFramePr>
        <p:xfrm>
          <a:off x="539552" y="1196752"/>
          <a:ext cx="806489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81137" y="1196753"/>
            <a:ext cx="6547247" cy="4084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12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Calibri (body)"/>
              </a:rPr>
              <a:t>FISCALINSTRUMENTS-DESIRABLE ATTRIBUTES</a:t>
            </a:r>
            <a:endParaRPr lang="en-GB" sz="2400" dirty="0">
              <a:latin typeface="Arial Narrow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4294967295"/>
          </p:nvPr>
        </p:nvSpPr>
        <p:spPr>
          <a:xfrm>
            <a:off x="0" y="1417638"/>
            <a:ext cx="9036496" cy="4759325"/>
          </a:xfrm>
        </p:spPr>
        <p:txBody>
          <a:bodyPr>
            <a:normAutofit/>
          </a:bodyPr>
          <a:lstStyle/>
          <a:p>
            <a:endParaRPr lang="en-US" sz="1800" dirty="0">
              <a:latin typeface="Calibri(body)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618348526"/>
              </p:ext>
            </p:extLst>
          </p:nvPr>
        </p:nvGraphicFramePr>
        <p:xfrm>
          <a:off x="683568" y="1410023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9630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Calibri (body)"/>
              </a:rPr>
              <a:t>FISCALINSTRUMENTS –IN CONCLUSION</a:t>
            </a:r>
            <a:endParaRPr lang="en-GB" sz="2400" dirty="0">
              <a:latin typeface="Arial Narrow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4294967295"/>
          </p:nvPr>
        </p:nvSpPr>
        <p:spPr>
          <a:xfrm>
            <a:off x="0" y="1196752"/>
            <a:ext cx="9036496" cy="4980211"/>
          </a:xfrm>
        </p:spPr>
        <p:txBody>
          <a:bodyPr>
            <a:normAutofit lnSpcReduction="10000"/>
          </a:bodyPr>
          <a:lstStyle/>
          <a:p>
            <a:pPr marL="0" lvl="1" indent="0">
              <a:buNone/>
            </a:pPr>
            <a:r>
              <a:rPr lang="en-US" sz="1800" b="1" dirty="0" smtClean="0">
                <a:latin typeface="Calibri(body)"/>
              </a:rPr>
              <a:t>Fiscal regime monitoring(including auditing</a:t>
            </a:r>
            <a:r>
              <a:rPr lang="en-US" sz="1800" dirty="0" smtClean="0">
                <a:latin typeface="Calibri(body)"/>
              </a:rPr>
              <a:t>)</a:t>
            </a:r>
            <a:r>
              <a:rPr lang="en-US" sz="1600" dirty="0" smtClean="0">
                <a:latin typeface="Calibri(body)"/>
              </a:rPr>
              <a:t>: </a:t>
            </a:r>
            <a:r>
              <a:rPr lang="en-US" sz="1600" dirty="0">
                <a:latin typeface="Calibri(body)"/>
              </a:rPr>
              <a:t>SAI Uganda(in audit report FY 18/19) highlighted Inadequacies in Inspections and failure to </a:t>
            </a:r>
            <a:r>
              <a:rPr lang="en-US" sz="1600" dirty="0" smtClean="0">
                <a:latin typeface="Calibri(body)"/>
              </a:rPr>
              <a:t>collect about $22.9m  </a:t>
            </a:r>
            <a:r>
              <a:rPr lang="en-US" sz="1600" dirty="0">
                <a:latin typeface="Calibri(body)"/>
              </a:rPr>
              <a:t>by the ministry of Energy in FY 17/18 &amp; 18/19 for minerals such as G</a:t>
            </a:r>
            <a:r>
              <a:rPr lang="en-US" sz="1600" dirty="0" smtClean="0">
                <a:latin typeface="Calibri(body)"/>
              </a:rPr>
              <a:t>old Tantalum</a:t>
            </a:r>
            <a:r>
              <a:rPr lang="en-US" sz="1600" dirty="0">
                <a:latin typeface="Calibri(body)"/>
              </a:rPr>
              <a:t>, &amp; </a:t>
            </a:r>
            <a:r>
              <a:rPr lang="en-US" sz="1600" dirty="0" err="1">
                <a:latin typeface="Calibri(body)"/>
              </a:rPr>
              <a:t>T</a:t>
            </a:r>
            <a:r>
              <a:rPr lang="en-US" sz="1600" dirty="0" err="1" smtClean="0">
                <a:latin typeface="Calibri(body)"/>
              </a:rPr>
              <a:t>angsten</a:t>
            </a:r>
            <a:r>
              <a:rPr lang="en-US" sz="1600" dirty="0" smtClean="0">
                <a:latin typeface="Calibri(body)"/>
              </a:rPr>
              <a:t>.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sz="1600" dirty="0" smtClean="0">
              <a:latin typeface="Calibri body"/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1600" dirty="0" smtClean="0">
                <a:latin typeface="Calibri body"/>
              </a:rPr>
              <a:t>Findings </a:t>
            </a:r>
            <a:r>
              <a:rPr lang="en-US" sz="1600" dirty="0">
                <a:latin typeface="Calibri body"/>
              </a:rPr>
              <a:t>contributed to repealing of the mining Act 2003 to the Mining &amp; Minerals Act 2021 that among others introduced a traceability &amp; certification scheme to avoid smuggling of the above minerals 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sz="1600" dirty="0">
              <a:latin typeface="Calibri(body)"/>
            </a:endParaRPr>
          </a:p>
          <a:p>
            <a:pPr marL="0" indent="0">
              <a:buNone/>
            </a:pPr>
            <a:r>
              <a:rPr lang="en-US" sz="1800" b="1" dirty="0" smtClean="0">
                <a:latin typeface="Calibri(body)"/>
              </a:rPr>
              <a:t>Each Fiscal regime is country specific</a:t>
            </a:r>
            <a:r>
              <a:rPr lang="en-US" sz="1800" dirty="0" smtClean="0">
                <a:latin typeface="Calibri(body)"/>
              </a:rPr>
              <a:t>/no one size fits all. E.g. stage of value chain the country is at, HG Requirements(capital or expertise). </a:t>
            </a:r>
          </a:p>
          <a:p>
            <a:r>
              <a:rPr lang="en-US" sz="1800" dirty="0" smtClean="0">
                <a:latin typeface="Calibri(body)"/>
              </a:rPr>
              <a:t>For instance Angola adopted the PSA, unlike for most countries with this regime, the  PSA has no royalty requirements &amp; the IOCs pay 50% petroleum income tax different from the normal CIT rate of 25%</a:t>
            </a:r>
          </a:p>
          <a:p>
            <a:pPr marL="0" indent="0">
              <a:buNone/>
            </a:pPr>
            <a:endParaRPr lang="en-US" sz="1800" dirty="0">
              <a:latin typeface="Calibri(body)"/>
            </a:endParaRPr>
          </a:p>
          <a:p>
            <a:pPr marL="0" indent="0">
              <a:buNone/>
            </a:pPr>
            <a:r>
              <a:rPr lang="en-US" sz="1800" dirty="0" smtClean="0">
                <a:latin typeface="Calibri(body)"/>
              </a:rPr>
              <a:t>Each instrument/regime has pros and cons</a:t>
            </a:r>
          </a:p>
          <a:p>
            <a:pPr marL="0" indent="0">
              <a:buNone/>
            </a:pPr>
            <a:endParaRPr lang="en-US" sz="1800" dirty="0">
              <a:latin typeface="Calibri(body)"/>
            </a:endParaRPr>
          </a:p>
          <a:p>
            <a:pPr marL="0" indent="0">
              <a:buNone/>
            </a:pPr>
            <a:r>
              <a:rPr lang="en-US" sz="1800" b="1" dirty="0" smtClean="0">
                <a:latin typeface="Calibri(body)"/>
              </a:rPr>
              <a:t>SAIs need to have an understanding of country specific EI Fiscal Regimes. </a:t>
            </a:r>
            <a:endParaRPr lang="en-US" sz="1800" b="1" dirty="0">
              <a:latin typeface="Calibri(body)"/>
            </a:endParaRPr>
          </a:p>
        </p:txBody>
      </p:sp>
    </p:spTree>
    <p:extLst>
      <p:ext uri="{BB962C8B-B14F-4D97-AF65-F5344CB8AC3E}">
        <p14:creationId xmlns:p14="http://schemas.microsoft.com/office/powerpoint/2010/main" val="2405069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Calibri (body)"/>
              </a:rPr>
              <a:t>FISCAL REGIMES PROS &amp; CONS–</a:t>
            </a:r>
            <a:endParaRPr lang="en-GB" sz="2400" dirty="0">
              <a:latin typeface="Arial Narrow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4294967295"/>
          </p:nvPr>
        </p:nvSpPr>
        <p:spPr>
          <a:xfrm>
            <a:off x="0" y="1196752"/>
            <a:ext cx="9036496" cy="4980211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2400" b="1" u="sng" dirty="0" smtClean="0">
                <a:latin typeface="Calibri(body)"/>
              </a:rPr>
              <a:t>Concessionary</a:t>
            </a:r>
            <a:r>
              <a:rPr lang="en-US" b="1" u="sng" dirty="0" smtClean="0">
                <a:latin typeface="Calibri(body)"/>
              </a:rPr>
              <a:t> </a:t>
            </a:r>
          </a:p>
          <a:p>
            <a:pPr marL="0" lvl="1" indent="0">
              <a:buNone/>
            </a:pPr>
            <a:endParaRPr lang="en-US" sz="1800" b="1" u="sng" dirty="0">
              <a:latin typeface="Calibri(body)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482378234"/>
              </p:ext>
            </p:extLst>
          </p:nvPr>
        </p:nvGraphicFramePr>
        <p:xfrm>
          <a:off x="1835696" y="1052736"/>
          <a:ext cx="6768752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5272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Calibri (body)"/>
              </a:rPr>
              <a:t>FISCAL REGIMES PROS &amp; CONS–</a:t>
            </a:r>
            <a:endParaRPr lang="en-GB" sz="2400" dirty="0">
              <a:latin typeface="Arial Narrow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4294967295"/>
          </p:nvPr>
        </p:nvSpPr>
        <p:spPr>
          <a:xfrm>
            <a:off x="0" y="1196752"/>
            <a:ext cx="9036496" cy="4980211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2400" b="1" u="sng" dirty="0" smtClean="0">
                <a:latin typeface="Calibri(body)"/>
              </a:rPr>
              <a:t>Contractual (PSC)</a:t>
            </a:r>
            <a:endParaRPr lang="en-US" b="1" u="sng" dirty="0" smtClean="0">
              <a:latin typeface="Calibri(body)"/>
            </a:endParaRPr>
          </a:p>
          <a:p>
            <a:pPr marL="0" lvl="1" indent="0">
              <a:buNone/>
            </a:pPr>
            <a:endParaRPr lang="en-US" sz="1800" b="1" u="sng" dirty="0">
              <a:latin typeface="Calibri(body)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944140906"/>
              </p:ext>
            </p:extLst>
          </p:nvPr>
        </p:nvGraphicFramePr>
        <p:xfrm>
          <a:off x="1835696" y="1052736"/>
          <a:ext cx="6768752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2789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Calibri (body)"/>
              </a:rPr>
              <a:t>FISCAL REGIMES PROS &amp; CONS–</a:t>
            </a:r>
            <a:endParaRPr lang="en-GB" sz="2400" dirty="0">
              <a:latin typeface="Arial Narrow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4294967295"/>
          </p:nvPr>
        </p:nvSpPr>
        <p:spPr>
          <a:xfrm>
            <a:off x="0" y="1196752"/>
            <a:ext cx="9036496" cy="4980211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2400" b="1" u="sng" dirty="0" smtClean="0">
                <a:latin typeface="Calibri(body)"/>
              </a:rPr>
              <a:t>Contractual (Risk service)</a:t>
            </a:r>
            <a:endParaRPr lang="en-US" b="1" u="sng" dirty="0" smtClean="0">
              <a:latin typeface="Calibri(body)"/>
            </a:endParaRPr>
          </a:p>
          <a:p>
            <a:pPr marL="0" lvl="1" indent="0">
              <a:buNone/>
            </a:pPr>
            <a:endParaRPr lang="en-US" sz="1800" b="1" u="sng" dirty="0">
              <a:latin typeface="Calibri(body)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819773799"/>
              </p:ext>
            </p:extLst>
          </p:nvPr>
        </p:nvGraphicFramePr>
        <p:xfrm>
          <a:off x="1835696" y="1628800"/>
          <a:ext cx="6768752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403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Calibri (body)"/>
              </a:rPr>
              <a:t>CONCLUSION</a:t>
            </a:r>
            <a:endParaRPr lang="en-GB" sz="3200" dirty="0">
              <a:latin typeface="Arial Narrow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385A9E9-1C72-57CC-FF16-110385EF3BE6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0" y="1988840"/>
            <a:ext cx="9036050" cy="3672408"/>
          </a:xfrm>
          <a:prstGeom prst="roundRect">
            <a:avLst/>
          </a:prstGeom>
          <a:solidFill>
            <a:schemeClr val="bg1"/>
          </a:solidFill>
          <a:ln w="889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Aft>
                <a:spcPts val="450"/>
              </a:spcAft>
              <a:buClr>
                <a:schemeClr val="accent2">
                  <a:lumMod val="75000"/>
                </a:schemeClr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</a:rPr>
              <a:t>EI has potential to significantly contribute to a country’s socio-economic development if harnessed well.</a:t>
            </a:r>
            <a:endParaRPr lang="en-GB" sz="2000" dirty="0">
              <a:solidFill>
                <a:schemeClr val="tx1"/>
              </a:solidFill>
            </a:endParaRPr>
          </a:p>
          <a:p>
            <a:pPr marL="342900" indent="-342900">
              <a:spcAft>
                <a:spcPts val="450"/>
              </a:spcAft>
              <a:buClr>
                <a:schemeClr val="accent2">
                  <a:lumMod val="75000"/>
                </a:schemeClr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</a:rPr>
              <a:t>However, EI sector is associated with the ‘resource curse’ linked to poor governance, misappropriation of revenues and complex tax minimization strategies used by multi-nationals </a:t>
            </a:r>
          </a:p>
          <a:p>
            <a:pPr marL="342900" indent="-342900">
              <a:spcAft>
                <a:spcPts val="450"/>
              </a:spcAft>
              <a:buClr>
                <a:schemeClr val="accent2">
                  <a:lumMod val="75000"/>
                </a:schemeClr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</a:rPr>
              <a:t>Performance of comprehensive audits  by SAIs can ensure optimal economic out of the EI Sector. </a:t>
            </a:r>
            <a:endParaRPr lang="en-GB" sz="2000" dirty="0">
              <a:solidFill>
                <a:schemeClr val="tx1"/>
              </a:solidFill>
            </a:endParaRPr>
          </a:p>
        </p:txBody>
      </p:sp>
      <p:pic>
        <p:nvPicPr>
          <p:cNvPr id="5" name="Picture 4" descr="Final Thoughts Images – Browse 2,491 Stock Photos, Vectors, and Video |  Adobe Stock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4" t="-435" r="30489" b="435"/>
          <a:stretch/>
        </p:blipFill>
        <p:spPr bwMode="auto">
          <a:xfrm rot="20830128">
            <a:off x="120105" y="1241929"/>
            <a:ext cx="2205038" cy="10888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9229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2" y="692696"/>
            <a:ext cx="7886700" cy="864096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latin typeface="Arial Narrow" pitchFamily="34" charset="0"/>
              </a:rPr>
              <a:t>Presentation Objective</a:t>
            </a:r>
            <a:endParaRPr lang="en-GB" sz="3200" dirty="0">
              <a:latin typeface="Arial Narrow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2051720" y="2420888"/>
            <a:ext cx="6196886" cy="40229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>
                <a:latin typeface="Arial Narrow" pitchFamily="34" charset="0"/>
              </a:rPr>
              <a:t>To Acquire an Overview and General </a:t>
            </a:r>
            <a:r>
              <a:rPr lang="en-GB" dirty="0">
                <a:latin typeface="Arial Narrow" pitchFamily="34" charset="0"/>
              </a:rPr>
              <a:t>K</a:t>
            </a:r>
            <a:r>
              <a:rPr lang="en-GB" dirty="0" smtClean="0">
                <a:latin typeface="Arial Narrow" pitchFamily="34" charset="0"/>
              </a:rPr>
              <a:t>nowledge of the Extractive Industries</a:t>
            </a:r>
            <a:endParaRPr lang="en-GB" dirty="0">
              <a:latin typeface="Arial Narrow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7555973" y="6629401"/>
            <a:ext cx="316524" cy="4571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429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2" y="692696"/>
            <a:ext cx="7886700" cy="864096"/>
          </a:xfrm>
        </p:spPr>
        <p:txBody>
          <a:bodyPr>
            <a:normAutofit/>
          </a:bodyPr>
          <a:lstStyle/>
          <a:p>
            <a:r>
              <a:rPr lang="en-GB" sz="4000" b="1" dirty="0" smtClean="0">
                <a:latin typeface="Arial Narrow" pitchFamily="34" charset="0"/>
              </a:rPr>
              <a:t>Presentation outline</a:t>
            </a:r>
            <a:endParaRPr lang="en-GB" sz="4000" dirty="0">
              <a:latin typeface="Arial Narrow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628650" y="1700808"/>
            <a:ext cx="6196886" cy="4022985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 Narrow" panose="020B0606020202030204" pitchFamily="34" charset="0"/>
              </a:rPr>
              <a:t>Value Chains in EI(Oil &amp; Gas and Mining) </a:t>
            </a:r>
          </a:p>
          <a:p>
            <a:r>
              <a:rPr lang="en-US" sz="2800" dirty="0" smtClean="0">
                <a:latin typeface="Arial Narrow" panose="020B0606020202030204" pitchFamily="34" charset="0"/>
              </a:rPr>
              <a:t>Characteristics </a:t>
            </a:r>
            <a:r>
              <a:rPr lang="en-US" sz="2800" dirty="0">
                <a:latin typeface="Arial Narrow" panose="020B0606020202030204" pitchFamily="34" charset="0"/>
              </a:rPr>
              <a:t>of the Extractive Industries (EI)</a:t>
            </a:r>
          </a:p>
          <a:p>
            <a:r>
              <a:rPr lang="en-US" sz="2800" dirty="0" smtClean="0">
                <a:latin typeface="Arial Narrow" panose="020B0606020202030204" pitchFamily="34" charset="0"/>
              </a:rPr>
              <a:t>Benefits/Opportunities </a:t>
            </a:r>
            <a:r>
              <a:rPr lang="en-US" sz="2800" dirty="0">
                <a:latin typeface="Arial Narrow" panose="020B0606020202030204" pitchFamily="34" charset="0"/>
              </a:rPr>
              <a:t>and </a:t>
            </a:r>
            <a:r>
              <a:rPr lang="en-US" sz="2800" dirty="0" smtClean="0">
                <a:latin typeface="Arial Narrow" panose="020B0606020202030204" pitchFamily="34" charset="0"/>
              </a:rPr>
              <a:t>Challenges </a:t>
            </a:r>
            <a:r>
              <a:rPr lang="en-US" sz="2800" dirty="0">
                <a:latin typeface="Arial Narrow" panose="020B0606020202030204" pitchFamily="34" charset="0"/>
              </a:rPr>
              <a:t>of the EI</a:t>
            </a:r>
          </a:p>
          <a:p>
            <a:r>
              <a:rPr lang="en-US" sz="2800" dirty="0">
                <a:latin typeface="Arial Narrow" panose="020B0606020202030204" pitchFamily="34" charset="0"/>
              </a:rPr>
              <a:t>Political </a:t>
            </a:r>
            <a:r>
              <a:rPr lang="en-US" sz="2800" dirty="0" smtClean="0">
                <a:latin typeface="Arial Narrow" panose="020B0606020202030204" pitchFamily="34" charset="0"/>
              </a:rPr>
              <a:t>Economy </a:t>
            </a:r>
            <a:r>
              <a:rPr lang="en-US" sz="2800" dirty="0">
                <a:latin typeface="Arial Narrow" panose="020B0606020202030204" pitchFamily="34" charset="0"/>
              </a:rPr>
              <a:t>of the EI </a:t>
            </a:r>
          </a:p>
          <a:p>
            <a:r>
              <a:rPr lang="en-US" sz="2800" dirty="0">
                <a:latin typeface="Arial Narrow" panose="020B0606020202030204" pitchFamily="34" charset="0"/>
              </a:rPr>
              <a:t>Resource </a:t>
            </a:r>
            <a:r>
              <a:rPr lang="en-US" sz="2800" dirty="0" smtClean="0">
                <a:latin typeface="Arial Narrow" panose="020B0606020202030204" pitchFamily="34" charset="0"/>
              </a:rPr>
              <a:t>Curse </a:t>
            </a:r>
            <a:r>
              <a:rPr lang="en-US" sz="2800" dirty="0">
                <a:latin typeface="Arial Narrow" panose="020B0606020202030204" pitchFamily="34" charset="0"/>
              </a:rPr>
              <a:t>P</a:t>
            </a:r>
            <a:r>
              <a:rPr lang="en-US" sz="2800" dirty="0" smtClean="0">
                <a:latin typeface="Arial Narrow" panose="020B0606020202030204" pitchFamily="34" charset="0"/>
              </a:rPr>
              <a:t>aradox</a:t>
            </a:r>
            <a:endParaRPr lang="en-US" sz="2800" dirty="0">
              <a:latin typeface="Arial Narrow" panose="020B0606020202030204" pitchFamily="34" charset="0"/>
            </a:endParaRPr>
          </a:p>
          <a:p>
            <a:r>
              <a:rPr lang="en-US" sz="2800" dirty="0">
                <a:latin typeface="Arial Narrow" panose="020B0606020202030204" pitchFamily="34" charset="0"/>
              </a:rPr>
              <a:t>Introduction to </a:t>
            </a:r>
            <a:r>
              <a:rPr lang="en-US" sz="2800" dirty="0" smtClean="0">
                <a:latin typeface="Arial Narrow" panose="020B0606020202030204" pitchFamily="34" charset="0"/>
              </a:rPr>
              <a:t>Fiscal </a:t>
            </a:r>
            <a:r>
              <a:rPr lang="en-US" sz="2800" dirty="0">
                <a:latin typeface="Arial Narrow" panose="020B0606020202030204" pitchFamily="34" charset="0"/>
              </a:rPr>
              <a:t>I</a:t>
            </a:r>
            <a:r>
              <a:rPr lang="en-US" sz="2800" dirty="0" smtClean="0">
                <a:latin typeface="Arial Narrow" panose="020B0606020202030204" pitchFamily="34" charset="0"/>
              </a:rPr>
              <a:t>nstruments </a:t>
            </a:r>
            <a:r>
              <a:rPr lang="en-US" sz="2800" dirty="0">
                <a:latin typeface="Arial Narrow" panose="020B0606020202030204" pitchFamily="34" charset="0"/>
              </a:rPr>
              <a:t>in EI</a:t>
            </a:r>
          </a:p>
          <a:p>
            <a:pPr>
              <a:buFont typeface="Wingdings" pitchFamily="2" charset="2"/>
              <a:buChar char="§"/>
            </a:pPr>
            <a:endParaRPr lang="en-GB" dirty="0">
              <a:latin typeface="Arial Narrow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7555973" y="6629401"/>
            <a:ext cx="316524" cy="4571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727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2" y="260648"/>
            <a:ext cx="7886700" cy="936104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latin typeface="Calibri (heading)"/>
              </a:rPr>
              <a:t>Oil &amp; Gas Value </a:t>
            </a:r>
            <a:r>
              <a:rPr lang="en-GB" sz="3200" b="1" dirty="0">
                <a:latin typeface="Calibri (heading)"/>
              </a:rPr>
              <a:t>C</a:t>
            </a:r>
            <a:r>
              <a:rPr lang="en-GB" sz="3200" b="1" dirty="0" smtClean="0">
                <a:latin typeface="Calibri (heading)"/>
              </a:rPr>
              <a:t>hain</a:t>
            </a:r>
            <a:endParaRPr lang="en-GB" sz="3200" dirty="0">
              <a:latin typeface="Calibri (heading)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212513" y="1196752"/>
            <a:ext cx="8607959" cy="5040560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§"/>
            </a:pPr>
            <a:r>
              <a:rPr lang="en-US" altLang="en-US" sz="2000" dirty="0">
                <a:solidFill>
                  <a:prstClr val="black"/>
                </a:solidFill>
                <a:latin typeface="Calibri (body)"/>
                <a:cs typeface="Calibri" panose="020F0502020204030204" pitchFamily="34" charset="0"/>
              </a:rPr>
              <a:t>A Value Chain is a set of processes or activities a specific industry performs in order to deliver a valuable product or service to the </a:t>
            </a:r>
            <a:r>
              <a:rPr lang="en-US" altLang="en-US" sz="2000" dirty="0" smtClean="0">
                <a:solidFill>
                  <a:prstClr val="black"/>
                </a:solidFill>
                <a:latin typeface="Calibri (body)"/>
                <a:cs typeface="Calibri" panose="020F0502020204030204" pitchFamily="34" charset="0"/>
              </a:rPr>
              <a:t>market</a:t>
            </a:r>
          </a:p>
          <a:p>
            <a:pPr lvl="0">
              <a:buFont typeface="Wingdings" pitchFamily="2" charset="2"/>
              <a:buChar char="§"/>
            </a:pPr>
            <a:endParaRPr lang="en-US" altLang="en-US" sz="2000" dirty="0">
              <a:solidFill>
                <a:prstClr val="black"/>
              </a:solidFill>
              <a:latin typeface="Calibri (body)"/>
              <a:cs typeface="Calibri" panose="020F0502020204030204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altLang="en-US" sz="2000" dirty="0">
                <a:solidFill>
                  <a:prstClr val="black"/>
                </a:solidFill>
                <a:latin typeface="Calibri(body)"/>
                <a:cs typeface="Calibri" panose="020F0502020204030204" pitchFamily="34" charset="0"/>
              </a:rPr>
              <a:t>The </a:t>
            </a:r>
            <a:r>
              <a:rPr lang="en-US" altLang="en-US" sz="2000" dirty="0" smtClean="0">
                <a:solidFill>
                  <a:prstClr val="black"/>
                </a:solidFill>
                <a:latin typeface="Calibri(body)"/>
                <a:cs typeface="Calibri" panose="020F0502020204030204" pitchFamily="34" charset="0"/>
              </a:rPr>
              <a:t>oil &amp; gas  </a:t>
            </a:r>
            <a:r>
              <a:rPr lang="en-US" altLang="en-US" sz="2000" dirty="0">
                <a:solidFill>
                  <a:prstClr val="black"/>
                </a:solidFill>
                <a:latin typeface="Calibri(body)"/>
                <a:cs typeface="Calibri" panose="020F0502020204030204" pitchFamily="34" charset="0"/>
              </a:rPr>
              <a:t>Value Chain starts with looking for oil and gas, and ends with delivering products to end consumers. It is mainly divided into three sub-sectors.</a:t>
            </a:r>
          </a:p>
          <a:p>
            <a:pPr lvl="0">
              <a:buFont typeface="Wingdings" pitchFamily="2" charset="2"/>
              <a:buChar char="§"/>
            </a:pPr>
            <a:endParaRPr lang="en-US" altLang="en-US" sz="2000" dirty="0" smtClean="0">
              <a:solidFill>
                <a:prstClr val="black"/>
              </a:solidFill>
              <a:latin typeface="Calibri (body)"/>
              <a:cs typeface="Calibri" panose="020F0502020204030204" pitchFamily="34" charset="0"/>
            </a:endParaRPr>
          </a:p>
          <a:p>
            <a:pPr lvl="0">
              <a:buFont typeface="Wingdings" pitchFamily="2" charset="2"/>
              <a:buChar char="§"/>
            </a:pPr>
            <a:endParaRPr lang="en-US" altLang="en-US" sz="2000" dirty="0">
              <a:solidFill>
                <a:prstClr val="black"/>
              </a:solidFill>
              <a:latin typeface="Calibri (body)"/>
              <a:cs typeface="Calibri" panose="020F0502020204030204" pitchFamily="34" charset="0"/>
            </a:endParaRPr>
          </a:p>
          <a:p>
            <a:pPr lvl="0">
              <a:buFont typeface="Wingdings" pitchFamily="2" charset="2"/>
              <a:buChar char="§"/>
            </a:pPr>
            <a:endParaRPr lang="en-US" altLang="en-US" sz="2000" dirty="0" smtClean="0">
              <a:solidFill>
                <a:prstClr val="black"/>
              </a:solidFill>
              <a:latin typeface="Calibri (body)"/>
              <a:cs typeface="Calibri" panose="020F0502020204030204" pitchFamily="34" charset="0"/>
            </a:endParaRPr>
          </a:p>
          <a:p>
            <a:pPr lvl="0">
              <a:buFont typeface="Wingdings" pitchFamily="2" charset="2"/>
              <a:buChar char="§"/>
            </a:pPr>
            <a:endParaRPr lang="en-US" altLang="en-US" sz="2000" dirty="0">
              <a:solidFill>
                <a:prstClr val="black"/>
              </a:solidFill>
              <a:latin typeface="Calibri (body)"/>
              <a:cs typeface="Calibri" panose="020F0502020204030204" pitchFamily="34" charset="0"/>
            </a:endParaRPr>
          </a:p>
          <a:p>
            <a:pPr lvl="0">
              <a:buFont typeface="Wingdings" pitchFamily="2" charset="2"/>
              <a:buChar char="§"/>
            </a:pPr>
            <a:endParaRPr lang="en-US" altLang="en-US" sz="2000" dirty="0">
              <a:solidFill>
                <a:prstClr val="black"/>
              </a:solidFill>
              <a:latin typeface="Calibri (body)"/>
              <a:cs typeface="Calibri" panose="020F0502020204030204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GB" dirty="0">
              <a:latin typeface="Arial Narrow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7555973" y="6629401"/>
            <a:ext cx="316524" cy="4571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5" name="Rounded Rectangle 24">
            <a:extLst>
              <a:ext uri="{FF2B5EF4-FFF2-40B4-BE49-F238E27FC236}">
                <a16:creationId xmlns:a16="http://schemas.microsoft.com/office/drawing/2014/main" id="{136BB5A9-51BC-33D8-0CD9-8B4241232582}"/>
              </a:ext>
            </a:extLst>
          </p:cNvPr>
          <p:cNvSpPr/>
          <p:nvPr/>
        </p:nvSpPr>
        <p:spPr>
          <a:xfrm>
            <a:off x="347013" y="4476670"/>
            <a:ext cx="2376264" cy="136815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lvl="0" algn="ctr" defTabSz="497754">
              <a:defRPr/>
            </a:pPr>
            <a:endParaRPr lang="en-US" sz="2000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Text Box 11">
            <a:extLst>
              <a:ext uri="{FF2B5EF4-FFF2-40B4-BE49-F238E27FC236}">
                <a16:creationId xmlns:a16="http://schemas.microsoft.com/office/drawing/2014/main" id="{C8657AA6-B4A8-48F4-3BAF-5A7A16DD9690}"/>
              </a:ext>
            </a:extLst>
          </p:cNvPr>
          <p:cNvSpPr txBox="1"/>
          <p:nvPr/>
        </p:nvSpPr>
        <p:spPr>
          <a:xfrm>
            <a:off x="386642" y="5338951"/>
            <a:ext cx="1026095" cy="394305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Exploration &amp; Appraisal</a:t>
            </a:r>
          </a:p>
          <a:p>
            <a:pPr marL="0" marR="0" lvl="0" indent="0" algn="ctr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 Box 11">
            <a:extLst>
              <a:ext uri="{FF2B5EF4-FFF2-40B4-BE49-F238E27FC236}">
                <a16:creationId xmlns:a16="http://schemas.microsoft.com/office/drawing/2014/main" id="{FAEA2B61-CDDF-0BDA-14AC-F420A1B37B9B}"/>
              </a:ext>
            </a:extLst>
          </p:cNvPr>
          <p:cNvSpPr txBox="1"/>
          <p:nvPr/>
        </p:nvSpPr>
        <p:spPr>
          <a:xfrm>
            <a:off x="1412738" y="5338951"/>
            <a:ext cx="1071030" cy="394305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Development &amp; Production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Rounded Rectangle 23">
            <a:extLst>
              <a:ext uri="{FF2B5EF4-FFF2-40B4-BE49-F238E27FC236}">
                <a16:creationId xmlns:a16="http://schemas.microsoft.com/office/drawing/2014/main" id="{A20A6FC4-91A4-3982-E04F-83380A0549D3}"/>
              </a:ext>
            </a:extLst>
          </p:cNvPr>
          <p:cNvSpPr/>
          <p:nvPr/>
        </p:nvSpPr>
        <p:spPr>
          <a:xfrm>
            <a:off x="3218823" y="4476670"/>
            <a:ext cx="2639652" cy="136815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pic>
        <p:nvPicPr>
          <p:cNvPr id="13" name="Picture 12" descr="D:\Users\Gloria\Communication Strategy Implementation\EAPCE 15\Seismic Survey in Ngwedo Subcounty, Buliisa District in EA 2, 2007. Oil and Gas operations continue to provide employment opportunities to Ugandans.JPG">
            <a:extLst>
              <a:ext uri="{FF2B5EF4-FFF2-40B4-BE49-F238E27FC236}">
                <a16:creationId xmlns:a16="http://schemas.microsoft.com/office/drawing/2014/main" id="{46982539-018B-1013-3EF9-42E341EEDB38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3" r="23520"/>
          <a:stretch/>
        </p:blipFill>
        <p:spPr bwMode="auto">
          <a:xfrm>
            <a:off x="386643" y="4622904"/>
            <a:ext cx="897134" cy="7160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Picture 13" descr="D:\Users\Gloria\Communication Strategy Implementation\Calendar and Christmas Cards\Pics\production3.jpg">
            <a:extLst>
              <a:ext uri="{FF2B5EF4-FFF2-40B4-BE49-F238E27FC236}">
                <a16:creationId xmlns:a16="http://schemas.microsoft.com/office/drawing/2014/main" id="{BD05CC6C-66E7-B8EE-4C93-734D5A18D08D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61" r="7188"/>
          <a:stretch/>
        </p:blipFill>
        <p:spPr bwMode="auto">
          <a:xfrm>
            <a:off x="1560008" y="4622904"/>
            <a:ext cx="1042239" cy="7160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14" descr="D:\Users\Gloria\Communication Strategy Implementation\Calendar and Christmas Cards\Pics\pipeline22.jpg">
            <a:extLst>
              <a:ext uri="{FF2B5EF4-FFF2-40B4-BE49-F238E27FC236}">
                <a16:creationId xmlns:a16="http://schemas.microsoft.com/office/drawing/2014/main" id="{1CF9338B-B2D7-5324-955E-030B9ABB63D5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9" t="4467" r="3614"/>
          <a:stretch/>
        </p:blipFill>
        <p:spPr bwMode="auto">
          <a:xfrm>
            <a:off x="3411395" y="4622399"/>
            <a:ext cx="1059442" cy="7160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Picture 15" descr="D:\Users\Gloria\Communication Strategy Implementation\Calendar and Christmas Cards\Pics\Refinery4.jpg">
            <a:extLst>
              <a:ext uri="{FF2B5EF4-FFF2-40B4-BE49-F238E27FC236}">
                <a16:creationId xmlns:a16="http://schemas.microsoft.com/office/drawing/2014/main" id="{D6A1CCF2-A54D-DEE3-7C00-2362519CA397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03" r="5000"/>
          <a:stretch/>
        </p:blipFill>
        <p:spPr bwMode="auto">
          <a:xfrm>
            <a:off x="4552580" y="4608843"/>
            <a:ext cx="1168809" cy="7296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7" name="Text Box 12">
            <a:extLst>
              <a:ext uri="{FF2B5EF4-FFF2-40B4-BE49-F238E27FC236}">
                <a16:creationId xmlns:a16="http://schemas.microsoft.com/office/drawing/2014/main" id="{0AE95EC3-323D-4FD3-0C80-98B4825B9BE0}"/>
              </a:ext>
            </a:extLst>
          </p:cNvPr>
          <p:cNvSpPr txBox="1"/>
          <p:nvPr/>
        </p:nvSpPr>
        <p:spPr>
          <a:xfrm>
            <a:off x="3381688" y="5338445"/>
            <a:ext cx="2357765" cy="394811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Transportation, Refining and Gas Processing</a:t>
            </a:r>
          </a:p>
          <a:p>
            <a:pPr marL="0" marR="0" lvl="0" indent="0" algn="l" defTabSz="497754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8" name="Rounded Rectangle 22">
            <a:extLst>
              <a:ext uri="{FF2B5EF4-FFF2-40B4-BE49-F238E27FC236}">
                <a16:creationId xmlns:a16="http://schemas.microsoft.com/office/drawing/2014/main" id="{9D99C743-F658-B087-3771-21B94F86FDC7}"/>
              </a:ext>
            </a:extLst>
          </p:cNvPr>
          <p:cNvSpPr/>
          <p:nvPr/>
        </p:nvSpPr>
        <p:spPr>
          <a:xfrm>
            <a:off x="6438255" y="4476670"/>
            <a:ext cx="2235435" cy="136815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pic>
        <p:nvPicPr>
          <p:cNvPr id="19" name="Picture 18" descr="D:\Users\Gloria\Communication Strategy Implementation\Calendar and Christmas Cards\Pics\petrol station.jpg">
            <a:extLst>
              <a:ext uri="{FF2B5EF4-FFF2-40B4-BE49-F238E27FC236}">
                <a16:creationId xmlns:a16="http://schemas.microsoft.com/office/drawing/2014/main" id="{D51105ED-220E-66AA-026E-24AD93A78DB0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9690" y="4546368"/>
            <a:ext cx="1365932" cy="7642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0" name="Text Box 15">
            <a:extLst>
              <a:ext uri="{FF2B5EF4-FFF2-40B4-BE49-F238E27FC236}">
                <a16:creationId xmlns:a16="http://schemas.microsoft.com/office/drawing/2014/main" id="{B71BECD0-530B-9871-B9B8-F951DFE9FCA8}"/>
              </a:ext>
            </a:extLst>
          </p:cNvPr>
          <p:cNvSpPr txBox="1"/>
          <p:nvPr/>
        </p:nvSpPr>
        <p:spPr>
          <a:xfrm>
            <a:off x="6828087" y="5338445"/>
            <a:ext cx="1687266" cy="394811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Distribution, Sales and Marketing</a:t>
            </a:r>
          </a:p>
        </p:txBody>
      </p:sp>
      <p:sp>
        <p:nvSpPr>
          <p:cNvPr id="21" name="Text Box 11">
            <a:extLst>
              <a:ext uri="{FF2B5EF4-FFF2-40B4-BE49-F238E27FC236}">
                <a16:creationId xmlns:a16="http://schemas.microsoft.com/office/drawing/2014/main" id="{B24B5065-4C2C-A6F6-7F8B-1BF5256B1AE2}"/>
              </a:ext>
            </a:extLst>
          </p:cNvPr>
          <p:cNvSpPr txBox="1"/>
          <p:nvPr/>
        </p:nvSpPr>
        <p:spPr>
          <a:xfrm>
            <a:off x="226538" y="3842479"/>
            <a:ext cx="2154788" cy="39911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solidFill>
              <a:schemeClr val="accent1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defPPr>
              <a:defRPr lang="en-US"/>
            </a:defPPr>
            <a:lvl1pPr algn="ctr">
              <a:spcBef>
                <a:spcPts val="0"/>
              </a:spcBef>
              <a:spcAft>
                <a:spcPts val="0"/>
              </a:spcAft>
              <a:defRPr sz="2600" b="1">
                <a:solidFill>
                  <a:srgbClr val="C00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Narrow" panose="020B0606020202030204" pitchFamily="34" charset="0"/>
                <a:cs typeface="Times New Roman" panose="02020603050405020304" pitchFamily="18" charset="0"/>
              </a:rPr>
              <a:t>Upstream</a:t>
            </a:r>
          </a:p>
          <a:p>
            <a:pPr marL="0" marR="0" lvl="0" indent="0" algn="ctr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Narrow" panose="020B0606020202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2" name="Arrow: Right 55">
            <a:extLst>
              <a:ext uri="{FF2B5EF4-FFF2-40B4-BE49-F238E27FC236}">
                <a16:creationId xmlns:a16="http://schemas.microsoft.com/office/drawing/2014/main" id="{397647C1-B3C2-9A2D-9A9F-B664AE6D7FCD}"/>
              </a:ext>
            </a:extLst>
          </p:cNvPr>
          <p:cNvSpPr/>
          <p:nvPr/>
        </p:nvSpPr>
        <p:spPr>
          <a:xfrm>
            <a:off x="2604742" y="3842479"/>
            <a:ext cx="634534" cy="3883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Text Box 12">
            <a:extLst>
              <a:ext uri="{FF2B5EF4-FFF2-40B4-BE49-F238E27FC236}">
                <a16:creationId xmlns:a16="http://schemas.microsoft.com/office/drawing/2014/main" id="{67303132-187A-1F86-C71B-18EC8DAF3104}"/>
              </a:ext>
            </a:extLst>
          </p:cNvPr>
          <p:cNvSpPr txBox="1"/>
          <p:nvPr/>
        </p:nvSpPr>
        <p:spPr>
          <a:xfrm>
            <a:off x="3283870" y="3842479"/>
            <a:ext cx="2437519" cy="385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solidFill>
              <a:schemeClr val="accent1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Midstream</a:t>
            </a:r>
          </a:p>
          <a:p>
            <a:pPr marL="0" marR="0" lvl="0" indent="0" algn="l" defTabSz="497754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4" name="Arrow: Right 55">
            <a:extLst>
              <a:ext uri="{FF2B5EF4-FFF2-40B4-BE49-F238E27FC236}">
                <a16:creationId xmlns:a16="http://schemas.microsoft.com/office/drawing/2014/main" id="{397647C1-B3C2-9A2D-9A9F-B664AE6D7FCD}"/>
              </a:ext>
            </a:extLst>
          </p:cNvPr>
          <p:cNvSpPr/>
          <p:nvPr/>
        </p:nvSpPr>
        <p:spPr>
          <a:xfrm>
            <a:off x="5801376" y="3870351"/>
            <a:ext cx="634534" cy="3883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Text Box 15">
            <a:extLst>
              <a:ext uri="{FF2B5EF4-FFF2-40B4-BE49-F238E27FC236}">
                <a16:creationId xmlns:a16="http://schemas.microsoft.com/office/drawing/2014/main" id="{3A6B4B11-71EE-5C18-0131-9DC1AC3C6A9C}"/>
              </a:ext>
            </a:extLst>
          </p:cNvPr>
          <p:cNvSpPr txBox="1"/>
          <p:nvPr/>
        </p:nvSpPr>
        <p:spPr>
          <a:xfrm>
            <a:off x="6512348" y="3842479"/>
            <a:ext cx="2092100" cy="39911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solidFill>
              <a:schemeClr val="accent1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Downstream</a:t>
            </a:r>
          </a:p>
        </p:txBody>
      </p:sp>
    </p:spTree>
    <p:extLst>
      <p:ext uri="{BB962C8B-B14F-4D97-AF65-F5344CB8AC3E}">
        <p14:creationId xmlns:p14="http://schemas.microsoft.com/office/powerpoint/2010/main" val="103638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Oil &amp; Gas Value Chain Cont’d</a:t>
            </a:r>
            <a:endParaRPr lang="en-GB" sz="3200" dirty="0">
              <a:latin typeface="Arial Narrow" pitchFamily="34" charset="0"/>
            </a:endParaRPr>
          </a:p>
        </p:txBody>
      </p:sp>
      <p:pic>
        <p:nvPicPr>
          <p:cNvPr id="16" name="Content Placeholder 1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150" y="1700808"/>
            <a:ext cx="4191322" cy="4392488"/>
          </a:xfrm>
        </p:spPr>
      </p:pic>
      <p:sp>
        <p:nvSpPr>
          <p:cNvPr id="15" name="Content Placeholder 14"/>
          <p:cNvSpPr>
            <a:spLocks noGrp="1"/>
          </p:cNvSpPr>
          <p:nvPr>
            <p:ph sz="half" idx="1"/>
          </p:nvPr>
        </p:nvSpPr>
        <p:spPr>
          <a:xfrm>
            <a:off x="179512" y="1268760"/>
            <a:ext cx="4335338" cy="4908203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Calibri (body)"/>
              </a:rPr>
              <a:t>Uganda currently at the </a:t>
            </a:r>
            <a:r>
              <a:rPr lang="en-US" sz="2000" b="1" dirty="0" smtClean="0">
                <a:latin typeface="Calibri (body)"/>
              </a:rPr>
              <a:t>Development</a:t>
            </a:r>
            <a:r>
              <a:rPr lang="en-US" sz="2000" dirty="0" smtClean="0">
                <a:latin typeface="Calibri (body)"/>
              </a:rPr>
              <a:t> phase with an estimated annual investment between $ 1.5 </a:t>
            </a:r>
            <a:r>
              <a:rPr lang="en-US" sz="2000" dirty="0" err="1" smtClean="0">
                <a:latin typeface="Calibri (body)"/>
              </a:rPr>
              <a:t>Bn</a:t>
            </a:r>
            <a:r>
              <a:rPr lang="en-US" sz="2000" dirty="0" smtClean="0">
                <a:latin typeface="Calibri (body)"/>
              </a:rPr>
              <a:t> &amp; $3.5Bn between 2022-2026 under the </a:t>
            </a:r>
            <a:r>
              <a:rPr lang="en-US" sz="2000" dirty="0" err="1" smtClean="0">
                <a:latin typeface="Calibri (body)"/>
              </a:rPr>
              <a:t>Tilenga</a:t>
            </a:r>
            <a:r>
              <a:rPr lang="en-US" sz="2000" dirty="0" smtClean="0">
                <a:latin typeface="Calibri (body)"/>
              </a:rPr>
              <a:t> and kingfisher projects.</a:t>
            </a:r>
          </a:p>
          <a:p>
            <a:endParaRPr lang="en-US" sz="2000" dirty="0" smtClean="0">
              <a:latin typeface="Calibri (body)"/>
            </a:endParaRPr>
          </a:p>
          <a:p>
            <a:r>
              <a:rPr lang="en-US" sz="2000" dirty="0" smtClean="0">
                <a:latin typeface="Calibri (body)"/>
              </a:rPr>
              <a:t>However </a:t>
            </a:r>
            <a:r>
              <a:rPr lang="en-US" sz="2000" b="1" dirty="0">
                <a:latin typeface="Calibri (body)"/>
              </a:rPr>
              <a:t>E</a:t>
            </a:r>
            <a:r>
              <a:rPr lang="en-US" sz="2000" b="1" dirty="0" smtClean="0">
                <a:latin typeface="Calibri (body)"/>
              </a:rPr>
              <a:t>xploration activity</a:t>
            </a:r>
            <a:r>
              <a:rPr lang="en-US" sz="2000" dirty="0" smtClean="0">
                <a:latin typeface="Calibri (body)"/>
              </a:rPr>
              <a:t> still ongoing in other areas at different stages.</a:t>
            </a:r>
          </a:p>
          <a:p>
            <a:endParaRPr lang="en-US" sz="2000" dirty="0" smtClean="0">
              <a:latin typeface="Calibri (body)"/>
            </a:endParaRPr>
          </a:p>
          <a:p>
            <a:r>
              <a:rPr lang="en-US" sz="2000" dirty="0" smtClean="0">
                <a:latin typeface="Calibri (body)"/>
              </a:rPr>
              <a:t>With the recent licensing round in 2019 where the National Oil company was granted an exploration license.</a:t>
            </a:r>
          </a:p>
        </p:txBody>
      </p:sp>
    </p:spTree>
    <p:extLst>
      <p:ext uri="{BB962C8B-B14F-4D97-AF65-F5344CB8AC3E}">
        <p14:creationId xmlns:p14="http://schemas.microsoft.com/office/powerpoint/2010/main" val="3161925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latin typeface="Calibri(heading)"/>
              </a:rPr>
              <a:t>Mining Value Chain</a:t>
            </a:r>
            <a:endParaRPr lang="en-GB" sz="3200" b="1" dirty="0">
              <a:latin typeface="Calibri(heading)"/>
            </a:endParaRPr>
          </a:p>
        </p:txBody>
      </p:sp>
      <p:sp>
        <p:nvSpPr>
          <p:cNvPr id="15" name="Content Placeholder 14"/>
          <p:cNvSpPr>
            <a:spLocks noGrp="1"/>
          </p:cNvSpPr>
          <p:nvPr>
            <p:ph sz="half" idx="1"/>
          </p:nvPr>
        </p:nvSpPr>
        <p:spPr>
          <a:xfrm>
            <a:off x="179512" y="1700808"/>
            <a:ext cx="4464496" cy="44761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latin typeface="Calibri (body)"/>
              </a:rPr>
              <a:t>Related to oil and gas, the process begins with </a:t>
            </a:r>
            <a:r>
              <a:rPr lang="en-US" sz="2800" b="1" dirty="0" smtClean="0">
                <a:latin typeface="Calibri (body)"/>
              </a:rPr>
              <a:t>Exploration</a:t>
            </a:r>
            <a:r>
              <a:rPr lang="en-US" sz="2800" dirty="0" smtClean="0">
                <a:latin typeface="Calibri (body)"/>
              </a:rPr>
              <a:t> &amp; </a:t>
            </a:r>
            <a:r>
              <a:rPr lang="en-US" sz="2800" b="1" dirty="0" smtClean="0">
                <a:latin typeface="Calibri (body)"/>
              </a:rPr>
              <a:t>Discovery</a:t>
            </a:r>
            <a:r>
              <a:rPr lang="en-US" sz="2800" dirty="0" smtClean="0">
                <a:latin typeface="Calibri (body)"/>
              </a:rPr>
              <a:t> of mineral deposits &amp; continues through ore </a:t>
            </a:r>
            <a:r>
              <a:rPr lang="en-US" sz="2800" b="1" dirty="0" smtClean="0">
                <a:latin typeface="Calibri (body)"/>
              </a:rPr>
              <a:t>Extraction</a:t>
            </a:r>
            <a:r>
              <a:rPr lang="en-US" sz="2800" dirty="0" smtClean="0">
                <a:latin typeface="Calibri (body)"/>
              </a:rPr>
              <a:t> &amp; </a:t>
            </a:r>
            <a:r>
              <a:rPr lang="en-US" sz="2800" b="1" dirty="0" smtClean="0">
                <a:latin typeface="Calibri (body)"/>
              </a:rPr>
              <a:t>Processing</a:t>
            </a:r>
            <a:r>
              <a:rPr lang="en-US" sz="2800" dirty="0" smtClean="0">
                <a:latin typeface="Calibri (body)"/>
              </a:rPr>
              <a:t> to </a:t>
            </a:r>
            <a:r>
              <a:rPr lang="en-US" sz="2800" b="1" dirty="0" smtClean="0">
                <a:latin typeface="Calibri (body)"/>
              </a:rPr>
              <a:t>Closure</a:t>
            </a:r>
            <a:r>
              <a:rPr lang="en-US" sz="2800" dirty="0" smtClean="0">
                <a:latin typeface="Calibri (body)"/>
              </a:rPr>
              <a:t> &amp; </a:t>
            </a:r>
            <a:r>
              <a:rPr lang="en-US" sz="2800" b="1" dirty="0" smtClean="0">
                <a:latin typeface="Calibri (body)"/>
              </a:rPr>
              <a:t>Remediation</a:t>
            </a:r>
            <a:r>
              <a:rPr lang="en-US" sz="2800" dirty="0" smtClean="0">
                <a:latin typeface="Calibri (body)"/>
              </a:rPr>
              <a:t> of worked out sites. 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4008" y="1628800"/>
            <a:ext cx="4513922" cy="3440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08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23528" y="274638"/>
            <a:ext cx="7906072" cy="922114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/>
              <a:t>CHARACTERISTICS OF THE EXTRACTIVES INDUSTRIES</a:t>
            </a:r>
            <a:endParaRPr lang="en-GB" sz="3200" dirty="0">
              <a:latin typeface="Arial Narrow" pitchFamily="34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642217244"/>
              </p:ext>
            </p:extLst>
          </p:nvPr>
        </p:nvGraphicFramePr>
        <p:xfrm>
          <a:off x="458204" y="1143000"/>
          <a:ext cx="7999995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0042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CHARACTERISTICS CONT’D</a:t>
            </a:r>
            <a:endParaRPr lang="en-GB" sz="3200" dirty="0">
              <a:latin typeface="Arial Narrow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07504" y="1417638"/>
            <a:ext cx="4320480" cy="475932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1800" b="1" dirty="0">
                <a:latin typeface="Calibri body"/>
                <a:ea typeface="Tahoma" panose="020B0604030504040204" pitchFamily="34" charset="0"/>
                <a:cs typeface="Calibri" panose="020F0502020204030204" pitchFamily="34" charset="0"/>
              </a:rPr>
              <a:t>EI Environmental &amp; Social impacts</a:t>
            </a:r>
            <a:r>
              <a:rPr lang="en-US" sz="1800" dirty="0">
                <a:latin typeface="Calibri body"/>
                <a:ea typeface="Tahoma" panose="020B0604030504040204" pitchFamily="34" charset="0"/>
                <a:cs typeface="Calibri" panose="020F0502020204030204" pitchFamily="34" charset="0"/>
              </a:rPr>
              <a:t>. </a:t>
            </a:r>
            <a:r>
              <a:rPr lang="en-US" sz="1800" dirty="0" smtClean="0">
                <a:latin typeface="Calibri body"/>
                <a:ea typeface="Tahoma" panose="020B0604030504040204" pitchFamily="34" charset="0"/>
                <a:cs typeface="Calibri" panose="020F0502020204030204" pitchFamily="34" charset="0"/>
              </a:rPr>
              <a:t>Both positive </a:t>
            </a:r>
            <a:r>
              <a:rPr lang="en-US" sz="1800" dirty="0">
                <a:latin typeface="Calibri body"/>
                <a:ea typeface="Tahoma" panose="020B0604030504040204" pitchFamily="34" charset="0"/>
                <a:cs typeface="Calibri" panose="020F0502020204030204" pitchFamily="34" charset="0"/>
              </a:rPr>
              <a:t>+negative impacts</a:t>
            </a:r>
            <a:r>
              <a:rPr lang="en-US" sz="1800" dirty="0" smtClean="0">
                <a:latin typeface="Calibri body"/>
                <a:ea typeface="Tahoma" panose="020B060403050404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en-US" sz="1800" dirty="0" smtClean="0">
                <a:latin typeface="Calibri body"/>
                <a:ea typeface="Tahoma" panose="020B0604030504040204" pitchFamily="34" charset="0"/>
                <a:cs typeface="Calibri" panose="020F0502020204030204" pitchFamily="34" charset="0"/>
              </a:rPr>
              <a:t>In 2018,an estimated 1m jobs created by artisanal and small scale mining in Uganda</a:t>
            </a:r>
          </a:p>
          <a:p>
            <a:pPr marL="0" indent="0">
              <a:buNone/>
            </a:pPr>
            <a:endParaRPr lang="en-US" sz="1800" dirty="0" smtClean="0">
              <a:latin typeface="Calibri body"/>
              <a:ea typeface="Tahoma" panose="020B0604030504040204" pitchFamily="34" charset="0"/>
              <a:cs typeface="Calibri" panose="020F0502020204030204" pitchFamily="34" charset="0"/>
            </a:endParaRPr>
          </a:p>
          <a:p>
            <a:r>
              <a:rPr lang="en-US" sz="1800" dirty="0" smtClean="0">
                <a:latin typeface="Calibri body"/>
                <a:ea typeface="Tahoma" panose="020B0604030504040204" pitchFamily="34" charset="0"/>
                <a:cs typeface="Calibri" panose="020F0502020204030204" pitchFamily="34" charset="0"/>
              </a:rPr>
              <a:t>However irresponsible mining;- use of mercury in artisanal gold mining toxic to nervous, digestive &amp; immune systems</a:t>
            </a:r>
          </a:p>
          <a:p>
            <a:endParaRPr lang="en-US" sz="1800" dirty="0">
              <a:latin typeface="Calibri body"/>
              <a:ea typeface="Tahoma" panose="020B0604030504040204" pitchFamily="34" charset="0"/>
              <a:cs typeface="Calibri" panose="020F0502020204030204" pitchFamily="34" charset="0"/>
            </a:endParaRPr>
          </a:p>
          <a:p>
            <a:r>
              <a:rPr lang="en-US" sz="1800" dirty="0" smtClean="0">
                <a:latin typeface="Calibri body"/>
                <a:ea typeface="Tahoma" panose="020B0604030504040204" pitchFamily="34" charset="0"/>
                <a:cs typeface="Calibri" panose="020F0502020204030204" pitchFamily="34" charset="0"/>
              </a:rPr>
              <a:t>But also inefficient </a:t>
            </a:r>
            <a:r>
              <a:rPr lang="en-US" sz="1800" dirty="0" err="1" smtClean="0">
                <a:latin typeface="Calibri body"/>
                <a:ea typeface="Tahoma" panose="020B0604030504040204" pitchFamily="34" charset="0"/>
                <a:cs typeface="Calibri" panose="020F0502020204030204" pitchFamily="34" charset="0"/>
              </a:rPr>
              <a:t>labour</a:t>
            </a:r>
            <a:r>
              <a:rPr lang="en-US" sz="1800" dirty="0" smtClean="0">
                <a:latin typeface="Calibri body"/>
                <a:ea typeface="Tahoma" panose="020B0604030504040204" pitchFamily="34" charset="0"/>
                <a:cs typeface="Calibri" panose="020F0502020204030204" pitchFamily="34" charset="0"/>
              </a:rPr>
              <a:t> intensive mining methods hence low economic returns, occupational health hazards</a:t>
            </a:r>
          </a:p>
          <a:p>
            <a:pPr marL="0" indent="0">
              <a:buNone/>
            </a:pPr>
            <a:endParaRPr lang="en-US" sz="1800" dirty="0">
              <a:latin typeface="Calibri body"/>
              <a:ea typeface="Tahoma" panose="020B060403050404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Calibri body"/>
                <a:ea typeface="Tahoma" panose="020B0604030504040204" pitchFamily="34" charset="0"/>
                <a:cs typeface="Calibri" panose="020F0502020204030204" pitchFamily="34" charset="0"/>
              </a:rPr>
              <a:t>SAIs need to assess role in the curbing environmental footprint in EI</a:t>
            </a:r>
          </a:p>
          <a:p>
            <a:pPr marL="0" indent="0">
              <a:buNone/>
            </a:pPr>
            <a:endParaRPr lang="en-US" sz="1800" dirty="0">
              <a:latin typeface="Calibri body"/>
              <a:ea typeface="Tahoma" panose="020B060403050404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Calibri body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  <a:endParaRPr lang="en-US" sz="180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11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499992" y="1417638"/>
            <a:ext cx="4380881" cy="3335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82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5201</TotalTime>
  <Words>2497</Words>
  <Application>Microsoft Office PowerPoint</Application>
  <PresentationFormat>On-screen Show (4:3)</PresentationFormat>
  <Paragraphs>280</Paragraphs>
  <Slides>29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44" baseType="lpstr">
      <vt:lpstr>Arial</vt:lpstr>
      <vt:lpstr>Arial Narrow</vt:lpstr>
      <vt:lpstr>Calibri</vt:lpstr>
      <vt:lpstr>Calibri </vt:lpstr>
      <vt:lpstr>Calibri (body)</vt:lpstr>
      <vt:lpstr>Calibri (heading)</vt:lpstr>
      <vt:lpstr>Calibri body</vt:lpstr>
      <vt:lpstr>Calibri(body)</vt:lpstr>
      <vt:lpstr>Calibri(heading)</vt:lpstr>
      <vt:lpstr>Franklin Gothic Medium Cond</vt:lpstr>
      <vt:lpstr>Karla</vt:lpstr>
      <vt:lpstr>Tahoma</vt:lpstr>
      <vt:lpstr>Times New Roman</vt:lpstr>
      <vt:lpstr>Wingdings</vt:lpstr>
      <vt:lpstr>Office Theme</vt:lpstr>
      <vt:lpstr>PowerPoint Presentation</vt:lpstr>
      <vt:lpstr>OVERVIEW OF THE EXTRACTIVE INDUSTRIES; An Introduction of the Extractive Industries</vt:lpstr>
      <vt:lpstr>Presentation Objective</vt:lpstr>
      <vt:lpstr>Presentation outline</vt:lpstr>
      <vt:lpstr>Oil &amp; Gas Value Chain</vt:lpstr>
      <vt:lpstr>Oil &amp; Gas Value Chain Cont’d</vt:lpstr>
      <vt:lpstr>Mining Value Chain</vt:lpstr>
      <vt:lpstr>CHARACTERISTICS OF THE EXTRACTIVES INDUSTRIES</vt:lpstr>
      <vt:lpstr>CHARACTERISTICS CONT’D</vt:lpstr>
      <vt:lpstr>BENEFITS/OPPORTUNITES &amp; CHALLENGES OF EI</vt:lpstr>
      <vt:lpstr>BENEFITS/OPPORTUNITES &amp; CHALLENGES OF EI</vt:lpstr>
      <vt:lpstr>CHALLENGES OF EI SECTOR</vt:lpstr>
      <vt:lpstr>CHALLENGES OF EI CONT’D</vt:lpstr>
      <vt:lpstr>POLITICAL ECONOMY OF EI</vt:lpstr>
      <vt:lpstr>POLITICAL ECONOMY Cont’d</vt:lpstr>
      <vt:lpstr>RESOURCE CURSE</vt:lpstr>
      <vt:lpstr>RESOURCE CURSE Cont’d</vt:lpstr>
      <vt:lpstr>RESOURCE CURSE-Chile Case study </vt:lpstr>
      <vt:lpstr>INTRODUCTION TO FISCAL INSTRUMENTS IN EI</vt:lpstr>
      <vt:lpstr>FISCAL REGIMES Cont’d</vt:lpstr>
      <vt:lpstr>FISCAL INSTRUMENTS</vt:lpstr>
      <vt:lpstr>FISCAL INSTRUMENTS- GOVT TAKE</vt:lpstr>
      <vt:lpstr>ILLUSTRATION-UGANDA’S PSA</vt:lpstr>
      <vt:lpstr>FISCALINSTRUMENTS-DESIRABLE ATTRIBUTES</vt:lpstr>
      <vt:lpstr>FISCALINSTRUMENTS –IN CONCLUSION</vt:lpstr>
      <vt:lpstr>FISCAL REGIMES PROS &amp; CONS–</vt:lpstr>
      <vt:lpstr>FISCAL REGIMES PROS &amp; CONS–</vt:lpstr>
      <vt:lpstr>FISCAL REGIMES PROS &amp; CONS–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Byaruhanga</dc:creator>
  <cp:lastModifiedBy>Robert</cp:lastModifiedBy>
  <cp:revision>124</cp:revision>
  <dcterms:created xsi:type="dcterms:W3CDTF">2022-04-26T06:31:35Z</dcterms:created>
  <dcterms:modified xsi:type="dcterms:W3CDTF">2023-02-27T02:20:37Z</dcterms:modified>
</cp:coreProperties>
</file>