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handoutMasterIdLst>
    <p:handoutMasterId r:id="rId56"/>
  </p:handoutMasterIdLst>
  <p:sldIdLst>
    <p:sldId id="289" r:id="rId2"/>
    <p:sldId id="318" r:id="rId3"/>
    <p:sldId id="3208" r:id="rId4"/>
    <p:sldId id="322" r:id="rId5"/>
    <p:sldId id="1963" r:id="rId6"/>
    <p:sldId id="2727" r:id="rId7"/>
    <p:sldId id="3179" r:id="rId8"/>
    <p:sldId id="3183" r:id="rId9"/>
    <p:sldId id="2729" r:id="rId10"/>
    <p:sldId id="3186" r:id="rId11"/>
    <p:sldId id="342" r:id="rId12"/>
    <p:sldId id="321" r:id="rId13"/>
    <p:sldId id="2724" r:id="rId14"/>
    <p:sldId id="2728" r:id="rId15"/>
    <p:sldId id="3210" r:id="rId16"/>
    <p:sldId id="3187" r:id="rId17"/>
    <p:sldId id="1987" r:id="rId18"/>
    <p:sldId id="3201" r:id="rId19"/>
    <p:sldId id="291" r:id="rId20"/>
    <p:sldId id="3207" r:id="rId21"/>
    <p:sldId id="3206" r:id="rId22"/>
    <p:sldId id="2758" r:id="rId23"/>
    <p:sldId id="3202" r:id="rId24"/>
    <p:sldId id="3203" r:id="rId25"/>
    <p:sldId id="3215" r:id="rId26"/>
    <p:sldId id="3204" r:id="rId27"/>
    <p:sldId id="2767" r:id="rId28"/>
    <p:sldId id="2768" r:id="rId29"/>
    <p:sldId id="3213" r:id="rId30"/>
    <p:sldId id="2769" r:id="rId31"/>
    <p:sldId id="2778" r:id="rId32"/>
    <p:sldId id="3195" r:id="rId33"/>
    <p:sldId id="2395" r:id="rId34"/>
    <p:sldId id="3205" r:id="rId35"/>
    <p:sldId id="3212" r:id="rId36"/>
    <p:sldId id="3214" r:id="rId37"/>
    <p:sldId id="2753" r:id="rId38"/>
    <p:sldId id="2765" r:id="rId39"/>
    <p:sldId id="2675" r:id="rId40"/>
    <p:sldId id="2764" r:id="rId41"/>
    <p:sldId id="2763" r:id="rId42"/>
    <p:sldId id="3209" r:id="rId43"/>
    <p:sldId id="1998" r:id="rId44"/>
    <p:sldId id="2001" r:id="rId45"/>
    <p:sldId id="2002" r:id="rId46"/>
    <p:sldId id="2738" r:id="rId47"/>
    <p:sldId id="2740" r:id="rId48"/>
    <p:sldId id="2739" r:id="rId49"/>
    <p:sldId id="3216" r:id="rId50"/>
    <p:sldId id="3217" r:id="rId51"/>
    <p:sldId id="3219" r:id="rId52"/>
    <p:sldId id="2745" r:id="rId53"/>
    <p:sldId id="3194" r:id="rId5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06DAE30-170F-E93D-8F92-EB0E651F26F4}" name="Sherazade Shafiq" initials="SS" userId="S::sshafiq@caaf-fcar.ca::f231aefb-9642-49b5-93f7-976e3ad95d6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Calvin J. Kasigwa" initials="CJK"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7F34"/>
    <a:srgbClr val="5A7D79"/>
    <a:srgbClr val="C2D4D2"/>
    <a:srgbClr val="4C4C4C"/>
    <a:srgbClr val="F47920"/>
    <a:srgbClr val="0082C3"/>
    <a:srgbClr val="5B9BD5"/>
    <a:srgbClr val="F69C93"/>
    <a:srgbClr val="3F5754"/>
    <a:srgbClr val="ED7D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969352C-94EA-4D0F-AE9D-2FAF319F9FA6}" v="5" dt="2023-04-17T01:24:23.340"/>
  </p1510:revLst>
</p1510:revInfo>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52" autoAdjust="0"/>
    <p:restoredTop sz="73821" autoAdjust="0"/>
  </p:normalViewPr>
  <p:slideViewPr>
    <p:cSldViewPr snapToGrid="0">
      <p:cViewPr varScale="1">
        <p:scale>
          <a:sx n="51" d="100"/>
          <a:sy n="51" d="100"/>
        </p:scale>
        <p:origin x="1256" y="24"/>
      </p:cViewPr>
      <p:guideLst>
        <p:guide orient="horz" pos="2160"/>
        <p:guide pos="3840"/>
      </p:guideLst>
    </p:cSldViewPr>
  </p:slideViewPr>
  <p:notesTextViewPr>
    <p:cViewPr>
      <p:scale>
        <a:sx n="1" d="1"/>
        <a:sy n="1" d="1"/>
      </p:scale>
      <p:origin x="0" y="0"/>
    </p:cViewPr>
  </p:notesTextViewPr>
  <p:sorterViewPr>
    <p:cViewPr>
      <p:scale>
        <a:sx n="100" d="100"/>
        <a:sy n="100" d="100"/>
      </p:scale>
      <p:origin x="0" y="-13003"/>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63" Type="http://schemas.microsoft.com/office/2018/10/relationships/authors" Targe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ommentAuthors" Target="commentAuthors.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37A8E36-008F-4624-899B-FF921834E397}" type="datetimeFigureOut">
              <a:rPr lang="en-US" smtClean="0"/>
              <a:t>5/15/2023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DAEBFEE-0B86-4394-9294-20DA97AE014B}" type="slidenum">
              <a:rPr lang="en-US" smtClean="0"/>
              <a:t>‹#›</a:t>
            </a:fld>
            <a:endParaRPr lang="en-US"/>
          </a:p>
        </p:txBody>
      </p:sp>
    </p:spTree>
    <p:extLst>
      <p:ext uri="{BB962C8B-B14F-4D97-AF65-F5344CB8AC3E}">
        <p14:creationId xmlns:p14="http://schemas.microsoft.com/office/powerpoint/2010/main" val="28389849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D33324-F24A-4224-9595-A72EC771DBE5}" type="datetimeFigureOut">
              <a:rPr lang="en-GB" smtClean="0"/>
              <a:t>15/05/2023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967EDE-007B-48C8-9D97-2499A3BC382F}" type="slidenum">
              <a:rPr lang="en-GB" smtClean="0"/>
              <a:t>‹#›</a:t>
            </a:fld>
            <a:endParaRPr lang="en-GB"/>
          </a:p>
        </p:txBody>
      </p:sp>
    </p:spTree>
    <p:extLst>
      <p:ext uri="{BB962C8B-B14F-4D97-AF65-F5344CB8AC3E}">
        <p14:creationId xmlns:p14="http://schemas.microsoft.com/office/powerpoint/2010/main" val="1795479177"/>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cmi.no/publications/publication/?4045=taxation-mozambique-tanzania-zambia" TargetMode="External"/><Relationship Id="rId2" Type="http://schemas.openxmlformats.org/officeDocument/2006/relationships/slide" Target="../slides/slide44.xml"/><Relationship Id="rId1" Type="http://schemas.openxmlformats.org/officeDocument/2006/relationships/notesMaster" Target="../notesMasters/notesMaster1.xml"/><Relationship Id="rId4" Type="http://schemas.openxmlformats.org/officeDocument/2006/relationships/hyperlink" Target="http://www.cmi.no/publications/file/4499-building-taxpayer-culture-in-mozambique.pdf" TargetMode="Externa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eiti.org/"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068753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Still on the topic of fiscal regimes, this slide outlines some of the common features of the different types of regimes. </a:t>
            </a:r>
          </a:p>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On a high level: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Contract Based System: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Production sharing contracts (PSCs) are among the most common types of contractual arrangements for mining or petroleum exploration and development. </a:t>
            </a: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Under a PSC the state as the owner of mineral/petroleum resources engages a mining company as a contractor to provide technical and financial services for exploration and development operations. The state is traditionally represented by the government or one of its agencies. </a:t>
            </a: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EI company acquires an entitlement to stipulated shares of the metals/petroleum produced, both as compensation for costs (cost recovery for investments and services rendered) and share of the profit as reward for the risk taken. </a:t>
            </a: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state, however, remains the owner of the minerals/petroleum produced subject only to the contractor's entitlement to its shares of production. </a:t>
            </a: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Under PSCs, the producer company carries the exploration risk. If not profitable petroleum found, company receives no compensation. Government owns the resource.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Under PSCs, the rules and rates vary from contract to contract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Concessionary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Concession agreements are a form of international agreements that have been around for a long time-- and are sometimes referred to as a license agreement, or as a tax and royalty agreement. </a:t>
            </a: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A concession agreement licenses a company (the concession holder or concessionaire) to develop a geographic area. The concession holder has the right to sell the production.</a:t>
            </a: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government receives a portion of the production referred to as royalty. </a:t>
            </a:r>
            <a:r>
              <a:rPr lang="en-US" sz="1800" b="1" dirty="0">
                <a:effectLst/>
                <a:latin typeface="Calibri" panose="020F0502020204030204" pitchFamily="34" charset="0"/>
                <a:ea typeface="Calibri" panose="020F0502020204030204" pitchFamily="34" charset="0"/>
                <a:cs typeface="Times New Roman" panose="02020603050405020304" pitchFamily="18" charset="0"/>
              </a:rPr>
              <a:t>The government may share some of the risk of the projects (if deductions allow for write-downs, carrying losses forward, compensation, etc.)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 Under concessionary, the royalty rates apply to all producers equally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Governments have a challenge to design a revenue framework that maximizes benefits for society while still fostering continuing private capital investments which are necessary to realize economic benefits over the long term.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In some instances, governments may make the policy decision to set rates below those of other jurisdictions to attract investment. In the end, royalty rates, fees, and structure depends on the government’s specific socio-economic and fiscal objectives.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For example, a strictly volume-based royalty regime will provide predictable revenues from start of production at a new site, but will not allow a government to fully benefit from large price increases in energy markets. On the other side of the coin, a profit-based royalty regime can allow governments to benefit from sharp increases in price but will not generate revenue until a company starts to generate a profit.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You will see under the right hand column – examples of countries using the instrument, some countries are listed twice – for example, Canada and Ghana. Within Canada, different jurisdictions have different types of fiscal regimes chosen as their policy. </a:t>
            </a:r>
          </a:p>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Again, we want to stress that no one is better than the other – they each have their own unique features. The selection of a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refenue</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framework should maximize the benefits of society while still fostering continuing private capital investments, which are necessary to realize economic benefits over the long-term.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33872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700" dirty="0">
                <a:effectLst/>
                <a:latin typeface="Calibri" panose="020F0502020204030204" pitchFamily="34" charset="0"/>
                <a:ea typeface="Calibri" panose="020F0502020204030204" pitchFamily="34" charset="0"/>
                <a:cs typeface="Times New Roman" panose="02020603050405020304" pitchFamily="18" charset="0"/>
              </a:rPr>
              <a:t>The Petroleum Agreement with Esso, </a:t>
            </a:r>
            <a:r>
              <a:rPr lang="en-US" sz="1700" dirty="0" err="1">
                <a:effectLst/>
                <a:latin typeface="Calibri" panose="020F0502020204030204" pitchFamily="34" charset="0"/>
                <a:ea typeface="Calibri" panose="020F0502020204030204" pitchFamily="34" charset="0"/>
                <a:cs typeface="Times New Roman" panose="02020603050405020304" pitchFamily="18" charset="0"/>
              </a:rPr>
              <a:t>Nexen</a:t>
            </a:r>
            <a:r>
              <a:rPr lang="en-US" sz="1700" dirty="0">
                <a:effectLst/>
                <a:latin typeface="Calibri" panose="020F0502020204030204" pitchFamily="34" charset="0"/>
                <a:ea typeface="Calibri" panose="020F0502020204030204" pitchFamily="34" charset="0"/>
                <a:cs typeface="Times New Roman" panose="02020603050405020304" pitchFamily="18" charset="0"/>
              </a:rPr>
              <a:t>, and Hess – June 2016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Guyana will take 50% of the profit and 2% of the royalties from the </a:t>
            </a:r>
            <a:r>
              <a:rPr lang="en-US" sz="1700" dirty="0" err="1">
                <a:effectLst/>
                <a:latin typeface="Calibri" panose="020F0502020204030204" pitchFamily="34" charset="0"/>
                <a:ea typeface="Calibri" panose="020F0502020204030204" pitchFamily="34" charset="0"/>
                <a:cs typeface="Times New Roman" panose="02020603050405020304" pitchFamily="18" charset="0"/>
              </a:rPr>
              <a:t>oile</a:t>
            </a:r>
            <a:r>
              <a:rPr lang="en-US" sz="1700" dirty="0">
                <a:effectLst/>
                <a:latin typeface="Calibri" panose="020F0502020204030204" pitchFamily="34" charset="0"/>
                <a:ea typeface="Calibri" panose="020F0502020204030204" pitchFamily="34" charset="0"/>
                <a:cs typeface="Times New Roman" panose="02020603050405020304" pitchFamily="18" charset="0"/>
              </a:rPr>
              <a:t> taken from the </a:t>
            </a:r>
            <a:r>
              <a:rPr lang="en-US" sz="1700" dirty="0" err="1">
                <a:effectLst/>
                <a:latin typeface="Calibri" panose="020F0502020204030204" pitchFamily="34" charset="0"/>
                <a:ea typeface="Calibri" panose="020F0502020204030204" pitchFamily="34" charset="0"/>
                <a:cs typeface="Times New Roman" panose="02020603050405020304" pitchFamily="18" charset="0"/>
              </a:rPr>
              <a:t>Stabroek</a:t>
            </a:r>
            <a:r>
              <a:rPr lang="en-US" sz="1700" dirty="0">
                <a:effectLst/>
                <a:latin typeface="Calibri" panose="020F0502020204030204" pitchFamily="34" charset="0"/>
                <a:ea typeface="Calibri" panose="020F0502020204030204" pitchFamily="34" charset="0"/>
                <a:cs typeface="Times New Roman" panose="02020603050405020304" pitchFamily="18" charset="0"/>
              </a:rPr>
              <a:t> Block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This slide also shows some areas around signing bonuses, cost recovery, money for training of Guyanese personnel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700" dirty="0">
                <a:effectLst/>
                <a:latin typeface="Calibri" panose="020F0502020204030204" pitchFamily="34" charset="0"/>
                <a:ea typeface="Calibri" panose="020F0502020204030204" pitchFamily="34" charset="0"/>
                <a:cs typeface="Times New Roman" panose="02020603050405020304" pitchFamily="18" charset="0"/>
              </a:rPr>
              <a:t>As you likely know, there are different (albeit less significant) sources of revenue from other areas within extractive industry and these types of contracts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700" dirty="0">
                <a:effectLst/>
                <a:latin typeface="Calibri" panose="020F0502020204030204" pitchFamily="34" charset="0"/>
                <a:ea typeface="Calibri" panose="020F0502020204030204" pitchFamily="34" charset="0"/>
                <a:cs typeface="Times New Roman" panose="02020603050405020304" pitchFamily="18" charset="0"/>
              </a:rPr>
              <a:t>For example: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0"/>
              </a:spcAft>
              <a:buFont typeface="Wingdings" panose="05000000000000000000" pitchFamily="2" charset="2"/>
              <a:buChar char=""/>
            </a:pPr>
            <a:r>
              <a:rPr lang="en-US" sz="1700" b="1" dirty="0">
                <a:effectLst/>
                <a:latin typeface="Calibri" panose="020F0502020204030204" pitchFamily="34" charset="0"/>
                <a:ea typeface="Calibri" panose="020F0502020204030204" pitchFamily="34" charset="0"/>
                <a:cs typeface="Times New Roman" panose="02020603050405020304" pitchFamily="18" charset="0"/>
              </a:rPr>
              <a:t>Leases</a:t>
            </a:r>
            <a:r>
              <a:rPr lang="en-US" sz="1700" dirty="0">
                <a:effectLst/>
                <a:latin typeface="Calibri" panose="020F0502020204030204" pitchFamily="34" charset="0"/>
                <a:ea typeface="Calibri" panose="020F0502020204030204" pitchFamily="34" charset="0"/>
                <a:cs typeface="Times New Roman" panose="02020603050405020304" pitchFamily="18" charset="0"/>
              </a:rPr>
              <a:t>: sometimes during the exploration phase for governments to require proponents to pay a set rate for a lease of each unit of land over which they intend to conduct exploration activities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0"/>
              </a:spcAft>
              <a:buFont typeface="Wingdings" panose="05000000000000000000" pitchFamily="2" charset="2"/>
              <a:buChar char=""/>
            </a:pPr>
            <a:r>
              <a:rPr lang="en-US" sz="1700" b="1" dirty="0">
                <a:effectLst/>
                <a:latin typeface="Calibri" panose="020F0502020204030204" pitchFamily="34" charset="0"/>
                <a:ea typeface="Calibri" panose="020F0502020204030204" pitchFamily="34" charset="0"/>
                <a:cs typeface="Times New Roman" panose="02020603050405020304" pitchFamily="18" charset="0"/>
              </a:rPr>
              <a:t>License and permit fees:</a:t>
            </a:r>
            <a:r>
              <a:rPr lang="en-US" sz="1700" dirty="0">
                <a:effectLst/>
                <a:latin typeface="Calibri" panose="020F0502020204030204" pitchFamily="34" charset="0"/>
                <a:ea typeface="Calibri" panose="020F0502020204030204" pitchFamily="34" charset="0"/>
                <a:cs typeface="Times New Roman" panose="02020603050405020304" pitchFamily="18" charset="0"/>
              </a:rPr>
              <a:t> through the various phases, proponents may be required to obtain a number of licenses or permits to conduct specific exploration, production, or decommissioning activities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0"/>
              </a:spcAft>
              <a:buFont typeface="Wingdings" panose="05000000000000000000" pitchFamily="2" charset="2"/>
              <a:buChar char=""/>
            </a:pPr>
            <a:r>
              <a:rPr lang="en-US" sz="1700" b="1" dirty="0">
                <a:effectLst/>
                <a:latin typeface="Calibri" panose="020F0502020204030204" pitchFamily="34" charset="0"/>
                <a:ea typeface="Calibri" panose="020F0502020204030204" pitchFamily="34" charset="0"/>
                <a:cs typeface="Times New Roman" panose="02020603050405020304" pitchFamily="18" charset="0"/>
              </a:rPr>
              <a:t>Bonuses:</a:t>
            </a:r>
            <a:r>
              <a:rPr lang="en-US" sz="1700" dirty="0">
                <a:effectLst/>
                <a:latin typeface="Calibri" panose="020F0502020204030204" pitchFamily="34" charset="0"/>
                <a:ea typeface="Calibri" panose="020F0502020204030204" pitchFamily="34" charset="0"/>
                <a:cs typeface="Times New Roman" panose="02020603050405020304" pitchFamily="18" charset="0"/>
              </a:rPr>
              <a:t> these are one-time payments made upon the signature of the contract, launch of activities at a project site, or at the achievement of certain goals laid out in regulations or contacts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0"/>
              </a:spcAft>
              <a:buFont typeface="Wingdings" panose="05000000000000000000" pitchFamily="2" charset="2"/>
              <a:buChar char=""/>
            </a:pPr>
            <a:r>
              <a:rPr lang="en-US" sz="1700" b="1" dirty="0">
                <a:effectLst/>
                <a:latin typeface="Calibri" panose="020F0502020204030204" pitchFamily="34" charset="0"/>
                <a:ea typeface="Calibri" panose="020F0502020204030204" pitchFamily="34" charset="0"/>
                <a:cs typeface="Times New Roman" panose="02020603050405020304" pitchFamily="18" charset="0"/>
              </a:rPr>
              <a:t>Penalties and fines:</a:t>
            </a:r>
            <a:r>
              <a:rPr lang="en-US" sz="1700" dirty="0">
                <a:effectLst/>
                <a:latin typeface="Calibri" panose="020F0502020204030204" pitchFamily="34" charset="0"/>
                <a:ea typeface="Calibri" panose="020F0502020204030204" pitchFamily="34" charset="0"/>
                <a:cs typeface="Times New Roman" panose="02020603050405020304" pitchFamily="18" charset="0"/>
              </a:rPr>
              <a:t> although leases and licenses grant certain rights to project proponents, they also bestow obligations on them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600200" marR="0" lvl="3" indent="-228600">
              <a:lnSpc>
                <a:spcPct val="107000"/>
              </a:lnSpc>
              <a:spcBef>
                <a:spcPts val="0"/>
              </a:spcBef>
              <a:spcAft>
                <a:spcPts val="800"/>
              </a:spcAft>
              <a:buFont typeface="Symbol" panose="05050102010706020507" pitchFamily="18" charset="2"/>
              <a:buChar char=""/>
            </a:pPr>
            <a:r>
              <a:rPr lang="en-US" sz="1700" dirty="0">
                <a:effectLst/>
                <a:latin typeface="Calibri" panose="020F0502020204030204" pitchFamily="34" charset="0"/>
                <a:ea typeface="Calibri" panose="020F0502020204030204" pitchFamily="34" charset="0"/>
                <a:cs typeface="Times New Roman" panose="02020603050405020304" pitchFamily="18" charset="0"/>
              </a:rPr>
              <a:t>For example, leaseholders may be required to carry out a minimum amount of work each year or hire a minimum number of workers, and penalties may ensue if these minimums are not met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155E07AC-4A34-DC4E-9D3D-F1362C05A0ED}" type="slidenum">
              <a:rPr lang="en-US" smtClean="0"/>
              <a:pPr>
                <a:defRPr/>
              </a:pPr>
              <a:t>13</a:t>
            </a:fld>
            <a:endParaRPr lang="en-US"/>
          </a:p>
        </p:txBody>
      </p:sp>
    </p:spTree>
    <p:extLst>
      <p:ext uri="{BB962C8B-B14F-4D97-AF65-F5344CB8AC3E}">
        <p14:creationId xmlns:p14="http://schemas.microsoft.com/office/powerpoint/2010/main" val="5145159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SLIDE 15: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Petroleum Agreement, Article 23, builds in the right to audit. </a:t>
            </a: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As you can see, per section 23.2, the Minister shall have the right to audit the accounting records of the contract in respect of the Petroleum Operations in accordance with the Accounting Procedure </a:t>
            </a: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This right to audit is very important in terms of accountability – both holding the producer to account, and the citizens being able to hold their government and elected officials to account </a:t>
            </a:r>
          </a:p>
        </p:txBody>
      </p:sp>
      <p:sp>
        <p:nvSpPr>
          <p:cNvPr id="4" name="Slide Number Placeholder 3"/>
          <p:cNvSpPr>
            <a:spLocks noGrp="1"/>
          </p:cNvSpPr>
          <p:nvPr>
            <p:ph type="sldNum" sz="quarter" idx="5"/>
          </p:nvPr>
        </p:nvSpPr>
        <p:spPr/>
        <p:txBody>
          <a:bodyPr/>
          <a:lstStyle/>
          <a:p>
            <a:pPr>
              <a:defRPr/>
            </a:pPr>
            <a:fld id="{155E07AC-4A34-DC4E-9D3D-F1362C05A0ED}" type="slidenum">
              <a:rPr lang="en-US" smtClean="0"/>
              <a:pPr>
                <a:defRPr/>
              </a:pPr>
              <a:t>14</a:t>
            </a:fld>
            <a:endParaRPr lang="en-US"/>
          </a:p>
        </p:txBody>
      </p:sp>
    </p:spTree>
    <p:extLst>
      <p:ext uri="{BB962C8B-B14F-4D97-AF65-F5344CB8AC3E}">
        <p14:creationId xmlns:p14="http://schemas.microsoft.com/office/powerpoint/2010/main" val="2437153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SLIDE 16: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In the Petroleum Agreement, the accounting requirements are outlined, which include: </a:t>
            </a: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Classification of expenditure - exploration, development and production</a:t>
            </a: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Monthly Production Statement (reconciliation of opening and closing qty</a:t>
            </a: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Quarterly value of production and pricing  - quantity, prices, receipts of each quality of crude oil and natural gas – 3</a:t>
            </a:r>
            <a:r>
              <a:rPr lang="en-US" sz="1800" baseline="30000" dirty="0">
                <a:effectLst/>
                <a:latin typeface="Calibri" panose="020F0502020204030204" pitchFamily="34" charset="0"/>
                <a:ea typeface="Calibri" panose="020F0502020204030204" pitchFamily="34" charset="0"/>
                <a:cs typeface="Times New Roman" panose="02020603050405020304" pitchFamily="18" charset="0"/>
              </a:rPr>
              <a:t>rd</a:t>
            </a:r>
            <a:r>
              <a:rPr lang="en-US" sz="1800" dirty="0">
                <a:effectLst/>
                <a:latin typeface="Calibri" panose="020F0502020204030204" pitchFamily="34" charset="0"/>
                <a:ea typeface="Calibri" panose="020F0502020204030204" pitchFamily="34" charset="0"/>
                <a:cs typeface="Times New Roman" panose="02020603050405020304" pitchFamily="18" charset="0"/>
              </a:rPr>
              <a:t> part sales separately</a:t>
            </a: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Quarterly Statement of Expenditure and Receipts – actual, cumulative, forecasts, variations with budget</a:t>
            </a: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Quarterly Cost Recovery Statemen</a:t>
            </a: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End of Year Statement within 120 days</a:t>
            </a: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800">
                <a:effectLst/>
                <a:latin typeface="Calibri" panose="020F0502020204030204" pitchFamily="34" charset="0"/>
                <a:ea typeface="Calibri" panose="020F0502020204030204" pitchFamily="34" charset="0"/>
                <a:cs typeface="Times New Roman" panose="02020603050405020304" pitchFamily="18" charset="0"/>
              </a:rPr>
              <a:t>Annual Budget Statement – exploration, development and operating costs – one year forecast and cumulative to date – entitlement and provision of crude oil and natural gas</a:t>
            </a:r>
          </a:p>
          <a:p>
            <a:endParaRPr lang="en-US" dirty="0"/>
          </a:p>
        </p:txBody>
      </p:sp>
    </p:spTree>
    <p:extLst>
      <p:ext uri="{BB962C8B-B14F-4D97-AF65-F5344CB8AC3E}">
        <p14:creationId xmlns:p14="http://schemas.microsoft.com/office/powerpoint/2010/main" val="17795958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700" dirty="0">
                <a:effectLst/>
                <a:latin typeface="Calibri" panose="020F0502020204030204" pitchFamily="34" charset="0"/>
                <a:ea typeface="Calibri" panose="020F0502020204030204" pitchFamily="34" charset="0"/>
                <a:cs typeface="Times New Roman" panose="02020603050405020304" pitchFamily="18" charset="0"/>
              </a:rPr>
              <a:t>SLIDE 17: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700" dirty="0">
                <a:effectLst/>
                <a:latin typeface="Calibri" panose="020F0502020204030204" pitchFamily="34" charset="0"/>
                <a:ea typeface="Calibri" panose="020F0502020204030204" pitchFamily="34" charset="0"/>
                <a:cs typeface="Times New Roman" panose="02020603050405020304" pitchFamily="18" charset="0"/>
              </a:rPr>
              <a:t>We were able to source a graph showing the share of profit and how Guyana compares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We want to stress that this is just one source, in this case, </a:t>
            </a:r>
            <a:r>
              <a:rPr lang="en-US" sz="1700" dirty="0" err="1">
                <a:effectLst/>
                <a:latin typeface="Calibri" panose="020F0502020204030204" pitchFamily="34" charset="0"/>
                <a:ea typeface="Calibri" panose="020F0502020204030204" pitchFamily="34" charset="0"/>
                <a:cs typeface="Times New Roman" panose="02020603050405020304" pitchFamily="18" charset="0"/>
              </a:rPr>
              <a:t>Rystad</a:t>
            </a:r>
            <a:r>
              <a:rPr lang="en-US" sz="1700" dirty="0">
                <a:effectLst/>
                <a:latin typeface="Calibri" panose="020F0502020204030204" pitchFamily="34" charset="0"/>
                <a:ea typeface="Calibri" panose="020F0502020204030204" pitchFamily="34" charset="0"/>
                <a:cs typeface="Times New Roman" panose="02020603050405020304" pitchFamily="18" charset="0"/>
              </a:rPr>
              <a:t> Energy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It can often be difficult to find accurate numbers across a variety of jurisdictions due to the competitive nature of the industry; often there are confidentiality clauses included in these types of contracts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700" dirty="0">
                <a:effectLst/>
                <a:latin typeface="Calibri" panose="020F0502020204030204" pitchFamily="34" charset="0"/>
                <a:ea typeface="Calibri" panose="020F0502020204030204" pitchFamily="34" charset="0"/>
                <a:cs typeface="Times New Roman" panose="02020603050405020304" pitchFamily="18" charset="0"/>
              </a:rPr>
              <a:t>This information is not guaranteed to be reliable but it does at least show a snap shot of where Guyana falls in comparison with a number of countries in terms of government “take” for upstream projects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700" b="1" dirty="0">
                <a:effectLst/>
                <a:latin typeface="Calibri" panose="020F0502020204030204" pitchFamily="34" charset="0"/>
                <a:ea typeface="Calibri" panose="020F0502020204030204" pitchFamily="34" charset="0"/>
                <a:cs typeface="Times New Roman" panose="02020603050405020304" pitchFamily="18" charset="0"/>
              </a:rPr>
              <a:t>One thing to stress – </a:t>
            </a:r>
            <a:r>
              <a:rPr lang="en-US" sz="1700" dirty="0">
                <a:effectLst/>
                <a:latin typeface="Calibri" panose="020F0502020204030204" pitchFamily="34" charset="0"/>
                <a:ea typeface="Calibri" panose="020F0502020204030204" pitchFamily="34" charset="0"/>
                <a:cs typeface="Times New Roman" panose="02020603050405020304" pitchFamily="18" charset="0"/>
              </a:rPr>
              <a:t>in general, the government take tends to be lower in countries where the exploration risk is high – in these cases, the operator takes on more risk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Courier New" panose="02070309020205020404" pitchFamily="49" charset="0"/>
              <a:buChar char="o"/>
            </a:pPr>
            <a:r>
              <a:rPr lang="en-US" sz="1700" b="1" dirty="0">
                <a:effectLst/>
                <a:latin typeface="Calibri" panose="020F0502020204030204" pitchFamily="34" charset="0"/>
                <a:ea typeface="Calibri" panose="020F0502020204030204" pitchFamily="34" charset="0"/>
                <a:cs typeface="Times New Roman" panose="02020603050405020304" pitchFamily="18" charset="0"/>
              </a:rPr>
              <a:t>But it is not necessarily apples to apples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b="1" dirty="0">
              <a:cs typeface="Calibri"/>
            </a:endParaRPr>
          </a:p>
        </p:txBody>
      </p:sp>
      <p:sp>
        <p:nvSpPr>
          <p:cNvPr id="4" name="Slide Number Placeholder 3"/>
          <p:cNvSpPr>
            <a:spLocks noGrp="1"/>
          </p:cNvSpPr>
          <p:nvPr>
            <p:ph type="sldNum" sz="quarter" idx="5"/>
          </p:nvPr>
        </p:nvSpPr>
        <p:spPr/>
        <p:txBody>
          <a:bodyPr/>
          <a:lstStyle/>
          <a:p>
            <a:pPr>
              <a:defRPr/>
            </a:pPr>
            <a:fld id="{155E07AC-4A34-DC4E-9D3D-F1362C05A0ED}" type="slidenum">
              <a:rPr lang="en-US" smtClean="0"/>
              <a:pPr>
                <a:defRPr/>
              </a:pPr>
              <a:t>16</a:t>
            </a:fld>
            <a:endParaRPr lang="en-US"/>
          </a:p>
        </p:txBody>
      </p:sp>
    </p:spTree>
    <p:extLst>
      <p:ext uri="{BB962C8B-B14F-4D97-AF65-F5344CB8AC3E}">
        <p14:creationId xmlns:p14="http://schemas.microsoft.com/office/powerpoint/2010/main" val="29765581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Move this after? </a:t>
            </a:r>
          </a:p>
        </p:txBody>
      </p:sp>
    </p:spTree>
    <p:extLst>
      <p:ext uri="{BB962C8B-B14F-4D97-AF65-F5344CB8AC3E}">
        <p14:creationId xmlns:p14="http://schemas.microsoft.com/office/powerpoint/2010/main" val="24591526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700" dirty="0">
                <a:effectLst/>
                <a:latin typeface="Calibri" panose="020F0502020204030204" pitchFamily="34" charset="0"/>
                <a:ea typeface="Calibri" panose="020F0502020204030204" pitchFamily="34" charset="0"/>
                <a:cs typeface="Times New Roman" panose="02020603050405020304" pitchFamily="18" charset="0"/>
              </a:rPr>
              <a:t>We outline here some key areas of consideration and key risks that parliamentarians and legislators may be concerned with – particularly as they relate the notion of ‘fair share’ and accuracy of revenue reported. These are outside of the consideration of fiscal models that are selected as part of government policy.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One key consideration is the quality of the information reported by the operators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700" dirty="0">
                <a:effectLst/>
                <a:latin typeface="Calibri" panose="020F0502020204030204" pitchFamily="34" charset="0"/>
                <a:ea typeface="Calibri" panose="020F0502020204030204" pitchFamily="34" charset="0"/>
                <a:cs typeface="Times New Roman" panose="02020603050405020304" pitchFamily="18" charset="0"/>
              </a:rPr>
              <a:t>Inaccurate reporting by the producers leads to inaccurate reporting by the government, inaccurate or unreliable forecasts and revenue calculations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700" dirty="0">
                <a:effectLst/>
                <a:latin typeface="Calibri" panose="020F0502020204030204" pitchFamily="34" charset="0"/>
                <a:ea typeface="Calibri" panose="020F0502020204030204" pitchFamily="34" charset="0"/>
                <a:cs typeface="Times New Roman" panose="02020603050405020304" pitchFamily="18" charset="0"/>
              </a:rPr>
              <a:t>This, in turn, may lad to policy makers making decisions based on wrong information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Additionally, policy makers should carefully consider the government’s saving for the future – an example in Guyana’s case, the Natural Resource Fund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Environmental impacts are, of course, of key concern, especially where Guyana is noted as a champion when it comes to ‘green’ initiatives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And of course, there are many social considerations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Courier New" panose="02070309020205020404" pitchFamily="49" charset="0"/>
              <a:buChar char="o"/>
            </a:pPr>
            <a:r>
              <a:rPr lang="en-US" sz="1700" dirty="0">
                <a:effectLst/>
                <a:latin typeface="Calibri" panose="020F0502020204030204" pitchFamily="34" charset="0"/>
                <a:ea typeface="Calibri" panose="020F0502020204030204" pitchFamily="34" charset="0"/>
                <a:cs typeface="Times New Roman" panose="02020603050405020304" pitchFamily="18" charset="0"/>
              </a:rPr>
              <a:t>Extractive industry can result in negative social impacts, such as displacements of people and jobs, limited implementation of safety regulations and dependence on the sector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GB" sz="1200" b="0" i="0" u="none" strike="noStrike" kern="1200" cap="none" spc="0" normalizeH="0" baseline="0" noProof="0" dirty="0">
              <a:ln>
                <a:noFill/>
              </a:ln>
              <a:solidFill>
                <a:prstClr val="black"/>
              </a:solidFill>
              <a:effectLst/>
              <a:uLnTx/>
              <a:uFillTx/>
              <a:latin typeface="+mn-lt"/>
              <a:ea typeface="+mn-ea"/>
              <a:cs typeface="+mn-cs"/>
            </a:endParaRPr>
          </a:p>
        </p:txBody>
      </p:sp>
    </p:spTree>
    <p:extLst>
      <p:ext uri="{BB962C8B-B14F-4D97-AF65-F5344CB8AC3E}">
        <p14:creationId xmlns:p14="http://schemas.microsoft.com/office/powerpoint/2010/main" val="11439739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https://afrosai-e.org.za/wp-content/uploads/2019/10/Extractive-Industries-Guideline-2019_Final.pdf</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GB"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From CAAF practice guide: </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Government responsibilities in the oil and gas sector include: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Evaluating the development options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0" lang="en-GB" sz="1200" b="0" i="0" u="none" strike="noStrike" kern="1200" cap="none" spc="0" normalizeH="0" baseline="0" noProof="0" dirty="0" err="1">
                <a:ln>
                  <a:noFill/>
                </a:ln>
                <a:solidFill>
                  <a:prstClr val="black"/>
                </a:solidFill>
                <a:effectLst/>
                <a:uLnTx/>
                <a:uFillTx/>
                <a:latin typeface="+mn-lt"/>
                <a:ea typeface="+mn-ea"/>
                <a:cs typeface="+mn-cs"/>
              </a:rPr>
              <a:t>Enuring</a:t>
            </a:r>
            <a:r>
              <a:rPr kumimoji="0" lang="en-GB" sz="1200" b="0" i="0" u="none" strike="noStrike" kern="1200" cap="none" spc="0" normalizeH="0" baseline="0" noProof="0" dirty="0">
                <a:ln>
                  <a:noFill/>
                </a:ln>
                <a:solidFill>
                  <a:prstClr val="black"/>
                </a:solidFill>
                <a:effectLst/>
                <a:uLnTx/>
                <a:uFillTx/>
                <a:latin typeface="+mn-lt"/>
                <a:ea typeface="+mn-ea"/>
                <a:cs typeface="+mn-cs"/>
              </a:rPr>
              <a:t> responsible development of natural resources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Monitoring natural resource extraction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Collecting revenues from natural resource extraction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Collecting financial assurances for site remediation and monitoring financial liabilities </a:t>
            </a:r>
          </a:p>
        </p:txBody>
      </p:sp>
    </p:spTree>
    <p:extLst>
      <p:ext uri="{BB962C8B-B14F-4D97-AF65-F5344CB8AC3E}">
        <p14:creationId xmlns:p14="http://schemas.microsoft.com/office/powerpoint/2010/main" val="4376957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700" dirty="0">
                <a:effectLst/>
                <a:latin typeface="Calibri" panose="020F0502020204030204" pitchFamily="34" charset="0"/>
                <a:ea typeface="Calibri" panose="020F0502020204030204" pitchFamily="34" charset="0"/>
                <a:cs typeface="Times New Roman" panose="02020603050405020304" pitchFamily="18" charset="0"/>
              </a:rPr>
              <a:t>When governments are not collecting all the revenue they are entitled to, their ability to pay for existing programs, to repay debts, and to create new initiatives may be diminished.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700" dirty="0">
                <a:effectLst/>
                <a:latin typeface="Calibri" panose="020F0502020204030204" pitchFamily="34" charset="0"/>
                <a:ea typeface="Calibri" panose="020F0502020204030204" pitchFamily="34" charset="0"/>
                <a:cs typeface="Times New Roman" panose="02020603050405020304" pitchFamily="18" charset="0"/>
              </a:rPr>
              <a:t>ASK AND TELL: What in your view is the role of the government to mitigate these risks?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700" dirty="0">
                <a:effectLst/>
                <a:latin typeface="Calibri" panose="020F0502020204030204" pitchFamily="34" charset="0"/>
                <a:ea typeface="Calibri" panose="020F0502020204030204" pitchFamily="34" charset="0"/>
                <a:cs typeface="Times New Roman" panose="02020603050405020304" pitchFamily="18" charset="0"/>
              </a:rPr>
              <a:t>(presume a bit of discussion will take place, we can agree/disagree, then go through the points on the slide)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Government needs to establish clear rules for the industry and have robust financial and system controls to ensure these rules are being followed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GB" sz="1700" dirty="0">
                <a:effectLst/>
                <a:latin typeface="Calibri" panose="020F0502020204030204" pitchFamily="34" charset="0"/>
                <a:ea typeface="Calibri" panose="020F0502020204030204" pitchFamily="34" charset="0"/>
                <a:cs typeface="Times New Roman" panose="02020603050405020304" pitchFamily="18" charset="0"/>
              </a:rPr>
              <a:t>Having controls in place can reduce the risk of occurrences such as: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0"/>
              </a:spcAft>
              <a:buFont typeface="Wingdings" panose="05000000000000000000" pitchFamily="2" charset="2"/>
              <a:buChar char=""/>
            </a:pPr>
            <a:r>
              <a:rPr lang="en-GB" sz="1700" dirty="0">
                <a:effectLst/>
                <a:latin typeface="Calibri" panose="020F0502020204030204" pitchFamily="34" charset="0"/>
                <a:ea typeface="Calibri" panose="020F0502020204030204" pitchFamily="34" charset="0"/>
                <a:cs typeface="Times New Roman" panose="02020603050405020304" pitchFamily="18" charset="0"/>
              </a:rPr>
              <a:t>Companies having inaccurate or understated declarations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0"/>
              </a:spcAft>
              <a:buFont typeface="Wingdings" panose="05000000000000000000" pitchFamily="2" charset="2"/>
              <a:buChar char=""/>
            </a:pPr>
            <a:r>
              <a:rPr lang="en-GB" sz="1700" dirty="0">
                <a:effectLst/>
                <a:latin typeface="Calibri" panose="020F0502020204030204" pitchFamily="34" charset="0"/>
                <a:ea typeface="Calibri" panose="020F0502020204030204" pitchFamily="34" charset="0"/>
                <a:cs typeface="Times New Roman" panose="02020603050405020304" pitchFamily="18" charset="0"/>
              </a:rPr>
              <a:t>Claims for allowable expenditures (which reduce amounts payable) being overstated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0"/>
              </a:spcAft>
              <a:buFont typeface="Wingdings" panose="05000000000000000000" pitchFamily="2" charset="2"/>
              <a:buChar char=""/>
            </a:pPr>
            <a:r>
              <a:rPr lang="en-GB" sz="1700" dirty="0">
                <a:effectLst/>
                <a:latin typeface="Calibri" panose="020F0502020204030204" pitchFamily="34" charset="0"/>
                <a:ea typeface="Calibri" panose="020F0502020204030204" pitchFamily="34" charset="0"/>
                <a:cs typeface="Times New Roman" panose="02020603050405020304" pitchFamily="18" charset="0"/>
              </a:rPr>
              <a:t>Producers using tax avoidance to reduce amounts otherwise owed to governments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0"/>
              </a:spcAft>
              <a:buFont typeface="Wingdings" panose="05000000000000000000" pitchFamily="2" charset="2"/>
              <a:buChar char=""/>
            </a:pPr>
            <a:r>
              <a:rPr lang="en-GB" sz="1700" dirty="0">
                <a:effectLst/>
                <a:latin typeface="Calibri" panose="020F0502020204030204" pitchFamily="34" charset="0"/>
                <a:ea typeface="Calibri" panose="020F0502020204030204" pitchFamily="34" charset="0"/>
                <a:cs typeface="Times New Roman" panose="02020603050405020304" pitchFamily="18" charset="0"/>
              </a:rPr>
              <a:t>Companies resorting to fraud or corruption of officials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0"/>
              </a:spcAft>
              <a:buFont typeface="Wingdings" panose="05000000000000000000" pitchFamily="2" charset="2"/>
              <a:buChar char=""/>
            </a:pPr>
            <a:r>
              <a:rPr lang="en-GB" sz="1700" dirty="0">
                <a:effectLst/>
                <a:latin typeface="Calibri" panose="020F0502020204030204" pitchFamily="34" charset="0"/>
                <a:ea typeface="Calibri" panose="020F0502020204030204" pitchFamily="34" charset="0"/>
                <a:cs typeface="Times New Roman" panose="02020603050405020304" pitchFamily="18" charset="0"/>
              </a:rPr>
              <a:t>Audits of royalty payments not being completed within the time allowed by regulation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Governments should also establish documented standards on how revenues should be managed, including long term planning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The government also needs to ensure compliance with terms, conditions, and policies set out in agreements and contracts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Another key role of the government is to plan for the liabilities associated with environmental remediation and implement controls and processes in this area to protect the government and the population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700" dirty="0">
                <a:effectLst/>
                <a:latin typeface="Calibri" panose="020F0502020204030204" pitchFamily="34" charset="0"/>
                <a:ea typeface="Calibri" panose="020F0502020204030204" pitchFamily="34" charset="0"/>
                <a:cs typeface="Times New Roman" panose="02020603050405020304" pitchFamily="18" charset="0"/>
              </a:rPr>
              <a:t>An example of one of the programs in place in Alberta –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GB" sz="1700" dirty="0">
                <a:effectLst/>
                <a:latin typeface="Calibri" panose="020F0502020204030204" pitchFamily="34" charset="0"/>
                <a:ea typeface="Calibri" panose="020F0502020204030204" pitchFamily="34" charset="0"/>
                <a:cs typeface="Times New Roman" panose="02020603050405020304" pitchFamily="18" charset="0"/>
              </a:rPr>
              <a:t>The government has put into place a “compliance and assurance” function for the energy sector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GB" sz="1700" dirty="0">
                <a:effectLst/>
                <a:latin typeface="Calibri" panose="020F0502020204030204" pitchFamily="34" charset="0"/>
                <a:ea typeface="Calibri" panose="020F0502020204030204" pitchFamily="34" charset="0"/>
                <a:cs typeface="Times New Roman" panose="02020603050405020304" pitchFamily="18" charset="0"/>
              </a:rPr>
              <a:t>This is a control which gives us assurance that the department is doing what’s expected of them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GB" sz="1700" dirty="0">
                <a:effectLst/>
                <a:latin typeface="Calibri" panose="020F0502020204030204" pitchFamily="34" charset="0"/>
                <a:ea typeface="Calibri" panose="020F0502020204030204" pitchFamily="34" charset="0"/>
                <a:cs typeface="Times New Roman" panose="02020603050405020304" pitchFamily="18" charset="0"/>
              </a:rPr>
              <a:t>This compliance and assurance group works to ensure revenues are complete, accurate, and in accordance with the Alberta’s Acts and Regulations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GB" sz="1700" dirty="0">
                <a:effectLst/>
                <a:latin typeface="Calibri" panose="020F0502020204030204" pitchFamily="34" charset="0"/>
                <a:ea typeface="Calibri" panose="020F0502020204030204" pitchFamily="34" charset="0"/>
                <a:cs typeface="Times New Roman" panose="02020603050405020304" pitchFamily="18" charset="0"/>
              </a:rPr>
              <a:t>They assess the eligibility, valuation of costs, revenue, and third party data reported to the government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Courier New" panose="02070309020205020404" pitchFamily="49" charset="0"/>
              <a:buChar char="o"/>
            </a:pPr>
            <a:r>
              <a:rPr lang="en-GB" sz="1700" dirty="0">
                <a:effectLst/>
                <a:latin typeface="Calibri" panose="020F0502020204030204" pitchFamily="34" charset="0"/>
                <a:ea typeface="Calibri" panose="020F0502020204030204" pitchFamily="34" charset="0"/>
                <a:cs typeface="Times New Roman" panose="02020603050405020304" pitchFamily="18" charset="0"/>
              </a:rPr>
              <a:t>They re-perform calculations and confirm the submissions reported by the operators – think of these as spot audits of their submissions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GB" sz="1200" b="0" i="0" u="none" strike="noStrike" kern="1200" cap="none" spc="0" normalizeH="0" baseline="0" noProof="0" dirty="0">
              <a:ln>
                <a:noFill/>
              </a:ln>
              <a:solidFill>
                <a:prstClr val="black"/>
              </a:solidFill>
              <a:effectLst/>
              <a:uLnTx/>
              <a:uFillTx/>
              <a:latin typeface="+mn-lt"/>
              <a:ea typeface="+mn-ea"/>
              <a:cs typeface="+mn-cs"/>
            </a:endParaRPr>
          </a:p>
        </p:txBody>
      </p:sp>
    </p:spTree>
    <p:extLst>
      <p:ext uri="{BB962C8B-B14F-4D97-AF65-F5344CB8AC3E}">
        <p14:creationId xmlns:p14="http://schemas.microsoft.com/office/powerpoint/2010/main" val="10598550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700" dirty="0">
                <a:effectLst/>
                <a:latin typeface="Calibri" panose="020F0502020204030204" pitchFamily="34" charset="0"/>
                <a:ea typeface="Calibri" panose="020F0502020204030204" pitchFamily="34" charset="0"/>
                <a:cs typeface="Times New Roman" panose="02020603050405020304" pitchFamily="18" charset="0"/>
              </a:rPr>
              <a:t>Moving on, now to the role of the auditor to mitigate these identified risks…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700" dirty="0">
                <a:effectLst/>
                <a:latin typeface="Calibri" panose="020F0502020204030204" pitchFamily="34" charset="0"/>
                <a:ea typeface="Calibri" panose="020F0502020204030204" pitchFamily="34" charset="0"/>
                <a:cs typeface="Times New Roman" panose="02020603050405020304" pitchFamily="18" charset="0"/>
              </a:rPr>
              <a:t>It’s important to note that both financial auditors and performance auditors play an important role in this process.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700" dirty="0">
                <a:effectLst/>
                <a:latin typeface="Calibri" panose="020F0502020204030204" pitchFamily="34" charset="0"/>
                <a:ea typeface="Calibri" panose="020F0502020204030204" pitchFamily="34" charset="0"/>
                <a:cs typeface="Times New Roman" panose="02020603050405020304" pitchFamily="18" charset="0"/>
              </a:rPr>
              <a:t>Auditors gain a detained understanding of the processes and controls in place and through this understanding can communicate any weaknesses in the control environment or process that should be corrected. This includes areas such as: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Routine systems and processes to identify all operators, process their royalty returns, collect their payments (including arrears and penalties)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700" dirty="0">
                <a:effectLst/>
                <a:latin typeface="Calibri" panose="020F0502020204030204" pitchFamily="34" charset="0"/>
                <a:ea typeface="Calibri" panose="020F0502020204030204" pitchFamily="34" charset="0"/>
                <a:cs typeface="Times New Roman" panose="02020603050405020304" pitchFamily="18" charset="0"/>
              </a:rPr>
              <a:t>And, of course, auditors also help to ensure completeness and accuracy of the financial information reported – often through re-calculation or sampling.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700" dirty="0">
                <a:effectLst/>
                <a:latin typeface="Calibri" panose="020F0502020204030204" pitchFamily="34" charset="0"/>
                <a:ea typeface="Calibri" panose="020F0502020204030204" pitchFamily="34" charset="0"/>
                <a:cs typeface="Times New Roman" panose="02020603050405020304" pitchFamily="18" charset="0"/>
              </a:rPr>
              <a:t>Some types of questions that auditors may be looking to answer in their work include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Which laws, regulations and policies are in place?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Are there clear objectives for the revenue framework and do they align with current government priorities and policy objectives?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Do auditors have clear access to information (i.e. line of sight to self-reported royalties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Has an independent assessment or verification of production levels been built into the framework?</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Are the rules established to calculate revenues written clearly and unambiguously?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Is there a database of operators that are expected to pay royalties? If so, how often is it updated?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Is there an electronic system for submission?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Are there systems and procedures to determine what is owed? To identify late returns?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Do these systems have an “audit trail” to track entries and revisions posted to the systems?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Are oil and gas companies required to provide supporting evidence or independent verification of their royalty returns? What kind of validation or recalculations are done?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700" dirty="0">
                <a:effectLst/>
                <a:latin typeface="Calibri" panose="020F0502020204030204" pitchFamily="34" charset="0"/>
                <a:ea typeface="Calibri" panose="020F0502020204030204" pitchFamily="34" charset="0"/>
                <a:cs typeface="Times New Roman" panose="02020603050405020304" pitchFamily="18" charset="0"/>
              </a:rPr>
              <a:t>Again, using Alberta as an example, for our financial statement audit of the Department of Energy (which is responsible for reporting the royalty revenue):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700" dirty="0">
                <a:effectLst/>
                <a:latin typeface="Calibri" panose="020F0502020204030204" pitchFamily="34" charset="0"/>
                <a:ea typeface="Calibri" panose="020F0502020204030204" pitchFamily="34" charset="0"/>
                <a:cs typeface="Times New Roman" panose="02020603050405020304" pitchFamily="18" charset="0"/>
              </a:rPr>
              <a:t>In general the submissions by the operators are done monthly –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Operators submit monthly data to an online system with the total volume for the year being reported no later than 3 months from the end of the year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700" dirty="0">
                <a:effectLst/>
                <a:latin typeface="Calibri" panose="020F0502020204030204" pitchFamily="34" charset="0"/>
                <a:ea typeface="Calibri" panose="020F0502020204030204" pitchFamily="34" charset="0"/>
                <a:cs typeface="Times New Roman" panose="02020603050405020304" pitchFamily="18" charset="0"/>
              </a:rPr>
              <a:t>This end of period reporting is used to reconcile royalty paid to royalty payable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700" dirty="0">
                <a:effectLst/>
                <a:latin typeface="Calibri" panose="020F0502020204030204" pitchFamily="34" charset="0"/>
                <a:ea typeface="Calibri" panose="020F0502020204030204" pitchFamily="34" charset="0"/>
                <a:cs typeface="Times New Roman" panose="02020603050405020304" pitchFamily="18" charset="0"/>
              </a:rPr>
              <a:t>Any difference must be paid by the operator or is refunded by the Department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As an additional level of assurance over the reporting by operators, </a:t>
            </a:r>
            <a:r>
              <a:rPr lang="en-US" sz="1700" b="1" dirty="0">
                <a:effectLst/>
                <a:latin typeface="Calibri" panose="020F0502020204030204" pitchFamily="34" charset="0"/>
                <a:ea typeface="Calibri" panose="020F0502020204030204" pitchFamily="34" charset="0"/>
                <a:cs typeface="Times New Roman" panose="02020603050405020304" pitchFamily="18" charset="0"/>
              </a:rPr>
              <a:t>operators must include an End of period statements must include an independent auditor’s letter for projects with a product average exceeding a certain threshold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700" dirty="0">
                <a:effectLst/>
                <a:latin typeface="Calibri" panose="020F0502020204030204" pitchFamily="34" charset="0"/>
                <a:ea typeface="Calibri" panose="020F0502020204030204" pitchFamily="34" charset="0"/>
                <a:cs typeface="Times New Roman" panose="02020603050405020304" pitchFamily="18" charset="0"/>
              </a:rPr>
              <a:t>There are, of course, some nuances to this process depending on the type of project, royalty scheme, etc., but in general, submissions follow the process I just outlined.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700" dirty="0">
                <a:effectLst/>
                <a:latin typeface="Calibri" panose="020F0502020204030204" pitchFamily="34" charset="0"/>
                <a:ea typeface="Calibri" panose="020F0502020204030204" pitchFamily="34" charset="0"/>
                <a:cs typeface="Times New Roman" panose="02020603050405020304" pitchFamily="18" charset="0"/>
              </a:rPr>
              <a:t>We receive third party service auditor’s reports over the online submission system to ensure there are appropriate controls in place within that system for the submissions. We also perform extensive IT audit work over the department’s various systems which use the information from that online submission system. In general, each revenue stream has their own system which we do work over. The type of IT audit work we do ensures that calculations made by the systems are performed in accordance with the royalty framework and are in accordance with legislation, and the controls within the system are operating as intended.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GB" sz="1200" b="0" i="0" u="none" strike="noStrike" kern="1200" cap="none" spc="0" normalizeH="0" baseline="0" noProof="0" dirty="0">
              <a:ln>
                <a:noFill/>
              </a:ln>
              <a:solidFill>
                <a:prstClr val="black"/>
              </a:solidFill>
              <a:effectLst/>
              <a:uLnTx/>
              <a:uFillTx/>
              <a:latin typeface="+mn-lt"/>
              <a:ea typeface="+mn-ea"/>
              <a:cs typeface="+mn-cs"/>
            </a:endParaRPr>
          </a:p>
        </p:txBody>
      </p:sp>
    </p:spTree>
    <p:extLst>
      <p:ext uri="{BB962C8B-B14F-4D97-AF65-F5344CB8AC3E}">
        <p14:creationId xmlns:p14="http://schemas.microsoft.com/office/powerpoint/2010/main" val="888032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SLIDE 4: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Our facilitation team includes: </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Honourable</a:t>
            </a:r>
            <a:r>
              <a:rPr lang="en-US" sz="1800" dirty="0">
                <a:effectLst/>
                <a:latin typeface="Calibri" panose="020F0502020204030204" pitchFamily="34" charset="0"/>
                <a:ea typeface="Calibri" panose="020F0502020204030204" pitchFamily="34" charset="0"/>
                <a:cs typeface="Times New Roman" panose="02020603050405020304" pitchFamily="18" charset="0"/>
              </a:rPr>
              <a:t> Mr. Roy Cullen, a former Canadian Member of Parliament and member of Global Organization of Parliamentarians Against Corruption </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Ms. Juliet Stella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Mutesi</a:t>
            </a:r>
            <a:r>
              <a:rPr lang="en-US" sz="1800" dirty="0">
                <a:effectLst/>
                <a:latin typeface="Calibri" panose="020F0502020204030204" pitchFamily="34" charset="0"/>
                <a:ea typeface="Calibri" panose="020F0502020204030204" pitchFamily="34" charset="0"/>
                <a:cs typeface="Times New Roman" panose="02020603050405020304" pitchFamily="18" charset="0"/>
              </a:rPr>
              <a:t> a Principal Auditor joining us from the Office of the Auditor General of Uganda</a:t>
            </a:r>
          </a:p>
          <a:p>
            <a:pPr marL="342900" marR="0" lvl="0" indent="-342900">
              <a:lnSpc>
                <a:spcPct val="107000"/>
              </a:lnSpc>
              <a:spcBef>
                <a:spcPts val="0"/>
              </a:spcBef>
              <a:spcAft>
                <a:spcPts val="80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And myself – Scott Loder, an Audit Manager from the Office of the Auditor General of Alberta in Canada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As some of you likely know (as alluded to by Mr. Sharma??), we are in Georgetown delivering one week of training to the AOG on extractive industry. Although they’re not listed on this slide, we also have Ms. Ms. Pauline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Wawira</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Nyagam</a:t>
            </a:r>
            <a:r>
              <a:rPr lang="en-US" sz="1800" dirty="0">
                <a:effectLst/>
                <a:latin typeface="Calibri" panose="020F0502020204030204" pitchFamily="34" charset="0"/>
                <a:ea typeface="Calibri" panose="020F0502020204030204" pitchFamily="34" charset="0"/>
                <a:cs typeface="Times New Roman" panose="02020603050405020304" pitchFamily="18" charset="0"/>
              </a:rPr>
              <a:t> from the Office of the Auditor General of Kenya and Ms. Sherazade Shafiq, Director of International Programs with the Canadian Audit Accountability Foundation.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We are all excited to be in beautiful Guyana – I can personally say, although I did previously live in Bermuda for a few years, I am </a:t>
            </a:r>
            <a:r>
              <a:rPr lang="en-US" sz="1800" i="1" dirty="0">
                <a:effectLst/>
                <a:latin typeface="Calibri" panose="020F0502020204030204" pitchFamily="34" charset="0"/>
                <a:ea typeface="Calibri" panose="020F0502020204030204" pitchFamily="34" charset="0"/>
                <a:cs typeface="Times New Roman" panose="02020603050405020304" pitchFamily="18" charset="0"/>
              </a:rPr>
              <a:t>not used </a:t>
            </a:r>
            <a:r>
              <a:rPr lang="en-US" sz="1800" dirty="0">
                <a:effectLst/>
                <a:latin typeface="Calibri" panose="020F0502020204030204" pitchFamily="34" charset="0"/>
                <a:ea typeface="Calibri" panose="020F0502020204030204" pitchFamily="34" charset="0"/>
                <a:cs typeface="Times New Roman" panose="02020603050405020304" pitchFamily="18" charset="0"/>
              </a:rPr>
              <a:t>to the heat and humidity yet! </a:t>
            </a:r>
          </a:p>
          <a:p>
            <a:endParaRPr lang="en-US" dirty="0"/>
          </a:p>
        </p:txBody>
      </p:sp>
    </p:spTree>
    <p:extLst>
      <p:ext uri="{BB962C8B-B14F-4D97-AF65-F5344CB8AC3E}">
        <p14:creationId xmlns:p14="http://schemas.microsoft.com/office/powerpoint/2010/main" val="15022679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mj-lt"/>
              <a:buAutoNum type="arabicPeriod"/>
            </a:pPr>
            <a:r>
              <a:rPr lang="en-CA" b="0" i="0" dirty="0">
                <a:solidFill>
                  <a:srgbClr val="374151"/>
                </a:solidFill>
                <a:effectLst/>
                <a:latin typeface="Söhne"/>
              </a:rPr>
              <a:t>Revenue recognition and accounting: The audit would assess the adequacy and accuracy of the oil company's revenue recognition and accounting practices, including the methods used to determine the selling price of oil, the recognition of revenue, and the allocation of revenue between different products and services.</a:t>
            </a:r>
          </a:p>
          <a:p>
            <a:pPr algn="l">
              <a:buFont typeface="+mj-lt"/>
              <a:buAutoNum type="arabicPeriod"/>
            </a:pPr>
            <a:r>
              <a:rPr lang="en-CA" b="0" i="0" dirty="0">
                <a:solidFill>
                  <a:srgbClr val="374151"/>
                </a:solidFill>
                <a:effectLst/>
                <a:latin typeface="Söhne"/>
              </a:rPr>
              <a:t>Royalties and taxes: The audit would verify that the oil company has correctly calculated and paid any royalties and taxes owed in accordance with the petroleum sales agreement and applicable laws and regulations.</a:t>
            </a:r>
          </a:p>
          <a:p>
            <a:pPr algn="l">
              <a:buFont typeface="+mj-lt"/>
              <a:buAutoNum type="arabicPeriod"/>
            </a:pPr>
            <a:r>
              <a:rPr lang="en-CA" b="0" i="0" dirty="0">
                <a:solidFill>
                  <a:srgbClr val="374151"/>
                </a:solidFill>
                <a:effectLst/>
                <a:latin typeface="Söhne"/>
              </a:rPr>
              <a:t>Production volumes: The audit would assess the accuracy and completeness of the oil company's reported production volumes and test the controls and procedures used to measure and record production.</a:t>
            </a:r>
          </a:p>
          <a:p>
            <a:pPr algn="l">
              <a:buFont typeface="+mj-lt"/>
              <a:buAutoNum type="arabicPeriod"/>
            </a:pPr>
            <a:r>
              <a:rPr lang="en-CA" b="0" i="0" dirty="0">
                <a:solidFill>
                  <a:srgbClr val="374151"/>
                </a:solidFill>
                <a:effectLst/>
                <a:latin typeface="Söhne"/>
              </a:rPr>
              <a:t>Sales volumes and pricing: The audit would verify the accuracy and completeness of the oil company's reported sales volumes and pricing information, and test the controls and procedures used to measure and record sales.</a:t>
            </a:r>
          </a:p>
          <a:p>
            <a:pPr algn="l">
              <a:buFont typeface="+mj-lt"/>
              <a:buAutoNum type="arabicPeriod"/>
            </a:pPr>
            <a:r>
              <a:rPr lang="en-CA" b="0" i="0" dirty="0">
                <a:solidFill>
                  <a:srgbClr val="374151"/>
                </a:solidFill>
                <a:effectLst/>
                <a:latin typeface="Söhne"/>
              </a:rPr>
              <a:t>Compliance with the petroleum sales agreement: The audit would assess the oil company's compliance with the terms of the petroleum sales agreement, including any reporting requirements, delivery obligations, and quality specifications.</a:t>
            </a:r>
          </a:p>
          <a:p>
            <a:pPr algn="l">
              <a:buFont typeface="+mj-lt"/>
              <a:buAutoNum type="arabicPeriod"/>
            </a:pPr>
            <a:r>
              <a:rPr lang="en-CA" b="0" i="0" dirty="0">
                <a:solidFill>
                  <a:srgbClr val="374151"/>
                </a:solidFill>
                <a:effectLst/>
                <a:latin typeface="Söhne"/>
              </a:rPr>
              <a:t>Environmental and social responsibilities: The audit would assess the oil company's compliance with relevant environmental and social responsibilities, including any obligations related to community engagement, environmental impact assessments, and remediation of environmental damage.</a:t>
            </a:r>
          </a:p>
          <a:p>
            <a:pPr algn="l">
              <a:buFont typeface="+mj-lt"/>
              <a:buAutoNum type="arabicPeriod"/>
            </a:pPr>
            <a:r>
              <a:rPr lang="en-CA" b="0" i="0" dirty="0">
                <a:solidFill>
                  <a:srgbClr val="374151"/>
                </a:solidFill>
                <a:effectLst/>
                <a:latin typeface="Söhne"/>
              </a:rPr>
              <a:t>Internal controls: The audit would assess the adequacy of the oil company's internal controls over revenue recognition and compliance with the petroleum sales agreement, and identify any weaknesses or deficiencies.</a:t>
            </a:r>
          </a:p>
          <a:p>
            <a:pPr algn="l">
              <a:buFont typeface="+mj-lt"/>
              <a:buAutoNum type="arabicPeriod"/>
            </a:pPr>
            <a:r>
              <a:rPr lang="en-CA" b="0" i="0" dirty="0">
                <a:solidFill>
                  <a:srgbClr val="374151"/>
                </a:solidFill>
                <a:effectLst/>
                <a:latin typeface="Söhne"/>
              </a:rPr>
              <a:t>Fraud and corruption: The audit would assess the risk of fraud and corruption in the oil company's revenue reporting and accounting practices, and test the controls and procedures in place to prevent and detect fraud and corruption.</a:t>
            </a:r>
          </a:p>
          <a:p>
            <a:pPr algn="l">
              <a:buFont typeface="+mj-lt"/>
              <a:buAutoNum type="arabicPeriod"/>
            </a:pPr>
            <a:r>
              <a:rPr lang="en-CA" b="0" i="0" dirty="0">
                <a:solidFill>
                  <a:srgbClr val="374151"/>
                </a:solidFill>
                <a:effectLst/>
                <a:latin typeface="Söhne"/>
              </a:rPr>
              <a:t>Other areas: The audit may also cover other areas as required by the legislative auditors or the terms of the petroleum sales agreement, such as inventory management, shipping and transportation, and marketing and distribution.</a:t>
            </a:r>
          </a:p>
          <a:p>
            <a:pPr algn="l"/>
            <a:r>
              <a:rPr lang="en-CA" b="0" i="0" dirty="0">
                <a:solidFill>
                  <a:srgbClr val="374151"/>
                </a:solidFill>
                <a:effectLst/>
                <a:latin typeface="Söhne"/>
              </a:rPr>
              <a:t>It is important to note that the scope of the audit would need to be tailored to the specific circumstances of the petroleum sales agreement and the oil company being audited, and may be influenced by the nature and complexity of the operations, the level of risk, and the audit objectives.</a:t>
            </a:r>
          </a:p>
          <a:p>
            <a:pPr algn="l"/>
            <a:endParaRPr lang="en-CA" b="0" i="0" dirty="0">
              <a:solidFill>
                <a:srgbClr val="374151"/>
              </a:solidFill>
              <a:effectLst/>
              <a:latin typeface="Söhne"/>
            </a:endParaRPr>
          </a:p>
          <a:p>
            <a:endParaRPr lang="en-US" dirty="0"/>
          </a:p>
        </p:txBody>
      </p:sp>
    </p:spTree>
    <p:extLst>
      <p:ext uri="{BB962C8B-B14F-4D97-AF65-F5344CB8AC3E}">
        <p14:creationId xmlns:p14="http://schemas.microsoft.com/office/powerpoint/2010/main" val="30835690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700" dirty="0">
                <a:effectLst/>
                <a:latin typeface="Calibri" panose="020F0502020204030204" pitchFamily="34" charset="0"/>
                <a:ea typeface="Calibri" panose="020F0502020204030204" pitchFamily="34" charset="0"/>
                <a:cs typeface="Times New Roman" panose="02020603050405020304" pitchFamily="18" charset="0"/>
              </a:rPr>
              <a:t>Continuing with some more from the Alberta context, there are a few key areas where hindsight really is “20/20”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Given Alberta’s long history of petroleum development and the significant contributions oil and gas production makes to the Alberta economy, the cyclical nature of oil and gas prices has had a profound impact on business cycles, economic growth, and government finances.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The growth of the oil and gas industry has also had a significant impact on the environment, as well as other parts of people’s lives like employment opportunities, the cost of housing, population growth, etc.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Furthermore, the general understanding that oil and gas production </a:t>
            </a:r>
            <a:r>
              <a:rPr lang="en-US" sz="1700" b="1" dirty="0">
                <a:effectLst/>
                <a:latin typeface="Calibri" panose="020F0502020204030204" pitchFamily="34" charset="0"/>
                <a:ea typeface="Calibri" panose="020F0502020204030204" pitchFamily="34" charset="0"/>
                <a:cs typeface="Times New Roman" panose="02020603050405020304" pitchFamily="18" charset="0"/>
              </a:rPr>
              <a:t>will not exist forever</a:t>
            </a:r>
            <a:r>
              <a:rPr lang="en-US" sz="1700" dirty="0">
                <a:effectLst/>
                <a:latin typeface="Calibri" panose="020F0502020204030204" pitchFamily="34" charset="0"/>
                <a:ea typeface="Calibri" panose="020F0502020204030204" pitchFamily="34" charset="0"/>
                <a:cs typeface="Times New Roman" panose="02020603050405020304" pitchFamily="18" charset="0"/>
              </a:rPr>
              <a:t>, that future plans and current actions are necessary to ensure a prosperous future, even without oil and gas.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In Alberta, there has been considerable policy debate, public discourse, and key events that have shaped views on the stewardship of oil and gas resources and government’s management of the financial, environmental, and social risks.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Three areas that stand out related to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Times New Roman" panose="02020603050405020304" pitchFamily="18" charset="0"/>
              <a:buChar char="-"/>
              <a:tabLst>
                <a:tab pos="9144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1) The fiscal considerations and implications from oil and gas royalty revenues;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Times New Roman" panose="02020603050405020304" pitchFamily="18" charset="0"/>
              <a:buChar char="-"/>
              <a:tabLst>
                <a:tab pos="9144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2) The structure and use of the “Heritage Fund” – the fund intended to grow over time as royalties were collected and invested; and thirdly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Times New Roman" panose="02020603050405020304" pitchFamily="18" charset="0"/>
              <a:buChar char="-"/>
              <a:tabLst>
                <a:tab pos="9144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3) the impacts to areas outside of public finances, like the environment and social impacts.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Each of these areas has had extensive attention from MLAs in Alberta as they asked questions in Assembly, debated legislation, carried out committee activities, like on the Public Accounts Committee, and in general faced questions from their constituents.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71450" indent="-171450">
              <a:buFontTx/>
              <a:buChar char="-"/>
            </a:pPr>
            <a:endParaRPr lang="en-US" dirty="0"/>
          </a:p>
        </p:txBody>
      </p:sp>
    </p:spTree>
    <p:extLst>
      <p:ext uri="{BB962C8B-B14F-4D97-AF65-F5344CB8AC3E}">
        <p14:creationId xmlns:p14="http://schemas.microsoft.com/office/powerpoint/2010/main" val="24450557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Oil royalties over the past couple of decades have fluctuated to as high as over $20 billion to under $5 billion. What history has demonstrated, as based on Alberta’s royalty structure, which is quite price sensitive, is that </a:t>
            </a:r>
            <a:r>
              <a:rPr lang="en-US" sz="1700" b="1" dirty="0">
                <a:effectLst/>
                <a:latin typeface="Calibri" panose="020F0502020204030204" pitchFamily="34" charset="0"/>
                <a:ea typeface="Calibri" panose="020F0502020204030204" pitchFamily="34" charset="0"/>
                <a:cs typeface="Times New Roman" panose="02020603050405020304" pitchFamily="18" charset="0"/>
              </a:rPr>
              <a:t>royalty revenues are highly volatile and driven by unpredictable oil and gas prices</a:t>
            </a:r>
            <a:r>
              <a:rPr lang="en-US" sz="1700" dirty="0">
                <a:effectLst/>
                <a:latin typeface="Calibri" panose="020F0502020204030204" pitchFamily="34" charset="0"/>
                <a:ea typeface="Calibri" panose="020F0502020204030204" pitchFamily="34" charset="0"/>
                <a:cs typeface="Times New Roman" panose="02020603050405020304" pitchFamily="18" charset="0"/>
              </a:rPr>
              <a:t>. This can result in surprising and exciting windfall revenues, but can also result in substantial declines in revenue from year to year.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And with the added overall economic growth that can accompany oil and gas sector growth, there can be increasing expenditure pressures for government. For example, the need to invest in added public infrastructure and services that can accompany economic growth.</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Also, we found in Alberta that as the public observes years of windfall, the demands for spending on more public goods and services can also increase. In effect, the expectations to make improvements in other areas, like health care, education, social services and infrastructure can grow based on growing revenues.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We found in Alberta, that the reliance placed on royalty revenues to fund operating expenditures (e.g. for things like health care and education), has created a situation where there is a “fiscal gap” – in effect, without our oil and gas royalties we have not run a surplus in decades. The long-term risk of this is profound if the fiscal gap is not closed, as it foreshadows a future that without significant oil and gas revenues the ability to sustain important public expenditures may not be possible.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For decades, Alberta has had debates about whether the royalty rates and structure for the various types of production – oil sands, conventional oil, and natural gas – are appropriate. And of course, what is appropriate dependent upon a number of factors.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Times New Roman" panose="02020603050405020304" pitchFamily="18" charset="0"/>
              <a:buChar char="-"/>
              <a:tabLst>
                <a:tab pos="9144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These include: the nature of the production and where (e.g. exploratory high risk vs. proven areas), the existing costs of production, the value of the resource, the time horizon of production, the investment cost, etc.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However, based on the circumstances in Alberta, where for the vast majority of land, the owner of the resource underneath our feet is the public, there is an expectation that in setting policy the government thinks like an owner of the resource.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In Alberta, at times the debate on an appropriate royalty rate has become heated. Efforts to raise rates can be met with concerns about potentially stifling industry investment and negatively impacting growth. Contrarily, the case has been made that industry is capturing more of the windfall profits then appropriate and the owner - Albertans – should be receiving more.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An expectation for the Department responsible for analyzing and giving advice on royalty rates is that there is evidence of a robust and comprehensive system to analyze the various factors to be considered and that sound advice is provided to policy makers.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Further, another reasonable expectation is that there is a high degree of transparency on the prevailing royalty arrangements/regimes so owners have confidence that they are receiving a “fair share”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357528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Oil royalties over the past couple of decades have fluctuated to as high as over $20 billion to under $5 billion. What history has demonstrated, as based on Alberta’s royalty structure, which is quite price sensitive, is that </a:t>
            </a:r>
            <a:r>
              <a:rPr lang="en-US" sz="1700" b="1" dirty="0">
                <a:effectLst/>
                <a:latin typeface="Calibri" panose="020F0502020204030204" pitchFamily="34" charset="0"/>
                <a:ea typeface="Calibri" panose="020F0502020204030204" pitchFamily="34" charset="0"/>
                <a:cs typeface="Times New Roman" panose="02020603050405020304" pitchFamily="18" charset="0"/>
              </a:rPr>
              <a:t>royalty revenues are highly volatile and driven by unpredictable oil and gas prices</a:t>
            </a:r>
            <a:r>
              <a:rPr lang="en-US" sz="1700" dirty="0">
                <a:effectLst/>
                <a:latin typeface="Calibri" panose="020F0502020204030204" pitchFamily="34" charset="0"/>
                <a:ea typeface="Calibri" panose="020F0502020204030204" pitchFamily="34" charset="0"/>
                <a:cs typeface="Times New Roman" panose="02020603050405020304" pitchFamily="18" charset="0"/>
              </a:rPr>
              <a:t>. This can result in surprising and exciting windfall revenues, but can also result in substantial declines in revenue from year to year.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And with the added overall economic growth that can accompany oil and gas sector growth, there can be increasing expenditure pressures for government. For example, the need to invest in added public infrastructure and services that can accompany economic growth.</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Also, we found in Alberta that as the public observes years of windfall, the demands for spending on more public goods and services can also increase. In effect, the expectations to make improvements in other areas, like health care, education, social services and infrastructure can grow based on growing revenues.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We found in Alberta, that the reliance placed on royalty revenues to fund operating expenditures (e.g. for things like health care and education), has created a situation where there is a “fiscal gap” – in effect, without our oil and gas royalties we have not run a surplus in decades. The long-term risk of this is profound if the fiscal gap is not closed, as it foreshadows a future that without significant oil and gas revenues the ability to sustain important public expenditures may not be possible.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For decades, Alberta has had debates about whether the royalty rates and structure for the various types of production – oil sands, conventional oil, and natural gas – are appropriate. And of course, what is appropriate dependent upon a number of factors.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Times New Roman" panose="02020603050405020304" pitchFamily="18" charset="0"/>
              <a:buChar char="-"/>
              <a:tabLst>
                <a:tab pos="9144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These include: the nature of the production and where (e.g. exploratory high risk vs. proven areas), the existing costs of production, the value of the resource, the time horizon of production, the investment cost, etc.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However, based on the circumstances in Alberta, where for the vast majority of land, the owner of the resource underneath our feet is the public, there is an expectation that in setting policy the government thinks like an owner of the resource.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In Alberta, at times the debate on an appropriate royalty rate has become heated. Efforts to raise rates can be met with concerns about potentially stifling industry investment and negatively impacting growth. Contrarily, the case has been made that industry is capturing more of the windfall profits then appropriate and the owner - Albertans – should be receiving more.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An expectation for the Department responsible for analyzing and giving advice on royalty rates is that there is evidence of a robust and comprehensive system to analyze the various factors to be considered and that sound advice is provided to policy makers.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700" dirty="0">
                <a:effectLst/>
                <a:latin typeface="Calibri" panose="020F0502020204030204" pitchFamily="34" charset="0"/>
                <a:ea typeface="Calibri" panose="020F0502020204030204" pitchFamily="34" charset="0"/>
                <a:cs typeface="Times New Roman" panose="02020603050405020304" pitchFamily="18" charset="0"/>
              </a:rPr>
              <a:t>Further, another reasonable expectation is that there is a high degree of transparency on the prevailing royalty arrangements/regimes so owners have confidence that they are receiving a “fair share”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978556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In Alberta, in the mid-1970s, as it became clear that oil and gas activity was going to contribute significant royalties to the province, initiated a sovereign wealth fund called the </a:t>
            </a:r>
            <a:r>
              <a:rPr lang="en-US" sz="1800" b="1" dirty="0">
                <a:effectLst/>
                <a:latin typeface="Calibri" panose="020F0502020204030204" pitchFamily="34" charset="0"/>
                <a:ea typeface="Calibri" panose="020F0502020204030204" pitchFamily="34" charset="0"/>
                <a:cs typeface="Times New Roman" panose="02020603050405020304" pitchFamily="18" charset="0"/>
              </a:rPr>
              <a:t>Alberta Heritage Savings Trust Fund.</a:t>
            </a:r>
            <a:r>
              <a:rPr lang="en-US" sz="1800" dirty="0">
                <a:effectLst/>
                <a:latin typeface="Calibri" panose="020F0502020204030204" pitchFamily="34" charset="0"/>
                <a:ea typeface="Calibri" panose="020F0502020204030204" pitchFamily="34" charset="0"/>
                <a:cs typeface="Times New Roman" panose="02020603050405020304" pitchFamily="18" charset="0"/>
              </a:rPr>
              <a:t> The Fund was created with </a:t>
            </a:r>
            <a:r>
              <a:rPr lang="en-US" sz="1800" b="1" dirty="0">
                <a:effectLst/>
                <a:latin typeface="Calibri" panose="020F0502020204030204" pitchFamily="34" charset="0"/>
                <a:ea typeface="Calibri" panose="020F0502020204030204" pitchFamily="34" charset="0"/>
                <a:cs typeface="Times New Roman" panose="02020603050405020304" pitchFamily="18" charset="0"/>
              </a:rPr>
              <a:t>three objectives: “to save for the future, to strengthen or diversify the economy, and to improve the quality of life of Albertan.”</a:t>
            </a:r>
            <a:r>
              <a:rPr lang="en-US" sz="1800" dirty="0">
                <a:effectLst/>
                <a:latin typeface="Calibri" panose="020F0502020204030204" pitchFamily="34" charset="0"/>
                <a:ea typeface="Calibri" panose="020F0502020204030204" pitchFamily="34" charset="0"/>
                <a:cs typeface="Times New Roman" panose="02020603050405020304" pitchFamily="18" charset="0"/>
              </a:rPr>
              <a:t> The Fund is based in legislation and has the goal of providing "</a:t>
            </a:r>
            <a:r>
              <a:rPr lang="en-US" sz="1800" b="1" dirty="0">
                <a:effectLst/>
                <a:latin typeface="Calibri" panose="020F0502020204030204" pitchFamily="34" charset="0"/>
                <a:ea typeface="Calibri" panose="020F0502020204030204" pitchFamily="34" charset="0"/>
                <a:cs typeface="Times New Roman" panose="02020603050405020304" pitchFamily="18" charset="0"/>
              </a:rPr>
              <a:t>prudent stewardship of the savings from Alberta's non-renewable resources by providing the greatest financial returns on those savings for current and future generations of Albertans.”</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In Alberta, the Heritage Fund is viewed as a visionary step that was taken a generation ago and that the original objectives are all still relevant today. </a:t>
            </a:r>
            <a:r>
              <a:rPr lang="en-US" sz="1800" b="1" dirty="0">
                <a:effectLst/>
                <a:latin typeface="Calibri" panose="020F0502020204030204" pitchFamily="34" charset="0"/>
                <a:ea typeface="Calibri" panose="020F0502020204030204" pitchFamily="34" charset="0"/>
                <a:cs typeface="Times New Roman" panose="02020603050405020304" pitchFamily="18" charset="0"/>
              </a:rPr>
              <a:t>However, it has also been a subject of criticism given that the Fund did not grow at the pace of non-renewable resources revenues.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No royalty revenue has been transferred into the fund since 1987</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And investment income from the fund has mostly been transferred to the Alberta’s General Revenue Fund to fund the province’s operating expenditures </a:t>
            </a: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Today, the fund sits at about $18 billion CAD, or about $14 billion USD </a:t>
            </a:r>
          </a:p>
          <a:p>
            <a:endParaRPr lang="en-US" dirty="0"/>
          </a:p>
        </p:txBody>
      </p:sp>
    </p:spTree>
    <p:extLst>
      <p:ext uri="{BB962C8B-B14F-4D97-AF65-F5344CB8AC3E}">
        <p14:creationId xmlns:p14="http://schemas.microsoft.com/office/powerpoint/2010/main" val="35439886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With immense amounts of resource wealth, comes other challenges.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a:t>
            </a:r>
            <a:r>
              <a:rPr lang="en-US" sz="1800" i="1" dirty="0">
                <a:effectLst/>
                <a:latin typeface="Calibri" panose="020F0502020204030204" pitchFamily="34" charset="0"/>
                <a:ea typeface="Calibri" panose="020F0502020204030204" pitchFamily="34" charset="0"/>
                <a:cs typeface="Times New Roman" panose="02020603050405020304" pitchFamily="18" charset="0"/>
              </a:rPr>
              <a:t>Resource Curse</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CA" sz="1800" dirty="0">
                <a:effectLst/>
                <a:latin typeface="Calibri" panose="020F0502020204030204" pitchFamily="34" charset="0"/>
                <a:ea typeface="Calibri" panose="020F0502020204030204" pitchFamily="34" charset="0"/>
                <a:cs typeface="Times New Roman" panose="02020603050405020304" pitchFamily="18" charset="0"/>
              </a:rPr>
              <a:t>refers to the negative consequences that can result from an abundance of natural resources, such as oil, gas, or minerals. These consequences can include corruption, economic instability, and conflict. The resource curse is often associated with countries that are highly dependent on natural resources and may have weak institutions or governance structures.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Scholars have greatly focused on the paradox and ignored the opposite scenario. However, it has been concluded that its not necessarily a </a:t>
            </a:r>
            <a:r>
              <a:rPr lang="en-US" sz="1800" i="1" dirty="0">
                <a:effectLst/>
                <a:latin typeface="Calibri" panose="020F0502020204030204" pitchFamily="34" charset="0"/>
                <a:ea typeface="Calibri" panose="020F0502020204030204" pitchFamily="34" charset="0"/>
                <a:cs typeface="Times New Roman" panose="02020603050405020304" pitchFamily="18" charset="0"/>
              </a:rPr>
              <a:t>fact</a:t>
            </a:r>
            <a:r>
              <a:rPr lang="en-US" sz="1800" dirty="0">
                <a:effectLst/>
                <a:latin typeface="Calibri" panose="020F0502020204030204" pitchFamily="34" charset="0"/>
                <a:ea typeface="Calibri" panose="020F0502020204030204" pitchFamily="34" charset="0"/>
                <a:cs typeface="Times New Roman" panose="02020603050405020304" pitchFamily="18" charset="0"/>
              </a:rPr>
              <a:t> that resource rich countries must experience the resource curse. It is </a:t>
            </a:r>
            <a:r>
              <a:rPr lang="en-US" sz="1800" b="1" dirty="0">
                <a:effectLst/>
                <a:latin typeface="Calibri" panose="020F0502020204030204" pitchFamily="34" charset="0"/>
                <a:ea typeface="Calibri" panose="020F0502020204030204" pitchFamily="34" charset="0"/>
                <a:cs typeface="Times New Roman" panose="02020603050405020304" pitchFamily="18" charset="0"/>
              </a:rPr>
              <a:t>not</a:t>
            </a:r>
            <a:r>
              <a:rPr lang="en-US" sz="1800" dirty="0">
                <a:effectLst/>
                <a:latin typeface="Calibri" panose="020F0502020204030204" pitchFamily="34" charset="0"/>
                <a:ea typeface="Calibri" panose="020F0502020204030204" pitchFamily="34" charset="0"/>
                <a:cs typeface="Times New Roman" panose="02020603050405020304" pitchFamily="18" charset="0"/>
              </a:rPr>
              <a:t> inevitable.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Petroleum revenue is quite different from other revenue sources because it is obtained from depletion of a nonrenewable resource and should therefore be treated differently.</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Some scholars argue that natural resources are capital stock of a country and its depletion means depletion of capital and therefore such revenues should be invested to compensate for this depletion.</a:t>
            </a: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Revenue management involves allocation and distribution of the non-renewable resource revenue</a:t>
            </a:r>
          </a:p>
          <a:p>
            <a:endParaRPr lang="en-US" dirty="0"/>
          </a:p>
        </p:txBody>
      </p:sp>
    </p:spTree>
    <p:extLst>
      <p:ext uri="{BB962C8B-B14F-4D97-AF65-F5344CB8AC3E}">
        <p14:creationId xmlns:p14="http://schemas.microsoft.com/office/powerpoint/2010/main" val="16324195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 high dependence on natural resources coupled with weak institutions and governance can be a, well, recipe for disaster. </a:t>
            </a: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GB" sz="1800" dirty="0">
                <a:effectLst/>
                <a:latin typeface="Calibri" panose="020F0502020204030204" pitchFamily="34" charset="0"/>
                <a:ea typeface="Calibri" panose="020F0502020204030204" pitchFamily="34" charset="0"/>
                <a:cs typeface="Times New Roman" panose="02020603050405020304" pitchFamily="18" charset="0"/>
              </a:rPr>
              <a:t>The natural resource revenues tend to be quite volatile which can affect planning and hinder delivery of government programs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GB" sz="1800" dirty="0" err="1">
                <a:effectLst/>
                <a:latin typeface="Calibri" panose="020F0502020204030204" pitchFamily="34" charset="0"/>
                <a:ea typeface="Calibri" panose="020F0502020204030204" pitchFamily="34" charset="0"/>
                <a:cs typeface="Times New Roman" panose="02020603050405020304" pitchFamily="18" charset="0"/>
              </a:rPr>
              <a:t>Additionally,rRevenue</a:t>
            </a:r>
            <a:r>
              <a:rPr lang="en-GB" sz="1800" dirty="0">
                <a:effectLst/>
                <a:latin typeface="Calibri" panose="020F0502020204030204" pitchFamily="34" charset="0"/>
                <a:ea typeface="Calibri" panose="020F0502020204030204" pitchFamily="34" charset="0"/>
                <a:cs typeface="Times New Roman" panose="02020603050405020304" pitchFamily="18" charset="0"/>
              </a:rPr>
              <a:t> from the oil and gas is often concentrated in a few hands thus creating big opportunities for diversion of funds. If the revenues are from other sectors like agriculture, they can be better spread across the population.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GB" sz="1800" dirty="0">
                <a:effectLst/>
                <a:latin typeface="Calibri" panose="020F0502020204030204" pitchFamily="34" charset="0"/>
                <a:ea typeface="Calibri" panose="020F0502020204030204" pitchFamily="34" charset="0"/>
                <a:cs typeface="Times New Roman" panose="02020603050405020304" pitchFamily="18" charset="0"/>
              </a:rPr>
              <a:t>Countries also sometimes fall into the trap of increasing public debt through borrowing using the resource reserves as collateral.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800" b="1" dirty="0">
                <a:effectLst/>
                <a:latin typeface="Calibri" panose="020F0502020204030204" pitchFamily="34" charset="0"/>
                <a:ea typeface="Calibri" panose="020F0502020204030204" pitchFamily="34" charset="0"/>
                <a:cs typeface="Times New Roman" panose="02020603050405020304" pitchFamily="18" charset="0"/>
              </a:rPr>
              <a:t>In Alberta, for example, - for the past 35 years, excluding oil and gas revenues, Alberta has spent more than it takes in.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CA" sz="1800" dirty="0">
                <a:effectLst/>
                <a:latin typeface="Calibri" panose="020F0502020204030204" pitchFamily="34" charset="0"/>
                <a:ea typeface="Calibri" panose="020F0502020204030204" pitchFamily="34" charset="0"/>
                <a:cs typeface="Times New Roman" panose="02020603050405020304" pitchFamily="18" charset="0"/>
              </a:rPr>
              <a:t>Without the oil and gas revenues generated over that same period, the province would have been forced either to run up crippling amounts of debt to maintain spending, or to cut back on programs and services. </a:t>
            </a:r>
            <a:r>
              <a:rPr lang="en-CA" sz="1800" b="1" dirty="0">
                <a:effectLst/>
                <a:latin typeface="Calibri" panose="020F0502020204030204" pitchFamily="34" charset="0"/>
                <a:ea typeface="Calibri" panose="020F0502020204030204" pitchFamily="34" charset="0"/>
                <a:cs typeface="Times New Roman" panose="02020603050405020304" pitchFamily="18" charset="0"/>
              </a:rPr>
              <a:t>Eventually, Alberta will not be able to rely so heavily on oil and gas revenues to fund provincial programs and services.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CA" sz="1800" dirty="0">
                <a:effectLst/>
                <a:latin typeface="Calibri" panose="020F0502020204030204" pitchFamily="34" charset="0"/>
                <a:ea typeface="Calibri" panose="020F0502020204030204" pitchFamily="34" charset="0"/>
                <a:cs typeface="Times New Roman" panose="02020603050405020304" pitchFamily="18" charset="0"/>
              </a:rPr>
              <a:t>Alberta’s fiscal structure has a significant gap between the dollar value of Alberta’s public programs and services and the dollar value of </a:t>
            </a:r>
            <a:r>
              <a:rPr lang="en-CA" sz="1800" i="1" dirty="0">
                <a:effectLst/>
                <a:latin typeface="Calibri" panose="020F0502020204030204" pitchFamily="34" charset="0"/>
                <a:ea typeface="Calibri" panose="020F0502020204030204" pitchFamily="34" charset="0"/>
                <a:cs typeface="Times New Roman" panose="02020603050405020304" pitchFamily="18" charset="0"/>
              </a:rPr>
              <a:t>stable </a:t>
            </a:r>
            <a:r>
              <a:rPr lang="en-CA" sz="1800" dirty="0">
                <a:effectLst/>
                <a:latin typeface="Calibri" panose="020F0502020204030204" pitchFamily="34" charset="0"/>
                <a:ea typeface="Calibri" panose="020F0502020204030204" pitchFamily="34" charset="0"/>
                <a:cs typeface="Times New Roman" panose="02020603050405020304" pitchFamily="18" charset="0"/>
              </a:rPr>
              <a:t>revenues used to fund them.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CA" sz="1800" b="1" dirty="0">
                <a:effectLst/>
                <a:latin typeface="Calibri" panose="020F0502020204030204" pitchFamily="34" charset="0"/>
                <a:ea typeface="Calibri" panose="020F0502020204030204" pitchFamily="34" charset="0"/>
                <a:cs typeface="Times New Roman" panose="02020603050405020304" pitchFamily="18" charset="0"/>
              </a:rPr>
              <a:t>Governments have four pillars on which the fiscal structure rests – how much they spend, tax, borrow, and invest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CA" sz="1800" dirty="0">
                <a:effectLst/>
                <a:latin typeface="Calibri" panose="020F0502020204030204" pitchFamily="34" charset="0"/>
                <a:ea typeface="Calibri" panose="020F0502020204030204" pitchFamily="34" charset="0"/>
                <a:cs typeface="Times New Roman" panose="02020603050405020304" pitchFamily="18" charset="0"/>
              </a:rPr>
              <a:t>A projection is different than a forecast in that a projection is hypothetical. It is what could happen given a certain set of assumptions. A forecast is what could reasonably be expected to happen if assumptions are based on current trends and actions.  The value of these projections is not in precisely predicting the future. The projections make governments accountable for the reasonably foreseeable effects of their actions not only while in power but long after.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You have likely heard of the term “</a:t>
            </a:r>
            <a:r>
              <a:rPr lang="en-US" sz="1800" b="1" dirty="0">
                <a:effectLst/>
                <a:latin typeface="Calibri" panose="020F0502020204030204" pitchFamily="34" charset="0"/>
                <a:ea typeface="Calibri" panose="020F0502020204030204" pitchFamily="34" charset="0"/>
                <a:cs typeface="Times New Roman" panose="02020603050405020304" pitchFamily="18" charset="0"/>
              </a:rPr>
              <a:t>Dutch Disease</a:t>
            </a:r>
            <a:r>
              <a:rPr lang="en-US" sz="1800" dirty="0">
                <a:effectLst/>
                <a:latin typeface="Calibri" panose="020F0502020204030204" pitchFamily="34" charset="0"/>
                <a:ea typeface="Calibri" panose="020F0502020204030204" pitchFamily="34" charset="0"/>
                <a:cs typeface="Times New Roman" panose="02020603050405020304" pitchFamily="18" charset="0"/>
              </a:rPr>
              <a:t>” – we will watch a short informative video on this phenomenon now. </a:t>
            </a:r>
          </a:p>
          <a:p>
            <a:endParaRPr lang="en-US" dirty="0"/>
          </a:p>
        </p:txBody>
      </p:sp>
    </p:spTree>
    <p:extLst>
      <p:ext uri="{BB962C8B-B14F-4D97-AF65-F5344CB8AC3E}">
        <p14:creationId xmlns:p14="http://schemas.microsoft.com/office/powerpoint/2010/main" val="26628327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Just in case: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https://www.youtube.com/watch?v=VpugptKO3dM</a:t>
            </a:r>
          </a:p>
        </p:txBody>
      </p:sp>
    </p:spTree>
    <p:extLst>
      <p:ext uri="{BB962C8B-B14F-4D97-AF65-F5344CB8AC3E}">
        <p14:creationId xmlns:p14="http://schemas.microsoft.com/office/powerpoint/2010/main" val="9816904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As noted in the previous video, it </a:t>
            </a:r>
            <a:r>
              <a:rPr lang="en-US" sz="1800" i="1" dirty="0">
                <a:effectLst/>
                <a:latin typeface="Calibri" panose="020F0502020204030204" pitchFamily="34" charset="0"/>
                <a:ea typeface="Calibri" panose="020F0502020204030204" pitchFamily="34" charset="0"/>
                <a:cs typeface="Times New Roman" panose="02020603050405020304" pitchFamily="18" charset="0"/>
              </a:rPr>
              <a:t>is</a:t>
            </a:r>
            <a:r>
              <a:rPr lang="en-US" sz="1800" dirty="0">
                <a:effectLst/>
                <a:latin typeface="Calibri" panose="020F0502020204030204" pitchFamily="34" charset="0"/>
                <a:ea typeface="Calibri" panose="020F0502020204030204" pitchFamily="34" charset="0"/>
                <a:cs typeface="Times New Roman" panose="02020603050405020304" pitchFamily="18" charset="0"/>
              </a:rPr>
              <a:t> possible to prevent, or, at the very least, minimize the resource curse </a:t>
            </a: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Areas such as long term planning, governance, transparency, promotion of local content and employment, and sound budgetary and macro-economic policies all help to balance the impacts</a:t>
            </a: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Additionally, as Guyana has done, the establishment of a Resource Fund is an excellent step in planning for the future  </a:t>
            </a:r>
          </a:p>
          <a:p>
            <a:pPr>
              <a:buFont typeface="Arial" panose="020B0604020202020204" pitchFamily="34" charset="0"/>
              <a:buNone/>
            </a:pPr>
            <a:endParaRPr lang="en-CA" sz="1200" dirty="0">
              <a:solidFill>
                <a:srgbClr val="3F3F3F"/>
              </a:solidFill>
              <a:effectLst/>
              <a:latin typeface="MuseoSansRounded"/>
            </a:endParaRPr>
          </a:p>
          <a:p>
            <a:r>
              <a:rPr lang="en-CA" sz="1200" dirty="0">
                <a:solidFill>
                  <a:srgbClr val="3F3F3F"/>
                </a:solidFill>
                <a:effectLst/>
                <a:latin typeface="MuseoSansRounded"/>
              </a:rPr>
              <a:t>oil and gas revenues are finite </a:t>
            </a:r>
            <a:endParaRPr lang="en-CA" dirty="0"/>
          </a:p>
          <a:p>
            <a:r>
              <a:rPr lang="en-US" dirty="0"/>
              <a:t>Several more generations or only one more generation</a:t>
            </a:r>
          </a:p>
          <a:p>
            <a:r>
              <a:rPr lang="en-CA" sz="1200" dirty="0">
                <a:solidFill>
                  <a:srgbClr val="3F3F3F"/>
                </a:solidFill>
                <a:effectLst/>
                <a:latin typeface="MuseoSansRounded"/>
              </a:rPr>
              <a:t>executing a softly-felt transition needs forethought and much lead time. </a:t>
            </a:r>
          </a:p>
          <a:p>
            <a:pPr>
              <a:buFont typeface="Arial" panose="020B0604020202020204" pitchFamily="34" charset="0"/>
              <a:buNone/>
            </a:pPr>
            <a:endParaRPr lang="en-CA" sz="1200" dirty="0">
              <a:solidFill>
                <a:srgbClr val="3F3F3F"/>
              </a:solidFill>
              <a:effectLst/>
              <a:latin typeface="MuseoSansRounded"/>
            </a:endParaRPr>
          </a:p>
        </p:txBody>
      </p:sp>
    </p:spTree>
    <p:extLst>
      <p:ext uri="{BB962C8B-B14F-4D97-AF65-F5344CB8AC3E}">
        <p14:creationId xmlns:p14="http://schemas.microsoft.com/office/powerpoint/2010/main" val="19796972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As we’ve mentioned now a few times, and briefly spoken to in the Dutch Disease video, Natural Resource Funds. As we mentioned, the Alberta Heritage Fund </a:t>
            </a:r>
            <a:r>
              <a:rPr lang="en-US" sz="1800" i="1" dirty="0">
                <a:effectLst/>
                <a:latin typeface="Calibri" panose="020F0502020204030204" pitchFamily="34" charset="0"/>
                <a:ea typeface="Calibri" panose="020F0502020204030204" pitchFamily="34" charset="0"/>
                <a:cs typeface="Times New Roman" panose="02020603050405020304" pitchFamily="18" charset="0"/>
              </a:rPr>
              <a:t>did not </a:t>
            </a:r>
            <a:r>
              <a:rPr lang="en-US" sz="1800" dirty="0">
                <a:effectLst/>
                <a:latin typeface="Calibri" panose="020F0502020204030204" pitchFamily="34" charset="0"/>
                <a:ea typeface="Calibri" panose="020F0502020204030204" pitchFamily="34" charset="0"/>
                <a:cs typeface="Times New Roman" panose="02020603050405020304" pitchFamily="18" charset="0"/>
              </a:rPr>
              <a:t>grow at the pace of non-renewable revenues….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Some key aspects of these funds surround the governance decisions: </a:t>
            </a: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structure, the process, relationship between the platers, policies guiding the expenditure, and investment decisions </a:t>
            </a: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We’ve listed a few examples here, but as was briefly mentioned in the Dutch Disease video, the Norwegian Fund is a very good example of a standard setter and the following video goes into a little more detail about how the fund invests and exists for future generations </a:t>
            </a:r>
          </a:p>
          <a:p>
            <a:endParaRPr lang="en-US" dirty="0"/>
          </a:p>
          <a:p>
            <a:endParaRPr lang="en-US" dirty="0"/>
          </a:p>
        </p:txBody>
      </p:sp>
    </p:spTree>
    <p:extLst>
      <p:ext uri="{BB962C8B-B14F-4D97-AF65-F5344CB8AC3E}">
        <p14:creationId xmlns:p14="http://schemas.microsoft.com/office/powerpoint/2010/main" val="1012299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This is a brief overview of our planned agenda. Just a couple of ground rules I’d like to bring up: </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We will open the floor for questions periodically and we encourage active participation</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There will be a few plenary discussions and small group discussions </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We sincerely value your perspectives </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there are questions that we do not know the answer to, we will park them and revert back to you after ensuring we have the correct answer </a:t>
            </a:r>
          </a:p>
          <a:p>
            <a:pPr marL="342900" marR="0" lvl="0" indent="-342900">
              <a:lnSpc>
                <a:spcPct val="107000"/>
              </a:lnSpc>
              <a:spcBef>
                <a:spcPts val="0"/>
              </a:spcBef>
              <a:spcAft>
                <a:spcPts val="80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There will also be lunch at 12:30 as well as a coffee break part way throughout the morning </a:t>
            </a:r>
          </a:p>
        </p:txBody>
      </p:sp>
    </p:spTree>
    <p:extLst>
      <p:ext uri="{BB962C8B-B14F-4D97-AF65-F5344CB8AC3E}">
        <p14:creationId xmlns:p14="http://schemas.microsoft.com/office/powerpoint/2010/main" val="9603875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https://www.youtube.com/watch?v=DKez6vEfR3Y </a:t>
            </a:r>
          </a:p>
        </p:txBody>
      </p:sp>
    </p:spTree>
    <p:extLst>
      <p:ext uri="{BB962C8B-B14F-4D97-AF65-F5344CB8AC3E}">
        <p14:creationId xmlns:p14="http://schemas.microsoft.com/office/powerpoint/2010/main" val="26275342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Guyana’s Natural Resource Fund exists for the deposit of oil and gas revenues, profits, and taxes to be deposited into—it is managed by the Ministry of Finance and has an overall purpose to </a:t>
            </a:r>
            <a:r>
              <a:rPr lang="en-US" sz="1800" b="1" dirty="0">
                <a:effectLst/>
                <a:latin typeface="Calibri" panose="020F0502020204030204" pitchFamily="34" charset="0"/>
                <a:ea typeface="Calibri" panose="020F0502020204030204" pitchFamily="34" charset="0"/>
                <a:cs typeface="Times New Roman" panose="02020603050405020304" pitchFamily="18" charset="0"/>
              </a:rPr>
              <a:t>manage the wealth for current and future generations</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lnSpc>
                <a:spcPct val="107000"/>
              </a:lnSpc>
              <a:spcBef>
                <a:spcPts val="0"/>
              </a:spcBef>
              <a:spcAft>
                <a:spcPts val="800"/>
              </a:spcAft>
            </a:pPr>
            <a:r>
              <a:rPr lang="en-US" sz="1800"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The objective of the Fund is also hinged on ensuring revenues collected do not lead to a loss of economic competitiveness.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fund has an oversight committee with over 20 members with representation across many fields</a:t>
            </a: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fund also has an member investment committee </a:t>
            </a: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Withdrawals are requested through the annual budgeting process – and are for areas such as national development, green economy priorities, natural disasters or emergencies, or other economically and fiscally sustainable amounts as determined by the oversight </a:t>
            </a:r>
          </a:p>
          <a:p>
            <a:endParaRPr lang="en-CA" dirty="0"/>
          </a:p>
        </p:txBody>
      </p:sp>
      <p:sp>
        <p:nvSpPr>
          <p:cNvPr id="4" name="Slide Number Placeholder 3"/>
          <p:cNvSpPr>
            <a:spLocks noGrp="1"/>
          </p:cNvSpPr>
          <p:nvPr>
            <p:ph type="sldNum" sz="quarter" idx="5"/>
          </p:nvPr>
        </p:nvSpPr>
        <p:spPr/>
        <p:txBody>
          <a:bodyPr/>
          <a:lstStyle/>
          <a:p>
            <a:pPr defTabSz="942409">
              <a:defRPr/>
            </a:pPr>
            <a:fld id="{185B6CF9-DDA0-BC4A-A850-024585B34F54}" type="slidenum">
              <a:rPr lang="en-US">
                <a:solidFill>
                  <a:prstClr val="black"/>
                </a:solidFill>
                <a:latin typeface="Calibri"/>
              </a:rPr>
              <a:pPr defTabSz="942409">
                <a:defRPr/>
              </a:pPr>
              <a:t>33</a:t>
            </a:fld>
            <a:endParaRPr lang="en-US">
              <a:solidFill>
                <a:prstClr val="black"/>
              </a:solidFill>
              <a:latin typeface="Calibri"/>
            </a:endParaRPr>
          </a:p>
        </p:txBody>
      </p:sp>
    </p:spTree>
    <p:extLst>
      <p:ext uri="{BB962C8B-B14F-4D97-AF65-F5344CB8AC3E}">
        <p14:creationId xmlns:p14="http://schemas.microsoft.com/office/powerpoint/2010/main" val="2490648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Of course with extractive industry, environmental stewardship is always something that must be considered while still encouraging the oil and gas investment. Some environmental concerns include: </a:t>
            </a: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Sensitive marine ecosystems, risking sea levels </a:t>
            </a: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Impacts on biodiversity, particularly with Guyana’s situation, having one of the most biodiverse rainforests in the world </a:t>
            </a: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Gas flaring </a:t>
            </a: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Oil spills and their potential for devastating impacts on marine life, and impacts on human health through contamination of drinking water or release of toxic chemicals in the air </a:t>
            </a:r>
          </a:p>
          <a:p>
            <a:pPr marL="342900" marR="0" lvl="0" indent="-342900">
              <a:lnSpc>
                <a:spcPct val="107000"/>
              </a:lnSpc>
              <a:spcBef>
                <a:spcPts val="0"/>
              </a:spcBef>
              <a:spcAft>
                <a:spcPts val="0"/>
              </a:spcAft>
              <a:buFont typeface="Times New Roman" panose="02020603050405020304" pitchFamily="18"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Citizen activism, including movements around ‘anti-oil’ </a:t>
            </a: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Reputational risk – particularly for a country like Guyana who is seen as a ‘green champion’ </a:t>
            </a:r>
          </a:p>
          <a:p>
            <a:pPr marL="0" marR="0">
              <a:lnSpc>
                <a:spcPct val="107000"/>
              </a:lnSpc>
              <a:spcBef>
                <a:spcPts val="0"/>
              </a:spcBef>
              <a:spcAft>
                <a:spcPts val="80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In order to address these concerns, it is important that the government of Guyana takes steps to ensure that the oil industry operates in an environmentally responsible manner, with appropriate regulations and oversight in place. It is also important that communities and individuals who may be affected by the oil industry are consulted and involved in decision-making processes.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2778306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This list contains some of the common impacts of extractive industry. The list is quite extensive – we’ll give you a moment to read and reflect on the list, and move on to the next slide, which is a continuation of the list.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Give them maybe 30 seconds to read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158001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A continuation of the list of common impacts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Give them maybe another 30 seconds to read (?)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As can be seen from that extensive list, there are a lot of negative impacts, but there are also a lot of positive impacts – skill development and training, education and literacy, community access to services. It is a tricky balance to achieve “the best of both worlds.”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050058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A brief plenary discussion – we’re going to put it out to you…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800" b="1" dirty="0">
                <a:effectLst/>
                <a:latin typeface="Calibri" panose="020F0502020204030204" pitchFamily="34" charset="0"/>
                <a:ea typeface="Calibri" panose="020F0502020204030204" pitchFamily="34" charset="0"/>
                <a:cs typeface="Times New Roman" panose="02020603050405020304" pitchFamily="18" charset="0"/>
              </a:rPr>
              <a:t>What areas do you think are prone to corruption in the oil extraction industry?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Answers include (but are not limited to):</a:t>
            </a:r>
          </a:p>
          <a:p>
            <a:pPr marL="342900" marR="0" lvl="0" indent="-342900">
              <a:lnSpc>
                <a:spcPct val="107000"/>
              </a:lnSpc>
              <a:spcBef>
                <a:spcPts val="0"/>
              </a:spcBef>
              <a:spcAft>
                <a:spcPts val="800"/>
              </a:spcAft>
              <a:tabLst>
                <a:tab pos="457200" algn="l"/>
              </a:tabLst>
            </a:pPr>
            <a:r>
              <a:rPr lang="en-CA" sz="1800" dirty="0">
                <a:effectLst/>
                <a:latin typeface="Calibri" panose="020F0502020204030204" pitchFamily="34" charset="0"/>
                <a:ea typeface="Calibri" panose="020F0502020204030204" pitchFamily="34" charset="0"/>
                <a:cs typeface="Times New Roman" panose="02020603050405020304" pitchFamily="18" charset="0"/>
              </a:rPr>
              <a:t>Licensing and concession allocation: The process of granting licenses and concessions for oil exploration and production can be susceptible to corruption, as government officials may be bribed to award licenses to certain companies or individuals.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tabLst>
                <a:tab pos="457200" algn="l"/>
              </a:tabLst>
            </a:pPr>
            <a:r>
              <a:rPr lang="en-CA" sz="1800" dirty="0">
                <a:effectLst/>
                <a:latin typeface="Calibri" panose="020F0502020204030204" pitchFamily="34" charset="0"/>
                <a:ea typeface="Calibri" panose="020F0502020204030204" pitchFamily="34" charset="0"/>
                <a:cs typeface="Times New Roman" panose="02020603050405020304" pitchFamily="18" charset="0"/>
              </a:rPr>
              <a:t>Revenue management: Corruption can occur in the management of oil revenue, including the collection, allocation, and distribution of oil revenue by government officials or other intermediaries.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tabLst>
                <a:tab pos="457200" algn="l"/>
              </a:tabLst>
            </a:pPr>
            <a:r>
              <a:rPr lang="en-CA" sz="1800" dirty="0">
                <a:effectLst/>
                <a:latin typeface="Calibri" panose="020F0502020204030204" pitchFamily="34" charset="0"/>
                <a:ea typeface="Calibri" panose="020F0502020204030204" pitchFamily="34" charset="0"/>
                <a:cs typeface="Times New Roman" panose="02020603050405020304" pitchFamily="18" charset="0"/>
              </a:rPr>
              <a:t>Contract management: The negotiation and management of contracts with oil companies can be vulnerable to corruption, as officials may be bribed to award contracts to specific companies or to favor certain contractors during the bidding process.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tabLst>
                <a:tab pos="457200" algn="l"/>
              </a:tabLst>
            </a:pPr>
            <a:r>
              <a:rPr lang="en-CA" sz="1800" dirty="0">
                <a:effectLst/>
                <a:latin typeface="Calibri" panose="020F0502020204030204" pitchFamily="34" charset="0"/>
                <a:ea typeface="Calibri" panose="020F0502020204030204" pitchFamily="34" charset="0"/>
                <a:cs typeface="Times New Roman" panose="02020603050405020304" pitchFamily="18" charset="0"/>
              </a:rPr>
              <a:t>Environmental and social impacts: Corruption can occur in the management of the environmental and social impacts of oil exploration and production, including the allocation of compensation for impacted communities or the enforcement of environmental regulations.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tabLst>
                <a:tab pos="457200" algn="l"/>
              </a:tabLst>
            </a:pPr>
            <a:r>
              <a:rPr lang="en-CA" sz="1800" dirty="0">
                <a:effectLst/>
                <a:latin typeface="Calibri" panose="020F0502020204030204" pitchFamily="34" charset="0"/>
                <a:ea typeface="Calibri" panose="020F0502020204030204" pitchFamily="34" charset="0"/>
                <a:cs typeface="Times New Roman" panose="02020603050405020304" pitchFamily="18" charset="0"/>
              </a:rPr>
              <a:t>Security and safety: Corruption can also occur in the management of security and safety in oil production facilities, such as the awarding of contracts for security services or the hiring of unqualified personnel.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tabLst>
                <a:tab pos="457200" algn="l"/>
              </a:tabLst>
            </a:pPr>
            <a:r>
              <a:rPr lang="en-CA" sz="1800" dirty="0">
                <a:effectLst/>
                <a:latin typeface="Calibri" panose="020F0502020204030204" pitchFamily="34" charset="0"/>
                <a:ea typeface="Calibri" panose="020F0502020204030204" pitchFamily="34" charset="0"/>
                <a:cs typeface="Times New Roman" panose="02020603050405020304" pitchFamily="18" charset="0"/>
              </a:rPr>
              <a:t>Transparency and accountability: Limited transparency and accountability in the oil industry can also contribute to corruption, as it may be easier for officials and companies to engage in corrupt practices when there is limited oversight or public scrutiny.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7022007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(Most of these should be covered in the plenary and discussion from before but in case more information is needed) </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As we’ve noted – in license and award allocation, there is often room for judgment and discretion when applying existing regulatory processes. </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There can also be a lot of judgment, or potential for manipulation in contract management.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As we have said several times already – there is often room for corruption on the revenue side of things – there can be incorrectly reported data, limited information, or even money laundering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And from a social and environmental side – depriving people of their livelihood or unsustainable extraction patterns.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41170126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dirty="0"/>
              <a:t>Strategy: TEAM SHOULD BE ATTENTIVE FOR SCENARIOS OF POSSIBLE ABUSE. </a:t>
            </a:r>
            <a:endParaRPr lang="en-CA" sz="18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800"/>
              </a:spcAft>
            </a:pPr>
            <a:r>
              <a:rPr lang="en-CA" sz="1800" dirty="0">
                <a:effectLst/>
                <a:latin typeface="Calibri" panose="020F0502020204030204" pitchFamily="34" charset="0"/>
                <a:ea typeface="Calibri" panose="020F0502020204030204" pitchFamily="34" charset="0"/>
                <a:cs typeface="Calibri" panose="020F0502020204030204" pitchFamily="34" charset="0"/>
              </a:rPr>
              <a:t>The Fraud Triangle </a:t>
            </a:r>
            <a:r>
              <a:rPr lang="en-US" sz="1800" dirty="0">
                <a:solidFill>
                  <a:srgbClr val="111111"/>
                </a:solidFill>
                <a:effectLst/>
                <a:latin typeface="Calibri" panose="020F0502020204030204" pitchFamily="34" charset="0"/>
                <a:ea typeface="Calibri" panose="020F0502020204030204" pitchFamily="34" charset="0"/>
                <a:cs typeface="Calibri" panose="020F0502020204030204" pitchFamily="34" charset="0"/>
              </a:rPr>
              <a:t>is a model or a theory that explains the reasons or the conditions that can lead to fraud, which is, of course,  intentional deception for personal gain</a:t>
            </a:r>
            <a:r>
              <a:rPr lang="en-US" sz="1800" dirty="0">
                <a:effectLst/>
                <a:latin typeface="Calibri" panose="020F0502020204030204" pitchFamily="34" charset="0"/>
                <a:ea typeface="Calibri" panose="020F0502020204030204" pitchFamily="34" charset="0"/>
                <a:cs typeface="Calibri" panose="020F0502020204030204" pitchFamily="34" charset="0"/>
              </a:rPr>
              <a:t>.</a:t>
            </a:r>
            <a:r>
              <a:rPr lang="en-US" sz="1800" dirty="0">
                <a:solidFill>
                  <a:srgbClr val="111111"/>
                </a:solidFill>
                <a:effectLst/>
                <a:latin typeface="Calibri" panose="020F0502020204030204" pitchFamily="34" charset="0"/>
                <a:ea typeface="Calibri" panose="020F0502020204030204" pitchFamily="34" charset="0"/>
                <a:cs typeface="Calibri" panose="020F0502020204030204" pitchFamily="34" charset="0"/>
              </a:rPr>
              <a:t> It has three elements or components:</a:t>
            </a:r>
            <a:r>
              <a:rPr lang="en-US" sz="1800" b="1" dirty="0">
                <a:solidFill>
                  <a:srgbClr val="111111"/>
                </a:solidFill>
                <a:effectLst/>
                <a:latin typeface="Calibri" panose="020F0502020204030204" pitchFamily="34" charset="0"/>
                <a:ea typeface="Calibri" panose="020F0502020204030204" pitchFamily="34" charset="0"/>
                <a:cs typeface="Calibri" panose="020F0502020204030204" pitchFamily="34" charset="0"/>
              </a:rPr>
              <a:t> pressure or incentive, opportunity, and rationalization.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dirty="0">
                <a:solidFill>
                  <a:srgbClr val="111111"/>
                </a:solidFill>
                <a:effectLst/>
                <a:latin typeface="Calibri" panose="020F0502020204030204" pitchFamily="34" charset="0"/>
                <a:ea typeface="Calibri" panose="020F0502020204030204" pitchFamily="34" charset="0"/>
                <a:cs typeface="Times New Roman" panose="02020603050405020304" pitchFamily="18" charset="0"/>
              </a:rPr>
              <a:t>Opportunity – can exist when there are no sanctions or accountability, lack of enforcement, inconsistencies in rules, or high turnover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dirty="0">
                <a:solidFill>
                  <a:srgbClr val="111111"/>
                </a:solidFill>
                <a:effectLst/>
                <a:latin typeface="Calibri" panose="020F0502020204030204" pitchFamily="34" charset="0"/>
                <a:ea typeface="Calibri" panose="020F0502020204030204" pitchFamily="34" charset="0"/>
                <a:cs typeface="Times New Roman" panose="02020603050405020304" pitchFamily="18" charset="0"/>
              </a:rPr>
              <a:t>Pressure or motivations – can exist for money, power, health, or family.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dirty="0">
                <a:solidFill>
                  <a:srgbClr val="111111"/>
                </a:solidFill>
                <a:effectLst/>
                <a:latin typeface="Calibri" panose="020F0502020204030204" pitchFamily="34" charset="0"/>
                <a:ea typeface="Calibri" panose="020F0502020204030204" pitchFamily="34" charset="0"/>
                <a:cs typeface="Times New Roman" panose="02020603050405020304" pitchFamily="18" charset="0"/>
              </a:rPr>
              <a:t>And Rationalizations – it’s easy to rationalize if it’s seen that others are breaking the rules, or if there is a lack of meritocracy, or even rules that are “too complicated” to follow.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dirty="0">
                <a:solidFill>
                  <a:srgbClr val="111111"/>
                </a:solidFill>
                <a:effectLst/>
                <a:latin typeface="Calibri" panose="020F0502020204030204" pitchFamily="34" charset="0"/>
                <a:ea typeface="Calibri" panose="020F0502020204030204" pitchFamily="34" charset="0"/>
                <a:cs typeface="Times New Roman" panose="02020603050405020304" pitchFamily="18" charset="0"/>
              </a:rPr>
              <a:t>It can be seen that fraud can also be rooted in culture.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dirty="0">
                <a:solidFill>
                  <a:srgbClr val="111111"/>
                </a:solidFill>
                <a:effectLst/>
                <a:latin typeface="Calibri" panose="020F0502020204030204" pitchFamily="34" charset="0"/>
                <a:ea typeface="Calibri" panose="020F0502020204030204" pitchFamily="34" charset="0"/>
                <a:cs typeface="Times New Roman" panose="02020603050405020304" pitchFamily="18" charset="0"/>
              </a:rPr>
              <a:t>Both parliamentarians and auditors should be attentive for scenarios of possible abuse –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dirty="0">
                <a:solidFill>
                  <a:srgbClr val="111111"/>
                </a:solidFill>
                <a:effectLst/>
                <a:latin typeface="Calibri" panose="020F0502020204030204" pitchFamily="34" charset="0"/>
                <a:ea typeface="Calibri" panose="020F0502020204030204" pitchFamily="34" charset="0"/>
                <a:cs typeface="Times New Roman" panose="02020603050405020304" pitchFamily="18" charset="0"/>
              </a:rPr>
              <a:t>An example: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An audit found that inspectors chose their own sites to inspect. And senior management thought they did not need an inspection plan. When auditors observed multiple trips to the same sites, the travel clerk told them the inspectors visited places they had family or events.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155E07AC-4A34-DC4E-9D3D-F1362C05A0ED}" type="slidenum">
              <a:rPr lang="en-US" smtClean="0"/>
              <a:pPr>
                <a:defRPr/>
              </a:pPr>
              <a:t>39</a:t>
            </a:fld>
            <a:endParaRPr lang="en-US"/>
          </a:p>
        </p:txBody>
      </p:sp>
    </p:spTree>
    <p:extLst>
      <p:ext uri="{BB962C8B-B14F-4D97-AF65-F5344CB8AC3E}">
        <p14:creationId xmlns:p14="http://schemas.microsoft.com/office/powerpoint/2010/main" val="29356457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Read through each of the 12 red flags of corruption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Calibri" panose="020F0502020204030204" pitchFamily="34" charset="0"/>
              </a:rPr>
              <a:t>Ask:</a:t>
            </a:r>
            <a:r>
              <a:rPr lang="en-US" sz="1800" dirty="0">
                <a:effectLst/>
                <a:latin typeface="Calibri" panose="020F0502020204030204" pitchFamily="34" charset="0"/>
                <a:ea typeface="Calibri" panose="020F0502020204030204" pitchFamily="34" charset="0"/>
                <a:cs typeface="Calibri" panose="020F0502020204030204" pitchFamily="34" charset="0"/>
              </a:rPr>
              <a:t> Do you spot a common theme, and which of these 12 do you think is most frequent?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Calibri" panose="020F0502020204030204" pitchFamily="34" charset="0"/>
              </a:rPr>
              <a:t>Answer: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endParaRPr lang="en-US" dirty="0"/>
          </a:p>
          <a:p>
            <a:endParaRPr lang="en-US" dirty="0"/>
          </a:p>
          <a:p>
            <a:endParaRPr lang="en-US" dirty="0"/>
          </a:p>
          <a:p>
            <a:r>
              <a:rPr lang="en-US" dirty="0"/>
              <a:t>https://resourcegovernance.org/analysis-tools/publications/twelve-red-flags-corruption-risks-award-extractive-sector-licenses-and</a:t>
            </a:r>
          </a:p>
          <a:p>
            <a:endParaRPr lang="en-US" dirty="0"/>
          </a:p>
          <a:p>
            <a:r>
              <a:rPr lang="en-US" dirty="0"/>
              <a:t>https://resourcegovernance.org/sites/default/files/documents/corruption-risks-in-the-award-of-extractive-sector-licenses-and-contracts.pdf</a:t>
            </a:r>
          </a:p>
          <a:p>
            <a:endParaRPr lang="en-US" dirty="0"/>
          </a:p>
          <a:p>
            <a:endParaRPr lang="en-US" dirty="0"/>
          </a:p>
        </p:txBody>
      </p:sp>
    </p:spTree>
    <p:extLst>
      <p:ext uri="{BB962C8B-B14F-4D97-AF65-F5344CB8AC3E}">
        <p14:creationId xmlns:p14="http://schemas.microsoft.com/office/powerpoint/2010/main" val="206163768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r>
              <a:rPr lang="en-CA" b="0" i="0" dirty="0">
                <a:solidFill>
                  <a:srgbClr val="313537"/>
                </a:solidFill>
                <a:effectLst/>
                <a:latin typeface="Roboto" panose="02000000000000000000" pitchFamily="2" charset="0"/>
              </a:rPr>
              <a:t>All data gathered from seismic surveys in Norway feed into a centralised database run by the Norwegian government. What is, however, unique in the Norwegian model is the responsibilities placed on the licensees by the government. When companies are given a licence to explore an area within the block, they are obliged to do it thoroughly. While the Norwegian government carries out the initial seismic surveys, it expects the licensees to carry out much more detailed and extensive seismic surveys within their area of exploration. In addition, the companies are obliged to hand over any data gathered from the seismic surveys to the government. </a:t>
            </a:r>
          </a:p>
          <a:p>
            <a:pPr algn="l" fontAlgn="base"/>
            <a:r>
              <a:rPr lang="en-CA" b="1" i="0" u="sng" dirty="0">
                <a:solidFill>
                  <a:srgbClr val="313537"/>
                </a:solidFill>
                <a:effectLst/>
                <a:latin typeface="Roboto" panose="02000000000000000000" pitchFamily="2" charset="0"/>
              </a:rPr>
              <a:t>Why?</a:t>
            </a:r>
            <a:r>
              <a:rPr lang="en-CA" b="0" i="0" dirty="0">
                <a:solidFill>
                  <a:srgbClr val="313537"/>
                </a:solidFill>
                <a:effectLst/>
                <a:latin typeface="Roboto" panose="02000000000000000000" pitchFamily="2" charset="0"/>
              </a:rPr>
              <a:t> Government should always have the upper hand when it comes to information. It is of major strategic importance that the government has full knowledge of any petroleum and gas deposits in the seabed. This knowledge will assist in establishing future award rounds, setting of the taxation rate and prediction of future revenue from petroleum and gas production.  </a:t>
            </a:r>
          </a:p>
          <a:p>
            <a:pPr algn="l" fontAlgn="base"/>
            <a:endParaRPr lang="en-CA" b="0" i="0" dirty="0">
              <a:solidFill>
                <a:srgbClr val="313537"/>
              </a:solidFill>
              <a:effectLst/>
              <a:latin typeface="Roboto" panose="02000000000000000000" pitchFamily="2" charset="0"/>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nb-NO" sz="1200" b="1" i="1" dirty="0" err="1"/>
              <a:t>Refer</a:t>
            </a:r>
            <a:r>
              <a:rPr lang="nb-NO" sz="1200" b="1" i="1" dirty="0"/>
              <a:t> to </a:t>
            </a:r>
            <a:r>
              <a:rPr lang="nb-NO" sz="1200" b="1" i="1" dirty="0" err="1"/>
              <a:t>document</a:t>
            </a:r>
            <a:r>
              <a:rPr lang="nb-NO" sz="1200" b="1" i="1" dirty="0"/>
              <a:t> </a:t>
            </a:r>
            <a:r>
              <a:rPr lang="nb-NO" sz="1200" b="1" i="1" dirty="0" err="1"/>
              <a:t>on</a:t>
            </a:r>
            <a:r>
              <a:rPr lang="nb-NO" sz="1200" b="1" i="1" dirty="0"/>
              <a:t> </a:t>
            </a:r>
            <a:r>
              <a:rPr lang="nb-NO" sz="1200" b="1" i="1" dirty="0" err="1"/>
              <a:t>audits</a:t>
            </a:r>
            <a:r>
              <a:rPr lang="nb-NO" sz="1200" b="1" i="1" dirty="0"/>
              <a:t> </a:t>
            </a:r>
            <a:r>
              <a:rPr lang="nb-NO" sz="1200" b="1" i="1" dirty="0" err="1"/>
              <a:t>conducted</a:t>
            </a:r>
            <a:r>
              <a:rPr lang="nb-NO" sz="1200" b="1" i="1" dirty="0"/>
              <a:t>.</a:t>
            </a:r>
          </a:p>
          <a:p>
            <a:pPr algn="l" fontAlgn="base"/>
            <a:endParaRPr lang="en-CA" b="0" i="0" dirty="0">
              <a:solidFill>
                <a:srgbClr val="313537"/>
              </a:solidFill>
              <a:effectLst/>
              <a:latin typeface="Roboto" panose="02000000000000000000" pitchFamily="2" charset="0"/>
            </a:endParaRPr>
          </a:p>
          <a:p>
            <a:pPr marL="171450" indent="-171450">
              <a:buFont typeface="Arial" panose="020B0604020202020204" pitchFamily="34" charset="0"/>
              <a:buChar char="•"/>
            </a:pPr>
            <a:endParaRPr lang="en-US" dirty="0"/>
          </a:p>
        </p:txBody>
      </p:sp>
    </p:spTree>
    <p:extLst>
      <p:ext uri="{BB962C8B-B14F-4D97-AF65-F5344CB8AC3E}">
        <p14:creationId xmlns:p14="http://schemas.microsoft.com/office/powerpoint/2010/main" val="27809181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Before we jump into fiscal and other considerations, we will briefly look at an overview of Guyana’s oil industry. I am sure most of you are well-versed in this information already.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This slide really underscores the major oil discoveries in Guyana since ExxonMobil’s exploration in 2008 with significant deposits in Liza Phase 1 and multiple discoveries in the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Stabroek</a:t>
            </a:r>
            <a:r>
              <a:rPr lang="en-US" sz="1800" dirty="0">
                <a:effectLst/>
                <a:latin typeface="Calibri" panose="020F0502020204030204" pitchFamily="34" charset="0"/>
                <a:ea typeface="Calibri" panose="020F0502020204030204" pitchFamily="34" charset="0"/>
                <a:cs typeface="Times New Roman" panose="02020603050405020304" pitchFamily="18" charset="0"/>
              </a:rPr>
              <a:t> Block. Guyana hit its first million barrels of crude oil in early 2020, now producing well-over 100,000 barrels of oil per day! </a:t>
            </a:r>
          </a:p>
          <a:p>
            <a:endParaRPr lang="en-US" dirty="0"/>
          </a:p>
        </p:txBody>
      </p:sp>
      <p:sp>
        <p:nvSpPr>
          <p:cNvPr id="4" name="Slide Number Placeholder 3"/>
          <p:cNvSpPr>
            <a:spLocks noGrp="1"/>
          </p:cNvSpPr>
          <p:nvPr>
            <p:ph type="sldNum" sz="quarter" idx="5"/>
          </p:nvPr>
        </p:nvSpPr>
        <p:spPr/>
        <p:txBody>
          <a:bodyPr/>
          <a:lstStyle/>
          <a:p>
            <a:pPr>
              <a:defRPr/>
            </a:pPr>
            <a:fld id="{155E07AC-4A34-DC4E-9D3D-F1362C05A0ED}" type="slidenum">
              <a:rPr lang="en-US" smtClean="0"/>
              <a:pPr>
                <a:defRPr/>
              </a:pPr>
              <a:t>6</a:t>
            </a:fld>
            <a:endParaRPr lang="en-US"/>
          </a:p>
        </p:txBody>
      </p:sp>
    </p:spTree>
    <p:extLst>
      <p:ext uri="{BB962C8B-B14F-4D97-AF65-F5344CB8AC3E}">
        <p14:creationId xmlns:p14="http://schemas.microsoft.com/office/powerpoint/2010/main" val="192685875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FF0000"/>
                </a:solidFill>
              </a:rPr>
              <a:t>Lobbying, loopholes in the law and </a:t>
            </a:r>
            <a:r>
              <a:rPr lang="en-CA" b="0" i="0" dirty="0">
                <a:solidFill>
                  <a:srgbClr val="313537"/>
                </a:solidFill>
                <a:effectLst/>
                <a:latin typeface="Roboto" panose="02000000000000000000" pitchFamily="2" charset="0"/>
              </a:rPr>
              <a:t> of tax exemptions reduces the tax base, creates room for bribery and corruption,  which leads to lost revenue</a:t>
            </a:r>
          </a:p>
          <a:p>
            <a:pPr algn="l" fontAlgn="base"/>
            <a:r>
              <a:rPr lang="en-CA" b="0" i="0" dirty="0">
                <a:solidFill>
                  <a:srgbClr val="313537"/>
                </a:solidFill>
                <a:effectLst/>
                <a:latin typeface="Roboto" panose="02000000000000000000" pitchFamily="2" charset="0"/>
              </a:rPr>
              <a:t>For more information, refer to:</a:t>
            </a:r>
          </a:p>
          <a:p>
            <a:pPr algn="l" fontAlgn="base"/>
            <a:r>
              <a:rPr lang="en-CA" b="0" i="0" dirty="0">
                <a:solidFill>
                  <a:srgbClr val="002855"/>
                </a:solidFill>
                <a:effectLst/>
                <a:latin typeface="Roboto" panose="02000000000000000000" pitchFamily="2" charset="0"/>
                <a:hlinkClick r:id="rId3"/>
              </a:rPr>
              <a:t>http://www.cmi.no/publications/publication/?4045=taxation-mozambique-tanzania-zambia</a:t>
            </a:r>
            <a:endParaRPr lang="en-CA" b="0" i="0" dirty="0">
              <a:solidFill>
                <a:srgbClr val="313537"/>
              </a:solidFill>
              <a:effectLst/>
              <a:latin typeface="Roboto" panose="02000000000000000000" pitchFamily="2" charset="0"/>
            </a:endParaRPr>
          </a:p>
          <a:p>
            <a:pPr algn="l" fontAlgn="base"/>
            <a:r>
              <a:rPr lang="en-CA" b="0" i="0" dirty="0">
                <a:solidFill>
                  <a:srgbClr val="002855"/>
                </a:solidFill>
                <a:effectLst/>
                <a:latin typeface="Roboto" panose="02000000000000000000" pitchFamily="2" charset="0"/>
                <a:hlinkClick r:id="rId4"/>
              </a:rPr>
              <a:t>http://www.cmi.no/publications/file/4499-building-taxpayer-culture-in-mozambique.pdf</a:t>
            </a:r>
            <a:endParaRPr lang="en-CA" b="0" i="0" dirty="0">
              <a:solidFill>
                <a:srgbClr val="313537"/>
              </a:solidFill>
              <a:effectLst/>
              <a:latin typeface="Roboto" panose="02000000000000000000" pitchFamily="2" charset="0"/>
            </a:endParaRPr>
          </a:p>
          <a:p>
            <a:endParaRPr lang="en-US" dirty="0">
              <a:solidFill>
                <a:srgbClr val="FF0000"/>
              </a:solidFill>
            </a:endParaRPr>
          </a:p>
        </p:txBody>
      </p:sp>
    </p:spTree>
    <p:extLst>
      <p:ext uri="{BB962C8B-B14F-4D97-AF65-F5344CB8AC3E}">
        <p14:creationId xmlns:p14="http://schemas.microsoft.com/office/powerpoint/2010/main" val="35809954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https://</a:t>
            </a:r>
            <a:r>
              <a:rPr lang="en-CA" dirty="0" err="1"/>
              <a:t>www.oxfordenergy.org</a:t>
            </a:r>
            <a:r>
              <a:rPr lang="en-CA" dirty="0"/>
              <a:t>/</a:t>
            </a:r>
            <a:r>
              <a:rPr lang="en-CA" dirty="0" err="1"/>
              <a:t>wpcms</a:t>
            </a:r>
            <a:r>
              <a:rPr lang="en-CA" dirty="0"/>
              <a:t>/wp-content/uploads/2010/11/WPM25-ProductionSharingAgreementsAnEconomicAnalysis-KBindemann-1999.pdf</a:t>
            </a:r>
          </a:p>
          <a:p>
            <a:r>
              <a:rPr lang="en-CA" dirty="0"/>
              <a:t>PSAs were first introduced in Indonesia in 1966. After independence nationalistic feelings were running high and foreign companies and their concessions became the target of increasing criticism and hostility. In response to this the government refused to grant new concessions. In order to overcome the subsequent stagnation in oil development, which was a disadvantage to both the country and the foreign firms, new petroleum legislation was brought in. PSAs were regarded as acceptable because the government upholds national ownership of resources. The major oil companies were initially opposed to this new contract form as they were reluctant to invest capital into an enterprise which they were not allowed to own or manage. </a:t>
            </a:r>
            <a:endParaRPr lang="en-US" dirty="0"/>
          </a:p>
        </p:txBody>
      </p:sp>
    </p:spTree>
    <p:extLst>
      <p:ext uri="{BB962C8B-B14F-4D97-AF65-F5344CB8AC3E}">
        <p14:creationId xmlns:p14="http://schemas.microsoft.com/office/powerpoint/2010/main" val="29186096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https://</a:t>
            </a:r>
            <a:r>
              <a:rPr lang="en-CA" dirty="0" err="1"/>
              <a:t>www.oxfordenergy.org</a:t>
            </a:r>
            <a:r>
              <a:rPr lang="en-CA" dirty="0"/>
              <a:t>/</a:t>
            </a:r>
            <a:r>
              <a:rPr lang="en-CA" dirty="0" err="1"/>
              <a:t>wpcms</a:t>
            </a:r>
            <a:r>
              <a:rPr lang="en-CA" dirty="0"/>
              <a:t>/wp-content/uploads/2010/11/WPM25-ProductionSharingAgreementsAnEconomicAnalysis-KBindemann-1999.pdf</a:t>
            </a:r>
          </a:p>
          <a:p>
            <a:r>
              <a:rPr lang="en-CA" dirty="0"/>
              <a:t>PSAs were first introduced in Indonesia in 1966. After independence nationalistic feelings were running high and foreign companies and their concessions became the target of increasing criticism and hostility. In response to this the government refused to grant new concessions. In order to overcome the subsequent stagnation in oil development, which was a disadvantage to both the country and the foreign firms, new petroleum legislation was brought in. PSAs were regarded as acceptable because the government upholds national ownership of resources. The major oil companies were initially opposed to this new contract form as they were reluctant to invest capital into an enterprise which they were not allowed to own or manage. </a:t>
            </a:r>
          </a:p>
          <a:p>
            <a:endParaRPr lang="en-CA" dirty="0"/>
          </a:p>
          <a:p>
            <a:pPr algn="l" fontAlgn="base"/>
            <a:r>
              <a:rPr lang="en-CA" b="0" i="0" dirty="0">
                <a:solidFill>
                  <a:srgbClr val="313537"/>
                </a:solidFill>
                <a:effectLst/>
                <a:latin typeface="Roboto" panose="02000000000000000000" pitchFamily="2" charset="0"/>
              </a:rPr>
              <a:t>In its most basic form a PSC has four main properties: </a:t>
            </a:r>
          </a:p>
          <a:p>
            <a:pPr algn="l" fontAlgn="base">
              <a:buFont typeface="+mj-lt"/>
              <a:buAutoNum type="arabicPeriod"/>
            </a:pPr>
            <a:r>
              <a:rPr lang="en-CA" b="0" i="0" dirty="0">
                <a:solidFill>
                  <a:srgbClr val="313537"/>
                </a:solidFill>
                <a:effectLst/>
                <a:latin typeface="Roboto" panose="02000000000000000000" pitchFamily="2" charset="0"/>
              </a:rPr>
              <a:t>The foreign partner pays a royalty on gross production to the government; </a:t>
            </a:r>
          </a:p>
          <a:p>
            <a:pPr algn="l" fontAlgn="base">
              <a:buFont typeface="+mj-lt"/>
              <a:buAutoNum type="arabicPeriod"/>
            </a:pPr>
            <a:r>
              <a:rPr lang="en-CA" b="0" i="0" dirty="0">
                <a:solidFill>
                  <a:srgbClr val="313537"/>
                </a:solidFill>
                <a:effectLst/>
                <a:latin typeface="Roboto" panose="02000000000000000000" pitchFamily="2" charset="0"/>
              </a:rPr>
              <a:t>After the royalty has been deducted, the company is entitled to a share of production for cost recovery, usually limited to some share, e.g. 50%, of the gross revenue or net revenue (after royalties have been subtracted); </a:t>
            </a:r>
          </a:p>
          <a:p>
            <a:pPr algn="l" fontAlgn="base">
              <a:buFont typeface="+mj-lt"/>
              <a:buAutoNum type="arabicPeriod"/>
            </a:pPr>
            <a:r>
              <a:rPr lang="en-CA" b="0" i="0" dirty="0">
                <a:solidFill>
                  <a:srgbClr val="313537"/>
                </a:solidFill>
                <a:effectLst/>
                <a:latin typeface="Roboto" panose="02000000000000000000" pitchFamily="2" charset="0"/>
              </a:rPr>
              <a:t>The remainder of the production (profit) is then shared between government and the company at a stipulated share (e.g. 60% for the government and 40% for the company). </a:t>
            </a:r>
          </a:p>
          <a:p>
            <a:pPr algn="l" fontAlgn="base">
              <a:buFont typeface="+mj-lt"/>
              <a:buAutoNum type="arabicPeriod"/>
            </a:pPr>
            <a:r>
              <a:rPr lang="en-CA" b="0" i="0" dirty="0">
                <a:solidFill>
                  <a:srgbClr val="313537"/>
                </a:solidFill>
                <a:effectLst/>
                <a:latin typeface="Roboto" panose="02000000000000000000" pitchFamily="2" charset="0"/>
              </a:rPr>
              <a:t>The contractor must then pay income tax (e.g. 30%) on its share of the profit. </a:t>
            </a:r>
          </a:p>
          <a:p>
            <a:endParaRPr lang="en-US" dirty="0"/>
          </a:p>
        </p:txBody>
      </p:sp>
    </p:spTree>
    <p:extLst>
      <p:ext uri="{BB962C8B-B14F-4D97-AF65-F5344CB8AC3E}">
        <p14:creationId xmlns:p14="http://schemas.microsoft.com/office/powerpoint/2010/main" val="36373804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b="1" i="1" dirty="0" err="1"/>
              <a:t>Refer</a:t>
            </a:r>
            <a:r>
              <a:rPr lang="nb-NO" b="1" i="1" dirty="0"/>
              <a:t> to </a:t>
            </a:r>
            <a:r>
              <a:rPr lang="nb-NO" b="1" i="1" dirty="0" err="1"/>
              <a:t>document</a:t>
            </a:r>
            <a:r>
              <a:rPr lang="nb-NO" b="1" i="1" dirty="0"/>
              <a:t> </a:t>
            </a:r>
            <a:r>
              <a:rPr lang="nb-NO" b="1" i="1" dirty="0" err="1"/>
              <a:t>on</a:t>
            </a:r>
            <a:r>
              <a:rPr lang="nb-NO" b="1" i="1" dirty="0"/>
              <a:t> </a:t>
            </a:r>
            <a:r>
              <a:rPr lang="nb-NO" b="1" i="1" dirty="0" err="1"/>
              <a:t>audits</a:t>
            </a:r>
            <a:r>
              <a:rPr lang="nb-NO" b="1" i="1" dirty="0"/>
              <a:t> </a:t>
            </a:r>
            <a:r>
              <a:rPr lang="nb-NO" b="1" i="1" dirty="0" err="1"/>
              <a:t>conducted</a:t>
            </a:r>
            <a:endParaRPr lang="en-US" dirty="0"/>
          </a:p>
        </p:txBody>
      </p:sp>
    </p:spTree>
    <p:extLst>
      <p:ext uri="{BB962C8B-B14F-4D97-AF65-F5344CB8AC3E}">
        <p14:creationId xmlns:p14="http://schemas.microsoft.com/office/powerpoint/2010/main" val="206587094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afrosai-e.org.za</a:t>
            </a:r>
            <a:r>
              <a:rPr lang="en-US" dirty="0"/>
              <a:t>/wp-content/uploads/2019/04/Audit-Considerations-for-Extractive-Industries1_00.pdf</a:t>
            </a:r>
          </a:p>
        </p:txBody>
      </p:sp>
    </p:spTree>
    <p:extLst>
      <p:ext uri="{BB962C8B-B14F-4D97-AF65-F5344CB8AC3E}">
        <p14:creationId xmlns:p14="http://schemas.microsoft.com/office/powerpoint/2010/main" val="10721910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afrosai-e.org.za</a:t>
            </a:r>
            <a:r>
              <a:rPr lang="en-US" dirty="0"/>
              <a:t>/wp-content/uploads/2019/04/Audit-Considerations-for-Extractive-Industries1_00.pdf</a:t>
            </a:r>
          </a:p>
          <a:p>
            <a:endParaRPr lang="en-US" dirty="0"/>
          </a:p>
          <a:p>
            <a:r>
              <a:rPr lang="en-US" dirty="0"/>
              <a:t>Similar to the example here</a:t>
            </a:r>
          </a:p>
        </p:txBody>
      </p:sp>
    </p:spTree>
    <p:extLst>
      <p:ext uri="{BB962C8B-B14F-4D97-AF65-F5344CB8AC3E}">
        <p14:creationId xmlns:p14="http://schemas.microsoft.com/office/powerpoint/2010/main" val="231801371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area of specific focus for auditors.</a:t>
            </a:r>
          </a:p>
          <a:p>
            <a:r>
              <a:rPr lang="en-CA" b="0" i="0" dirty="0">
                <a:solidFill>
                  <a:srgbClr val="464646"/>
                </a:solidFill>
                <a:effectLst/>
                <a:latin typeface="PwC Helvetica Neue"/>
              </a:rPr>
              <a:t>There is no transfer pricing legislation or rules in Guyana, although the issue has been discussed and is expected to be more formally considered in the future. However, the current Act contains a general anti-avoidance provision, and the tax authority monitors multinationals to ensure that their transactions are conducted at arm’s length and in conformance with the applicable tax legislation.</a:t>
            </a:r>
          </a:p>
          <a:p>
            <a:endParaRPr lang="en-CA" b="0" i="0" dirty="0">
              <a:solidFill>
                <a:srgbClr val="464646"/>
              </a:solidFill>
              <a:effectLst/>
              <a:latin typeface="PwC Helvetica Neue"/>
            </a:endParaRPr>
          </a:p>
          <a:p>
            <a:r>
              <a:rPr lang="en-CA" b="1" i="0" dirty="0">
                <a:solidFill>
                  <a:srgbClr val="313537"/>
                </a:solidFill>
                <a:effectLst/>
                <a:latin typeface="Roboto" panose="02000000000000000000" pitchFamily="2" charset="0"/>
              </a:rPr>
              <a:t>Transfer pricing is a high-risk area in countries with EI due to the nature of the business:</a:t>
            </a:r>
            <a:r>
              <a:rPr lang="en-CA" b="0" i="0" dirty="0">
                <a:solidFill>
                  <a:srgbClr val="313537"/>
                </a:solidFill>
                <a:effectLst/>
                <a:latin typeface="Roboto" panose="02000000000000000000" pitchFamily="2" charset="0"/>
              </a:rPr>
              <a:t> MNEs, advanced technical expertise and knowledge, large investments, valuable assets and intangible property. Within production sharing agreements it has consequences for the calculation of recovery costs and it is an important issue in ring-fencing. Cost recovery statements will normally contain costs incurred through services performed by an associated enterprise. Since the sister company and the company have the same owner, the companies have incentives to exaggerate the cost incurred so as to be able to deduct more costs through the cost recovery. For other than tax purposes, it is indifferent to the company where income and costs are placed.</a:t>
            </a:r>
          </a:p>
          <a:p>
            <a:endParaRPr lang="en-CA" b="0" i="0" dirty="0">
              <a:solidFill>
                <a:srgbClr val="313537"/>
              </a:solidFill>
              <a:effectLst/>
              <a:latin typeface="Roboto" panose="02000000000000000000" pitchFamily="2" charset="0"/>
            </a:endParaRPr>
          </a:p>
          <a:p>
            <a:r>
              <a:rPr lang="en-CA" b="0" i="0" dirty="0">
                <a:solidFill>
                  <a:srgbClr val="000000"/>
                </a:solidFill>
                <a:effectLst/>
                <a:latin typeface="PT Sans" panose="020B0503020203020204" pitchFamily="34" charset="77"/>
              </a:rPr>
              <a:t>The General Anti-Avoidance Rule essentially states that where a transaction, or a series of transactions results in a reduction, avoidance, or deferral of taxes owing, and the transaction or the series of transactions are only being attempted for the tax benefits, the transaction or transactions themselves may be invalidated.</a:t>
            </a:r>
          </a:p>
          <a:p>
            <a:pPr algn="l"/>
            <a:r>
              <a:rPr lang="en-CA" b="0" i="0" dirty="0">
                <a:solidFill>
                  <a:srgbClr val="D04A02"/>
                </a:solidFill>
                <a:effectLst/>
                <a:latin typeface="PwC Helvetica Neue"/>
              </a:rPr>
              <a:t>Transfer pricing</a:t>
            </a:r>
          </a:p>
          <a:p>
            <a:pPr algn="l"/>
            <a:r>
              <a:rPr lang="en-CA" b="0" i="0" dirty="0">
                <a:solidFill>
                  <a:srgbClr val="464646"/>
                </a:solidFill>
                <a:effectLst/>
                <a:latin typeface="PwC Helvetica Neue"/>
              </a:rPr>
              <a:t>There is no transfer pricing legislation or rules in Guyana, although the issue has been discussed and is expected to be more formally considered in the future. However, the current Act contains a general anti-avoidance provision, and the tax authority monitors multinationals to ensure that their transactions are conducted at arm’s length and in conformance with the applicable tax legislation.</a:t>
            </a:r>
          </a:p>
          <a:p>
            <a:pPr algn="l"/>
            <a:endParaRPr lang="en-CA" b="0" i="0" dirty="0">
              <a:solidFill>
                <a:srgbClr val="464646"/>
              </a:solidFill>
              <a:effectLst/>
              <a:latin typeface="PwC Helvetica Neue"/>
            </a:endParaRPr>
          </a:p>
          <a:p>
            <a:pPr algn="l"/>
            <a:r>
              <a:rPr lang="en-CA" b="0" i="0" dirty="0">
                <a:solidFill>
                  <a:srgbClr val="464646"/>
                </a:solidFill>
                <a:effectLst/>
                <a:latin typeface="PwC Helvetica Neue"/>
              </a:rPr>
              <a:t>https://</a:t>
            </a:r>
            <a:r>
              <a:rPr lang="en-CA" b="0" i="0" dirty="0" err="1">
                <a:solidFill>
                  <a:srgbClr val="464646"/>
                </a:solidFill>
                <a:effectLst/>
                <a:latin typeface="PwC Helvetica Neue"/>
              </a:rPr>
              <a:t>taxsummaries.pwc.com</a:t>
            </a:r>
            <a:r>
              <a:rPr lang="en-CA" b="0" i="0" dirty="0">
                <a:solidFill>
                  <a:srgbClr val="464646"/>
                </a:solidFill>
                <a:effectLst/>
                <a:latin typeface="PwC Helvetica Neue"/>
              </a:rPr>
              <a:t>/</a:t>
            </a:r>
            <a:r>
              <a:rPr lang="en-CA" b="0" i="0" dirty="0" err="1">
                <a:solidFill>
                  <a:srgbClr val="464646"/>
                </a:solidFill>
                <a:effectLst/>
                <a:latin typeface="PwC Helvetica Neue"/>
              </a:rPr>
              <a:t>guyana</a:t>
            </a:r>
            <a:r>
              <a:rPr lang="en-CA" b="0" i="0" dirty="0">
                <a:solidFill>
                  <a:srgbClr val="464646"/>
                </a:solidFill>
                <a:effectLst/>
                <a:latin typeface="PwC Helvetica Neue"/>
              </a:rPr>
              <a:t>/corporate/group-taxation</a:t>
            </a:r>
          </a:p>
          <a:p>
            <a:endParaRPr lang="en-US" dirty="0"/>
          </a:p>
        </p:txBody>
      </p:sp>
    </p:spTree>
    <p:extLst>
      <p:ext uri="{BB962C8B-B14F-4D97-AF65-F5344CB8AC3E}">
        <p14:creationId xmlns:p14="http://schemas.microsoft.com/office/powerpoint/2010/main" val="132053465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r>
              <a:rPr lang="en-CA" b="1" i="0" u="none" strike="noStrike" dirty="0">
                <a:solidFill>
                  <a:srgbClr val="282828"/>
                </a:solidFill>
                <a:effectLst/>
                <a:latin typeface="Roboto" panose="02000000000000000000" pitchFamily="2" charset="0"/>
              </a:rPr>
              <a:t>Role of Tax authorities and SAIs</a:t>
            </a:r>
          </a:p>
          <a:p>
            <a:pPr algn="l" fontAlgn="base"/>
            <a:r>
              <a:rPr lang="en-CA" b="0" i="0" u="none" strike="noStrike" dirty="0">
                <a:solidFill>
                  <a:srgbClr val="707070"/>
                </a:solidFill>
                <a:effectLst/>
                <a:latin typeface="inherit"/>
              </a:rPr>
              <a:t>–</a:t>
            </a:r>
            <a:endParaRPr lang="en-CA" b="1" i="0" u="none" strike="noStrike" dirty="0">
              <a:solidFill>
                <a:srgbClr val="282828"/>
              </a:solidFill>
              <a:effectLst/>
              <a:latin typeface="lato" panose="020F0502020204030203" pitchFamily="34" charset="0"/>
            </a:endParaRPr>
          </a:p>
          <a:p>
            <a:pPr fontAlgn="base"/>
            <a:r>
              <a:rPr lang="en-CA" dirty="0">
                <a:effectLst/>
                <a:latin typeface="Roboto" panose="02000000000000000000" pitchFamily="2" charset="0"/>
              </a:rPr>
              <a:t>Tax authorities and SAIs are the most important institutions to prevent illicit profit shifting. SAIs in some countries have direct authority to audit cost statements according to production sharing agreements and therefore have tasks similar to a tax authority. Tax authorities and SAIs accomplish prevention through TP risk assessment, comparability analysis, function analysis and tax audits, and by challenging prices through an Appeals Board/Advisory Committee or through ordinary judiciary and/or reporting cases of tax evasion and fraud for indictment/prosecution. </a:t>
            </a:r>
          </a:p>
          <a:p>
            <a:pPr fontAlgn="base"/>
            <a:r>
              <a:rPr lang="en-CA" dirty="0">
                <a:effectLst/>
                <a:latin typeface="Roboto" panose="02000000000000000000" pitchFamily="2" charset="0"/>
              </a:rPr>
              <a:t/>
            </a:r>
            <a:br>
              <a:rPr lang="en-CA" dirty="0">
                <a:effectLst/>
                <a:latin typeface="Roboto" panose="02000000000000000000" pitchFamily="2" charset="0"/>
              </a:rPr>
            </a:br>
            <a:endParaRPr lang="en-CA" dirty="0">
              <a:effectLst/>
              <a:latin typeface="Roboto" panose="02000000000000000000" pitchFamily="2" charset="0"/>
            </a:endParaRPr>
          </a:p>
          <a:p>
            <a:pPr fontAlgn="base"/>
            <a:r>
              <a:rPr lang="en-CA" dirty="0">
                <a:effectLst/>
                <a:latin typeface="Roboto" panose="02000000000000000000" pitchFamily="2" charset="0"/>
              </a:rPr>
              <a:t>Where a SAI has no direct authority to audit cost statements, the SAI’s tasks should primarily be monitoring and conducting compliance and performance audit of the tax authority on its accomplishment on TP issues.</a:t>
            </a:r>
          </a:p>
          <a:p>
            <a:pPr fontAlgn="base"/>
            <a:endParaRPr lang="en-CA" dirty="0">
              <a:effectLst/>
              <a:latin typeface="Roboto" panose="02000000000000000000" pitchFamily="2" charset="0"/>
            </a:endParaRPr>
          </a:p>
          <a:p>
            <a:pPr algn="l" fontAlgn="base"/>
            <a:r>
              <a:rPr lang="en-CA" b="1" i="0" u="none" strike="noStrike" dirty="0">
                <a:solidFill>
                  <a:srgbClr val="282828"/>
                </a:solidFill>
                <a:effectLst/>
                <a:latin typeface="Roboto" panose="02000000000000000000" pitchFamily="2" charset="0"/>
              </a:rPr>
              <a:t>TP rules and regulations</a:t>
            </a:r>
          </a:p>
          <a:p>
            <a:pPr algn="l" fontAlgn="base"/>
            <a:r>
              <a:rPr lang="en-CA" b="0" i="0" u="none" strike="noStrike" dirty="0">
                <a:solidFill>
                  <a:srgbClr val="707070"/>
                </a:solidFill>
                <a:effectLst/>
                <a:latin typeface="inherit"/>
              </a:rPr>
              <a:t>–</a:t>
            </a:r>
            <a:endParaRPr lang="en-CA" b="1" i="0" u="none" strike="noStrike" dirty="0">
              <a:solidFill>
                <a:srgbClr val="282828"/>
              </a:solidFill>
              <a:effectLst/>
              <a:latin typeface="lato" panose="020F0502020204030203" pitchFamily="34" charset="0"/>
            </a:endParaRPr>
          </a:p>
          <a:p>
            <a:pPr fontAlgn="base"/>
            <a:r>
              <a:rPr lang="en-CA" dirty="0">
                <a:effectLst/>
                <a:latin typeface="Roboto" panose="02000000000000000000" pitchFamily="2" charset="0"/>
              </a:rPr>
              <a:t>There are different TP rules and regulations across the globe. Common to them all is that they contain rules on what kind of information companies should present to government bodies to enable them to control the price set between affiliated parties. Further, they contain pre-approved methods of calculating an arm's length price. For OECD countries there are five pre-approved methods. </a:t>
            </a:r>
          </a:p>
          <a:p>
            <a:pPr fontAlgn="base"/>
            <a:r>
              <a:rPr lang="en-CA" dirty="0">
                <a:effectLst/>
                <a:latin typeface="Roboto" panose="02000000000000000000" pitchFamily="2" charset="0"/>
              </a:rPr>
              <a:t/>
            </a:r>
            <a:br>
              <a:rPr lang="en-CA" dirty="0">
                <a:effectLst/>
                <a:latin typeface="Roboto" panose="02000000000000000000" pitchFamily="2" charset="0"/>
              </a:rPr>
            </a:br>
            <a:endParaRPr lang="en-CA" dirty="0">
              <a:effectLst/>
              <a:latin typeface="Roboto" panose="02000000000000000000" pitchFamily="2" charset="0"/>
            </a:endParaRPr>
          </a:p>
          <a:p>
            <a:pPr fontAlgn="base"/>
            <a:r>
              <a:rPr lang="en-CA" dirty="0">
                <a:effectLst/>
                <a:latin typeface="Roboto" panose="02000000000000000000" pitchFamily="2" charset="0"/>
              </a:rPr>
              <a:t>Other jurisdictions may have more pre-approved methods, for example the USA that has seven pre-approved methods. Some countries limit the arm's length considerations so that the companies must use one of these methods to prove arm's length and other countries allow presentation of other methods to prove arm's length. Either way, the reasoning behind all the methods used is to substantiate that the transaction/agreement is economically sound and could have been concluded by unaffiliated parties.</a:t>
            </a:r>
          </a:p>
          <a:p>
            <a:pPr fontAlgn="base"/>
            <a:endParaRPr lang="en-CA" dirty="0">
              <a:effectLst/>
              <a:latin typeface="Roboto" panose="02000000000000000000" pitchFamily="2" charset="0"/>
            </a:endParaRPr>
          </a:p>
          <a:p>
            <a:pPr algn="l" fontAlgn="base"/>
            <a:r>
              <a:rPr lang="en-CA" b="1" i="0" u="none" strike="noStrike" dirty="0">
                <a:solidFill>
                  <a:srgbClr val="282828"/>
                </a:solidFill>
                <a:effectLst/>
                <a:latin typeface="Roboto" panose="02000000000000000000" pitchFamily="2" charset="0"/>
              </a:rPr>
              <a:t>Documentation</a:t>
            </a:r>
          </a:p>
          <a:p>
            <a:pPr algn="l" fontAlgn="base"/>
            <a:r>
              <a:rPr lang="en-CA" b="0" i="0" u="none" strike="noStrike" dirty="0">
                <a:solidFill>
                  <a:srgbClr val="707070"/>
                </a:solidFill>
                <a:effectLst/>
                <a:latin typeface="inherit"/>
              </a:rPr>
              <a:t>–</a:t>
            </a:r>
            <a:endParaRPr lang="en-CA" b="1" i="0" u="none" strike="noStrike" dirty="0">
              <a:solidFill>
                <a:srgbClr val="282828"/>
              </a:solidFill>
              <a:effectLst/>
              <a:latin typeface="lato" panose="020F0502020204030203" pitchFamily="34" charset="0"/>
            </a:endParaRPr>
          </a:p>
          <a:p>
            <a:pPr fontAlgn="base"/>
            <a:r>
              <a:rPr lang="en-CA" dirty="0">
                <a:effectLst/>
                <a:latin typeface="Roboto" panose="02000000000000000000" pitchFamily="2" charset="0"/>
              </a:rPr>
              <a:t>To do this, extensive amounts of documentation need to be examined. The documentation should disclose the nature of the transaction, the amounts paid and a comparable price/contract, which can substantiate that the price agreed upon does not significantly diverge from what two unrelated parties could have agreed upon. </a:t>
            </a:r>
          </a:p>
          <a:p>
            <a:pPr fontAlgn="base"/>
            <a:endParaRPr lang="en-CA" dirty="0">
              <a:effectLst/>
              <a:latin typeface="Roboto" panose="02000000000000000000" pitchFamily="2" charset="0"/>
            </a:endParaRPr>
          </a:p>
          <a:p>
            <a:pPr algn="l" fontAlgn="base" latinLnBrk="0"/>
            <a:r>
              <a:rPr lang="en-CA" b="1" i="0" dirty="0">
                <a:solidFill>
                  <a:srgbClr val="313537"/>
                </a:solidFill>
                <a:effectLst/>
                <a:latin typeface="Roboto" panose="02000000000000000000" pitchFamily="2" charset="0"/>
              </a:rPr>
              <a:t>Examples of transfer pricing audit findings</a:t>
            </a:r>
          </a:p>
          <a:p>
            <a:pPr algn="l" fontAlgn="base"/>
            <a:r>
              <a:rPr lang="en-CA" b="0" i="0" dirty="0">
                <a:solidFill>
                  <a:srgbClr val="313537"/>
                </a:solidFill>
                <a:effectLst/>
                <a:latin typeface="merriweather" pitchFamily="2" charset="77"/>
              </a:rPr>
              <a:t>Examples of transfer pricing audit findings: </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Reluctancy or unwillingness to provide mandatory TP documents for audit;</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Weak practice in revenue authority’s resoluteness regarding taxpayer’s compliance by providing TP documentation within deadline;</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Lack of competence and resources in revenue authority;</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General assistance costs invoiced from affiliated company not free of affiliate’s shareholder cost mixed with cost of providing services to affiliated companies;</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Indiscriminate rate of services provided regardless of staff experience or merit; </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Duplication of costs (liable not to be discovered/detected </a:t>
            </a:r>
            <a:r>
              <a:rPr lang="en-CA" b="0" i="0" dirty="0" err="1">
                <a:solidFill>
                  <a:srgbClr val="313537"/>
                </a:solidFill>
                <a:effectLst/>
                <a:latin typeface="Roboto" panose="02000000000000000000" pitchFamily="2" charset="0"/>
              </a:rPr>
              <a:t>inTP</a:t>
            </a:r>
            <a:r>
              <a:rPr lang="en-CA" b="0" i="0" dirty="0">
                <a:solidFill>
                  <a:srgbClr val="313537"/>
                </a:solidFill>
                <a:effectLst/>
                <a:latin typeface="Roboto" panose="02000000000000000000" pitchFamily="2" charset="0"/>
              </a:rPr>
              <a:t> arrangements);</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Insurance/captives − overpriced by subsidiary in tax haven;</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Use of intangibles − overpriced by subsidiary in tax haven;</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Loans and financing/funding from related companies/affiliates with inflated interest rates;</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Restrictions to audit TP in clauses in PSA (terms in PSA);</a:t>
            </a:r>
          </a:p>
          <a:p>
            <a:pPr fontAlgn="base"/>
            <a:endParaRPr lang="en-CA" dirty="0">
              <a:effectLst/>
              <a:latin typeface="Roboto" panose="02000000000000000000" pitchFamily="2" charset="0"/>
            </a:endParaRPr>
          </a:p>
          <a:p>
            <a:pPr fontAlgn="base"/>
            <a:endParaRPr lang="en-CA" dirty="0">
              <a:effectLst/>
              <a:latin typeface="Roboto" panose="02000000000000000000" pitchFamily="2" charset="0"/>
            </a:endParaRPr>
          </a:p>
          <a:p>
            <a:pPr fontAlgn="base"/>
            <a:endParaRPr lang="en-CA" dirty="0">
              <a:effectLst/>
              <a:latin typeface="Roboto" panose="02000000000000000000" pitchFamily="2" charset="0"/>
            </a:endParaRPr>
          </a:p>
          <a:p>
            <a:endParaRPr lang="en-US" dirty="0"/>
          </a:p>
        </p:txBody>
      </p:sp>
    </p:spTree>
    <p:extLst>
      <p:ext uri="{BB962C8B-B14F-4D97-AF65-F5344CB8AC3E}">
        <p14:creationId xmlns:p14="http://schemas.microsoft.com/office/powerpoint/2010/main" val="19066075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Revenues from Guyana’s oil have increased significantly – as seen here, expected to climb to over $1.6 billion US Dollars during this year. </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Ministry of Finance has noted that the oil sector is expected to grow by 34% with overall real GDP growth expected to be around 25%. The budget is 41% greater than prior year; the largest ever. </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i="1" dirty="0">
                <a:effectLst/>
                <a:latin typeface="Calibri" panose="020F0502020204030204" pitchFamily="34" charset="0"/>
                <a:ea typeface="Calibri" panose="020F0502020204030204" pitchFamily="34" charset="0"/>
                <a:cs typeface="Times New Roman" panose="02020603050405020304" pitchFamily="18" charset="0"/>
              </a:rPr>
              <a:t>If they ask, the conversion to USD: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Conversion – approximately $3.7 billion USD for Guyana’s 2023 budget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Conversion – approximately $985 million USD transferred from the Natural Resource Fund to the Consolidated Fund  </a:t>
            </a:r>
          </a:p>
          <a:p>
            <a:endParaRPr lang="en-US" dirty="0"/>
          </a:p>
        </p:txBody>
      </p:sp>
      <p:sp>
        <p:nvSpPr>
          <p:cNvPr id="4" name="Slide Number Placeholder 3"/>
          <p:cNvSpPr>
            <a:spLocks noGrp="1"/>
          </p:cNvSpPr>
          <p:nvPr>
            <p:ph type="sldNum" sz="quarter" idx="5"/>
          </p:nvPr>
        </p:nvSpPr>
        <p:spPr/>
        <p:txBody>
          <a:bodyPr/>
          <a:lstStyle/>
          <a:p>
            <a:pPr>
              <a:defRPr/>
            </a:pPr>
            <a:fld id="{155E07AC-4A34-DC4E-9D3D-F1362C05A0ED}" type="slidenum">
              <a:rPr lang="en-US" smtClean="0"/>
              <a:pPr>
                <a:defRPr/>
              </a:pPr>
              <a:t>7</a:t>
            </a:fld>
            <a:endParaRPr lang="en-US"/>
          </a:p>
        </p:txBody>
      </p:sp>
    </p:spTree>
    <p:extLst>
      <p:ext uri="{BB962C8B-B14F-4D97-AF65-F5344CB8AC3E}">
        <p14:creationId xmlns:p14="http://schemas.microsoft.com/office/powerpoint/2010/main" val="40498463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Guyana’s sector is mainly regulated and administered by: </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Ministry of Natural Resources, which includes the former Department of Energy which as I understand is now under the Ministry of Natural Resources </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Guyana Geology and Mines Commission </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Guyana Revenue Authority – which includes the Customs Petroleum Unit and Petroleum Revenue Audit Unit to focus on oil and gas audits and routine Customs functions relevant to the sector </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Environmental Protection Agency </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Ministry of Finance, </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National Insurance Scheme </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Financial Intelligence Unit </a:t>
            </a:r>
          </a:p>
          <a:p>
            <a:pPr marL="342900" marR="0" lvl="0" indent="-342900">
              <a:lnSpc>
                <a:spcPct val="107000"/>
              </a:lnSpc>
              <a:spcBef>
                <a:spcPts val="0"/>
              </a:spcBef>
              <a:spcAft>
                <a:spcPts val="80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And lastly the Petroleum Commission which as I understand is awaiting establishment </a:t>
            </a:r>
          </a:p>
        </p:txBody>
      </p:sp>
    </p:spTree>
    <p:extLst>
      <p:ext uri="{BB962C8B-B14F-4D97-AF65-F5344CB8AC3E}">
        <p14:creationId xmlns:p14="http://schemas.microsoft.com/office/powerpoint/2010/main" val="40059470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Here, we’ve listed some of the key pieces of Guyana’s Regulatory Framework as it pertains to the petroleum industry </a:t>
            </a:r>
          </a:p>
          <a:p>
            <a:pPr marL="0" marR="0">
              <a:lnSpc>
                <a:spcPct val="107000"/>
              </a:lnSpc>
              <a:spcBef>
                <a:spcPts val="0"/>
              </a:spcBef>
              <a:spcAft>
                <a:spcPts val="80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As a new producer, Guyana is expected to continue developing its institutional and legal frameworks.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For example, </a:t>
            </a:r>
            <a:r>
              <a:rPr lang="en-CA" sz="1800" b="1" dirty="0">
                <a:effectLst/>
                <a:latin typeface="Calibri" panose="020F0502020204030204" pitchFamily="34" charset="0"/>
                <a:ea typeface="Calibri" panose="020F0502020204030204" pitchFamily="34" charset="0"/>
                <a:cs typeface="Times New Roman" panose="02020603050405020304" pitchFamily="18" charset="0"/>
              </a:rPr>
              <a:t>the Amendment Act – 2021</a:t>
            </a:r>
            <a:r>
              <a:rPr lang="en-CA" sz="1800" dirty="0">
                <a:effectLst/>
                <a:latin typeface="Calibri" panose="020F0502020204030204" pitchFamily="34" charset="0"/>
                <a:ea typeface="Calibri" panose="020F0502020204030204" pitchFamily="34" charset="0"/>
                <a:cs typeface="Times New Roman" panose="02020603050405020304" pitchFamily="18" charset="0"/>
              </a:rPr>
              <a:t> - ensures the Government has oversight over the exercise of the licensee’s rights over private land.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panose="020F0502020204030204" pitchFamily="34" charset="0"/>
              <a:buChar char="-"/>
            </a:pPr>
            <a:r>
              <a:rPr lang="en-CA" sz="1800" dirty="0">
                <a:effectLst/>
                <a:latin typeface="Calibri" panose="020F0502020204030204" pitchFamily="34" charset="0"/>
                <a:ea typeface="Calibri" panose="020F0502020204030204" pitchFamily="34" charset="0"/>
                <a:cs typeface="Times New Roman" panose="02020603050405020304" pitchFamily="18" charset="0"/>
              </a:rPr>
              <a:t>It states further that the amendment </a:t>
            </a:r>
            <a:r>
              <a:rPr lang="en-CA" sz="1800" b="1" dirty="0">
                <a:effectLst/>
                <a:latin typeface="Calibri" panose="020F0502020204030204" pitchFamily="34" charset="0"/>
                <a:ea typeface="Calibri" panose="020F0502020204030204" pitchFamily="34" charset="0"/>
                <a:cs typeface="Times New Roman" panose="02020603050405020304" pitchFamily="18" charset="0"/>
              </a:rPr>
              <a:t>strengthens and protects private proprietary interests as enshrined in the Constitution of Guyana</a:t>
            </a: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panose="020F0502020204030204" pitchFamily="34" charset="0"/>
              <a:buChar char="-"/>
            </a:pPr>
            <a:r>
              <a:rPr lang="en-CA" sz="1800" dirty="0">
                <a:effectLst/>
                <a:latin typeface="Calibri" panose="020F0502020204030204" pitchFamily="34" charset="0"/>
                <a:ea typeface="Calibri" panose="020F0502020204030204" pitchFamily="34" charset="0"/>
                <a:cs typeface="Times New Roman" panose="02020603050405020304" pitchFamily="18" charset="0"/>
              </a:rPr>
              <a:t>This legal revision is being sought ahead of projects involving ExxonMobil’s local affiliate, Esso Exploration and Production Guyana Limited (EEPGL).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panose="020F0502020204030204" pitchFamily="34" charset="0"/>
              <a:buChar char="-"/>
            </a:pPr>
            <a:r>
              <a:rPr lang="en-CA" sz="1800" dirty="0">
                <a:effectLst/>
                <a:latin typeface="Calibri" panose="020F0502020204030204" pitchFamily="34" charset="0"/>
                <a:ea typeface="Calibri" panose="020F0502020204030204" pitchFamily="34" charset="0"/>
                <a:cs typeface="Times New Roman" panose="02020603050405020304" pitchFamily="18" charset="0"/>
              </a:rPr>
              <a:t>These are the gas-to-energy projects and the laying of a fibre optic cable linking EEPGL’s onshore and offshore facilities. The laying of the fibre optic cable would provide connectivity which allows Government the means to monitor EEPGL’s offshore operations on the Liza Destiny floating production, storage and offloading vessel.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panose="020F0502020204030204" pitchFamily="34" charset="0"/>
              <a:buChar char="-"/>
            </a:pPr>
            <a:r>
              <a:rPr lang="en-CA" sz="1800" dirty="0">
                <a:effectLst/>
                <a:latin typeface="Calibri" panose="020F0502020204030204" pitchFamily="34" charset="0"/>
                <a:ea typeface="Calibri" panose="020F0502020204030204" pitchFamily="34" charset="0"/>
                <a:cs typeface="Times New Roman" panose="02020603050405020304" pitchFamily="18" charset="0"/>
              </a:rPr>
              <a:t>The Government is looking to establish a data centre for this purpose, ensuring the prudent regulation and management of the most important current project of the oil and gas sector, Liza Phase One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Question for the parliamentarians – </a:t>
            </a:r>
            <a:r>
              <a:rPr lang="en-US" sz="1800" dirty="0">
                <a:effectLst/>
                <a:latin typeface="Calibri" panose="020F0502020204030204" pitchFamily="34" charset="0"/>
                <a:ea typeface="Calibri" panose="020F0502020204030204" pitchFamily="34" charset="0"/>
                <a:cs typeface="Times New Roman" panose="02020603050405020304" pitchFamily="18" charset="0"/>
              </a:rPr>
              <a:t>Though there has been an amendment act in 2021, </a:t>
            </a:r>
            <a:r>
              <a:rPr lang="en-US" sz="1800" i="1" dirty="0">
                <a:effectLst/>
                <a:latin typeface="Calibri" panose="020F0502020204030204" pitchFamily="34" charset="0"/>
                <a:ea typeface="Calibri" panose="020F0502020204030204" pitchFamily="34" charset="0"/>
                <a:cs typeface="Times New Roman" panose="02020603050405020304" pitchFamily="18" charset="0"/>
              </a:rPr>
              <a:t>to what extent, in your opinions, as parliamentarians, does this information need to be updated?</a:t>
            </a:r>
            <a:r>
              <a:rPr lang="en-US" sz="1800" dirty="0">
                <a:effectLst/>
                <a:latin typeface="Calibri" panose="020F0502020204030204" pitchFamily="34" charset="0"/>
                <a:ea typeface="Calibri" panose="020F0502020204030204" pitchFamily="34" charset="0"/>
                <a:cs typeface="Times New Roman" panose="02020603050405020304" pitchFamily="18" charset="0"/>
              </a:rPr>
              <a:t> Some of these acts go back many decades. </a:t>
            </a:r>
          </a:p>
          <a:p>
            <a:endParaRPr lang="en-US" dirty="0"/>
          </a:p>
        </p:txBody>
      </p:sp>
      <p:sp>
        <p:nvSpPr>
          <p:cNvPr id="4" name="Slide Number Placeholder 3"/>
          <p:cNvSpPr>
            <a:spLocks noGrp="1"/>
          </p:cNvSpPr>
          <p:nvPr>
            <p:ph type="sldNum" sz="quarter" idx="5"/>
          </p:nvPr>
        </p:nvSpPr>
        <p:spPr/>
        <p:txBody>
          <a:bodyPr/>
          <a:lstStyle/>
          <a:p>
            <a:pPr>
              <a:defRPr/>
            </a:pPr>
            <a:fld id="{155E07AC-4A34-DC4E-9D3D-F1362C05A0ED}" type="slidenum">
              <a:rPr lang="en-US" smtClean="0"/>
              <a:pPr>
                <a:defRPr/>
              </a:pPr>
              <a:t>9</a:t>
            </a:fld>
            <a:endParaRPr lang="en-US"/>
          </a:p>
        </p:txBody>
      </p:sp>
    </p:spTree>
    <p:extLst>
      <p:ext uri="{BB962C8B-B14F-4D97-AF65-F5344CB8AC3E}">
        <p14:creationId xmlns:p14="http://schemas.microsoft.com/office/powerpoint/2010/main" val="28394055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Guyana joined the Extractive Industries Transparency Initiative in 2017.</a:t>
            </a:r>
            <a:r>
              <a:rPr lang="en-US" sz="1800" dirty="0">
                <a:effectLst/>
                <a:latin typeface="Calibri" panose="020F0502020204030204" pitchFamily="34" charset="0"/>
                <a:ea typeface="Calibri" panose="020F0502020204030204" pitchFamily="34" charset="0"/>
                <a:cs typeface="Times New Roman" panose="02020603050405020304" pitchFamily="18" charset="0"/>
              </a:rPr>
              <a:t> The </a:t>
            </a:r>
            <a:r>
              <a:rPr lang="en-U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EITI</a:t>
            </a:r>
            <a:r>
              <a:rPr lang="en-US" sz="1800" dirty="0">
                <a:effectLst/>
                <a:latin typeface="Calibri" panose="020F0502020204030204" pitchFamily="34" charset="0"/>
                <a:ea typeface="Calibri" panose="020F0502020204030204" pitchFamily="34" charset="0"/>
                <a:cs typeface="Times New Roman" panose="02020603050405020304" pitchFamily="18" charset="0"/>
              </a:rPr>
              <a:t> is an international transparency standard in the mining, oil and gas sectors. This initiative is currently implemented by over 50 countries. It is governed by a multi-stakeholder board of 20 members that meets three times per year.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EITI provides </a:t>
            </a:r>
            <a:r>
              <a:rPr lang="en-US" sz="1800" b="1" dirty="0">
                <a:effectLst/>
                <a:latin typeface="Calibri" panose="020F0502020204030204" pitchFamily="34" charset="0"/>
                <a:ea typeface="Calibri" panose="020F0502020204030204" pitchFamily="34" charset="0"/>
                <a:cs typeface="Times New Roman" panose="02020603050405020304" pitchFamily="18" charset="0"/>
              </a:rPr>
              <a:t>one of the few forums in the extractive sector where civil society, companies and governments come together to define best practice and support good governance. </a:t>
            </a:r>
            <a:r>
              <a:rPr lang="en-US" sz="1800" dirty="0">
                <a:effectLst/>
                <a:latin typeface="Calibri" panose="020F0502020204030204" pitchFamily="34" charset="0"/>
                <a:ea typeface="Calibri" panose="020F0502020204030204" pitchFamily="34" charset="0"/>
                <a:cs typeface="Times New Roman" panose="02020603050405020304" pitchFamily="18" charset="0"/>
              </a:rPr>
              <a:t>It reinforces the rules-based international order, mitigates risk, reduces corruption, and promotes inclusion and accountability through citizen participation in resource governance.</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Guyana’s EITI Report for Fiscal 2019 was issued in May of 2022 by BDO and remains Guyana’s latest validation. </a:t>
            </a:r>
          </a:p>
          <a:p>
            <a:endParaRPr lang="en-US" dirty="0"/>
          </a:p>
        </p:txBody>
      </p:sp>
      <p:sp>
        <p:nvSpPr>
          <p:cNvPr id="4" name="Slide Number Placeholder 3"/>
          <p:cNvSpPr>
            <a:spLocks noGrp="1"/>
          </p:cNvSpPr>
          <p:nvPr>
            <p:ph type="sldNum" sz="quarter" idx="5"/>
          </p:nvPr>
        </p:nvSpPr>
        <p:spPr/>
        <p:txBody>
          <a:bodyPr/>
          <a:lstStyle/>
          <a:p>
            <a:pPr>
              <a:defRPr/>
            </a:pPr>
            <a:fld id="{155E07AC-4A34-DC4E-9D3D-F1362C05A0ED}" type="slidenum">
              <a:rPr lang="en-US" smtClean="0"/>
              <a:pPr>
                <a:defRPr/>
              </a:pPr>
              <a:t>10</a:t>
            </a:fld>
            <a:endParaRPr lang="en-US"/>
          </a:p>
        </p:txBody>
      </p:sp>
    </p:spTree>
    <p:extLst>
      <p:ext uri="{BB962C8B-B14F-4D97-AF65-F5344CB8AC3E}">
        <p14:creationId xmlns:p14="http://schemas.microsoft.com/office/powerpoint/2010/main" val="8289785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There are a couple of different ‘main’ type of fiscal regimes – contract-based systems (such as production sharing agreements or contracts), and concessionary systems. </a:t>
            </a:r>
          </a:p>
          <a:p>
            <a:pPr marL="342900" marR="0" lvl="0" indent="-342900">
              <a:lnSpc>
                <a:spcPct val="107000"/>
              </a:lnSpc>
              <a:spcBef>
                <a:spcPts val="0"/>
              </a:spcBef>
              <a:spcAft>
                <a:spcPts val="80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These are usually embedded into a jurisdictions laws or regulations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None is superior to the other – they are </a:t>
            </a:r>
            <a:r>
              <a:rPr lang="en-US" sz="1800" b="1" dirty="0">
                <a:effectLst/>
                <a:latin typeface="Calibri" panose="020F0502020204030204" pitchFamily="34" charset="0"/>
                <a:ea typeface="Calibri" panose="020F0502020204030204" pitchFamily="34" charset="0"/>
                <a:cs typeface="Times New Roman" panose="02020603050405020304" pitchFamily="18" charset="0"/>
              </a:rPr>
              <a:t>policy decisions</a:t>
            </a:r>
            <a:r>
              <a:rPr lang="en-US" sz="1800" dirty="0">
                <a:effectLst/>
                <a:latin typeface="Calibri" panose="020F0502020204030204" pitchFamily="34" charset="0"/>
                <a:ea typeface="Calibri" panose="020F0502020204030204" pitchFamily="34" charset="0"/>
                <a:cs typeface="Times New Roman" panose="02020603050405020304" pitchFamily="18" charset="0"/>
              </a:rPr>
              <a:t> made by governments and each have their own benefits – the applicability or appropriateness depends on the prevailing circumstances of the host country.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Tree>
    <p:extLst>
      <p:ext uri="{BB962C8B-B14F-4D97-AF65-F5344CB8AC3E}">
        <p14:creationId xmlns:p14="http://schemas.microsoft.com/office/powerpoint/2010/main" val="4181272405"/>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0.emf"/><Relationship Id="rId7"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Master" Target="../slideMasters/slideMaster1.xml"/><Relationship Id="rId6" Type="http://schemas.openxmlformats.org/officeDocument/2006/relationships/image" Target="../media/image13.emf"/><Relationship Id="rId5" Type="http://schemas.openxmlformats.org/officeDocument/2006/relationships/image" Target="../media/image12.emf"/><Relationship Id="rId4" Type="http://schemas.openxmlformats.org/officeDocument/2006/relationships/image" Target="../media/image1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0.emf"/><Relationship Id="rId7" Type="http://schemas.openxmlformats.org/officeDocument/2006/relationships/image" Target="../media/image5.png"/><Relationship Id="rId2" Type="http://schemas.openxmlformats.org/officeDocument/2006/relationships/image" Target="../media/image14.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15.emf"/><Relationship Id="rId4" Type="http://schemas.openxmlformats.org/officeDocument/2006/relationships/image" Target="../media/image1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9.png"/><Relationship Id="rId7" Type="http://schemas.openxmlformats.org/officeDocument/2006/relationships/image" Target="../media/image4.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Master" Target="../slideMasters/slideMaster1.xml"/><Relationship Id="rId1" Type="http://schemas.openxmlformats.org/officeDocument/2006/relationships/tags" Target="../tags/tag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5.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5.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6.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7.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8.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2.sv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0.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6.svg"/></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cstate="print">
            <a:duotone>
              <a:prstClr val="black"/>
              <a:srgbClr val="C4C4C4">
                <a:alpha val="69804"/>
                <a:tint val="45000"/>
                <a:satMod val="400000"/>
              </a:srgbClr>
            </a:duotone>
            <a:extLst>
              <a:ext uri="{BEBA8EAE-BF5A-486C-A8C5-ECC9F3942E4B}">
                <a14:imgProps xmlns:a14="http://schemas.microsoft.com/office/drawing/2010/main">
                  <a14:imgLayer r:embed="rId3">
                    <a14:imgEffect>
                      <a14:sharpenSoften amount="-15000"/>
                    </a14:imgEffect>
                    <a14:imgEffect>
                      <a14:colorTemperature colorTemp="5781"/>
                    </a14:imgEffect>
                    <a14:imgEffect>
                      <a14:saturation sat="78000"/>
                    </a14:imgEffect>
                    <a14:imgEffect>
                      <a14:brightnessContrast bright="-29000" contrast="18000"/>
                    </a14:imgEffect>
                  </a14:imgLayer>
                </a14:imgProps>
              </a:ext>
              <a:ext uri="{28A0092B-C50C-407E-A947-70E740481C1C}">
                <a14:useLocalDpi xmlns:a14="http://schemas.microsoft.com/office/drawing/2010/main" val="0"/>
              </a:ext>
            </a:extLst>
          </a:blip>
          <a:srcRect l="655" r="469" b="23200"/>
          <a:stretch/>
        </p:blipFill>
        <p:spPr>
          <a:xfrm>
            <a:off x="-1" y="122120"/>
            <a:ext cx="12192001" cy="6423413"/>
          </a:xfrm>
          <a:prstGeom prst="rect">
            <a:avLst/>
          </a:prstGeom>
          <a:effectLst>
            <a:outerShdw blurRad="50800" dist="50800" dir="5400000" algn="ctr" rotWithShape="0">
              <a:srgbClr val="000000">
                <a:alpha val="61000"/>
              </a:srgbClr>
            </a:outerShdw>
          </a:effectLst>
        </p:spPr>
      </p:pic>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 y="2862943"/>
            <a:ext cx="12192002" cy="3507029"/>
          </a:xfrm>
          <a:prstGeom prst="rect">
            <a:avLst/>
          </a:prstGeom>
        </p:spPr>
      </p:pic>
      <p:sp>
        <p:nvSpPr>
          <p:cNvPr id="3" name="Rectangle 2">
            <a:extLst>
              <a:ext uri="{FF2B5EF4-FFF2-40B4-BE49-F238E27FC236}">
                <a16:creationId xmlns:a16="http://schemas.microsoft.com/office/drawing/2014/main" id="{1F9114FD-29F4-90B8-ECD9-C1F5C9B904DF}"/>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5AB33A76-0A0A-7E44-FB06-005B3607B7C3}"/>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Group 4">
            <a:extLst>
              <a:ext uri="{FF2B5EF4-FFF2-40B4-BE49-F238E27FC236}">
                <a16:creationId xmlns:a16="http://schemas.microsoft.com/office/drawing/2014/main" id="{5FAC55F7-31CF-D529-931C-4010747690B0}"/>
              </a:ext>
            </a:extLst>
          </p:cNvPr>
          <p:cNvGrpSpPr/>
          <p:nvPr userDrawn="1"/>
        </p:nvGrpSpPr>
        <p:grpSpPr>
          <a:xfrm>
            <a:off x="7991539" y="6179083"/>
            <a:ext cx="4103580" cy="701286"/>
            <a:chOff x="7991539" y="6179083"/>
            <a:chExt cx="4103580" cy="701286"/>
          </a:xfrm>
        </p:grpSpPr>
        <p:grpSp>
          <p:nvGrpSpPr>
            <p:cNvPr id="6" name="Group 5">
              <a:extLst>
                <a:ext uri="{FF2B5EF4-FFF2-40B4-BE49-F238E27FC236}">
                  <a16:creationId xmlns:a16="http://schemas.microsoft.com/office/drawing/2014/main" id="{2C117FAB-76A0-FE3A-39D1-771C907D81B0}"/>
                </a:ext>
              </a:extLst>
            </p:cNvPr>
            <p:cNvGrpSpPr/>
            <p:nvPr userDrawn="1"/>
          </p:nvGrpSpPr>
          <p:grpSpPr>
            <a:xfrm>
              <a:off x="7991539" y="6179083"/>
              <a:ext cx="1353366" cy="693812"/>
              <a:chOff x="7064439" y="6179083"/>
              <a:chExt cx="1353366" cy="693812"/>
            </a:xfrm>
          </p:grpSpPr>
          <p:pic>
            <p:nvPicPr>
              <p:cNvPr id="9" name="Picture 8">
                <a:extLst>
                  <a:ext uri="{FF2B5EF4-FFF2-40B4-BE49-F238E27FC236}">
                    <a16:creationId xmlns:a16="http://schemas.microsoft.com/office/drawing/2014/main" id="{51931DFF-D5D2-056B-CC53-8A1E92ADFFFB}"/>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10" name="Rectangle 9">
                <a:extLst>
                  <a:ext uri="{FF2B5EF4-FFF2-40B4-BE49-F238E27FC236}">
                    <a16:creationId xmlns:a16="http://schemas.microsoft.com/office/drawing/2014/main" id="{6FBBE5A9-1528-23E5-7366-4C87F5E49A06}"/>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8" name="Picture 7" descr="Text&#10;&#10;Description automatically generated with medium confidence">
              <a:extLst>
                <a:ext uri="{FF2B5EF4-FFF2-40B4-BE49-F238E27FC236}">
                  <a16:creationId xmlns:a16="http://schemas.microsoft.com/office/drawing/2014/main" id="{D870FA86-C351-B9C0-E1D1-E6455B78FB6E}"/>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11" name="TextBox 10"/>
          <p:cNvSpPr txBox="1"/>
          <p:nvPr userDrawn="1"/>
        </p:nvSpPr>
        <p:spPr>
          <a:xfrm>
            <a:off x="1953105" y="6376118"/>
            <a:ext cx="4415246" cy="307777"/>
          </a:xfrm>
          <a:prstGeom prst="rect">
            <a:avLst/>
          </a:prstGeom>
          <a:noFill/>
        </p:spPr>
        <p:txBody>
          <a:bodyPr wrap="square" rtlCol="0">
            <a:spAutoFit/>
          </a:bodyPr>
          <a:lstStyle/>
          <a:p>
            <a:r>
              <a:rPr lang="en-GB" sz="1400" i="1">
                <a:solidFill>
                  <a:schemeClr val="bg1"/>
                </a:solidFill>
                <a:latin typeface="+mn-lt"/>
              </a:rPr>
              <a:t>To promote the audit of extractive industries</a:t>
            </a:r>
          </a:p>
        </p:txBody>
      </p:sp>
      <p:pic>
        <p:nvPicPr>
          <p:cNvPr id="29" name="Picture 2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863617" y="441128"/>
            <a:ext cx="2712306" cy="1638232"/>
          </a:xfrm>
          <a:prstGeom prst="rect">
            <a:avLst/>
          </a:prstGeom>
        </p:spPr>
      </p:pic>
      <p:sp>
        <p:nvSpPr>
          <p:cNvPr id="2" name="Date Placeholder 3">
            <a:extLst>
              <a:ext uri="{FF2B5EF4-FFF2-40B4-BE49-F238E27FC236}">
                <a16:creationId xmlns:a16="http://schemas.microsoft.com/office/drawing/2014/main" id="{46766189-441E-9862-1DB0-218D828A8594}"/>
              </a:ext>
            </a:extLst>
          </p:cNvPr>
          <p:cNvSpPr>
            <a:spLocks noGrp="1"/>
          </p:cNvSpPr>
          <p:nvPr>
            <p:ph type="dt" sz="half" idx="10"/>
          </p:nvPr>
        </p:nvSpPr>
        <p:spPr>
          <a:xfrm>
            <a:off x="522515" y="6391765"/>
            <a:ext cx="1210492" cy="276483"/>
          </a:xfrm>
          <a:prstGeom prst="rect">
            <a:avLst/>
          </a:prstGeom>
        </p:spPr>
        <p:txBody>
          <a:bodyPr/>
          <a:lstStyle>
            <a:lvl1pPr algn="ctr">
              <a:defRPr sz="1200" b="1">
                <a:latin typeface="Karla"/>
              </a:defRPr>
            </a:lvl1pPr>
          </a:lstStyle>
          <a:p>
            <a:fld id="{B215622E-DD8F-044E-91E1-33E7FECD8AE5}" type="datetime1">
              <a:rPr lang="en-CA" smtClean="0"/>
              <a:pPr/>
              <a:t>2023-05-15</a:t>
            </a:fld>
            <a:endParaRPr lang="en-GB"/>
          </a:p>
        </p:txBody>
      </p:sp>
      <p:pic>
        <p:nvPicPr>
          <p:cNvPr id="13" name="Picture 12">
            <a:extLst>
              <a:ext uri="{FF2B5EF4-FFF2-40B4-BE49-F238E27FC236}">
                <a16:creationId xmlns:a16="http://schemas.microsoft.com/office/drawing/2014/main" id="{56B12119-871C-374A-BB9E-02A0D605D5EB}"/>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760423" y="6160059"/>
            <a:ext cx="691452" cy="691452"/>
          </a:xfrm>
          <a:prstGeom prst="rect">
            <a:avLst/>
          </a:prstGeom>
        </p:spPr>
      </p:pic>
    </p:spTree>
    <p:extLst>
      <p:ext uri="{BB962C8B-B14F-4D97-AF65-F5344CB8AC3E}">
        <p14:creationId xmlns:p14="http://schemas.microsoft.com/office/powerpoint/2010/main" val="9257702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ree Slide">
    <p:spTree>
      <p:nvGrpSpPr>
        <p:cNvPr id="1" name=""/>
        <p:cNvGrpSpPr/>
        <p:nvPr/>
      </p:nvGrpSpPr>
      <p:grpSpPr>
        <a:xfrm>
          <a:off x="0" y="0"/>
          <a:ext cx="0" cy="0"/>
          <a:chOff x="0" y="0"/>
          <a:chExt cx="0" cy="0"/>
        </a:xfrm>
      </p:grpSpPr>
      <p:sp>
        <p:nvSpPr>
          <p:cNvPr id="11" name="Text Placeholder 13"/>
          <p:cNvSpPr>
            <a:spLocks noGrp="1"/>
          </p:cNvSpPr>
          <p:nvPr>
            <p:ph type="body" sz="quarter" idx="17" hasCustomPrompt="1"/>
          </p:nvPr>
        </p:nvSpPr>
        <p:spPr>
          <a:xfrm>
            <a:off x="838800" y="724845"/>
            <a:ext cx="4702629" cy="504000"/>
          </a:xfrm>
        </p:spPr>
        <p:txBody>
          <a:bodyPr>
            <a:noAutofit/>
          </a:bodyPr>
          <a:lstStyle>
            <a:lvl1pPr marL="0" indent="0">
              <a:buNone/>
              <a:defRPr sz="4400" b="1">
                <a:solidFill>
                  <a:schemeClr val="tx1"/>
                </a:solidFill>
              </a:defRPr>
            </a:lvl1pPr>
          </a:lstStyle>
          <a:p>
            <a:pPr lvl="0"/>
            <a:r>
              <a:rPr lang="en-US"/>
              <a:t>INSERT</a:t>
            </a:r>
          </a:p>
        </p:txBody>
      </p:sp>
      <p:sp>
        <p:nvSpPr>
          <p:cNvPr id="12" name="Text Placeholder 13"/>
          <p:cNvSpPr>
            <a:spLocks noGrp="1"/>
          </p:cNvSpPr>
          <p:nvPr>
            <p:ph type="body" sz="quarter" idx="18" hasCustomPrompt="1"/>
          </p:nvPr>
        </p:nvSpPr>
        <p:spPr>
          <a:xfrm>
            <a:off x="5587220" y="724845"/>
            <a:ext cx="5164778" cy="504000"/>
          </a:xfrm>
        </p:spPr>
        <p:txBody>
          <a:bodyPr>
            <a:noAutofit/>
          </a:bodyPr>
          <a:lstStyle>
            <a:lvl1pPr marL="0" indent="0">
              <a:buNone/>
              <a:defRPr sz="4400" b="1">
                <a:solidFill>
                  <a:srgbClr val="F47920"/>
                </a:solidFill>
              </a:defRPr>
            </a:lvl1pPr>
          </a:lstStyle>
          <a:p>
            <a:pPr lvl="0"/>
            <a:r>
              <a:rPr lang="en-US"/>
              <a:t>HEADING</a:t>
            </a:r>
          </a:p>
        </p:txBody>
      </p:sp>
      <p:sp>
        <p:nvSpPr>
          <p:cNvPr id="4" name="Rectangle 3">
            <a:extLst>
              <a:ext uri="{FF2B5EF4-FFF2-40B4-BE49-F238E27FC236}">
                <a16:creationId xmlns:a16="http://schemas.microsoft.com/office/drawing/2014/main" id="{72F5ECB8-7428-325F-7831-19D3D2C044CD}"/>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C6ACA7E5-A86F-3CE5-80C6-EA00F7511EC2}"/>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 name="Group 5">
            <a:extLst>
              <a:ext uri="{FF2B5EF4-FFF2-40B4-BE49-F238E27FC236}">
                <a16:creationId xmlns:a16="http://schemas.microsoft.com/office/drawing/2014/main" id="{BBC8147B-FA85-09BC-CA71-70AFDFEA6458}"/>
              </a:ext>
            </a:extLst>
          </p:cNvPr>
          <p:cNvGrpSpPr/>
          <p:nvPr userDrawn="1"/>
        </p:nvGrpSpPr>
        <p:grpSpPr>
          <a:xfrm>
            <a:off x="7991539" y="6179083"/>
            <a:ext cx="4103580" cy="701286"/>
            <a:chOff x="7991539" y="6179083"/>
            <a:chExt cx="4103580" cy="701286"/>
          </a:xfrm>
        </p:grpSpPr>
        <p:grpSp>
          <p:nvGrpSpPr>
            <p:cNvPr id="14" name="Group 13">
              <a:extLst>
                <a:ext uri="{FF2B5EF4-FFF2-40B4-BE49-F238E27FC236}">
                  <a16:creationId xmlns:a16="http://schemas.microsoft.com/office/drawing/2014/main" id="{D6E06DB3-E1E3-B911-8518-5800F953F180}"/>
                </a:ext>
              </a:extLst>
            </p:cNvPr>
            <p:cNvGrpSpPr/>
            <p:nvPr userDrawn="1"/>
          </p:nvGrpSpPr>
          <p:grpSpPr>
            <a:xfrm>
              <a:off x="7991539" y="6179083"/>
              <a:ext cx="1353366" cy="693812"/>
              <a:chOff x="7064439" y="6179083"/>
              <a:chExt cx="1353366" cy="693812"/>
            </a:xfrm>
          </p:grpSpPr>
          <p:pic>
            <p:nvPicPr>
              <p:cNvPr id="17" name="Picture 16">
                <a:extLst>
                  <a:ext uri="{FF2B5EF4-FFF2-40B4-BE49-F238E27FC236}">
                    <a16:creationId xmlns:a16="http://schemas.microsoft.com/office/drawing/2014/main" id="{59C87FD0-0510-21BF-12D8-7E064193A44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18" name="Rectangle 17">
                <a:extLst>
                  <a:ext uri="{FF2B5EF4-FFF2-40B4-BE49-F238E27FC236}">
                    <a16:creationId xmlns:a16="http://schemas.microsoft.com/office/drawing/2014/main" id="{6C364F5A-FAFD-E4BD-F754-C606E5E57381}"/>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6" name="Picture 15" descr="Text&#10;&#10;Description automatically generated with medium confidence">
              <a:extLst>
                <a:ext uri="{FF2B5EF4-FFF2-40B4-BE49-F238E27FC236}">
                  <a16:creationId xmlns:a16="http://schemas.microsoft.com/office/drawing/2014/main" id="{22AFE7EE-CB59-F7E8-AF66-3B14C80361F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19" name="TextBox 18">
            <a:extLst>
              <a:ext uri="{FF2B5EF4-FFF2-40B4-BE49-F238E27FC236}">
                <a16:creationId xmlns:a16="http://schemas.microsoft.com/office/drawing/2014/main" id="{05C7597D-7A7F-9773-285B-8746148A9E59}"/>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spTree>
    <p:extLst>
      <p:ext uri="{BB962C8B-B14F-4D97-AF65-F5344CB8AC3E}">
        <p14:creationId xmlns:p14="http://schemas.microsoft.com/office/powerpoint/2010/main" val="3242580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0" name="Text Placeholder 13"/>
          <p:cNvSpPr>
            <a:spLocks noGrp="1"/>
          </p:cNvSpPr>
          <p:nvPr>
            <p:ph type="body" sz="quarter" idx="17" hasCustomPrompt="1"/>
          </p:nvPr>
        </p:nvSpPr>
        <p:spPr>
          <a:xfrm>
            <a:off x="838800" y="915416"/>
            <a:ext cx="7776754" cy="502194"/>
          </a:xfrm>
        </p:spPr>
        <p:txBody>
          <a:bodyPr>
            <a:noAutofit/>
          </a:bodyPr>
          <a:lstStyle>
            <a:lvl1pPr marL="0" indent="0">
              <a:buNone/>
              <a:defRPr lang="en-GB" sz="1800" b="1" i="0" baseline="0" smtClean="0">
                <a:effectLst/>
              </a:defRPr>
            </a:lvl1pPr>
          </a:lstStyle>
          <a:p>
            <a:pPr lvl="0"/>
            <a:r>
              <a:rPr lang="en-US" sz="1800" b="1"/>
              <a:t>Insert sentence heading.</a:t>
            </a:r>
            <a:endParaRPr lang="en-US"/>
          </a:p>
        </p:txBody>
      </p:sp>
      <p:sp>
        <p:nvSpPr>
          <p:cNvPr id="7" name="Rectangle 6">
            <a:extLst>
              <a:ext uri="{FF2B5EF4-FFF2-40B4-BE49-F238E27FC236}">
                <a16:creationId xmlns:a16="http://schemas.microsoft.com/office/drawing/2014/main" id="{6FC8D532-22DF-5C56-84B3-4A4EF4B2BF52}"/>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158BDF23-8E1C-623D-8BB3-B60C037CD4F6}"/>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 name="Group 8">
            <a:extLst>
              <a:ext uri="{FF2B5EF4-FFF2-40B4-BE49-F238E27FC236}">
                <a16:creationId xmlns:a16="http://schemas.microsoft.com/office/drawing/2014/main" id="{A2D2F3D3-9F9A-39F8-4101-EC5A7081B229}"/>
              </a:ext>
            </a:extLst>
          </p:cNvPr>
          <p:cNvGrpSpPr/>
          <p:nvPr userDrawn="1"/>
        </p:nvGrpSpPr>
        <p:grpSpPr>
          <a:xfrm>
            <a:off x="7991539" y="6179083"/>
            <a:ext cx="4103580" cy="701286"/>
            <a:chOff x="7991539" y="6179083"/>
            <a:chExt cx="4103580" cy="701286"/>
          </a:xfrm>
        </p:grpSpPr>
        <p:grpSp>
          <p:nvGrpSpPr>
            <p:cNvPr id="13" name="Group 12">
              <a:extLst>
                <a:ext uri="{FF2B5EF4-FFF2-40B4-BE49-F238E27FC236}">
                  <a16:creationId xmlns:a16="http://schemas.microsoft.com/office/drawing/2014/main" id="{0295E929-3957-2AA7-9192-9C9986166D12}"/>
                </a:ext>
              </a:extLst>
            </p:cNvPr>
            <p:cNvGrpSpPr/>
            <p:nvPr userDrawn="1"/>
          </p:nvGrpSpPr>
          <p:grpSpPr>
            <a:xfrm>
              <a:off x="7991539" y="6179083"/>
              <a:ext cx="1353366" cy="693812"/>
              <a:chOff x="7064439" y="6179083"/>
              <a:chExt cx="1353366" cy="693812"/>
            </a:xfrm>
          </p:grpSpPr>
          <p:pic>
            <p:nvPicPr>
              <p:cNvPr id="16" name="Picture 15">
                <a:extLst>
                  <a:ext uri="{FF2B5EF4-FFF2-40B4-BE49-F238E27FC236}">
                    <a16:creationId xmlns:a16="http://schemas.microsoft.com/office/drawing/2014/main" id="{0521928D-75A7-CE44-629A-41793EEB9F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17" name="Rectangle 16">
                <a:extLst>
                  <a:ext uri="{FF2B5EF4-FFF2-40B4-BE49-F238E27FC236}">
                    <a16:creationId xmlns:a16="http://schemas.microsoft.com/office/drawing/2014/main" id="{567C08BC-4559-E6C7-FFBE-E9269A03B76C}"/>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5" name="Picture 14" descr="Text&#10;&#10;Description automatically generated with medium confidence">
              <a:extLst>
                <a:ext uri="{FF2B5EF4-FFF2-40B4-BE49-F238E27FC236}">
                  <a16:creationId xmlns:a16="http://schemas.microsoft.com/office/drawing/2014/main" id="{570E4376-172F-8AEA-22A6-79DE0665802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18" name="TextBox 17">
            <a:extLst>
              <a:ext uri="{FF2B5EF4-FFF2-40B4-BE49-F238E27FC236}">
                <a16:creationId xmlns:a16="http://schemas.microsoft.com/office/drawing/2014/main" id="{D541E481-EF32-9C09-1F0F-288529256FC0}"/>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spTree>
    <p:extLst>
      <p:ext uri="{BB962C8B-B14F-4D97-AF65-F5344CB8AC3E}">
        <p14:creationId xmlns:p14="http://schemas.microsoft.com/office/powerpoint/2010/main" val="10226925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504181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97184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13D2200D-6B17-54B6-E82E-0761BAB2C184}"/>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57150214-6419-B340-D5E9-61B8E7438C12}"/>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6">
            <a:extLst>
              <a:ext uri="{FF2B5EF4-FFF2-40B4-BE49-F238E27FC236}">
                <a16:creationId xmlns:a16="http://schemas.microsoft.com/office/drawing/2014/main" id="{BCD22FFE-9644-2E83-B9E5-1A261F448988}"/>
              </a:ext>
            </a:extLst>
          </p:cNvPr>
          <p:cNvGrpSpPr/>
          <p:nvPr userDrawn="1"/>
        </p:nvGrpSpPr>
        <p:grpSpPr>
          <a:xfrm>
            <a:off x="7991539" y="6179083"/>
            <a:ext cx="4103580" cy="701286"/>
            <a:chOff x="7991539" y="6179083"/>
            <a:chExt cx="4103580" cy="701286"/>
          </a:xfrm>
        </p:grpSpPr>
        <p:grpSp>
          <p:nvGrpSpPr>
            <p:cNvPr id="15" name="Group 14">
              <a:extLst>
                <a:ext uri="{FF2B5EF4-FFF2-40B4-BE49-F238E27FC236}">
                  <a16:creationId xmlns:a16="http://schemas.microsoft.com/office/drawing/2014/main" id="{A5A3148C-7D9B-BE5D-DAD4-930CB5915DD6}"/>
                </a:ext>
              </a:extLst>
            </p:cNvPr>
            <p:cNvGrpSpPr/>
            <p:nvPr userDrawn="1"/>
          </p:nvGrpSpPr>
          <p:grpSpPr>
            <a:xfrm>
              <a:off x="7991539" y="6179083"/>
              <a:ext cx="1353366" cy="693812"/>
              <a:chOff x="7064439" y="6179083"/>
              <a:chExt cx="1353366" cy="693812"/>
            </a:xfrm>
          </p:grpSpPr>
          <p:pic>
            <p:nvPicPr>
              <p:cNvPr id="18" name="Picture 17">
                <a:extLst>
                  <a:ext uri="{FF2B5EF4-FFF2-40B4-BE49-F238E27FC236}">
                    <a16:creationId xmlns:a16="http://schemas.microsoft.com/office/drawing/2014/main" id="{EFD07180-2459-D520-63EF-8BAC7A1A28D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19" name="Rectangle 18">
                <a:extLst>
                  <a:ext uri="{FF2B5EF4-FFF2-40B4-BE49-F238E27FC236}">
                    <a16:creationId xmlns:a16="http://schemas.microsoft.com/office/drawing/2014/main" id="{E1BE0A79-E1EB-F537-94C5-0B4DF7AC5499}"/>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7" name="Picture 16" descr="Text&#10;&#10;Description automatically generated with medium confidence">
              <a:extLst>
                <a:ext uri="{FF2B5EF4-FFF2-40B4-BE49-F238E27FC236}">
                  <a16:creationId xmlns:a16="http://schemas.microsoft.com/office/drawing/2014/main" id="{4C3F0E9A-3FB0-0FB8-E5C9-160CBF5B25A2}"/>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0" name="TextBox 19">
            <a:extLst>
              <a:ext uri="{FF2B5EF4-FFF2-40B4-BE49-F238E27FC236}">
                <a16:creationId xmlns:a16="http://schemas.microsoft.com/office/drawing/2014/main" id="{0C851ABA-F903-3733-8D46-6EEAE32788FA}"/>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spTree>
    <p:extLst>
      <p:ext uri="{BB962C8B-B14F-4D97-AF65-F5344CB8AC3E}">
        <p14:creationId xmlns:p14="http://schemas.microsoft.com/office/powerpoint/2010/main" val="28021557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504181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839788" y="2057400"/>
            <a:ext cx="3932237" cy="397184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B475B652-1993-661E-42EB-31B79C63C55D}"/>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79ABF7B5-7A97-2FA5-EA8B-1792275DEE3E}"/>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6">
            <a:extLst>
              <a:ext uri="{FF2B5EF4-FFF2-40B4-BE49-F238E27FC236}">
                <a16:creationId xmlns:a16="http://schemas.microsoft.com/office/drawing/2014/main" id="{B2BB49DE-28E3-AEA9-5E5C-3E4D5FA2F640}"/>
              </a:ext>
            </a:extLst>
          </p:cNvPr>
          <p:cNvGrpSpPr/>
          <p:nvPr userDrawn="1"/>
        </p:nvGrpSpPr>
        <p:grpSpPr>
          <a:xfrm>
            <a:off x="7991539" y="6179083"/>
            <a:ext cx="4103580" cy="701286"/>
            <a:chOff x="7991539" y="6179083"/>
            <a:chExt cx="4103580" cy="701286"/>
          </a:xfrm>
        </p:grpSpPr>
        <p:grpSp>
          <p:nvGrpSpPr>
            <p:cNvPr id="15" name="Group 14">
              <a:extLst>
                <a:ext uri="{FF2B5EF4-FFF2-40B4-BE49-F238E27FC236}">
                  <a16:creationId xmlns:a16="http://schemas.microsoft.com/office/drawing/2014/main" id="{28DA20C4-3BAC-5453-7C10-DF971BB8CA89}"/>
                </a:ext>
              </a:extLst>
            </p:cNvPr>
            <p:cNvGrpSpPr/>
            <p:nvPr userDrawn="1"/>
          </p:nvGrpSpPr>
          <p:grpSpPr>
            <a:xfrm>
              <a:off x="7991539" y="6179083"/>
              <a:ext cx="1353366" cy="693812"/>
              <a:chOff x="7064439" y="6179083"/>
              <a:chExt cx="1353366" cy="693812"/>
            </a:xfrm>
          </p:grpSpPr>
          <p:pic>
            <p:nvPicPr>
              <p:cNvPr id="18" name="Picture 17">
                <a:extLst>
                  <a:ext uri="{FF2B5EF4-FFF2-40B4-BE49-F238E27FC236}">
                    <a16:creationId xmlns:a16="http://schemas.microsoft.com/office/drawing/2014/main" id="{47369DCC-637A-447A-F8A8-8096F49EF6A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19" name="Rectangle 18">
                <a:extLst>
                  <a:ext uri="{FF2B5EF4-FFF2-40B4-BE49-F238E27FC236}">
                    <a16:creationId xmlns:a16="http://schemas.microsoft.com/office/drawing/2014/main" id="{40CB931B-5D30-DF39-AD2F-22B6A72B9A23}"/>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7" name="Picture 16" descr="Text&#10;&#10;Description automatically generated with medium confidence">
              <a:extLst>
                <a:ext uri="{FF2B5EF4-FFF2-40B4-BE49-F238E27FC236}">
                  <a16:creationId xmlns:a16="http://schemas.microsoft.com/office/drawing/2014/main" id="{DD3E6FFC-B04E-4269-DEBF-6CE2BFA7E44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0" name="TextBox 19">
            <a:extLst>
              <a:ext uri="{FF2B5EF4-FFF2-40B4-BE49-F238E27FC236}">
                <a16:creationId xmlns:a16="http://schemas.microsoft.com/office/drawing/2014/main" id="{476B2049-AD45-B414-DFA4-7336DE7B5246}"/>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spTree>
    <p:extLst>
      <p:ext uri="{BB962C8B-B14F-4D97-AF65-F5344CB8AC3E}">
        <p14:creationId xmlns:p14="http://schemas.microsoft.com/office/powerpoint/2010/main" val="1106299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a:xfrm>
            <a:off x="838200" y="1825625"/>
            <a:ext cx="10515600" cy="418002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3">
            <a:extLst>
              <a:ext uri="{FF2B5EF4-FFF2-40B4-BE49-F238E27FC236}">
                <a16:creationId xmlns:a16="http://schemas.microsoft.com/office/drawing/2014/main" id="{DBC8C89A-F913-B5F0-C13B-9F03B75338AE}"/>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D05F2D51-EA1D-81F6-3E6F-6588587EF48B}"/>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 name="Group 5">
            <a:extLst>
              <a:ext uri="{FF2B5EF4-FFF2-40B4-BE49-F238E27FC236}">
                <a16:creationId xmlns:a16="http://schemas.microsoft.com/office/drawing/2014/main" id="{F2895E4F-B3FE-42A4-2C2C-AABD3907FF1F}"/>
              </a:ext>
            </a:extLst>
          </p:cNvPr>
          <p:cNvGrpSpPr/>
          <p:nvPr userDrawn="1"/>
        </p:nvGrpSpPr>
        <p:grpSpPr>
          <a:xfrm>
            <a:off x="7991539" y="6179083"/>
            <a:ext cx="4103580" cy="701286"/>
            <a:chOff x="7991539" y="6179083"/>
            <a:chExt cx="4103580" cy="701286"/>
          </a:xfrm>
        </p:grpSpPr>
        <p:grpSp>
          <p:nvGrpSpPr>
            <p:cNvPr id="14" name="Group 13">
              <a:extLst>
                <a:ext uri="{FF2B5EF4-FFF2-40B4-BE49-F238E27FC236}">
                  <a16:creationId xmlns:a16="http://schemas.microsoft.com/office/drawing/2014/main" id="{D3A8E45D-E854-2856-6CE6-3E1FB579DE37}"/>
                </a:ext>
              </a:extLst>
            </p:cNvPr>
            <p:cNvGrpSpPr/>
            <p:nvPr userDrawn="1"/>
          </p:nvGrpSpPr>
          <p:grpSpPr>
            <a:xfrm>
              <a:off x="7991539" y="6179083"/>
              <a:ext cx="1353366" cy="693812"/>
              <a:chOff x="7064439" y="6179083"/>
              <a:chExt cx="1353366" cy="693812"/>
            </a:xfrm>
          </p:grpSpPr>
          <p:pic>
            <p:nvPicPr>
              <p:cNvPr id="17" name="Picture 16">
                <a:extLst>
                  <a:ext uri="{FF2B5EF4-FFF2-40B4-BE49-F238E27FC236}">
                    <a16:creationId xmlns:a16="http://schemas.microsoft.com/office/drawing/2014/main" id="{ACC59ED4-42FD-893D-CF92-2EF622ECC76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18" name="Rectangle 17">
                <a:extLst>
                  <a:ext uri="{FF2B5EF4-FFF2-40B4-BE49-F238E27FC236}">
                    <a16:creationId xmlns:a16="http://schemas.microsoft.com/office/drawing/2014/main" id="{4A4D7184-B094-50AF-3D85-286D9A8F638C}"/>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6" name="Picture 15" descr="Text&#10;&#10;Description automatically generated with medium confidence">
              <a:extLst>
                <a:ext uri="{FF2B5EF4-FFF2-40B4-BE49-F238E27FC236}">
                  <a16:creationId xmlns:a16="http://schemas.microsoft.com/office/drawing/2014/main" id="{E2718C1D-005C-EC27-3221-66CBFFBE2BB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19" name="TextBox 18">
            <a:extLst>
              <a:ext uri="{FF2B5EF4-FFF2-40B4-BE49-F238E27FC236}">
                <a16:creationId xmlns:a16="http://schemas.microsoft.com/office/drawing/2014/main" id="{566BB1A8-1CF7-0390-512E-0D66702A2485}"/>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spTree>
    <p:extLst>
      <p:ext uri="{BB962C8B-B14F-4D97-AF65-F5344CB8AC3E}">
        <p14:creationId xmlns:p14="http://schemas.microsoft.com/office/powerpoint/2010/main" val="31521874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Rectangle 5"/>
          <p:cNvSpPr/>
          <p:nvPr userDrawn="1"/>
        </p:nvSpPr>
        <p:spPr>
          <a:xfrm>
            <a:off x="5879939" y="1387134"/>
            <a:ext cx="81023" cy="4342334"/>
          </a:xfrm>
          <a:prstGeom prst="rect">
            <a:avLst/>
          </a:prstGeom>
          <a:solidFill>
            <a:srgbClr val="5A7D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Овал 14"/>
          <p:cNvSpPr/>
          <p:nvPr userDrawn="1"/>
        </p:nvSpPr>
        <p:spPr>
          <a:xfrm>
            <a:off x="5618825" y="1804865"/>
            <a:ext cx="603250" cy="603250"/>
          </a:xfrm>
          <a:prstGeom prst="ellipse">
            <a:avLst/>
          </a:prstGeom>
          <a:solidFill>
            <a:srgbClr val="F69C93"/>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fontAlgn="auto" hangingPunct="1">
              <a:spcBef>
                <a:spcPts val="0"/>
              </a:spcBef>
              <a:spcAft>
                <a:spcPts val="0"/>
              </a:spcAft>
              <a:defRPr/>
            </a:pPr>
            <a:endParaRPr lang="ru-RU"/>
          </a:p>
        </p:txBody>
      </p:sp>
      <p:sp>
        <p:nvSpPr>
          <p:cNvPr id="10" name="Овал 31"/>
          <p:cNvSpPr/>
          <p:nvPr userDrawn="1"/>
        </p:nvSpPr>
        <p:spPr>
          <a:xfrm>
            <a:off x="5617238" y="4575247"/>
            <a:ext cx="604837" cy="603250"/>
          </a:xfrm>
          <a:prstGeom prst="ellipse">
            <a:avLst/>
          </a:prstGeom>
          <a:solidFill>
            <a:srgbClr val="5A7D7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fontAlgn="auto" hangingPunct="1">
              <a:spcBef>
                <a:spcPts val="0"/>
              </a:spcBef>
              <a:spcAft>
                <a:spcPts val="0"/>
              </a:spcAft>
              <a:defRPr/>
            </a:pPr>
            <a:endParaRPr lang="ru-RU"/>
          </a:p>
        </p:txBody>
      </p:sp>
      <p:sp>
        <p:nvSpPr>
          <p:cNvPr id="18" name="Text Placeholder 13"/>
          <p:cNvSpPr>
            <a:spLocks noGrp="1"/>
          </p:cNvSpPr>
          <p:nvPr>
            <p:ph type="body" sz="quarter" idx="16" hasCustomPrompt="1"/>
          </p:nvPr>
        </p:nvSpPr>
        <p:spPr>
          <a:xfrm>
            <a:off x="2959079" y="424699"/>
            <a:ext cx="3144202" cy="502194"/>
          </a:xfrm>
        </p:spPr>
        <p:txBody>
          <a:bodyPr>
            <a:noAutofit/>
          </a:bodyPr>
          <a:lstStyle>
            <a:lvl1pPr marL="0" indent="0">
              <a:buNone/>
              <a:defRPr sz="3200" b="1" baseline="0">
                <a:solidFill>
                  <a:srgbClr val="4C4C4C"/>
                </a:solidFill>
              </a:defRPr>
            </a:lvl1pPr>
          </a:lstStyle>
          <a:p>
            <a:pPr lvl="0"/>
            <a:r>
              <a:rPr lang="en-US"/>
              <a:t>COMPARISON OF</a:t>
            </a:r>
          </a:p>
        </p:txBody>
      </p:sp>
      <p:sp>
        <p:nvSpPr>
          <p:cNvPr id="22" name="Text Placeholder 13"/>
          <p:cNvSpPr>
            <a:spLocks noGrp="1"/>
          </p:cNvSpPr>
          <p:nvPr>
            <p:ph type="body" sz="quarter" idx="17" hasCustomPrompt="1"/>
          </p:nvPr>
        </p:nvSpPr>
        <p:spPr>
          <a:xfrm>
            <a:off x="6184055" y="424143"/>
            <a:ext cx="2575340" cy="502194"/>
          </a:xfrm>
        </p:spPr>
        <p:txBody>
          <a:bodyPr>
            <a:noAutofit/>
          </a:bodyPr>
          <a:lstStyle>
            <a:lvl1pPr marL="0" indent="0">
              <a:buNone/>
              <a:defRPr sz="3200" b="1">
                <a:solidFill>
                  <a:srgbClr val="F47920"/>
                </a:solidFill>
              </a:defRPr>
            </a:lvl1pPr>
          </a:lstStyle>
          <a:p>
            <a:pPr lvl="0"/>
            <a:r>
              <a:rPr lang="en-US"/>
              <a:t>X AND Y</a:t>
            </a:r>
          </a:p>
        </p:txBody>
      </p:sp>
      <p:sp>
        <p:nvSpPr>
          <p:cNvPr id="23" name="Text Placeholder 13"/>
          <p:cNvSpPr>
            <a:spLocks noGrp="1"/>
          </p:cNvSpPr>
          <p:nvPr>
            <p:ph type="body" sz="quarter" idx="18" hasCustomPrompt="1"/>
          </p:nvPr>
        </p:nvSpPr>
        <p:spPr>
          <a:xfrm>
            <a:off x="453176" y="1136037"/>
            <a:ext cx="4885178" cy="502194"/>
          </a:xfrm>
          <a:solidFill>
            <a:srgbClr val="5A7D79"/>
          </a:solidFill>
        </p:spPr>
        <p:txBody>
          <a:bodyPr>
            <a:noAutofit/>
          </a:bodyPr>
          <a:lstStyle>
            <a:lvl1pPr marL="0" indent="0" algn="ctr">
              <a:buNone/>
              <a:defRPr sz="3200" b="1" baseline="0">
                <a:solidFill>
                  <a:schemeClr val="bg1"/>
                </a:solidFill>
              </a:defRPr>
            </a:lvl1pPr>
          </a:lstStyle>
          <a:p>
            <a:pPr lvl="0"/>
            <a:r>
              <a:rPr lang="en-US"/>
              <a:t>X</a:t>
            </a:r>
          </a:p>
        </p:txBody>
      </p:sp>
      <p:sp>
        <p:nvSpPr>
          <p:cNvPr id="24" name="Text Placeholder 13"/>
          <p:cNvSpPr>
            <a:spLocks noGrp="1"/>
          </p:cNvSpPr>
          <p:nvPr>
            <p:ph type="body" sz="quarter" idx="19" hasCustomPrompt="1"/>
          </p:nvPr>
        </p:nvSpPr>
        <p:spPr>
          <a:xfrm>
            <a:off x="6589003" y="1136037"/>
            <a:ext cx="5045647" cy="502194"/>
          </a:xfrm>
          <a:solidFill>
            <a:srgbClr val="F47920"/>
          </a:solidFill>
        </p:spPr>
        <p:txBody>
          <a:bodyPr>
            <a:noAutofit/>
          </a:bodyPr>
          <a:lstStyle>
            <a:lvl1pPr marL="0" indent="0" algn="ctr">
              <a:buNone/>
              <a:defRPr sz="3200" b="1">
                <a:solidFill>
                  <a:schemeClr val="bg1"/>
                </a:solidFill>
              </a:defRPr>
            </a:lvl1pPr>
          </a:lstStyle>
          <a:p>
            <a:pPr lvl="0"/>
            <a:r>
              <a:rPr lang="en-US"/>
              <a:t>Y</a:t>
            </a:r>
          </a:p>
        </p:txBody>
      </p:sp>
      <p:sp>
        <p:nvSpPr>
          <p:cNvPr id="8" name="Rectangle 7">
            <a:extLst>
              <a:ext uri="{FF2B5EF4-FFF2-40B4-BE49-F238E27FC236}">
                <a16:creationId xmlns:a16="http://schemas.microsoft.com/office/drawing/2014/main" id="{84E110CC-A290-433F-3432-E65CFC97BFAB}"/>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2B1112C1-DC6D-A5DF-4C99-B3EA91FD84ED}"/>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 name="Group 11">
            <a:extLst>
              <a:ext uri="{FF2B5EF4-FFF2-40B4-BE49-F238E27FC236}">
                <a16:creationId xmlns:a16="http://schemas.microsoft.com/office/drawing/2014/main" id="{2EC434B5-4E16-986C-3492-E6635963BCBE}"/>
              </a:ext>
            </a:extLst>
          </p:cNvPr>
          <p:cNvGrpSpPr/>
          <p:nvPr userDrawn="1"/>
        </p:nvGrpSpPr>
        <p:grpSpPr>
          <a:xfrm>
            <a:off x="7991539" y="6179083"/>
            <a:ext cx="4103580" cy="701286"/>
            <a:chOff x="7991539" y="6179083"/>
            <a:chExt cx="4103580" cy="701286"/>
          </a:xfrm>
        </p:grpSpPr>
        <p:grpSp>
          <p:nvGrpSpPr>
            <p:cNvPr id="13" name="Group 12">
              <a:extLst>
                <a:ext uri="{FF2B5EF4-FFF2-40B4-BE49-F238E27FC236}">
                  <a16:creationId xmlns:a16="http://schemas.microsoft.com/office/drawing/2014/main" id="{ADE1B359-0554-0A7B-0A66-879C3260C63E}"/>
                </a:ext>
              </a:extLst>
            </p:cNvPr>
            <p:cNvGrpSpPr/>
            <p:nvPr userDrawn="1"/>
          </p:nvGrpSpPr>
          <p:grpSpPr>
            <a:xfrm>
              <a:off x="7991539" y="6179083"/>
              <a:ext cx="1353366" cy="693812"/>
              <a:chOff x="7064439" y="6179083"/>
              <a:chExt cx="1353366" cy="693812"/>
            </a:xfrm>
          </p:grpSpPr>
          <p:pic>
            <p:nvPicPr>
              <p:cNvPr id="19" name="Picture 18">
                <a:extLst>
                  <a:ext uri="{FF2B5EF4-FFF2-40B4-BE49-F238E27FC236}">
                    <a16:creationId xmlns:a16="http://schemas.microsoft.com/office/drawing/2014/main" id="{97AB1139-AE21-72A3-F933-14626902C3C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0" name="Rectangle 19">
                <a:extLst>
                  <a:ext uri="{FF2B5EF4-FFF2-40B4-BE49-F238E27FC236}">
                    <a16:creationId xmlns:a16="http://schemas.microsoft.com/office/drawing/2014/main" id="{A5EFC457-752F-9610-8E8F-7CC9A2D15CDB}"/>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5" name="Picture 14" descr="Text&#10;&#10;Description automatically generated with medium confidence">
              <a:extLst>
                <a:ext uri="{FF2B5EF4-FFF2-40B4-BE49-F238E27FC236}">
                  <a16:creationId xmlns:a16="http://schemas.microsoft.com/office/drawing/2014/main" id="{6A87BEFE-9967-5DB5-BFB4-DBB4651A7A7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1" name="TextBox 20">
            <a:extLst>
              <a:ext uri="{FF2B5EF4-FFF2-40B4-BE49-F238E27FC236}">
                <a16:creationId xmlns:a16="http://schemas.microsoft.com/office/drawing/2014/main" id="{ECFCD5DC-0CA7-773F-81B0-1614A9BAAFFD}"/>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spTree>
    <p:extLst>
      <p:ext uri="{BB962C8B-B14F-4D97-AF65-F5344CB8AC3E}">
        <p14:creationId xmlns:p14="http://schemas.microsoft.com/office/powerpoint/2010/main" val="18798035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64052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64052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3">
            <a:extLst>
              <a:ext uri="{FF2B5EF4-FFF2-40B4-BE49-F238E27FC236}">
                <a16:creationId xmlns:a16="http://schemas.microsoft.com/office/drawing/2014/main" id="{35647076-A1C2-7AD6-2409-C8C514507C78}"/>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11104683-0083-D88A-9237-79C679EEB4E5}"/>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 name="Group 5">
            <a:extLst>
              <a:ext uri="{FF2B5EF4-FFF2-40B4-BE49-F238E27FC236}">
                <a16:creationId xmlns:a16="http://schemas.microsoft.com/office/drawing/2014/main" id="{EA56185B-B9AE-5BC9-3F14-D7EF825674BD}"/>
              </a:ext>
            </a:extLst>
          </p:cNvPr>
          <p:cNvGrpSpPr/>
          <p:nvPr userDrawn="1"/>
        </p:nvGrpSpPr>
        <p:grpSpPr>
          <a:xfrm>
            <a:off x="7991539" y="6179083"/>
            <a:ext cx="4103580" cy="701286"/>
            <a:chOff x="7991539" y="6179083"/>
            <a:chExt cx="4103580" cy="701286"/>
          </a:xfrm>
        </p:grpSpPr>
        <p:grpSp>
          <p:nvGrpSpPr>
            <p:cNvPr id="14" name="Group 13">
              <a:extLst>
                <a:ext uri="{FF2B5EF4-FFF2-40B4-BE49-F238E27FC236}">
                  <a16:creationId xmlns:a16="http://schemas.microsoft.com/office/drawing/2014/main" id="{06EA8557-6DC1-BE3B-FA87-B2FAC8EA3CBF}"/>
                </a:ext>
              </a:extLst>
            </p:cNvPr>
            <p:cNvGrpSpPr/>
            <p:nvPr userDrawn="1"/>
          </p:nvGrpSpPr>
          <p:grpSpPr>
            <a:xfrm>
              <a:off x="7991539" y="6179083"/>
              <a:ext cx="1353366" cy="693812"/>
              <a:chOff x="7064439" y="6179083"/>
              <a:chExt cx="1353366" cy="693812"/>
            </a:xfrm>
          </p:grpSpPr>
          <p:pic>
            <p:nvPicPr>
              <p:cNvPr id="17" name="Picture 16">
                <a:extLst>
                  <a:ext uri="{FF2B5EF4-FFF2-40B4-BE49-F238E27FC236}">
                    <a16:creationId xmlns:a16="http://schemas.microsoft.com/office/drawing/2014/main" id="{ACA410D8-061C-1FD7-39C4-021932AACC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18" name="Rectangle 17">
                <a:extLst>
                  <a:ext uri="{FF2B5EF4-FFF2-40B4-BE49-F238E27FC236}">
                    <a16:creationId xmlns:a16="http://schemas.microsoft.com/office/drawing/2014/main" id="{6AF70DF1-61CB-6D74-AA2F-CBDD80F0BA23}"/>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6" name="Picture 15" descr="Text&#10;&#10;Description automatically generated with medium confidence">
              <a:extLst>
                <a:ext uri="{FF2B5EF4-FFF2-40B4-BE49-F238E27FC236}">
                  <a16:creationId xmlns:a16="http://schemas.microsoft.com/office/drawing/2014/main" id="{768344D9-A9B2-068C-02CE-A6DAC304AFE4}"/>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19" name="TextBox 18">
            <a:extLst>
              <a:ext uri="{FF2B5EF4-FFF2-40B4-BE49-F238E27FC236}">
                <a16:creationId xmlns:a16="http://schemas.microsoft.com/office/drawing/2014/main" id="{EA81ADCD-DAF2-ECFE-F26E-9314136E3352}"/>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spTree>
    <p:extLst>
      <p:ext uri="{BB962C8B-B14F-4D97-AF65-F5344CB8AC3E}">
        <p14:creationId xmlns:p14="http://schemas.microsoft.com/office/powerpoint/2010/main" val="6639807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ontent and Image">
    <p:spTree>
      <p:nvGrpSpPr>
        <p:cNvPr id="1" name=""/>
        <p:cNvGrpSpPr/>
        <p:nvPr/>
      </p:nvGrpSpPr>
      <p:grpSpPr>
        <a:xfrm>
          <a:off x="0" y="0"/>
          <a:ext cx="0" cy="0"/>
          <a:chOff x="0" y="0"/>
          <a:chExt cx="0" cy="0"/>
        </a:xfrm>
      </p:grpSpPr>
      <p:pic>
        <p:nvPicPr>
          <p:cNvPr id="3" name="Picture Placeholder 13"/>
          <p:cNvPicPr>
            <a:picLocks noChangeAspect="1"/>
          </p:cNvPicPr>
          <p:nvPr userDrawn="1"/>
        </p:nvPicPr>
        <p:blipFill rotWithShape="1">
          <a:blip r:embed="rId2">
            <a:extLst>
              <a:ext uri="{28A0092B-C50C-407E-A947-70E740481C1C}">
                <a14:useLocalDpi xmlns:a14="http://schemas.microsoft.com/office/drawing/2010/main" val="0"/>
              </a:ext>
            </a:extLst>
          </a:blip>
          <a:srcRect l="19978" r="19978"/>
          <a:stretch/>
        </p:blipFill>
        <p:spPr>
          <a:xfrm>
            <a:off x="12352067" y="139147"/>
            <a:ext cx="5634447" cy="6244843"/>
          </a:xfrm>
          <a:prstGeom prst="rect">
            <a:avLst/>
          </a:prstGeom>
          <a:gradFill>
            <a:gsLst>
              <a:gs pos="63624">
                <a:srgbClr val="BED8EE"/>
              </a:gs>
              <a:gs pos="33744">
                <a:srgbClr val="D9E8F5"/>
              </a:gs>
              <a:gs pos="48692">
                <a:srgbClr val="CCE0F2"/>
              </a:gs>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14" name="Text Placeholder 13"/>
          <p:cNvSpPr>
            <a:spLocks noGrp="1"/>
          </p:cNvSpPr>
          <p:nvPr>
            <p:ph type="body" sz="quarter" idx="14" hasCustomPrompt="1"/>
          </p:nvPr>
        </p:nvSpPr>
        <p:spPr>
          <a:xfrm>
            <a:off x="452438" y="1265647"/>
            <a:ext cx="3144202" cy="502194"/>
          </a:xfrm>
        </p:spPr>
        <p:txBody>
          <a:bodyPr>
            <a:noAutofit/>
          </a:bodyPr>
          <a:lstStyle>
            <a:lvl1pPr marL="0" indent="0">
              <a:buNone/>
              <a:defRPr sz="3200" b="1">
                <a:solidFill>
                  <a:srgbClr val="4C4C4C"/>
                </a:solidFill>
              </a:defRPr>
            </a:lvl1pPr>
          </a:lstStyle>
          <a:p>
            <a:pPr lvl="0"/>
            <a:r>
              <a:rPr lang="en-US"/>
              <a:t>WORDS ABOUT</a:t>
            </a:r>
          </a:p>
        </p:txBody>
      </p:sp>
      <p:sp>
        <p:nvSpPr>
          <p:cNvPr id="15" name="Text Placeholder 13"/>
          <p:cNvSpPr>
            <a:spLocks noGrp="1"/>
          </p:cNvSpPr>
          <p:nvPr>
            <p:ph type="body" sz="quarter" idx="15" hasCustomPrompt="1"/>
          </p:nvPr>
        </p:nvSpPr>
        <p:spPr>
          <a:xfrm>
            <a:off x="3677414" y="1265091"/>
            <a:ext cx="2575340" cy="502194"/>
          </a:xfrm>
        </p:spPr>
        <p:txBody>
          <a:bodyPr>
            <a:noAutofit/>
          </a:bodyPr>
          <a:lstStyle>
            <a:lvl1pPr marL="0" indent="0">
              <a:buNone/>
              <a:defRPr sz="3200" b="1">
                <a:solidFill>
                  <a:srgbClr val="F47920"/>
                </a:solidFill>
              </a:defRPr>
            </a:lvl1pPr>
          </a:lstStyle>
          <a:p>
            <a:pPr lvl="0"/>
            <a:r>
              <a:rPr lang="en-US"/>
              <a:t>INSTITUTION</a:t>
            </a:r>
          </a:p>
        </p:txBody>
      </p:sp>
      <p:sp>
        <p:nvSpPr>
          <p:cNvPr id="18" name="Text Placeholder 13"/>
          <p:cNvSpPr>
            <a:spLocks noGrp="1"/>
          </p:cNvSpPr>
          <p:nvPr>
            <p:ph type="body" sz="quarter" idx="16" hasCustomPrompt="1"/>
          </p:nvPr>
        </p:nvSpPr>
        <p:spPr>
          <a:xfrm>
            <a:off x="561723" y="2405512"/>
            <a:ext cx="3491827" cy="1870395"/>
          </a:xfrm>
        </p:spPr>
        <p:txBody>
          <a:bodyPr>
            <a:noAutofit/>
          </a:bodyPr>
          <a:lstStyle>
            <a:lvl1pPr marL="0" indent="0" fontAlgn="auto">
              <a:lnSpc>
                <a:spcPct val="150000"/>
              </a:lnSpc>
              <a:spcBef>
                <a:spcPts val="0"/>
              </a:spcBef>
              <a:spcAft>
                <a:spcPts val="0"/>
              </a:spcAft>
              <a:buFont typeface="Arial" panose="020B0604020202020204" pitchFamily="34" charset="0"/>
              <a:buNone/>
              <a:defRPr sz="1100" b="0">
                <a:solidFill>
                  <a:srgbClr val="4C4C4C"/>
                </a:solidFill>
              </a:defRPr>
            </a:lvl1pPr>
          </a:lstStyle>
          <a:p>
            <a:pPr marL="0" indent="0" fontAlgn="auto">
              <a:lnSpc>
                <a:spcPct val="150000"/>
              </a:lnSpc>
              <a:spcBef>
                <a:spcPts val="0"/>
              </a:spcBef>
              <a:spcAft>
                <a:spcPts val="0"/>
              </a:spcAft>
              <a:buFont typeface="Arial" panose="020B0604020202020204" pitchFamily="34" charset="0"/>
              <a:buNone/>
              <a:defRPr/>
            </a:pPr>
            <a:r>
              <a:rPr lang="en-US" sz="1100" kern="0" err="1">
                <a:latin typeface="Karla" pitchFamily="2" charset="0"/>
                <a:ea typeface="Karla" pitchFamily="2" charset="0"/>
                <a:cs typeface="Poppins" panose="02000000000000000000" pitchFamily="2" charset="0"/>
              </a:rPr>
              <a:t>Etiam</a:t>
            </a:r>
            <a:r>
              <a:rPr lang="en-US" sz="1100" kern="0">
                <a:latin typeface="Karla" pitchFamily="2" charset="0"/>
                <a:ea typeface="Karla" pitchFamily="2" charset="0"/>
                <a:cs typeface="Poppins" panose="02000000000000000000" pitchFamily="2" charset="0"/>
              </a:rPr>
              <a:t> vitae dui </a:t>
            </a:r>
            <a:r>
              <a:rPr lang="en-US" sz="1100" kern="0" err="1">
                <a:latin typeface="Karla" pitchFamily="2" charset="0"/>
                <a:ea typeface="Karla" pitchFamily="2" charset="0"/>
                <a:cs typeface="Poppins" panose="02000000000000000000" pitchFamily="2" charset="0"/>
              </a:rPr>
              <a:t>congue</a:t>
            </a:r>
            <a:r>
              <a:rPr lang="en-US" sz="1100" kern="0">
                <a:latin typeface="Karla" pitchFamily="2" charset="0"/>
                <a:ea typeface="Karla" pitchFamily="2" charset="0"/>
                <a:cs typeface="Poppins" panose="02000000000000000000" pitchFamily="2" charset="0"/>
              </a:rPr>
              <a:t>, semper quam vitae, </a:t>
            </a:r>
            <a:r>
              <a:rPr lang="en-US" sz="1100" kern="0" err="1">
                <a:latin typeface="Karla" pitchFamily="2" charset="0"/>
                <a:ea typeface="Karla" pitchFamily="2" charset="0"/>
                <a:cs typeface="Poppins" panose="02000000000000000000" pitchFamily="2" charset="0"/>
              </a:rPr>
              <a:t>luctus</a:t>
            </a:r>
            <a:r>
              <a:rPr lang="en-US" sz="1100" kern="0">
                <a:latin typeface="Karla" pitchFamily="2" charset="0"/>
                <a:ea typeface="Karla" pitchFamily="2" charset="0"/>
                <a:cs typeface="Poppins" panose="02000000000000000000" pitchFamily="2" charset="0"/>
              </a:rPr>
              <a:t> ligula. </a:t>
            </a:r>
            <a:r>
              <a:rPr lang="en-US" sz="1100" kern="0" err="1">
                <a:latin typeface="Karla" pitchFamily="2" charset="0"/>
                <a:ea typeface="Karla" pitchFamily="2" charset="0"/>
                <a:cs typeface="Poppins" panose="02000000000000000000" pitchFamily="2" charset="0"/>
              </a:rPr>
              <a:t>Sed</a:t>
            </a:r>
            <a:r>
              <a:rPr lang="en-US" sz="1100" kern="0">
                <a:latin typeface="Karla" pitchFamily="2" charset="0"/>
                <a:ea typeface="Karla" pitchFamily="2" charset="0"/>
                <a:cs typeface="Poppins" panose="02000000000000000000" pitchFamily="2" charset="0"/>
              </a:rPr>
              <a:t> </a:t>
            </a:r>
            <a:r>
              <a:rPr lang="en-US" sz="1100" kern="0" err="1">
                <a:latin typeface="Karla" pitchFamily="2" charset="0"/>
                <a:ea typeface="Karla" pitchFamily="2" charset="0"/>
                <a:cs typeface="Poppins" panose="02000000000000000000" pitchFamily="2" charset="0"/>
              </a:rPr>
              <a:t>posuere</a:t>
            </a:r>
            <a:r>
              <a:rPr lang="en-US" sz="1100" kern="0">
                <a:latin typeface="Karla" pitchFamily="2" charset="0"/>
                <a:ea typeface="Karla" pitchFamily="2" charset="0"/>
                <a:cs typeface="Poppins" panose="02000000000000000000" pitchFamily="2" charset="0"/>
              </a:rPr>
              <a:t> </a:t>
            </a:r>
            <a:r>
              <a:rPr lang="en-US" sz="1100" kern="0" err="1">
                <a:latin typeface="Karla" pitchFamily="2" charset="0"/>
                <a:ea typeface="Karla" pitchFamily="2" charset="0"/>
                <a:cs typeface="Poppins" panose="02000000000000000000" pitchFamily="2" charset="0"/>
              </a:rPr>
              <a:t>nunc</a:t>
            </a:r>
            <a:r>
              <a:rPr lang="en-US" sz="1100" kern="0">
                <a:latin typeface="Karla" pitchFamily="2" charset="0"/>
                <a:ea typeface="Karla" pitchFamily="2" charset="0"/>
                <a:cs typeface="Poppins" panose="02000000000000000000" pitchFamily="2" charset="0"/>
              </a:rPr>
              <a:t> in </a:t>
            </a:r>
            <a:r>
              <a:rPr lang="en-US" sz="1100" kern="0" err="1">
                <a:latin typeface="Karla" pitchFamily="2" charset="0"/>
                <a:ea typeface="Karla" pitchFamily="2" charset="0"/>
                <a:cs typeface="Poppins" panose="02000000000000000000" pitchFamily="2" charset="0"/>
              </a:rPr>
              <a:t>leo</a:t>
            </a:r>
            <a:r>
              <a:rPr lang="en-US" sz="1100" kern="0">
                <a:latin typeface="Karla" pitchFamily="2" charset="0"/>
                <a:ea typeface="Karla" pitchFamily="2" charset="0"/>
                <a:cs typeface="Poppins" panose="02000000000000000000" pitchFamily="2" charset="0"/>
              </a:rPr>
              <a:t> </a:t>
            </a:r>
            <a:r>
              <a:rPr lang="en-US" sz="1100" kern="0" err="1">
                <a:latin typeface="Karla" pitchFamily="2" charset="0"/>
                <a:ea typeface="Karla" pitchFamily="2" charset="0"/>
                <a:cs typeface="Poppins" panose="02000000000000000000" pitchFamily="2" charset="0"/>
              </a:rPr>
              <a:t>commod</a:t>
            </a:r>
            <a:r>
              <a:rPr lang="en-US" sz="1100" kern="0">
                <a:latin typeface="Karla" pitchFamily="2" charset="0"/>
                <a:ea typeface="Karla" pitchFamily="2" charset="0"/>
                <a:cs typeface="Poppins" panose="02000000000000000000" pitchFamily="2" charset="0"/>
              </a:rPr>
              <a:t> else cuprum less</a:t>
            </a:r>
            <a:r>
              <a:rPr lang="en-US" sz="1100">
                <a:latin typeface="Karla" pitchFamily="2" charset="0"/>
                <a:ea typeface="Karla" pitchFamily="2" charset="0"/>
                <a:cs typeface="Poppins" panose="02000000000000000000" pitchFamily="2" charset="0"/>
              </a:rPr>
              <a:t>. </a:t>
            </a:r>
            <a:r>
              <a:rPr lang="en-US" sz="1100" err="1">
                <a:latin typeface="Karla" pitchFamily="2" charset="0"/>
                <a:ea typeface="Karla" pitchFamily="2" charset="0"/>
                <a:cs typeface="Poppins" panose="02000000000000000000" pitchFamily="2" charset="0"/>
              </a:rPr>
              <a:t>Etiam</a:t>
            </a:r>
            <a:r>
              <a:rPr lang="en-US" sz="1100">
                <a:latin typeface="Karla" pitchFamily="2" charset="0"/>
                <a:ea typeface="Karla" pitchFamily="2" charset="0"/>
                <a:cs typeface="Poppins" panose="02000000000000000000" pitchFamily="2" charset="0"/>
              </a:rPr>
              <a:t> vitae dui </a:t>
            </a:r>
            <a:r>
              <a:rPr lang="en-US" sz="1100" err="1">
                <a:latin typeface="Karla" pitchFamily="2" charset="0"/>
                <a:ea typeface="Karla" pitchFamily="2" charset="0"/>
                <a:cs typeface="Poppins" panose="02000000000000000000" pitchFamily="2" charset="0"/>
              </a:rPr>
              <a:t>congue</a:t>
            </a:r>
            <a:r>
              <a:rPr lang="en-US" sz="1100">
                <a:latin typeface="Karla" pitchFamily="2" charset="0"/>
                <a:ea typeface="Karla" pitchFamily="2" charset="0"/>
                <a:cs typeface="Poppins" panose="02000000000000000000" pitchFamily="2" charset="0"/>
              </a:rPr>
              <a:t>, semper quam vitae, </a:t>
            </a:r>
            <a:r>
              <a:rPr lang="en-US" sz="1100" err="1">
                <a:latin typeface="Karla" pitchFamily="2" charset="0"/>
                <a:ea typeface="Karla" pitchFamily="2" charset="0"/>
                <a:cs typeface="Poppins" panose="02000000000000000000" pitchFamily="2" charset="0"/>
              </a:rPr>
              <a:t>luctus</a:t>
            </a:r>
            <a:r>
              <a:rPr lang="en-US" sz="1100">
                <a:latin typeface="Karla" pitchFamily="2" charset="0"/>
                <a:ea typeface="Karla" pitchFamily="2" charset="0"/>
                <a:cs typeface="Poppins" panose="02000000000000000000" pitchFamily="2" charset="0"/>
              </a:rPr>
              <a:t>. </a:t>
            </a:r>
            <a:r>
              <a:rPr lang="en-US" sz="1100" err="1">
                <a:latin typeface="Karla" pitchFamily="2" charset="0"/>
                <a:ea typeface="Karla" pitchFamily="2" charset="0"/>
                <a:cs typeface="Poppins" panose="02000000000000000000" pitchFamily="2" charset="0"/>
              </a:rPr>
              <a:t>Donec</a:t>
            </a:r>
            <a:r>
              <a:rPr lang="en-US" sz="1100">
                <a:latin typeface="Karla" pitchFamily="2" charset="0"/>
                <a:ea typeface="Karla" pitchFamily="2" charset="0"/>
                <a:cs typeface="Poppins" panose="02000000000000000000" pitchFamily="2" charset="0"/>
              </a:rPr>
              <a:t> </a:t>
            </a:r>
            <a:r>
              <a:rPr lang="en-US" sz="1100" err="1">
                <a:latin typeface="Karla" pitchFamily="2" charset="0"/>
                <a:ea typeface="Karla" pitchFamily="2" charset="0"/>
                <a:cs typeface="Poppins" panose="02000000000000000000" pitchFamily="2" charset="0"/>
              </a:rPr>
              <a:t>ut</a:t>
            </a:r>
            <a:r>
              <a:rPr lang="en-US" sz="1100">
                <a:latin typeface="Karla" pitchFamily="2" charset="0"/>
                <a:ea typeface="Karla" pitchFamily="2" charset="0"/>
                <a:cs typeface="Poppins" panose="02000000000000000000" pitchFamily="2" charset="0"/>
              </a:rPr>
              <a:t> </a:t>
            </a:r>
            <a:r>
              <a:rPr lang="en-US" sz="1100" err="1">
                <a:latin typeface="Karla" pitchFamily="2" charset="0"/>
                <a:ea typeface="Karla" pitchFamily="2" charset="0"/>
                <a:cs typeface="Poppins" panose="02000000000000000000" pitchFamily="2" charset="0"/>
              </a:rPr>
              <a:t>tortor</a:t>
            </a:r>
            <a:r>
              <a:rPr lang="en-US" sz="1100">
                <a:latin typeface="Karla" pitchFamily="2" charset="0"/>
                <a:ea typeface="Karla" pitchFamily="2" charset="0"/>
                <a:cs typeface="Poppins" panose="02000000000000000000" pitchFamily="2" charset="0"/>
              </a:rPr>
              <a:t> </a:t>
            </a:r>
            <a:r>
              <a:rPr lang="en-US" sz="1100" err="1">
                <a:latin typeface="Karla" pitchFamily="2" charset="0"/>
                <a:ea typeface="Karla" pitchFamily="2" charset="0"/>
                <a:cs typeface="Poppins" panose="02000000000000000000" pitchFamily="2" charset="0"/>
              </a:rPr>
              <a:t>sed</a:t>
            </a:r>
            <a:r>
              <a:rPr lang="en-US" sz="1100">
                <a:latin typeface="Karla" pitchFamily="2" charset="0"/>
                <a:ea typeface="Karla" pitchFamily="2" charset="0"/>
                <a:cs typeface="Poppins" panose="02000000000000000000" pitchFamily="2" charset="0"/>
              </a:rPr>
              <a:t> </a:t>
            </a:r>
            <a:r>
              <a:rPr lang="en-US" sz="1100" err="1">
                <a:latin typeface="Karla" pitchFamily="2" charset="0"/>
                <a:ea typeface="Karla" pitchFamily="2" charset="0"/>
                <a:cs typeface="Poppins" panose="02000000000000000000" pitchFamily="2" charset="0"/>
              </a:rPr>
              <a:t>purus</a:t>
            </a:r>
            <a:r>
              <a:rPr lang="en-US" sz="1100">
                <a:latin typeface="Karla" pitchFamily="2" charset="0"/>
                <a:ea typeface="Karla" pitchFamily="2" charset="0"/>
                <a:cs typeface="Poppins" panose="02000000000000000000" pitchFamily="2" charset="0"/>
              </a:rPr>
              <a:t> </a:t>
            </a:r>
            <a:r>
              <a:rPr lang="en-US" sz="1100" err="1">
                <a:latin typeface="Karla" pitchFamily="2" charset="0"/>
                <a:ea typeface="Karla" pitchFamily="2" charset="0"/>
                <a:cs typeface="Poppins" panose="02000000000000000000" pitchFamily="2" charset="0"/>
              </a:rPr>
              <a:t>tincidunt</a:t>
            </a:r>
            <a:r>
              <a:rPr lang="en-US" sz="1100">
                <a:latin typeface="Karla" pitchFamily="2" charset="0"/>
                <a:ea typeface="Karla" pitchFamily="2" charset="0"/>
                <a:cs typeface="Poppins" panose="02000000000000000000" pitchFamily="2" charset="0"/>
              </a:rPr>
              <a:t> </a:t>
            </a:r>
            <a:r>
              <a:rPr lang="en-US" sz="1100" err="1">
                <a:latin typeface="Karla" pitchFamily="2" charset="0"/>
                <a:ea typeface="Karla" pitchFamily="2" charset="0"/>
                <a:cs typeface="Poppins" panose="02000000000000000000" pitchFamily="2" charset="0"/>
              </a:rPr>
              <a:t>lacinia</a:t>
            </a:r>
            <a:r>
              <a:rPr lang="en-US" sz="1100">
                <a:latin typeface="Karla" pitchFamily="2" charset="0"/>
                <a:ea typeface="Karla" pitchFamily="2" charset="0"/>
                <a:cs typeface="Poppins" panose="02000000000000000000" pitchFamily="2" charset="0"/>
              </a:rPr>
              <a:t>. </a:t>
            </a:r>
            <a:r>
              <a:rPr lang="en-US" sz="1100" err="1">
                <a:latin typeface="Karla" pitchFamily="2" charset="0"/>
                <a:ea typeface="Karla" pitchFamily="2" charset="0"/>
                <a:cs typeface="Poppins" panose="02000000000000000000" pitchFamily="2" charset="0"/>
              </a:rPr>
              <a:t>Etiam</a:t>
            </a:r>
            <a:r>
              <a:rPr lang="en-US" sz="1100">
                <a:latin typeface="Karla" pitchFamily="2" charset="0"/>
                <a:ea typeface="Karla" pitchFamily="2" charset="0"/>
                <a:cs typeface="Poppins" panose="02000000000000000000" pitchFamily="2" charset="0"/>
              </a:rPr>
              <a:t> dui </a:t>
            </a:r>
            <a:r>
              <a:rPr lang="en-US" sz="1100" err="1">
                <a:latin typeface="Karla" pitchFamily="2" charset="0"/>
                <a:ea typeface="Karla" pitchFamily="2" charset="0"/>
                <a:cs typeface="Poppins" panose="02000000000000000000" pitchFamily="2" charset="0"/>
              </a:rPr>
              <a:t>sem</a:t>
            </a:r>
            <a:r>
              <a:rPr lang="en-US" sz="1100">
                <a:latin typeface="Karla" pitchFamily="2" charset="0"/>
                <a:ea typeface="Karla" pitchFamily="2" charset="0"/>
                <a:cs typeface="Poppins" panose="02000000000000000000" pitchFamily="2" charset="0"/>
              </a:rPr>
              <a:t>, </a:t>
            </a:r>
            <a:r>
              <a:rPr lang="en-US" sz="1100" err="1">
                <a:latin typeface="Karla" pitchFamily="2" charset="0"/>
                <a:ea typeface="Karla" pitchFamily="2" charset="0"/>
                <a:cs typeface="Poppins" panose="02000000000000000000" pitchFamily="2" charset="0"/>
              </a:rPr>
              <a:t>blandit</a:t>
            </a:r>
            <a:r>
              <a:rPr lang="en-US" sz="1100">
                <a:latin typeface="Karla" pitchFamily="2" charset="0"/>
                <a:ea typeface="Karla" pitchFamily="2" charset="0"/>
                <a:cs typeface="Poppins" panose="02000000000000000000" pitchFamily="2" charset="0"/>
              </a:rPr>
              <a:t> tempus </a:t>
            </a:r>
            <a:r>
              <a:rPr lang="en-US" sz="1100" err="1">
                <a:latin typeface="Karla" pitchFamily="2" charset="0"/>
                <a:ea typeface="Karla" pitchFamily="2" charset="0"/>
                <a:cs typeface="Poppins" panose="02000000000000000000" pitchFamily="2" charset="0"/>
              </a:rPr>
              <a:t>finibus</a:t>
            </a:r>
            <a:r>
              <a:rPr lang="en-US" sz="1100">
                <a:latin typeface="Karla" pitchFamily="2" charset="0"/>
                <a:ea typeface="Karla" pitchFamily="2" charset="0"/>
                <a:cs typeface="Poppins" panose="02000000000000000000" pitchFamily="2" charset="0"/>
              </a:rPr>
              <a:t> </a:t>
            </a:r>
            <a:r>
              <a:rPr lang="en-US" sz="1100" err="1">
                <a:latin typeface="Karla" pitchFamily="2" charset="0"/>
                <a:ea typeface="Karla" pitchFamily="2" charset="0"/>
                <a:cs typeface="Poppins" panose="02000000000000000000" pitchFamily="2" charset="0"/>
              </a:rPr>
              <a:t>quis</a:t>
            </a:r>
            <a:r>
              <a:rPr lang="en-US" sz="1100">
                <a:latin typeface="Karla" pitchFamily="2" charset="0"/>
                <a:ea typeface="Karla" pitchFamily="2" charset="0"/>
                <a:cs typeface="Poppins" panose="02000000000000000000" pitchFamily="2" charset="0"/>
              </a:rPr>
              <a:t>, </a:t>
            </a:r>
            <a:r>
              <a:rPr lang="en-US" sz="1100" err="1">
                <a:latin typeface="Karla" pitchFamily="2" charset="0"/>
                <a:ea typeface="Karla" pitchFamily="2" charset="0"/>
                <a:cs typeface="Poppins" panose="02000000000000000000" pitchFamily="2" charset="0"/>
              </a:rPr>
              <a:t>posuere</a:t>
            </a:r>
            <a:r>
              <a:rPr lang="en-US" sz="1100">
                <a:latin typeface="Karla" pitchFamily="2" charset="0"/>
                <a:ea typeface="Karla" pitchFamily="2" charset="0"/>
                <a:cs typeface="Poppins" panose="02000000000000000000" pitchFamily="2" charset="0"/>
              </a:rPr>
              <a:t> a libero. Maecenas </a:t>
            </a:r>
            <a:r>
              <a:rPr lang="en-US" sz="1100" err="1">
                <a:latin typeface="Karla" pitchFamily="2" charset="0"/>
                <a:ea typeface="Karla" pitchFamily="2" charset="0"/>
                <a:cs typeface="Poppins" panose="02000000000000000000" pitchFamily="2" charset="0"/>
              </a:rPr>
              <a:t>tristique</a:t>
            </a:r>
            <a:r>
              <a:rPr lang="en-US" sz="1100">
                <a:latin typeface="Karla" pitchFamily="2" charset="0"/>
                <a:ea typeface="Karla" pitchFamily="2" charset="0"/>
                <a:cs typeface="Poppins" panose="02000000000000000000" pitchFamily="2" charset="0"/>
              </a:rPr>
              <a:t> </a:t>
            </a:r>
            <a:r>
              <a:rPr lang="en-US" sz="1100" err="1">
                <a:latin typeface="Karla" pitchFamily="2" charset="0"/>
                <a:ea typeface="Karla" pitchFamily="2" charset="0"/>
                <a:cs typeface="Poppins" panose="02000000000000000000" pitchFamily="2" charset="0"/>
              </a:rPr>
              <a:t>orci</a:t>
            </a:r>
            <a:r>
              <a:rPr lang="en-US" sz="1100">
                <a:latin typeface="Karla" pitchFamily="2" charset="0"/>
                <a:ea typeface="Karla" pitchFamily="2" charset="0"/>
                <a:cs typeface="Poppins" panose="02000000000000000000" pitchFamily="2" charset="0"/>
              </a:rPr>
              <a:t> </a:t>
            </a:r>
            <a:r>
              <a:rPr lang="en-US" sz="1100" err="1">
                <a:latin typeface="Karla" pitchFamily="2" charset="0"/>
                <a:ea typeface="Karla" pitchFamily="2" charset="0"/>
                <a:cs typeface="Poppins" panose="02000000000000000000" pitchFamily="2" charset="0"/>
              </a:rPr>
              <a:t>sollicitudin</a:t>
            </a:r>
            <a:r>
              <a:rPr lang="en-US" sz="1100">
                <a:latin typeface="Karla" pitchFamily="2" charset="0"/>
                <a:ea typeface="Karla" pitchFamily="2" charset="0"/>
                <a:cs typeface="Poppins" panose="02000000000000000000" pitchFamily="2" charset="0"/>
              </a:rPr>
              <a:t> mi </a:t>
            </a:r>
            <a:r>
              <a:rPr lang="en-US" sz="1100" err="1">
                <a:latin typeface="Karla" pitchFamily="2" charset="0"/>
                <a:ea typeface="Karla" pitchFamily="2" charset="0"/>
                <a:cs typeface="Poppins" panose="02000000000000000000" pitchFamily="2" charset="0"/>
              </a:rPr>
              <a:t>ornare</a:t>
            </a:r>
            <a:r>
              <a:rPr lang="en-US" sz="1100">
                <a:latin typeface="Karla" pitchFamily="2" charset="0"/>
                <a:ea typeface="Karla" pitchFamily="2" charset="0"/>
                <a:cs typeface="Poppins" panose="02000000000000000000" pitchFamily="2" charset="0"/>
              </a:rPr>
              <a:t> </a:t>
            </a:r>
            <a:r>
              <a:rPr lang="en-US" sz="1100" err="1">
                <a:latin typeface="Karla" pitchFamily="2" charset="0"/>
                <a:ea typeface="Karla" pitchFamily="2" charset="0"/>
                <a:cs typeface="Poppins" panose="02000000000000000000" pitchFamily="2" charset="0"/>
              </a:rPr>
              <a:t>commodo</a:t>
            </a:r>
            <a:r>
              <a:rPr lang="en-US" sz="1100">
                <a:latin typeface="Karla" pitchFamily="2" charset="0"/>
                <a:ea typeface="Karla" pitchFamily="2" charset="0"/>
                <a:cs typeface="Poppins" panose="02000000000000000000" pitchFamily="2" charset="0"/>
              </a:rPr>
              <a:t>. </a:t>
            </a:r>
          </a:p>
        </p:txBody>
      </p:sp>
      <p:sp>
        <p:nvSpPr>
          <p:cNvPr id="19" name="Text Placeholder 13"/>
          <p:cNvSpPr>
            <a:spLocks noGrp="1"/>
          </p:cNvSpPr>
          <p:nvPr>
            <p:ph type="body" sz="quarter" idx="17" hasCustomPrompt="1"/>
          </p:nvPr>
        </p:nvSpPr>
        <p:spPr>
          <a:xfrm>
            <a:off x="561722" y="4752271"/>
            <a:ext cx="3491827" cy="878054"/>
          </a:xfrm>
        </p:spPr>
        <p:txBody>
          <a:bodyPr>
            <a:noAutofit/>
          </a:bodyPr>
          <a:lstStyle>
            <a:lvl1pPr marL="0" indent="0" fontAlgn="auto">
              <a:lnSpc>
                <a:spcPct val="150000"/>
              </a:lnSpc>
              <a:spcBef>
                <a:spcPts val="0"/>
              </a:spcBef>
              <a:spcAft>
                <a:spcPts val="0"/>
              </a:spcAft>
              <a:buFont typeface="Arial" panose="020B0604020202020204" pitchFamily="34" charset="0"/>
              <a:buNone/>
              <a:defRPr sz="1100" b="0">
                <a:solidFill>
                  <a:srgbClr val="4C4C4C"/>
                </a:solidFill>
                <a:latin typeface="+mn-lt"/>
              </a:defRPr>
            </a:lvl1pPr>
          </a:lstStyle>
          <a:p>
            <a:pPr marL="0" indent="0" fontAlgn="auto">
              <a:lnSpc>
                <a:spcPct val="150000"/>
              </a:lnSpc>
              <a:spcBef>
                <a:spcPts val="0"/>
              </a:spcBef>
              <a:spcAft>
                <a:spcPts val="0"/>
              </a:spcAft>
              <a:buFont typeface="Arial" panose="020B0604020202020204" pitchFamily="34" charset="0"/>
              <a:buNone/>
              <a:defRPr/>
            </a:pPr>
            <a:r>
              <a:rPr lang="en-US" sz="1100" kern="0" err="1">
                <a:latin typeface="Karla" pitchFamily="2" charset="0"/>
                <a:ea typeface="Karla" pitchFamily="2" charset="0"/>
                <a:cs typeface="Poppins" panose="02000000000000000000" pitchFamily="2" charset="0"/>
              </a:rPr>
              <a:t>Etiam</a:t>
            </a:r>
            <a:r>
              <a:rPr lang="en-US" sz="1100" kern="0">
                <a:latin typeface="Karla" pitchFamily="2" charset="0"/>
                <a:ea typeface="Karla" pitchFamily="2" charset="0"/>
                <a:cs typeface="Poppins" panose="02000000000000000000" pitchFamily="2" charset="0"/>
              </a:rPr>
              <a:t> vitae dui </a:t>
            </a:r>
            <a:r>
              <a:rPr lang="en-US" sz="1100" kern="0" err="1">
                <a:latin typeface="Karla" pitchFamily="2" charset="0"/>
                <a:ea typeface="Karla" pitchFamily="2" charset="0"/>
                <a:cs typeface="Poppins" panose="02000000000000000000" pitchFamily="2" charset="0"/>
              </a:rPr>
              <a:t>congue</a:t>
            </a:r>
            <a:r>
              <a:rPr lang="en-US" sz="1100" kern="0">
                <a:latin typeface="Karla" pitchFamily="2" charset="0"/>
                <a:ea typeface="Karla" pitchFamily="2" charset="0"/>
                <a:cs typeface="Poppins" panose="02000000000000000000" pitchFamily="2" charset="0"/>
              </a:rPr>
              <a:t>, semper quam vitae, </a:t>
            </a:r>
            <a:r>
              <a:rPr lang="en-US" sz="1100" kern="0" err="1">
                <a:latin typeface="Karla" pitchFamily="2" charset="0"/>
                <a:ea typeface="Karla" pitchFamily="2" charset="0"/>
                <a:cs typeface="Poppins" panose="02000000000000000000" pitchFamily="2" charset="0"/>
              </a:rPr>
              <a:t>luctus</a:t>
            </a:r>
            <a:r>
              <a:rPr lang="en-US" sz="1100" kern="0">
                <a:latin typeface="Karla" pitchFamily="2" charset="0"/>
                <a:ea typeface="Karla" pitchFamily="2" charset="0"/>
                <a:cs typeface="Poppins" panose="02000000000000000000" pitchFamily="2" charset="0"/>
              </a:rPr>
              <a:t> ligula. </a:t>
            </a:r>
            <a:r>
              <a:rPr lang="en-US" sz="1100" kern="0" err="1">
                <a:latin typeface="Karla" pitchFamily="2" charset="0"/>
                <a:ea typeface="Karla" pitchFamily="2" charset="0"/>
                <a:cs typeface="Poppins" panose="02000000000000000000" pitchFamily="2" charset="0"/>
              </a:rPr>
              <a:t>Sed</a:t>
            </a:r>
            <a:r>
              <a:rPr lang="en-US" sz="1100" kern="0">
                <a:latin typeface="Karla" pitchFamily="2" charset="0"/>
                <a:ea typeface="Karla" pitchFamily="2" charset="0"/>
                <a:cs typeface="Poppins" panose="02000000000000000000" pitchFamily="2" charset="0"/>
              </a:rPr>
              <a:t> </a:t>
            </a:r>
            <a:r>
              <a:rPr lang="en-US" sz="1100" kern="0" err="1">
                <a:latin typeface="Karla" pitchFamily="2" charset="0"/>
                <a:ea typeface="Karla" pitchFamily="2" charset="0"/>
                <a:cs typeface="Poppins" panose="02000000000000000000" pitchFamily="2" charset="0"/>
              </a:rPr>
              <a:t>posuere</a:t>
            </a:r>
            <a:r>
              <a:rPr lang="en-US" sz="1100" kern="0">
                <a:latin typeface="Karla" pitchFamily="2" charset="0"/>
                <a:ea typeface="Karla" pitchFamily="2" charset="0"/>
                <a:cs typeface="Poppins" panose="02000000000000000000" pitchFamily="2" charset="0"/>
              </a:rPr>
              <a:t> </a:t>
            </a:r>
            <a:r>
              <a:rPr lang="en-US" sz="1100" kern="0" err="1">
                <a:latin typeface="Karla" pitchFamily="2" charset="0"/>
                <a:ea typeface="Karla" pitchFamily="2" charset="0"/>
                <a:cs typeface="Poppins" panose="02000000000000000000" pitchFamily="2" charset="0"/>
              </a:rPr>
              <a:t>nunc</a:t>
            </a:r>
            <a:r>
              <a:rPr lang="en-US" sz="1100" kern="0">
                <a:latin typeface="Karla" pitchFamily="2" charset="0"/>
                <a:ea typeface="Karla" pitchFamily="2" charset="0"/>
                <a:cs typeface="Poppins" panose="02000000000000000000" pitchFamily="2" charset="0"/>
              </a:rPr>
              <a:t> in </a:t>
            </a:r>
            <a:r>
              <a:rPr lang="en-US" sz="1100" kern="0" err="1">
                <a:latin typeface="Karla" pitchFamily="2" charset="0"/>
                <a:ea typeface="Karla" pitchFamily="2" charset="0"/>
                <a:cs typeface="Poppins" panose="02000000000000000000" pitchFamily="2" charset="0"/>
              </a:rPr>
              <a:t>leo</a:t>
            </a:r>
            <a:r>
              <a:rPr lang="en-US" sz="1100" kern="0">
                <a:latin typeface="Karla" pitchFamily="2" charset="0"/>
                <a:ea typeface="Karla" pitchFamily="2" charset="0"/>
                <a:cs typeface="Poppins" panose="02000000000000000000" pitchFamily="2" charset="0"/>
              </a:rPr>
              <a:t> </a:t>
            </a:r>
            <a:r>
              <a:rPr lang="en-US" sz="1100" kern="0" err="1">
                <a:latin typeface="Karla" pitchFamily="2" charset="0"/>
                <a:ea typeface="Karla" pitchFamily="2" charset="0"/>
                <a:cs typeface="Poppins" panose="02000000000000000000" pitchFamily="2" charset="0"/>
              </a:rPr>
              <a:t>commod</a:t>
            </a:r>
            <a:r>
              <a:rPr lang="en-US" sz="1100" kern="0">
                <a:latin typeface="Karla" pitchFamily="2" charset="0"/>
                <a:ea typeface="Karla" pitchFamily="2" charset="0"/>
                <a:cs typeface="Poppins" panose="02000000000000000000" pitchFamily="2" charset="0"/>
              </a:rPr>
              <a:t> else cuprum less </a:t>
            </a:r>
            <a:r>
              <a:rPr lang="en-US" sz="1100" kern="0" err="1">
                <a:latin typeface="Karla" pitchFamily="2" charset="0"/>
                <a:ea typeface="Karla" pitchFamily="2" charset="0"/>
                <a:cs typeface="Poppins" panose="02000000000000000000" pitchFamily="2" charset="0"/>
              </a:rPr>
              <a:t>eu</a:t>
            </a:r>
            <a:r>
              <a:rPr lang="en-US" sz="1100" kern="0">
                <a:latin typeface="Karla" pitchFamily="2" charset="0"/>
                <a:ea typeface="Karla" pitchFamily="2" charset="0"/>
                <a:cs typeface="Poppins" panose="02000000000000000000" pitchFamily="2" charset="0"/>
              </a:rPr>
              <a:t> </a:t>
            </a:r>
            <a:r>
              <a:rPr lang="en-US" sz="1100" kern="0" err="1">
                <a:latin typeface="Karla" pitchFamily="2" charset="0"/>
                <a:ea typeface="Karla" pitchFamily="2" charset="0"/>
                <a:cs typeface="Poppins" panose="02000000000000000000" pitchFamily="2" charset="0"/>
              </a:rPr>
              <a:t>scelerisque</a:t>
            </a:r>
            <a:r>
              <a:rPr lang="en-US" sz="1100" kern="0">
                <a:latin typeface="Karla" pitchFamily="2" charset="0"/>
                <a:ea typeface="Karla" pitchFamily="2" charset="0"/>
                <a:cs typeface="Poppins" panose="02000000000000000000" pitchFamily="2" charset="0"/>
              </a:rPr>
              <a:t> magna ac gravida diam</a:t>
            </a:r>
            <a:r>
              <a:rPr lang="en-US" sz="1100">
                <a:latin typeface="Karla" pitchFamily="2" charset="0"/>
                <a:ea typeface="Karla" pitchFamily="2" charset="0"/>
                <a:cs typeface="Poppins" panose="02000000000000000000" pitchFamily="2" charset="0"/>
              </a:rPr>
              <a:t>. </a:t>
            </a:r>
          </a:p>
        </p:txBody>
      </p:sp>
      <p:sp>
        <p:nvSpPr>
          <p:cNvPr id="2" name="Rectangle 1">
            <a:extLst>
              <a:ext uri="{FF2B5EF4-FFF2-40B4-BE49-F238E27FC236}">
                <a16:creationId xmlns:a16="http://schemas.microsoft.com/office/drawing/2014/main" id="{A5876E7F-E5B6-2E02-5602-5AB8C42501F1}"/>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0F50A4D5-A940-D4B4-1B99-382F5B84572E}"/>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Group 4">
            <a:extLst>
              <a:ext uri="{FF2B5EF4-FFF2-40B4-BE49-F238E27FC236}">
                <a16:creationId xmlns:a16="http://schemas.microsoft.com/office/drawing/2014/main" id="{96EACB8C-5F82-EA41-629B-7FC36EF88EEE}"/>
              </a:ext>
            </a:extLst>
          </p:cNvPr>
          <p:cNvGrpSpPr/>
          <p:nvPr userDrawn="1"/>
        </p:nvGrpSpPr>
        <p:grpSpPr>
          <a:xfrm>
            <a:off x="7991539" y="6179083"/>
            <a:ext cx="4103580" cy="701286"/>
            <a:chOff x="7991539" y="6179083"/>
            <a:chExt cx="4103580" cy="701286"/>
          </a:xfrm>
        </p:grpSpPr>
        <p:grpSp>
          <p:nvGrpSpPr>
            <p:cNvPr id="6" name="Group 5">
              <a:extLst>
                <a:ext uri="{FF2B5EF4-FFF2-40B4-BE49-F238E27FC236}">
                  <a16:creationId xmlns:a16="http://schemas.microsoft.com/office/drawing/2014/main" id="{986DC883-C4F3-AD01-1157-767B4F27FAFD}"/>
                </a:ext>
              </a:extLst>
            </p:cNvPr>
            <p:cNvGrpSpPr/>
            <p:nvPr userDrawn="1"/>
          </p:nvGrpSpPr>
          <p:grpSpPr>
            <a:xfrm>
              <a:off x="7991539" y="6179083"/>
              <a:ext cx="1353366" cy="693812"/>
              <a:chOff x="7064439" y="6179083"/>
              <a:chExt cx="1353366" cy="693812"/>
            </a:xfrm>
          </p:grpSpPr>
          <p:pic>
            <p:nvPicPr>
              <p:cNvPr id="16" name="Picture 15">
                <a:extLst>
                  <a:ext uri="{FF2B5EF4-FFF2-40B4-BE49-F238E27FC236}">
                    <a16:creationId xmlns:a16="http://schemas.microsoft.com/office/drawing/2014/main" id="{7F7C22B8-BFF6-AB53-220B-CBE82300281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0" name="Rectangle 19">
                <a:extLst>
                  <a:ext uri="{FF2B5EF4-FFF2-40B4-BE49-F238E27FC236}">
                    <a16:creationId xmlns:a16="http://schemas.microsoft.com/office/drawing/2014/main" id="{1B3EA055-5536-08F5-0242-A26405875F2E}"/>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8" name="Picture 7" descr="Text&#10;&#10;Description automatically generated with medium confidence">
              <a:extLst>
                <a:ext uri="{FF2B5EF4-FFF2-40B4-BE49-F238E27FC236}">
                  <a16:creationId xmlns:a16="http://schemas.microsoft.com/office/drawing/2014/main" id="{B093CC54-85A6-697B-7F0F-F7365405477E}"/>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1" name="TextBox 20">
            <a:extLst>
              <a:ext uri="{FF2B5EF4-FFF2-40B4-BE49-F238E27FC236}">
                <a16:creationId xmlns:a16="http://schemas.microsoft.com/office/drawing/2014/main" id="{DB37CC63-04E3-B352-EB6B-3F168CF5B538}"/>
              </a:ext>
            </a:extLst>
          </p:cNvPr>
          <p:cNvSpPr txBox="1"/>
          <p:nvPr userDrawn="1"/>
        </p:nvSpPr>
        <p:spPr>
          <a:xfrm>
            <a:off x="875526" y="6376118"/>
            <a:ext cx="628154"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spTree>
    <p:extLst>
      <p:ext uri="{BB962C8B-B14F-4D97-AF65-F5344CB8AC3E}">
        <p14:creationId xmlns:p14="http://schemas.microsoft.com/office/powerpoint/2010/main" val="36057680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Data Analysis2">
    <p:spTree>
      <p:nvGrpSpPr>
        <p:cNvPr id="1" name=""/>
        <p:cNvGrpSpPr/>
        <p:nvPr/>
      </p:nvGrpSpPr>
      <p:grpSpPr>
        <a:xfrm>
          <a:off x="0" y="0"/>
          <a:ext cx="0" cy="0"/>
          <a:chOff x="0" y="0"/>
          <a:chExt cx="0" cy="0"/>
        </a:xfrm>
      </p:grpSpPr>
      <p:sp>
        <p:nvSpPr>
          <p:cNvPr id="8" name="Text Placeholder 13"/>
          <p:cNvSpPr>
            <a:spLocks noGrp="1"/>
          </p:cNvSpPr>
          <p:nvPr>
            <p:ph type="body" sz="quarter" idx="18" hasCustomPrompt="1"/>
          </p:nvPr>
        </p:nvSpPr>
        <p:spPr>
          <a:xfrm>
            <a:off x="2472315" y="668885"/>
            <a:ext cx="3475639" cy="619692"/>
          </a:xfrm>
        </p:spPr>
        <p:txBody>
          <a:bodyPr>
            <a:noAutofit/>
          </a:bodyPr>
          <a:lstStyle>
            <a:lvl1pPr marL="0" indent="0" eaLnBrk="1" hangingPunct="1">
              <a:buNone/>
              <a:defRPr sz="4800" b="1">
                <a:solidFill>
                  <a:schemeClr val="tx1"/>
                </a:solidFill>
              </a:defRPr>
            </a:lvl1pPr>
          </a:lstStyle>
          <a:p>
            <a:pPr eaLnBrk="1" hangingPunct="1"/>
            <a:r>
              <a:rPr lang="en-US" altLang="en-US" sz="4800" b="1">
                <a:solidFill>
                  <a:srgbClr val="4C4C4C"/>
                </a:solidFill>
                <a:latin typeface="Karla" pitchFamily="2" charset="0"/>
                <a:cs typeface="Karla" pitchFamily="2" charset="0"/>
              </a:rPr>
              <a:t>PIE CHART</a:t>
            </a:r>
            <a:endParaRPr lang="en-US" altLang="en-US" sz="4800" b="1">
              <a:solidFill>
                <a:srgbClr val="F47920"/>
              </a:solidFill>
              <a:latin typeface="Karla" pitchFamily="2" charset="0"/>
              <a:cs typeface="Karla" pitchFamily="2" charset="0"/>
            </a:endParaRPr>
          </a:p>
        </p:txBody>
      </p:sp>
      <p:sp>
        <p:nvSpPr>
          <p:cNvPr id="9" name="Text Placeholder 13"/>
          <p:cNvSpPr>
            <a:spLocks noGrp="1"/>
          </p:cNvSpPr>
          <p:nvPr>
            <p:ph type="body" sz="quarter" idx="19" hasCustomPrompt="1"/>
          </p:nvPr>
        </p:nvSpPr>
        <p:spPr>
          <a:xfrm>
            <a:off x="6096000" y="649793"/>
            <a:ext cx="2081349" cy="647269"/>
          </a:xfrm>
        </p:spPr>
        <p:txBody>
          <a:bodyPr>
            <a:noAutofit/>
          </a:bodyPr>
          <a:lstStyle>
            <a:lvl1pPr marL="0" indent="0" eaLnBrk="1" hangingPunct="1">
              <a:buNone/>
              <a:defRPr sz="4800" b="1">
                <a:solidFill>
                  <a:srgbClr val="F47920"/>
                </a:solidFill>
              </a:defRPr>
            </a:lvl1pPr>
          </a:lstStyle>
          <a:p>
            <a:pPr eaLnBrk="1" hangingPunct="1"/>
            <a:r>
              <a:rPr lang="en-US" altLang="en-US" sz="4800" b="1">
                <a:solidFill>
                  <a:srgbClr val="F47920"/>
                </a:solidFill>
                <a:latin typeface="Karla" pitchFamily="2" charset="0"/>
                <a:cs typeface="Karla" pitchFamily="2" charset="0"/>
              </a:rPr>
              <a:t>SLIDE</a:t>
            </a:r>
          </a:p>
        </p:txBody>
      </p:sp>
      <p:cxnSp>
        <p:nvCxnSpPr>
          <p:cNvPr id="12" name="Прямая соединительная линия 17"/>
          <p:cNvCxnSpPr/>
          <p:nvPr userDrawn="1"/>
        </p:nvCxnSpPr>
        <p:spPr>
          <a:xfrm>
            <a:off x="7371968" y="2260912"/>
            <a:ext cx="0" cy="36750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userDrawn="1"/>
        </p:nvSpPr>
        <p:spPr>
          <a:xfrm>
            <a:off x="7631499" y="1844660"/>
            <a:ext cx="1902959" cy="400110"/>
          </a:xfrm>
          <a:prstGeom prst="rect">
            <a:avLst/>
          </a:prstGeom>
          <a:noFill/>
        </p:spPr>
        <p:txBody>
          <a:bodyPr wrap="square" rtlCol="0">
            <a:spAutoFit/>
          </a:bodyPr>
          <a:lstStyle/>
          <a:p>
            <a:r>
              <a:rPr lang="en-US" sz="2000" b="1"/>
              <a:t>KEY:</a:t>
            </a:r>
          </a:p>
        </p:txBody>
      </p:sp>
      <p:sp>
        <p:nvSpPr>
          <p:cNvPr id="15" name="Text Placeholder 14"/>
          <p:cNvSpPr>
            <a:spLocks noGrp="1"/>
          </p:cNvSpPr>
          <p:nvPr>
            <p:ph type="body" sz="quarter" idx="20" hasCustomPrompt="1"/>
          </p:nvPr>
        </p:nvSpPr>
        <p:spPr>
          <a:xfrm>
            <a:off x="2952297" y="1440115"/>
            <a:ext cx="5042172" cy="348979"/>
          </a:xfrm>
        </p:spPr>
        <p:txBody>
          <a:bodyPr>
            <a:normAutofit/>
          </a:bodyPr>
          <a:lstStyle>
            <a:lvl1pPr marL="0" indent="0">
              <a:buNone/>
              <a:defRPr sz="1600" baseline="0"/>
            </a:lvl1pPr>
          </a:lstStyle>
          <a:p>
            <a:pPr lvl="0"/>
            <a:r>
              <a:rPr lang="en-US"/>
              <a:t>The Pie Chart below demonstrates, the …………………..</a:t>
            </a:r>
          </a:p>
        </p:txBody>
      </p:sp>
      <p:sp>
        <p:nvSpPr>
          <p:cNvPr id="2" name="Rectangle 1">
            <a:extLst>
              <a:ext uri="{FF2B5EF4-FFF2-40B4-BE49-F238E27FC236}">
                <a16:creationId xmlns:a16="http://schemas.microsoft.com/office/drawing/2014/main" id="{44AB6E14-CEE1-8146-897A-F9E30CC034DD}"/>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61AF60CA-AD9D-885F-85BC-FE775E69891B}"/>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a:extLst>
              <a:ext uri="{FF2B5EF4-FFF2-40B4-BE49-F238E27FC236}">
                <a16:creationId xmlns:a16="http://schemas.microsoft.com/office/drawing/2014/main" id="{47D05B58-563E-F89D-5A70-B393305D04EC}"/>
              </a:ext>
            </a:extLst>
          </p:cNvPr>
          <p:cNvGrpSpPr/>
          <p:nvPr userDrawn="1"/>
        </p:nvGrpSpPr>
        <p:grpSpPr>
          <a:xfrm>
            <a:off x="7991539" y="6179083"/>
            <a:ext cx="4103580" cy="701286"/>
            <a:chOff x="7991539" y="6179083"/>
            <a:chExt cx="4103580" cy="701286"/>
          </a:xfrm>
        </p:grpSpPr>
        <p:grpSp>
          <p:nvGrpSpPr>
            <p:cNvPr id="17" name="Group 16">
              <a:extLst>
                <a:ext uri="{FF2B5EF4-FFF2-40B4-BE49-F238E27FC236}">
                  <a16:creationId xmlns:a16="http://schemas.microsoft.com/office/drawing/2014/main" id="{E55263F3-62CA-32A0-AD28-1B4C5DD41885}"/>
                </a:ext>
              </a:extLst>
            </p:cNvPr>
            <p:cNvGrpSpPr/>
            <p:nvPr userDrawn="1"/>
          </p:nvGrpSpPr>
          <p:grpSpPr>
            <a:xfrm>
              <a:off x="7991539" y="6179083"/>
              <a:ext cx="1353366" cy="693812"/>
              <a:chOff x="7064439" y="6179083"/>
              <a:chExt cx="1353366" cy="693812"/>
            </a:xfrm>
          </p:grpSpPr>
          <p:pic>
            <p:nvPicPr>
              <p:cNvPr id="20" name="Picture 19">
                <a:extLst>
                  <a:ext uri="{FF2B5EF4-FFF2-40B4-BE49-F238E27FC236}">
                    <a16:creationId xmlns:a16="http://schemas.microsoft.com/office/drawing/2014/main" id="{BA4AAFD0-105C-A5F8-9630-4082C6E929E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1" name="Rectangle 20">
                <a:extLst>
                  <a:ext uri="{FF2B5EF4-FFF2-40B4-BE49-F238E27FC236}">
                    <a16:creationId xmlns:a16="http://schemas.microsoft.com/office/drawing/2014/main" id="{531B1E58-002D-9FC4-3F73-FFEFB5C687F7}"/>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9" name="Picture 18" descr="Text&#10;&#10;Description automatically generated with medium confidence">
              <a:extLst>
                <a:ext uri="{FF2B5EF4-FFF2-40B4-BE49-F238E27FC236}">
                  <a16:creationId xmlns:a16="http://schemas.microsoft.com/office/drawing/2014/main" id="{BCC2E2A5-896A-FB66-9A02-E2A35F700B74}"/>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2" name="TextBox 21">
            <a:extLst>
              <a:ext uri="{FF2B5EF4-FFF2-40B4-BE49-F238E27FC236}">
                <a16:creationId xmlns:a16="http://schemas.microsoft.com/office/drawing/2014/main" id="{8FAA0529-88A1-4993-32CE-C95BFCACB97B}"/>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spTree>
    <p:extLst>
      <p:ext uri="{BB962C8B-B14F-4D97-AF65-F5344CB8AC3E}">
        <p14:creationId xmlns:p14="http://schemas.microsoft.com/office/powerpoint/2010/main" val="1858649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reak Slide">
    <p:spTree>
      <p:nvGrpSpPr>
        <p:cNvPr id="1" name=""/>
        <p:cNvGrpSpPr/>
        <p:nvPr/>
      </p:nvGrpSpPr>
      <p:grpSpPr>
        <a:xfrm>
          <a:off x="0" y="0"/>
          <a:ext cx="0" cy="0"/>
          <a:chOff x="0" y="0"/>
          <a:chExt cx="0" cy="0"/>
        </a:xfrm>
      </p:grpSpPr>
      <p:sp>
        <p:nvSpPr>
          <p:cNvPr id="13" name="Rectangle 12"/>
          <p:cNvSpPr/>
          <p:nvPr userDrawn="1"/>
        </p:nvSpPr>
        <p:spPr>
          <a:xfrm>
            <a:off x="0" y="139338"/>
            <a:ext cx="12192000" cy="6013142"/>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p:cNvSpPr txBox="1">
            <a:spLocks noChangeArrowheads="1"/>
          </p:cNvSpPr>
          <p:nvPr userDrawn="1"/>
        </p:nvSpPr>
        <p:spPr bwMode="auto">
          <a:xfrm>
            <a:off x="2948559" y="1290835"/>
            <a:ext cx="629488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400" b="1">
                <a:solidFill>
                  <a:schemeClr val="bg1"/>
                </a:solidFill>
                <a:latin typeface="Karla" pitchFamily="2" charset="0"/>
                <a:cs typeface="Karla" pitchFamily="2" charset="0"/>
              </a:rPr>
              <a:t>LET’S HAVE A BREAK</a:t>
            </a:r>
          </a:p>
          <a:p>
            <a:pPr eaLnBrk="1" hangingPunct="1"/>
            <a:endParaRPr lang="en-US" altLang="en-US" sz="1600">
              <a:solidFill>
                <a:schemeClr val="bg1"/>
              </a:solidFill>
              <a:latin typeface="Raleway ExtraBold" panose="020B0903030101060003" pitchFamily="34" charset="0"/>
            </a:endParaRPr>
          </a:p>
        </p:txBody>
      </p:sp>
      <p:sp>
        <p:nvSpPr>
          <p:cNvPr id="16" name="Text Placeholder 15"/>
          <p:cNvSpPr>
            <a:spLocks noGrp="1"/>
          </p:cNvSpPr>
          <p:nvPr>
            <p:ph type="body" sz="quarter" idx="14" hasCustomPrompt="1"/>
          </p:nvPr>
        </p:nvSpPr>
        <p:spPr>
          <a:xfrm>
            <a:off x="4069611" y="2814939"/>
            <a:ext cx="4052779" cy="685309"/>
          </a:xfrm>
        </p:spPr>
        <p:txBody>
          <a:bodyPr>
            <a:noAutofit/>
          </a:bodyPr>
          <a:lstStyle>
            <a:lvl1pPr marL="0" indent="0">
              <a:buNone/>
              <a:defRPr sz="4800" b="1">
                <a:solidFill>
                  <a:schemeClr val="bg1"/>
                </a:solidFill>
              </a:defRPr>
            </a:lvl1pPr>
          </a:lstStyle>
          <a:p>
            <a:pPr lvl="0"/>
            <a:r>
              <a:rPr lang="en-US"/>
              <a:t>10:30 – 11:00</a:t>
            </a:r>
          </a:p>
        </p:txBody>
      </p:sp>
      <p:sp>
        <p:nvSpPr>
          <p:cNvPr id="17" name="Text Placeholder 15"/>
          <p:cNvSpPr>
            <a:spLocks noGrp="1"/>
          </p:cNvSpPr>
          <p:nvPr>
            <p:ph type="body" sz="quarter" idx="15" hasCustomPrompt="1"/>
          </p:nvPr>
        </p:nvSpPr>
        <p:spPr>
          <a:xfrm>
            <a:off x="3569112" y="4006805"/>
            <a:ext cx="5053776" cy="1373126"/>
          </a:xfrm>
        </p:spPr>
        <p:txBody>
          <a:bodyPr>
            <a:noAutofit/>
          </a:bodyPr>
          <a:lstStyle>
            <a:lvl1pPr marL="0" indent="0" fontAlgn="auto">
              <a:lnSpc>
                <a:spcPct val="150000"/>
              </a:lnSpc>
              <a:spcBef>
                <a:spcPts val="0"/>
              </a:spcBef>
              <a:spcAft>
                <a:spcPts val="0"/>
              </a:spcAft>
              <a:buFont typeface="Arial" panose="020B0604020202020204" pitchFamily="34" charset="0"/>
              <a:buNone/>
              <a:defRPr sz="1800" b="0">
                <a:solidFill>
                  <a:schemeClr val="bg1"/>
                </a:solidFill>
                <a:latin typeface="+mn-lt"/>
              </a:defRPr>
            </a:lvl1pPr>
          </a:lstStyle>
          <a:p>
            <a:pPr marL="0" indent="0" fontAlgn="auto">
              <a:lnSpc>
                <a:spcPct val="150000"/>
              </a:lnSpc>
              <a:spcBef>
                <a:spcPts val="0"/>
              </a:spcBef>
              <a:spcAft>
                <a:spcPts val="0"/>
              </a:spcAft>
              <a:buFont typeface="Arial" panose="020B0604020202020204" pitchFamily="34" charset="0"/>
              <a:buNone/>
              <a:defRPr/>
            </a:pPr>
            <a:r>
              <a:rPr lang="en-US" sz="1400" kern="0">
                <a:solidFill>
                  <a:schemeClr val="bg1"/>
                </a:solidFill>
                <a:latin typeface="Karla" pitchFamily="2" charset="0"/>
                <a:ea typeface="Karla" pitchFamily="2" charset="0"/>
                <a:cs typeface="Poppins" panose="02000000000000000000" pitchFamily="2" charset="0"/>
              </a:rPr>
              <a:t>“</a:t>
            </a:r>
            <a:r>
              <a:rPr lang="en-US" sz="1400" kern="0" err="1">
                <a:solidFill>
                  <a:schemeClr val="bg1"/>
                </a:solidFill>
                <a:latin typeface="Karla" pitchFamily="2" charset="0"/>
                <a:ea typeface="Karla" pitchFamily="2" charset="0"/>
                <a:cs typeface="Poppins" panose="02000000000000000000" pitchFamily="2" charset="0"/>
              </a:rPr>
              <a:t>Etiam</a:t>
            </a:r>
            <a:r>
              <a:rPr lang="en-US" sz="1400" kern="0">
                <a:solidFill>
                  <a:schemeClr val="bg1"/>
                </a:solidFill>
                <a:latin typeface="Karla" pitchFamily="2" charset="0"/>
                <a:ea typeface="Karla" pitchFamily="2" charset="0"/>
                <a:cs typeface="Poppins" panose="02000000000000000000" pitchFamily="2" charset="0"/>
              </a:rPr>
              <a:t> vitae dui </a:t>
            </a:r>
            <a:r>
              <a:rPr lang="en-US" sz="1400" kern="0" err="1">
                <a:solidFill>
                  <a:schemeClr val="bg1"/>
                </a:solidFill>
                <a:latin typeface="Karla" pitchFamily="2" charset="0"/>
                <a:ea typeface="Karla" pitchFamily="2" charset="0"/>
                <a:cs typeface="Poppins" panose="02000000000000000000" pitchFamily="2" charset="0"/>
              </a:rPr>
              <a:t>congue</a:t>
            </a:r>
            <a:r>
              <a:rPr lang="en-US" sz="1400" kern="0">
                <a:solidFill>
                  <a:schemeClr val="bg1"/>
                </a:solidFill>
                <a:latin typeface="Karla" pitchFamily="2" charset="0"/>
                <a:ea typeface="Karla" pitchFamily="2" charset="0"/>
                <a:cs typeface="Poppins" panose="02000000000000000000" pitchFamily="2" charset="0"/>
              </a:rPr>
              <a:t>, semper quam vitae, </a:t>
            </a:r>
            <a:r>
              <a:rPr lang="en-US" sz="1400" kern="0" err="1">
                <a:solidFill>
                  <a:schemeClr val="bg1"/>
                </a:solidFill>
                <a:latin typeface="Karla" pitchFamily="2" charset="0"/>
                <a:ea typeface="Karla" pitchFamily="2" charset="0"/>
                <a:cs typeface="Poppins" panose="02000000000000000000" pitchFamily="2" charset="0"/>
              </a:rPr>
              <a:t>luctus</a:t>
            </a:r>
            <a:r>
              <a:rPr lang="en-US" sz="1400" kern="0">
                <a:solidFill>
                  <a:schemeClr val="bg1"/>
                </a:solidFill>
                <a:latin typeface="Karla" pitchFamily="2" charset="0"/>
                <a:ea typeface="Karla" pitchFamily="2" charset="0"/>
                <a:cs typeface="Poppins" panose="02000000000000000000" pitchFamily="2" charset="0"/>
              </a:rPr>
              <a:t> ligula. </a:t>
            </a:r>
            <a:r>
              <a:rPr lang="en-US" sz="1400" kern="0" err="1">
                <a:solidFill>
                  <a:schemeClr val="bg1"/>
                </a:solidFill>
                <a:latin typeface="Karla" pitchFamily="2" charset="0"/>
                <a:ea typeface="Karla" pitchFamily="2" charset="0"/>
                <a:cs typeface="Poppins" panose="02000000000000000000" pitchFamily="2" charset="0"/>
              </a:rPr>
              <a:t>Sed</a:t>
            </a:r>
            <a:r>
              <a:rPr lang="en-US" sz="1400" kern="0">
                <a:solidFill>
                  <a:schemeClr val="bg1"/>
                </a:solidFill>
                <a:latin typeface="Karla" pitchFamily="2" charset="0"/>
                <a:ea typeface="Karla" pitchFamily="2" charset="0"/>
                <a:cs typeface="Poppins" panose="02000000000000000000" pitchFamily="2" charset="0"/>
              </a:rPr>
              <a:t> </a:t>
            </a:r>
            <a:r>
              <a:rPr lang="en-US" sz="1400" kern="0" err="1">
                <a:solidFill>
                  <a:schemeClr val="bg1"/>
                </a:solidFill>
                <a:latin typeface="Karla" pitchFamily="2" charset="0"/>
                <a:ea typeface="Karla" pitchFamily="2" charset="0"/>
                <a:cs typeface="Poppins" panose="02000000000000000000" pitchFamily="2" charset="0"/>
              </a:rPr>
              <a:t>posuere</a:t>
            </a:r>
            <a:r>
              <a:rPr lang="en-US" sz="1400" kern="0">
                <a:solidFill>
                  <a:schemeClr val="bg1"/>
                </a:solidFill>
                <a:latin typeface="Karla" pitchFamily="2" charset="0"/>
                <a:ea typeface="Karla" pitchFamily="2" charset="0"/>
                <a:cs typeface="Poppins" panose="02000000000000000000" pitchFamily="2" charset="0"/>
              </a:rPr>
              <a:t> </a:t>
            </a:r>
            <a:r>
              <a:rPr lang="en-US" sz="1400" kern="0" err="1">
                <a:solidFill>
                  <a:schemeClr val="bg1"/>
                </a:solidFill>
                <a:latin typeface="Karla" pitchFamily="2" charset="0"/>
                <a:ea typeface="Karla" pitchFamily="2" charset="0"/>
                <a:cs typeface="Poppins" panose="02000000000000000000" pitchFamily="2" charset="0"/>
              </a:rPr>
              <a:t>nunc</a:t>
            </a:r>
            <a:r>
              <a:rPr lang="en-US" sz="1400" kern="0">
                <a:solidFill>
                  <a:schemeClr val="bg1"/>
                </a:solidFill>
                <a:latin typeface="Karla" pitchFamily="2" charset="0"/>
                <a:ea typeface="Karla" pitchFamily="2" charset="0"/>
                <a:cs typeface="Poppins" panose="02000000000000000000" pitchFamily="2" charset="0"/>
              </a:rPr>
              <a:t> in </a:t>
            </a:r>
            <a:r>
              <a:rPr lang="en-US" sz="1400" kern="0" err="1">
                <a:solidFill>
                  <a:schemeClr val="bg1"/>
                </a:solidFill>
                <a:latin typeface="Karla" pitchFamily="2" charset="0"/>
                <a:ea typeface="Karla" pitchFamily="2" charset="0"/>
                <a:cs typeface="Poppins" panose="02000000000000000000" pitchFamily="2" charset="0"/>
              </a:rPr>
              <a:t>leo</a:t>
            </a:r>
            <a:r>
              <a:rPr lang="en-US" sz="1400" kern="0">
                <a:solidFill>
                  <a:schemeClr val="bg1"/>
                </a:solidFill>
                <a:latin typeface="Karla" pitchFamily="2" charset="0"/>
                <a:ea typeface="Karla" pitchFamily="2" charset="0"/>
                <a:cs typeface="Poppins" panose="02000000000000000000" pitchFamily="2" charset="0"/>
              </a:rPr>
              <a:t> </a:t>
            </a:r>
            <a:r>
              <a:rPr lang="en-US" sz="1400" kern="0" err="1">
                <a:solidFill>
                  <a:schemeClr val="bg1"/>
                </a:solidFill>
                <a:latin typeface="Karla" pitchFamily="2" charset="0"/>
                <a:ea typeface="Karla" pitchFamily="2" charset="0"/>
                <a:cs typeface="Poppins" panose="02000000000000000000" pitchFamily="2" charset="0"/>
              </a:rPr>
              <a:t>commod</a:t>
            </a:r>
            <a:r>
              <a:rPr lang="en-US" sz="1400" kern="0">
                <a:solidFill>
                  <a:schemeClr val="bg1"/>
                </a:solidFill>
                <a:latin typeface="Karla" pitchFamily="2" charset="0"/>
                <a:ea typeface="Karla" pitchFamily="2" charset="0"/>
                <a:cs typeface="Poppins" panose="02000000000000000000" pitchFamily="2" charset="0"/>
              </a:rPr>
              <a:t> else cuprum less</a:t>
            </a:r>
            <a:r>
              <a:rPr lang="en-US" sz="1400">
                <a:solidFill>
                  <a:schemeClr val="bg1"/>
                </a:solidFill>
                <a:latin typeface="Karla" pitchFamily="2" charset="0"/>
                <a:ea typeface="Karla" pitchFamily="2" charset="0"/>
                <a:cs typeface="Poppins" panose="02000000000000000000" pitchFamily="2" charset="0"/>
              </a:rPr>
              <a:t>. </a:t>
            </a:r>
            <a:r>
              <a:rPr lang="en-US" sz="1400" err="1">
                <a:solidFill>
                  <a:schemeClr val="bg1"/>
                </a:solidFill>
                <a:latin typeface="Karla" pitchFamily="2" charset="0"/>
                <a:ea typeface="Karla" pitchFamily="2" charset="0"/>
                <a:cs typeface="Poppins" panose="02000000000000000000" pitchFamily="2" charset="0"/>
              </a:rPr>
              <a:t>Etiam</a:t>
            </a:r>
            <a:r>
              <a:rPr lang="en-US" sz="1400">
                <a:solidFill>
                  <a:schemeClr val="bg1"/>
                </a:solidFill>
                <a:latin typeface="Karla" pitchFamily="2" charset="0"/>
                <a:ea typeface="Karla" pitchFamily="2" charset="0"/>
                <a:cs typeface="Poppins" panose="02000000000000000000" pitchFamily="2" charset="0"/>
              </a:rPr>
              <a:t> vitae”</a:t>
            </a:r>
          </a:p>
        </p:txBody>
      </p:sp>
      <p:sp>
        <p:nvSpPr>
          <p:cNvPr id="22" name="Rectangle 21">
            <a:extLst>
              <a:ext uri="{FF2B5EF4-FFF2-40B4-BE49-F238E27FC236}">
                <a16:creationId xmlns:a16="http://schemas.microsoft.com/office/drawing/2014/main" id="{6DD5AB05-9B88-21EA-822B-75DFFE73457B}"/>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540A9293-5B03-691E-383B-B2AEF6C351B7}"/>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4" name="Group 23">
            <a:extLst>
              <a:ext uri="{FF2B5EF4-FFF2-40B4-BE49-F238E27FC236}">
                <a16:creationId xmlns:a16="http://schemas.microsoft.com/office/drawing/2014/main" id="{0E3FB22A-4204-E90A-5F76-88C9194F9F38}"/>
              </a:ext>
            </a:extLst>
          </p:cNvPr>
          <p:cNvGrpSpPr/>
          <p:nvPr userDrawn="1"/>
        </p:nvGrpSpPr>
        <p:grpSpPr>
          <a:xfrm>
            <a:off x="7991539" y="6179083"/>
            <a:ext cx="4103580" cy="701286"/>
            <a:chOff x="7991539" y="6179083"/>
            <a:chExt cx="4103580" cy="701286"/>
          </a:xfrm>
        </p:grpSpPr>
        <p:grpSp>
          <p:nvGrpSpPr>
            <p:cNvPr id="25" name="Group 24">
              <a:extLst>
                <a:ext uri="{FF2B5EF4-FFF2-40B4-BE49-F238E27FC236}">
                  <a16:creationId xmlns:a16="http://schemas.microsoft.com/office/drawing/2014/main" id="{701D2FEA-EB31-F912-676B-19B5B951A66B}"/>
                </a:ext>
              </a:extLst>
            </p:cNvPr>
            <p:cNvGrpSpPr/>
            <p:nvPr userDrawn="1"/>
          </p:nvGrpSpPr>
          <p:grpSpPr>
            <a:xfrm>
              <a:off x="7991539" y="6179083"/>
              <a:ext cx="1353366" cy="693812"/>
              <a:chOff x="7064439" y="6179083"/>
              <a:chExt cx="1353366" cy="693812"/>
            </a:xfrm>
          </p:grpSpPr>
          <p:pic>
            <p:nvPicPr>
              <p:cNvPr id="27" name="Picture 26">
                <a:extLst>
                  <a:ext uri="{FF2B5EF4-FFF2-40B4-BE49-F238E27FC236}">
                    <a16:creationId xmlns:a16="http://schemas.microsoft.com/office/drawing/2014/main" id="{57E70EB9-B212-1222-9A76-959594FFB8C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8" name="Rectangle 27">
                <a:extLst>
                  <a:ext uri="{FF2B5EF4-FFF2-40B4-BE49-F238E27FC236}">
                    <a16:creationId xmlns:a16="http://schemas.microsoft.com/office/drawing/2014/main" id="{2ECDD1E9-9B48-0D60-02A2-A84287D9AE30}"/>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6" name="Picture 25" descr="Text&#10;&#10;Description automatically generated with medium confidence">
              <a:extLst>
                <a:ext uri="{FF2B5EF4-FFF2-40B4-BE49-F238E27FC236}">
                  <a16:creationId xmlns:a16="http://schemas.microsoft.com/office/drawing/2014/main" id="{51F7D87D-0E15-A78A-A8B2-155721A4F8E8}"/>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9" name="TextBox 28">
            <a:extLst>
              <a:ext uri="{FF2B5EF4-FFF2-40B4-BE49-F238E27FC236}">
                <a16:creationId xmlns:a16="http://schemas.microsoft.com/office/drawing/2014/main" id="{45B37143-7780-7017-50C4-6619D71A2655}"/>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pic>
        <p:nvPicPr>
          <p:cNvPr id="14" name="Picture 13">
            <a:extLst>
              <a:ext uri="{FF2B5EF4-FFF2-40B4-BE49-F238E27FC236}">
                <a16:creationId xmlns:a16="http://schemas.microsoft.com/office/drawing/2014/main" id="{B1013DDF-F3B9-4D49-8046-92C68E18582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760423" y="6160059"/>
            <a:ext cx="691452" cy="691452"/>
          </a:xfrm>
          <a:prstGeom prst="rect">
            <a:avLst/>
          </a:prstGeom>
        </p:spPr>
      </p:pic>
    </p:spTree>
    <p:extLst>
      <p:ext uri="{BB962C8B-B14F-4D97-AF65-F5344CB8AC3E}">
        <p14:creationId xmlns:p14="http://schemas.microsoft.com/office/powerpoint/2010/main" val="39031027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19200" y="1122363"/>
            <a:ext cx="9448799" cy="2387600"/>
          </a:xfrm>
        </p:spPr>
        <p:txBody>
          <a:bodyPr anchor="b"/>
          <a:lstStyle>
            <a:lvl1pPr algn="ctr">
              <a:defRPr sz="6000" b="0">
                <a:latin typeface="Karla"/>
              </a:defRPr>
            </a:lvl1pPr>
          </a:lstStyle>
          <a:p>
            <a:r>
              <a:rPr lang="en-US"/>
              <a:t>Click to edit Master title style</a:t>
            </a:r>
            <a:endParaRPr lang="en-GB"/>
          </a:p>
        </p:txBody>
      </p:sp>
      <p:sp>
        <p:nvSpPr>
          <p:cNvPr id="3" name="Subtitle 2"/>
          <p:cNvSpPr>
            <a:spLocks noGrp="1"/>
          </p:cNvSpPr>
          <p:nvPr>
            <p:ph type="subTitle" idx="1" hasCustomPrompt="1"/>
          </p:nvPr>
        </p:nvSpPr>
        <p:spPr>
          <a:xfrm>
            <a:off x="182880" y="4868241"/>
            <a:ext cx="4192475" cy="643572"/>
          </a:xfrm>
          <a:noFill/>
        </p:spPr>
        <p:txBody>
          <a:bodyPr/>
          <a:lstStyle>
            <a:lvl1pPr marL="0" indent="0" algn="ctr">
              <a:buNone/>
              <a:defRPr sz="2400">
                <a:solidFill>
                  <a:srgbClr val="5A7D79"/>
                </a:solidFill>
                <a:latin typeface="Karl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Presented by: John Doe</a:t>
            </a:r>
            <a:endParaRPr lang="en-GB"/>
          </a:p>
        </p:txBody>
      </p:sp>
      <p:sp>
        <p:nvSpPr>
          <p:cNvPr id="10" name="Rectangle 9"/>
          <p:cNvSpPr/>
          <p:nvPr userDrawn="1"/>
        </p:nvSpPr>
        <p:spPr>
          <a:xfrm>
            <a:off x="182880" y="269966"/>
            <a:ext cx="1636088" cy="7576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4266F770-F656-D5D4-3820-D5F0BBEB26F8}"/>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49F58286-B40B-ED6D-F841-23DFC9908905}"/>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 name="Group 12">
            <a:extLst>
              <a:ext uri="{FF2B5EF4-FFF2-40B4-BE49-F238E27FC236}">
                <a16:creationId xmlns:a16="http://schemas.microsoft.com/office/drawing/2014/main" id="{37E5F28A-61AB-320C-2BA3-2CB6CEF8803D}"/>
              </a:ext>
            </a:extLst>
          </p:cNvPr>
          <p:cNvGrpSpPr/>
          <p:nvPr userDrawn="1"/>
        </p:nvGrpSpPr>
        <p:grpSpPr>
          <a:xfrm>
            <a:off x="7991539" y="6179083"/>
            <a:ext cx="4103580" cy="701286"/>
            <a:chOff x="7991539" y="6179083"/>
            <a:chExt cx="4103580" cy="701286"/>
          </a:xfrm>
        </p:grpSpPr>
        <p:grpSp>
          <p:nvGrpSpPr>
            <p:cNvPr id="14" name="Group 13">
              <a:extLst>
                <a:ext uri="{FF2B5EF4-FFF2-40B4-BE49-F238E27FC236}">
                  <a16:creationId xmlns:a16="http://schemas.microsoft.com/office/drawing/2014/main" id="{67269FA1-3D15-815A-27F1-4ED43C90CD25}"/>
                </a:ext>
              </a:extLst>
            </p:cNvPr>
            <p:cNvGrpSpPr/>
            <p:nvPr userDrawn="1"/>
          </p:nvGrpSpPr>
          <p:grpSpPr>
            <a:xfrm>
              <a:off x="7991539" y="6179083"/>
              <a:ext cx="1353366" cy="693812"/>
              <a:chOff x="7064439" y="6179083"/>
              <a:chExt cx="1353366" cy="693812"/>
            </a:xfrm>
          </p:grpSpPr>
          <p:pic>
            <p:nvPicPr>
              <p:cNvPr id="16" name="Picture 15">
                <a:extLst>
                  <a:ext uri="{FF2B5EF4-FFF2-40B4-BE49-F238E27FC236}">
                    <a16:creationId xmlns:a16="http://schemas.microsoft.com/office/drawing/2014/main" id="{17136E57-1449-AEDA-AEA0-A3698EB4060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17" name="Rectangle 16">
                <a:extLst>
                  <a:ext uri="{FF2B5EF4-FFF2-40B4-BE49-F238E27FC236}">
                    <a16:creationId xmlns:a16="http://schemas.microsoft.com/office/drawing/2014/main" id="{391E9D78-70BE-8CE9-1A52-8D361116B386}"/>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5" name="Picture 14" descr="Text&#10;&#10;Description automatically generated with medium confidence">
              <a:extLst>
                <a:ext uri="{FF2B5EF4-FFF2-40B4-BE49-F238E27FC236}">
                  <a16:creationId xmlns:a16="http://schemas.microsoft.com/office/drawing/2014/main" id="{A4B8B04A-CED6-6DC3-2B4A-DC666EB02974}"/>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18" name="TextBox 17">
            <a:extLst>
              <a:ext uri="{FF2B5EF4-FFF2-40B4-BE49-F238E27FC236}">
                <a16:creationId xmlns:a16="http://schemas.microsoft.com/office/drawing/2014/main" id="{14D337EC-2165-92CB-224B-84575309CA69}"/>
              </a:ext>
            </a:extLst>
          </p:cNvPr>
          <p:cNvSpPr txBox="1"/>
          <p:nvPr userDrawn="1"/>
        </p:nvSpPr>
        <p:spPr>
          <a:xfrm>
            <a:off x="875526" y="6376118"/>
            <a:ext cx="577354"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pic>
        <p:nvPicPr>
          <p:cNvPr id="19" name="Picture 18">
            <a:extLst>
              <a:ext uri="{FF2B5EF4-FFF2-40B4-BE49-F238E27FC236}">
                <a16:creationId xmlns:a16="http://schemas.microsoft.com/office/drawing/2014/main" id="{8E470F57-55BC-B24D-87E9-322BCD5117F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760423" y="6160059"/>
            <a:ext cx="691452" cy="691452"/>
          </a:xfrm>
          <a:prstGeom prst="rect">
            <a:avLst/>
          </a:prstGeom>
        </p:spPr>
      </p:pic>
    </p:spTree>
    <p:extLst>
      <p:ext uri="{BB962C8B-B14F-4D97-AF65-F5344CB8AC3E}">
        <p14:creationId xmlns:p14="http://schemas.microsoft.com/office/powerpoint/2010/main" val="3232307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resenter Contact Slide">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l="129" t="44822" r="-129" b="22070"/>
          <a:stretch/>
        </p:blipFill>
        <p:spPr>
          <a:xfrm>
            <a:off x="0" y="139206"/>
            <a:ext cx="12192000" cy="2692400"/>
          </a:xfrm>
          <a:prstGeom prst="rect">
            <a:avLst/>
          </a:prstGeom>
        </p:spPr>
      </p:pic>
      <p:sp>
        <p:nvSpPr>
          <p:cNvPr id="23" name="Прямоугольник 3"/>
          <p:cNvSpPr/>
          <p:nvPr userDrawn="1"/>
        </p:nvSpPr>
        <p:spPr>
          <a:xfrm>
            <a:off x="0" y="140901"/>
            <a:ext cx="12192000" cy="2690705"/>
          </a:xfrm>
          <a:prstGeom prst="rect">
            <a:avLst/>
          </a:prstGeom>
          <a:solidFill>
            <a:srgbClr val="5A7D79">
              <a:alpha val="8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9" name="TextBox 8"/>
          <p:cNvSpPr txBox="1">
            <a:spLocks noChangeArrowheads="1"/>
          </p:cNvSpPr>
          <p:nvPr userDrawn="1"/>
        </p:nvSpPr>
        <p:spPr bwMode="auto">
          <a:xfrm>
            <a:off x="3616325" y="1128748"/>
            <a:ext cx="49593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4000" b="1">
                <a:solidFill>
                  <a:schemeClr val="bg1"/>
                </a:solidFill>
                <a:latin typeface="Arial Black" panose="020B0A04020102020204" pitchFamily="34" charset="0"/>
                <a:cs typeface="Karla" pitchFamily="2" charset="0"/>
              </a:rPr>
              <a:t>GET IN TOUCH</a:t>
            </a:r>
            <a:endParaRPr lang="en-US" altLang="en-US" sz="1400" b="1">
              <a:solidFill>
                <a:schemeClr val="bg1"/>
              </a:solidFill>
              <a:latin typeface="Arial Black" panose="020B0A04020102020204" pitchFamily="34" charset="0"/>
              <a:cs typeface="Karla" pitchFamily="2" charset="0"/>
            </a:endParaRPr>
          </a:p>
        </p:txBody>
      </p:sp>
      <p:pic>
        <p:nvPicPr>
          <p:cNvPr id="12" name="Picture 11"/>
          <p:cNvPicPr>
            <a:picLocks noChangeAspect="1"/>
          </p:cNvPicPr>
          <p:nvPr/>
        </p:nvPicPr>
        <p:blipFill>
          <a:blip r:embed="rId3"/>
          <a:stretch>
            <a:fillRect/>
          </a:stretch>
        </p:blipFill>
        <p:spPr>
          <a:xfrm>
            <a:off x="8292314" y="5063063"/>
            <a:ext cx="340294" cy="341174"/>
          </a:xfrm>
          <a:prstGeom prst="rect">
            <a:avLst/>
          </a:prstGeom>
        </p:spPr>
      </p:pic>
      <p:pic>
        <p:nvPicPr>
          <p:cNvPr id="15" name="Picture 14"/>
          <p:cNvPicPr>
            <a:picLocks noChangeAspect="1"/>
          </p:cNvPicPr>
          <p:nvPr/>
        </p:nvPicPr>
        <p:blipFill>
          <a:blip r:embed="rId4"/>
          <a:stretch>
            <a:fillRect/>
          </a:stretch>
        </p:blipFill>
        <p:spPr>
          <a:xfrm>
            <a:off x="8292314" y="3656549"/>
            <a:ext cx="314772" cy="358232"/>
          </a:xfrm>
          <a:prstGeom prst="rect">
            <a:avLst/>
          </a:prstGeom>
        </p:spPr>
      </p:pic>
      <p:pic>
        <p:nvPicPr>
          <p:cNvPr id="4" name="Picture 3"/>
          <p:cNvPicPr>
            <a:picLocks noChangeAspect="1"/>
          </p:cNvPicPr>
          <p:nvPr userDrawn="1"/>
        </p:nvPicPr>
        <p:blipFill>
          <a:blip r:embed="rId5"/>
          <a:stretch>
            <a:fillRect/>
          </a:stretch>
        </p:blipFill>
        <p:spPr>
          <a:xfrm>
            <a:off x="4729254" y="5063063"/>
            <a:ext cx="340294" cy="341174"/>
          </a:xfrm>
          <a:prstGeom prst="rect">
            <a:avLst/>
          </a:prstGeom>
        </p:spPr>
      </p:pic>
      <p:pic>
        <p:nvPicPr>
          <p:cNvPr id="5" name="Picture 4"/>
          <p:cNvPicPr>
            <a:picLocks noChangeAspect="1"/>
          </p:cNvPicPr>
          <p:nvPr userDrawn="1"/>
        </p:nvPicPr>
        <p:blipFill>
          <a:blip r:embed="rId6"/>
          <a:stretch>
            <a:fillRect/>
          </a:stretch>
        </p:blipFill>
        <p:spPr>
          <a:xfrm>
            <a:off x="4778978" y="3671887"/>
            <a:ext cx="283216" cy="410977"/>
          </a:xfrm>
          <a:prstGeom prst="rect">
            <a:avLst/>
          </a:prstGeom>
        </p:spPr>
      </p:pic>
      <p:sp>
        <p:nvSpPr>
          <p:cNvPr id="7" name="Picture Placeholder 6"/>
          <p:cNvSpPr>
            <a:spLocks noGrp="1"/>
          </p:cNvSpPr>
          <p:nvPr>
            <p:ph type="pic" sz="quarter" idx="16" hasCustomPrompt="1"/>
          </p:nvPr>
        </p:nvSpPr>
        <p:spPr>
          <a:xfrm>
            <a:off x="201168" y="3278257"/>
            <a:ext cx="4243740" cy="2088322"/>
          </a:xfrm>
        </p:spPr>
        <p:txBody>
          <a:bodyPr/>
          <a:lstStyle>
            <a:lvl1pPr>
              <a:defRPr/>
            </a:lvl1pPr>
          </a:lstStyle>
          <a:p>
            <a:r>
              <a:rPr lang="en-US"/>
              <a:t>Logo</a:t>
            </a:r>
          </a:p>
        </p:txBody>
      </p:sp>
      <p:sp>
        <p:nvSpPr>
          <p:cNvPr id="32" name="Text Placeholder 31"/>
          <p:cNvSpPr>
            <a:spLocks noGrp="1"/>
          </p:cNvSpPr>
          <p:nvPr>
            <p:ph type="body" sz="quarter" idx="20" hasCustomPrompt="1"/>
          </p:nvPr>
        </p:nvSpPr>
        <p:spPr>
          <a:xfrm>
            <a:off x="5317944" y="3609633"/>
            <a:ext cx="2624950" cy="726639"/>
          </a:xfrm>
        </p:spPr>
        <p:txBody>
          <a:bodyPr>
            <a:normAutofit/>
          </a:bodyPr>
          <a:lstStyle>
            <a:lvl1pPr marL="0" indent="0">
              <a:buNone/>
              <a:defRPr sz="2000" baseline="0"/>
            </a:lvl1pPr>
          </a:lstStyle>
          <a:p>
            <a:pPr lvl="0"/>
            <a:r>
              <a:rPr lang="en-US"/>
              <a:t>Physical Address</a:t>
            </a:r>
          </a:p>
        </p:txBody>
      </p:sp>
      <p:sp>
        <p:nvSpPr>
          <p:cNvPr id="33" name="Text Placeholder 31"/>
          <p:cNvSpPr>
            <a:spLocks noGrp="1"/>
          </p:cNvSpPr>
          <p:nvPr>
            <p:ph type="body" sz="quarter" idx="21" hasCustomPrompt="1"/>
          </p:nvPr>
        </p:nvSpPr>
        <p:spPr>
          <a:xfrm>
            <a:off x="8862836" y="3605687"/>
            <a:ext cx="2624950" cy="726639"/>
          </a:xfrm>
        </p:spPr>
        <p:txBody>
          <a:bodyPr>
            <a:normAutofit/>
          </a:bodyPr>
          <a:lstStyle>
            <a:lvl1pPr marL="0" indent="0">
              <a:buNone/>
              <a:defRPr sz="2000" baseline="0"/>
            </a:lvl1pPr>
          </a:lstStyle>
          <a:p>
            <a:pPr lvl="0"/>
            <a:r>
              <a:rPr lang="en-US"/>
              <a:t>Email Address</a:t>
            </a:r>
          </a:p>
        </p:txBody>
      </p:sp>
      <p:sp>
        <p:nvSpPr>
          <p:cNvPr id="34" name="Text Placeholder 31"/>
          <p:cNvSpPr>
            <a:spLocks noGrp="1"/>
          </p:cNvSpPr>
          <p:nvPr>
            <p:ph type="body" sz="quarter" idx="22" hasCustomPrompt="1"/>
          </p:nvPr>
        </p:nvSpPr>
        <p:spPr>
          <a:xfrm>
            <a:off x="5317944" y="5003259"/>
            <a:ext cx="2624950" cy="726639"/>
          </a:xfrm>
        </p:spPr>
        <p:txBody>
          <a:bodyPr>
            <a:normAutofit/>
          </a:bodyPr>
          <a:lstStyle>
            <a:lvl1pPr marL="0" indent="0">
              <a:buNone/>
              <a:defRPr sz="2000" baseline="0"/>
            </a:lvl1pPr>
          </a:lstStyle>
          <a:p>
            <a:pPr lvl="0"/>
            <a:r>
              <a:rPr lang="en-US"/>
              <a:t>Telephone Number</a:t>
            </a:r>
          </a:p>
        </p:txBody>
      </p:sp>
      <p:sp>
        <p:nvSpPr>
          <p:cNvPr id="35" name="Text Placeholder 31"/>
          <p:cNvSpPr>
            <a:spLocks noGrp="1"/>
          </p:cNvSpPr>
          <p:nvPr>
            <p:ph type="body" sz="quarter" idx="23" hasCustomPrompt="1"/>
          </p:nvPr>
        </p:nvSpPr>
        <p:spPr>
          <a:xfrm>
            <a:off x="8862836" y="5040917"/>
            <a:ext cx="2624950" cy="726639"/>
          </a:xfrm>
        </p:spPr>
        <p:txBody>
          <a:bodyPr>
            <a:normAutofit/>
          </a:bodyPr>
          <a:lstStyle>
            <a:lvl1pPr marL="0" indent="0">
              <a:buNone/>
              <a:defRPr sz="2000" baseline="0"/>
            </a:lvl1pPr>
          </a:lstStyle>
          <a:p>
            <a:pPr lvl="0"/>
            <a:r>
              <a:rPr lang="en-US"/>
              <a:t>Website</a:t>
            </a:r>
          </a:p>
        </p:txBody>
      </p:sp>
      <p:sp>
        <p:nvSpPr>
          <p:cNvPr id="13" name="Rectangle 12">
            <a:extLst>
              <a:ext uri="{FF2B5EF4-FFF2-40B4-BE49-F238E27FC236}">
                <a16:creationId xmlns:a16="http://schemas.microsoft.com/office/drawing/2014/main" id="{4225CD06-3BF2-AB27-5570-FEC3A77AA37C}"/>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61180019-2311-A080-CFFB-31A8DC947ABA}"/>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15">
            <a:extLst>
              <a:ext uri="{FF2B5EF4-FFF2-40B4-BE49-F238E27FC236}">
                <a16:creationId xmlns:a16="http://schemas.microsoft.com/office/drawing/2014/main" id="{CAB4167E-A864-7952-70C1-17E15B23626A}"/>
              </a:ext>
            </a:extLst>
          </p:cNvPr>
          <p:cNvGrpSpPr/>
          <p:nvPr userDrawn="1"/>
        </p:nvGrpSpPr>
        <p:grpSpPr>
          <a:xfrm>
            <a:off x="7991539" y="6179083"/>
            <a:ext cx="4103580" cy="701286"/>
            <a:chOff x="7991539" y="6179083"/>
            <a:chExt cx="4103580" cy="701286"/>
          </a:xfrm>
        </p:grpSpPr>
        <p:grpSp>
          <p:nvGrpSpPr>
            <p:cNvPr id="18" name="Group 17">
              <a:extLst>
                <a:ext uri="{FF2B5EF4-FFF2-40B4-BE49-F238E27FC236}">
                  <a16:creationId xmlns:a16="http://schemas.microsoft.com/office/drawing/2014/main" id="{B5F68115-EB17-EF09-09C7-B885A4274B61}"/>
                </a:ext>
              </a:extLst>
            </p:cNvPr>
            <p:cNvGrpSpPr/>
            <p:nvPr userDrawn="1"/>
          </p:nvGrpSpPr>
          <p:grpSpPr>
            <a:xfrm>
              <a:off x="7991539" y="6179083"/>
              <a:ext cx="1353366" cy="693812"/>
              <a:chOff x="7064439" y="6179083"/>
              <a:chExt cx="1353366" cy="693812"/>
            </a:xfrm>
          </p:grpSpPr>
          <p:pic>
            <p:nvPicPr>
              <p:cNvPr id="22" name="Picture 21">
                <a:extLst>
                  <a:ext uri="{FF2B5EF4-FFF2-40B4-BE49-F238E27FC236}">
                    <a16:creationId xmlns:a16="http://schemas.microsoft.com/office/drawing/2014/main" id="{51DB8DEA-845C-C3A4-7BF8-CE37FFF15098}"/>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4" name="Rectangle 23">
                <a:extLst>
                  <a:ext uri="{FF2B5EF4-FFF2-40B4-BE49-F238E27FC236}">
                    <a16:creationId xmlns:a16="http://schemas.microsoft.com/office/drawing/2014/main" id="{5587D0D2-C38B-B10D-DD23-C40EBC8C3CC4}"/>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9" name="Picture 18" descr="Text&#10;&#10;Description automatically generated with medium confidence">
              <a:extLst>
                <a:ext uri="{FF2B5EF4-FFF2-40B4-BE49-F238E27FC236}">
                  <a16:creationId xmlns:a16="http://schemas.microsoft.com/office/drawing/2014/main" id="{1C647A25-D3CE-9ED6-ABA1-F84DCF53729D}"/>
                </a:ext>
              </a:extLst>
            </p:cNvPr>
            <p:cNvPicPr>
              <a:picLocks noChangeAspect="1"/>
            </p:cNvPicPr>
            <p:nvPr userDrawn="1"/>
          </p:nvPicPr>
          <p:blipFill rotWithShape="1">
            <a:blip r:embed="rId8"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5" name="TextBox 24">
            <a:extLst>
              <a:ext uri="{FF2B5EF4-FFF2-40B4-BE49-F238E27FC236}">
                <a16:creationId xmlns:a16="http://schemas.microsoft.com/office/drawing/2014/main" id="{0CE4BE8A-A1FF-D5CE-55D8-0B5D90195AEC}"/>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spTree>
    <p:extLst>
      <p:ext uri="{BB962C8B-B14F-4D97-AF65-F5344CB8AC3E}">
        <p14:creationId xmlns:p14="http://schemas.microsoft.com/office/powerpoint/2010/main" val="1866012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WGEI Contact Slide">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print">
            <a:extLst>
              <a:ext uri="{28A0092B-C50C-407E-A947-70E740481C1C}">
                <a14:useLocalDpi xmlns:a14="http://schemas.microsoft.com/office/drawing/2010/main" val="0"/>
              </a:ext>
            </a:extLst>
          </a:blip>
          <a:srcRect l="9557" t="27766" r="9002" b="9402"/>
          <a:stretch/>
        </p:blipFill>
        <p:spPr>
          <a:xfrm>
            <a:off x="0" y="129702"/>
            <a:ext cx="12179300" cy="6240936"/>
          </a:xfrm>
          <a:prstGeom prst="rect">
            <a:avLst/>
          </a:prstGeom>
        </p:spPr>
      </p:pic>
      <p:sp>
        <p:nvSpPr>
          <p:cNvPr id="7" name="Прямоугольник 3"/>
          <p:cNvSpPr/>
          <p:nvPr userDrawn="1"/>
        </p:nvSpPr>
        <p:spPr>
          <a:xfrm>
            <a:off x="1136072" y="738085"/>
            <a:ext cx="10169525" cy="4949774"/>
          </a:xfrm>
          <a:prstGeom prst="rect">
            <a:avLst/>
          </a:prstGeom>
          <a:solidFill>
            <a:srgbClr val="4C4C4C">
              <a:alpha val="9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9" name="TextBox 8"/>
          <p:cNvSpPr txBox="1">
            <a:spLocks noChangeArrowheads="1"/>
          </p:cNvSpPr>
          <p:nvPr userDrawn="1"/>
        </p:nvSpPr>
        <p:spPr bwMode="auto">
          <a:xfrm>
            <a:off x="3616325" y="839634"/>
            <a:ext cx="49593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4000" b="1">
                <a:solidFill>
                  <a:schemeClr val="bg1"/>
                </a:solidFill>
                <a:latin typeface="Arial Black" panose="020B0A04020102020204" pitchFamily="34" charset="0"/>
                <a:cs typeface="Karla" pitchFamily="2" charset="0"/>
              </a:rPr>
              <a:t>GET IN TOUCH</a:t>
            </a:r>
            <a:endParaRPr lang="en-US" altLang="en-US" sz="1400" b="1">
              <a:solidFill>
                <a:schemeClr val="bg1"/>
              </a:solidFill>
              <a:latin typeface="Arial Black" panose="020B0A04020102020204" pitchFamily="34" charset="0"/>
              <a:cs typeface="Karla" pitchFamily="2" charset="0"/>
            </a:endParaRPr>
          </a:p>
        </p:txBody>
      </p:sp>
      <p:sp>
        <p:nvSpPr>
          <p:cNvPr id="10" name="Подзаголовок 2"/>
          <p:cNvSpPr txBox="1">
            <a:spLocks/>
          </p:cNvSpPr>
          <p:nvPr userDrawn="1"/>
        </p:nvSpPr>
        <p:spPr>
          <a:xfrm>
            <a:off x="2560054" y="3357067"/>
            <a:ext cx="7546587" cy="63261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3200" kern="0">
                <a:solidFill>
                  <a:schemeClr val="bg1"/>
                </a:solidFill>
                <a:latin typeface="Arial  "/>
                <a:ea typeface="Karla" pitchFamily="2" charset="0"/>
                <a:cs typeface="Poppins" panose="02000000000000000000" pitchFamily="2" charset="0"/>
              </a:rPr>
              <a:t>https://www.intosaicommunity.net/wgei/</a:t>
            </a:r>
            <a:endParaRPr lang="en-US" sz="3200">
              <a:solidFill>
                <a:schemeClr val="bg1"/>
              </a:solidFill>
              <a:latin typeface="Arial  "/>
              <a:ea typeface="Karla" pitchFamily="2" charset="0"/>
              <a:cs typeface="Poppins" panose="02000000000000000000" pitchFamily="2" charset="0"/>
            </a:endParaRPr>
          </a:p>
        </p:txBody>
      </p:sp>
      <p:grpSp>
        <p:nvGrpSpPr>
          <p:cNvPr id="11" name="Group 10"/>
          <p:cNvGrpSpPr/>
          <p:nvPr userDrawn="1"/>
        </p:nvGrpSpPr>
        <p:grpSpPr>
          <a:xfrm>
            <a:off x="2103302" y="1989294"/>
            <a:ext cx="2316297" cy="1096984"/>
            <a:chOff x="2103302" y="2905431"/>
            <a:chExt cx="2316297" cy="1096984"/>
          </a:xfrm>
        </p:grpSpPr>
        <p:pic>
          <p:nvPicPr>
            <p:cNvPr id="12" name="Picture 11"/>
            <p:cNvPicPr>
              <a:picLocks noChangeAspect="1"/>
            </p:cNvPicPr>
            <p:nvPr/>
          </p:nvPicPr>
          <p:blipFill>
            <a:blip r:embed="rId3"/>
            <a:stretch>
              <a:fillRect/>
            </a:stretch>
          </p:blipFill>
          <p:spPr>
            <a:xfrm>
              <a:off x="2856194" y="2905431"/>
              <a:ext cx="544244" cy="545651"/>
            </a:xfrm>
            <a:prstGeom prst="rect">
              <a:avLst/>
            </a:prstGeom>
          </p:spPr>
        </p:pic>
        <p:sp>
          <p:nvSpPr>
            <p:cNvPr id="13" name="TextBox 12"/>
            <p:cNvSpPr txBox="1"/>
            <p:nvPr/>
          </p:nvSpPr>
          <p:spPr>
            <a:xfrm>
              <a:off x="2103302" y="3540750"/>
              <a:ext cx="2316297" cy="461665"/>
            </a:xfrm>
            <a:prstGeom prst="rect">
              <a:avLst/>
            </a:prstGeom>
            <a:noFill/>
          </p:spPr>
          <p:txBody>
            <a:bodyPr wrap="square" rtlCol="0">
              <a:spAutoFit/>
            </a:bodyPr>
            <a:lstStyle/>
            <a:p>
              <a:r>
                <a:rPr lang="en-US" altLang="en-US" sz="2400">
                  <a:solidFill>
                    <a:schemeClr val="bg1"/>
                  </a:solidFill>
                  <a:latin typeface="Arial  "/>
                  <a:ea typeface="Karla" pitchFamily="2" charset="0"/>
                  <a:cs typeface="Poppins" pitchFamily="2" charset="0"/>
                </a:rPr>
                <a:t> </a:t>
              </a:r>
              <a:r>
                <a:rPr lang="en-GB" sz="2400">
                  <a:solidFill>
                    <a:schemeClr val="bg1"/>
                  </a:solidFill>
                  <a:latin typeface="Arial  "/>
                </a:rPr>
                <a:t>www.wgei.org</a:t>
              </a:r>
              <a:r>
                <a:rPr lang="en-US" altLang="en-US" sz="2400">
                  <a:solidFill>
                    <a:schemeClr val="bg1"/>
                  </a:solidFill>
                  <a:latin typeface="Arial  "/>
                  <a:ea typeface="Karla" pitchFamily="2" charset="0"/>
                  <a:cs typeface="Poppins" pitchFamily="2" charset="0"/>
                </a:rPr>
                <a:t> </a:t>
              </a:r>
              <a:endParaRPr lang="en-GB" sz="2400">
                <a:latin typeface="Arial  "/>
              </a:endParaRPr>
            </a:p>
          </p:txBody>
        </p:sp>
      </p:grpSp>
      <p:grpSp>
        <p:nvGrpSpPr>
          <p:cNvPr id="14" name="Group 13"/>
          <p:cNvGrpSpPr/>
          <p:nvPr userDrawn="1"/>
        </p:nvGrpSpPr>
        <p:grpSpPr>
          <a:xfrm>
            <a:off x="5060170" y="1939559"/>
            <a:ext cx="2534430" cy="1139345"/>
            <a:chOff x="4803411" y="2863070"/>
            <a:chExt cx="2534430" cy="1139345"/>
          </a:xfrm>
        </p:grpSpPr>
        <p:pic>
          <p:nvPicPr>
            <p:cNvPr id="15" name="Picture 14"/>
            <p:cNvPicPr>
              <a:picLocks noChangeAspect="1"/>
            </p:cNvPicPr>
            <p:nvPr/>
          </p:nvPicPr>
          <p:blipFill>
            <a:blip r:embed="rId4"/>
            <a:stretch>
              <a:fillRect/>
            </a:stretch>
          </p:blipFill>
          <p:spPr>
            <a:xfrm>
              <a:off x="5660108" y="2863070"/>
              <a:ext cx="503426" cy="572933"/>
            </a:xfrm>
            <a:prstGeom prst="rect">
              <a:avLst/>
            </a:prstGeom>
          </p:spPr>
        </p:pic>
        <p:sp>
          <p:nvSpPr>
            <p:cNvPr id="16" name="TextBox 15"/>
            <p:cNvSpPr txBox="1"/>
            <p:nvPr/>
          </p:nvSpPr>
          <p:spPr>
            <a:xfrm>
              <a:off x="4803411" y="3540750"/>
              <a:ext cx="2534430" cy="461665"/>
            </a:xfrm>
            <a:prstGeom prst="rect">
              <a:avLst/>
            </a:prstGeom>
            <a:noFill/>
          </p:spPr>
          <p:txBody>
            <a:bodyPr wrap="square" rtlCol="0">
              <a:spAutoFit/>
            </a:bodyPr>
            <a:lstStyle/>
            <a:p>
              <a:r>
                <a:rPr lang="en-GB" sz="2400">
                  <a:solidFill>
                    <a:schemeClr val="bg1"/>
                  </a:solidFill>
                  <a:latin typeface="Arial  "/>
                </a:rPr>
                <a:t>wgei@oag.go.ug</a:t>
              </a:r>
              <a:endParaRPr lang="en-GB" sz="2400">
                <a:latin typeface="Arial  "/>
              </a:endParaRPr>
            </a:p>
          </p:txBody>
        </p:sp>
      </p:grpSp>
      <p:grpSp>
        <p:nvGrpSpPr>
          <p:cNvPr id="17" name="Group 16"/>
          <p:cNvGrpSpPr/>
          <p:nvPr userDrawn="1"/>
        </p:nvGrpSpPr>
        <p:grpSpPr>
          <a:xfrm>
            <a:off x="8183832" y="2007229"/>
            <a:ext cx="2661968" cy="1061113"/>
            <a:chOff x="7284176" y="2941302"/>
            <a:chExt cx="2661968" cy="1061113"/>
          </a:xfrm>
        </p:grpSpPr>
        <p:pic>
          <p:nvPicPr>
            <p:cNvPr id="18" name="Picture 17"/>
            <p:cNvPicPr>
              <a:picLocks noChangeAspect="1"/>
            </p:cNvPicPr>
            <p:nvPr/>
          </p:nvPicPr>
          <p:blipFill>
            <a:blip r:embed="rId5"/>
            <a:stretch>
              <a:fillRect/>
            </a:stretch>
          </p:blipFill>
          <p:spPr>
            <a:xfrm>
              <a:off x="8051436" y="2941302"/>
              <a:ext cx="517032" cy="518367"/>
            </a:xfrm>
            <a:prstGeom prst="rect">
              <a:avLst/>
            </a:prstGeom>
          </p:spPr>
        </p:pic>
        <p:sp>
          <p:nvSpPr>
            <p:cNvPr id="19" name="TextBox 18"/>
            <p:cNvSpPr txBox="1"/>
            <p:nvPr/>
          </p:nvSpPr>
          <p:spPr>
            <a:xfrm>
              <a:off x="7284176" y="3540750"/>
              <a:ext cx="2661968" cy="461665"/>
            </a:xfrm>
            <a:prstGeom prst="rect">
              <a:avLst/>
            </a:prstGeom>
            <a:noFill/>
          </p:spPr>
          <p:txBody>
            <a:bodyPr wrap="square" rtlCol="0">
              <a:spAutoFit/>
            </a:bodyPr>
            <a:lstStyle/>
            <a:p>
              <a:r>
                <a:rPr lang="en-US" altLang="en-US" sz="2400">
                  <a:solidFill>
                    <a:schemeClr val="bg1"/>
                  </a:solidFill>
                  <a:latin typeface="Pe-icon-7-stroke" pitchFamily="2" charset="0"/>
                </a:rPr>
                <a:t> </a:t>
              </a:r>
              <a:r>
                <a:rPr lang="en-GB" sz="2400">
                  <a:solidFill>
                    <a:schemeClr val="bg1"/>
                  </a:solidFill>
                  <a:latin typeface="Arial  "/>
                </a:rPr>
                <a:t>@</a:t>
              </a:r>
              <a:r>
                <a:rPr lang="en-GB" sz="2400" err="1">
                  <a:solidFill>
                    <a:schemeClr val="bg1"/>
                  </a:solidFill>
                  <a:latin typeface="Arial  "/>
                </a:rPr>
                <a:t>IntosaiWgei</a:t>
              </a:r>
              <a:endParaRPr lang="en-GB" sz="2400"/>
            </a:p>
          </p:txBody>
        </p:sp>
      </p:grpSp>
      <p:pic>
        <p:nvPicPr>
          <p:cNvPr id="8" name="Picture 7"/>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259077" y="4266730"/>
            <a:ext cx="2148542" cy="1297719"/>
          </a:xfrm>
          <a:prstGeom prst="rect">
            <a:avLst/>
          </a:prstGeom>
        </p:spPr>
      </p:pic>
      <p:sp>
        <p:nvSpPr>
          <p:cNvPr id="3" name="Rectangle 2"/>
          <p:cNvSpPr/>
          <p:nvPr userDrawn="1"/>
        </p:nvSpPr>
        <p:spPr>
          <a:xfrm>
            <a:off x="958376" y="738085"/>
            <a:ext cx="177696" cy="4949774"/>
          </a:xfrm>
          <a:prstGeom prst="rect">
            <a:avLst/>
          </a:prstGeom>
          <a:solidFill>
            <a:srgbClr val="F69C93">
              <a:alpha val="8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C3887CC-0CF7-65F1-479C-C325F71ECFE9}"/>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DD71B95F-1E51-63C5-7A5C-8B5F5847D07F}"/>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7" name="Group 26">
            <a:extLst>
              <a:ext uri="{FF2B5EF4-FFF2-40B4-BE49-F238E27FC236}">
                <a16:creationId xmlns:a16="http://schemas.microsoft.com/office/drawing/2014/main" id="{A7DDADAA-A2EC-8696-A191-CC50B47D377A}"/>
              </a:ext>
            </a:extLst>
          </p:cNvPr>
          <p:cNvGrpSpPr/>
          <p:nvPr userDrawn="1"/>
        </p:nvGrpSpPr>
        <p:grpSpPr>
          <a:xfrm>
            <a:off x="7991539" y="6179083"/>
            <a:ext cx="4103580" cy="701286"/>
            <a:chOff x="7991539" y="6179083"/>
            <a:chExt cx="4103580" cy="701286"/>
          </a:xfrm>
        </p:grpSpPr>
        <p:grpSp>
          <p:nvGrpSpPr>
            <p:cNvPr id="28" name="Group 27">
              <a:extLst>
                <a:ext uri="{FF2B5EF4-FFF2-40B4-BE49-F238E27FC236}">
                  <a16:creationId xmlns:a16="http://schemas.microsoft.com/office/drawing/2014/main" id="{CC0C7545-8CF6-474D-AD8F-478C56638BE5}"/>
                </a:ext>
              </a:extLst>
            </p:cNvPr>
            <p:cNvGrpSpPr/>
            <p:nvPr userDrawn="1"/>
          </p:nvGrpSpPr>
          <p:grpSpPr>
            <a:xfrm>
              <a:off x="7991539" y="6179083"/>
              <a:ext cx="1353366" cy="693812"/>
              <a:chOff x="7064439" y="6179083"/>
              <a:chExt cx="1353366" cy="693812"/>
            </a:xfrm>
          </p:grpSpPr>
          <p:pic>
            <p:nvPicPr>
              <p:cNvPr id="30" name="Picture 29">
                <a:extLst>
                  <a:ext uri="{FF2B5EF4-FFF2-40B4-BE49-F238E27FC236}">
                    <a16:creationId xmlns:a16="http://schemas.microsoft.com/office/drawing/2014/main" id="{6A519928-705A-6946-7064-2D429185D79A}"/>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31" name="Rectangle 30">
                <a:extLst>
                  <a:ext uri="{FF2B5EF4-FFF2-40B4-BE49-F238E27FC236}">
                    <a16:creationId xmlns:a16="http://schemas.microsoft.com/office/drawing/2014/main" id="{A6DF27CD-90AE-8159-7298-6DFDF5EE0F98}"/>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9" name="Picture 28" descr="Text&#10;&#10;Description automatically generated with medium confidence">
              <a:extLst>
                <a:ext uri="{FF2B5EF4-FFF2-40B4-BE49-F238E27FC236}">
                  <a16:creationId xmlns:a16="http://schemas.microsoft.com/office/drawing/2014/main" id="{1D32A696-2269-6628-5541-466CFEEC5D00}"/>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32" name="TextBox 31">
            <a:extLst>
              <a:ext uri="{FF2B5EF4-FFF2-40B4-BE49-F238E27FC236}">
                <a16:creationId xmlns:a16="http://schemas.microsoft.com/office/drawing/2014/main" id="{452F16B1-78C3-B192-522B-81033AC83C09}"/>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spTree>
    <p:extLst>
      <p:ext uri="{BB962C8B-B14F-4D97-AF65-F5344CB8AC3E}">
        <p14:creationId xmlns:p14="http://schemas.microsoft.com/office/powerpoint/2010/main" val="5139300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Guide Lines 2">
    <p:spTree>
      <p:nvGrpSpPr>
        <p:cNvPr id="1" name=""/>
        <p:cNvGrpSpPr/>
        <p:nvPr/>
      </p:nvGrpSpPr>
      <p:grpSpPr>
        <a:xfrm>
          <a:off x="0" y="0"/>
          <a:ext cx="0" cy="0"/>
          <a:chOff x="0" y="0"/>
          <a:chExt cx="0" cy="0"/>
        </a:xfrm>
      </p:grpSpPr>
      <p:sp>
        <p:nvSpPr>
          <p:cNvPr id="8" name="Text Placeholder 13"/>
          <p:cNvSpPr>
            <a:spLocks noGrp="1"/>
          </p:cNvSpPr>
          <p:nvPr>
            <p:ph type="body" sz="quarter" idx="18" hasCustomPrompt="1"/>
          </p:nvPr>
        </p:nvSpPr>
        <p:spPr>
          <a:xfrm>
            <a:off x="2107474" y="251161"/>
            <a:ext cx="2908663" cy="619692"/>
          </a:xfrm>
        </p:spPr>
        <p:txBody>
          <a:bodyPr>
            <a:noAutofit/>
          </a:bodyPr>
          <a:lstStyle>
            <a:lvl1pPr marL="0" indent="0">
              <a:buNone/>
              <a:defRPr sz="4800" b="1">
                <a:solidFill>
                  <a:schemeClr val="tx1"/>
                </a:solidFill>
              </a:defRPr>
            </a:lvl1pPr>
          </a:lstStyle>
          <a:p>
            <a:pPr lvl="0"/>
            <a:r>
              <a:rPr lang="en-US"/>
              <a:t>TEMPLATE</a:t>
            </a:r>
          </a:p>
        </p:txBody>
      </p:sp>
      <p:sp>
        <p:nvSpPr>
          <p:cNvPr id="9" name="Text Placeholder 13"/>
          <p:cNvSpPr>
            <a:spLocks noGrp="1"/>
          </p:cNvSpPr>
          <p:nvPr>
            <p:ph type="body" sz="quarter" idx="19" hasCustomPrompt="1"/>
          </p:nvPr>
        </p:nvSpPr>
        <p:spPr>
          <a:xfrm>
            <a:off x="5159966" y="256433"/>
            <a:ext cx="3661818" cy="647269"/>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4800" b="1" baseline="0">
                <a:solidFill>
                  <a:srgbClr val="F47920"/>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GUIDELINES</a:t>
            </a:r>
          </a:p>
        </p:txBody>
      </p:sp>
      <p:sp>
        <p:nvSpPr>
          <p:cNvPr id="10" name="TextBox 9"/>
          <p:cNvSpPr txBox="1"/>
          <p:nvPr userDrawn="1"/>
        </p:nvSpPr>
        <p:spPr>
          <a:xfrm>
            <a:off x="668742" y="1184856"/>
            <a:ext cx="7064680" cy="5632311"/>
          </a:xfrm>
          <a:prstGeom prst="rect">
            <a:avLst/>
          </a:prstGeom>
          <a:noFill/>
        </p:spPr>
        <p:txBody>
          <a:bodyPr wrap="square" rtlCol="0">
            <a:spAutoFit/>
          </a:bodyPr>
          <a:lstStyle/>
          <a:p>
            <a:r>
              <a:rPr lang="en-GB" sz="2000" b="1"/>
              <a:t>ADD PRESENTER’S LOGOS</a:t>
            </a:r>
            <a:endParaRPr lang="en-GB" sz="2000"/>
          </a:p>
          <a:p>
            <a:pPr marL="0" indent="0">
              <a:buFont typeface="Arial" panose="020B0604020202020204" pitchFamily="34" charset="0"/>
              <a:buNone/>
            </a:pPr>
            <a:r>
              <a:rPr lang="en-GB" sz="2000" b="1"/>
              <a:t>-&gt; </a:t>
            </a:r>
            <a:r>
              <a:rPr lang="en-GB" sz="2000"/>
              <a:t>To add a Logo, just click on the Logo icon on each Slide and Browse to the folder Containing your Logos.</a:t>
            </a:r>
          </a:p>
          <a:p>
            <a:r>
              <a:rPr lang="en-GB" sz="2000" b="1" i="1"/>
              <a:t>-&gt;</a:t>
            </a:r>
            <a:r>
              <a:rPr lang="en-GB" sz="2000" b="0" i="1"/>
              <a:t> If the Logo Icon is accidentally deleted, Right Click on the Slide and Click ‘Reset Slide’ </a:t>
            </a:r>
            <a:br>
              <a:rPr lang="en-GB" sz="2000" b="0" i="1"/>
            </a:br>
            <a:r>
              <a:rPr lang="en-GB" sz="2000" b="1" i="1"/>
              <a:t>-&gt;</a:t>
            </a:r>
            <a:r>
              <a:rPr lang="en-GB" sz="2000" b="0" i="1"/>
              <a:t> Select and Delete extra logo icons.</a:t>
            </a:r>
          </a:p>
          <a:p>
            <a:endParaRPr lang="en-GB" sz="2000" b="1" i="1"/>
          </a:p>
          <a:p>
            <a:r>
              <a:rPr lang="en-GB" sz="2000" b="1"/>
              <a:t>SLIDE LAYOUTS</a:t>
            </a:r>
          </a:p>
          <a:p>
            <a:r>
              <a:rPr lang="en-GB" sz="2000"/>
              <a:t>If you wish to use a different layout for your existing slide,. Simply</a:t>
            </a:r>
          </a:p>
          <a:p>
            <a:pPr marL="857250" lvl="1" indent="-400050">
              <a:buFont typeface="+mj-lt"/>
              <a:buAutoNum type="romanLcPeriod"/>
            </a:pPr>
            <a:r>
              <a:rPr lang="en-GB" sz="2000"/>
              <a:t> Right click on the slide and select ‘Layout’</a:t>
            </a:r>
          </a:p>
          <a:p>
            <a:pPr marL="857250" lvl="1" indent="-400050">
              <a:buFont typeface="+mj-lt"/>
              <a:buAutoNum type="romanLcPeriod"/>
            </a:pPr>
            <a:r>
              <a:rPr lang="en-GB" sz="2000"/>
              <a:t>Choose a New Layout from the gallery.</a:t>
            </a:r>
          </a:p>
          <a:p>
            <a:pPr lvl="1"/>
            <a:endParaRPr lang="en-GB" sz="2000"/>
          </a:p>
          <a:p>
            <a:r>
              <a:rPr lang="en-GB" sz="2000" b="1"/>
              <a:t>SLIDE BY SLIDE INSTRUCTIONS</a:t>
            </a:r>
          </a:p>
          <a:p>
            <a:r>
              <a:rPr lang="en-GB" sz="2000"/>
              <a:t>Find instructions for each slide</a:t>
            </a:r>
            <a:r>
              <a:rPr lang="en-GB" sz="2000" baseline="0"/>
              <a:t> by</a:t>
            </a:r>
            <a:r>
              <a:rPr lang="en-GB" sz="2000"/>
              <a:t> clicking on the </a:t>
            </a:r>
            <a:r>
              <a:rPr lang="en-GB" sz="2000" b="1"/>
              <a:t>‘Notes’ </a:t>
            </a:r>
            <a:r>
              <a:rPr lang="en-GB" sz="2000"/>
              <a:t>icon at the bottom of your screen.</a:t>
            </a:r>
          </a:p>
          <a:p>
            <a:endParaRPr lang="en-GB" sz="2000"/>
          </a:p>
          <a:p>
            <a:endParaRPr lang="en-GB" sz="2000" b="1"/>
          </a:p>
          <a:p>
            <a:endParaRPr lang="en-GB" sz="2000"/>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27248" y="1579144"/>
            <a:ext cx="3130685" cy="901083"/>
          </a:xfrm>
          <a:prstGeom prst="rect">
            <a:avLst/>
          </a:prstGeom>
        </p:spPr>
      </p:pic>
      <p:pic>
        <p:nvPicPr>
          <p:cNvPr id="12" name="Picture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20489" y="4957835"/>
            <a:ext cx="2744205" cy="965553"/>
          </a:xfrm>
          <a:prstGeom prst="rect">
            <a:avLst/>
          </a:prstGeom>
        </p:spPr>
      </p:pic>
      <p:sp>
        <p:nvSpPr>
          <p:cNvPr id="2" name="Rectangle 1">
            <a:extLst>
              <a:ext uri="{FF2B5EF4-FFF2-40B4-BE49-F238E27FC236}">
                <a16:creationId xmlns:a16="http://schemas.microsoft.com/office/drawing/2014/main" id="{312791D4-9A1F-2266-A0AD-829F905D1C28}"/>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3D47EF15-8598-ECCB-8AC1-848EFB817E6B}"/>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a:extLst>
              <a:ext uri="{FF2B5EF4-FFF2-40B4-BE49-F238E27FC236}">
                <a16:creationId xmlns:a16="http://schemas.microsoft.com/office/drawing/2014/main" id="{CDD250EE-D2EE-B924-394B-40D96C41FE2A}"/>
              </a:ext>
            </a:extLst>
          </p:cNvPr>
          <p:cNvGrpSpPr/>
          <p:nvPr userDrawn="1"/>
        </p:nvGrpSpPr>
        <p:grpSpPr>
          <a:xfrm>
            <a:off x="7991539" y="6179083"/>
            <a:ext cx="4103580" cy="701286"/>
            <a:chOff x="7991539" y="6179083"/>
            <a:chExt cx="4103580" cy="701286"/>
          </a:xfrm>
        </p:grpSpPr>
        <p:grpSp>
          <p:nvGrpSpPr>
            <p:cNvPr id="17" name="Group 16">
              <a:extLst>
                <a:ext uri="{FF2B5EF4-FFF2-40B4-BE49-F238E27FC236}">
                  <a16:creationId xmlns:a16="http://schemas.microsoft.com/office/drawing/2014/main" id="{3CCB4FB9-7D90-4BC5-81DB-B0CE192AFF4F}"/>
                </a:ext>
              </a:extLst>
            </p:cNvPr>
            <p:cNvGrpSpPr/>
            <p:nvPr userDrawn="1"/>
          </p:nvGrpSpPr>
          <p:grpSpPr>
            <a:xfrm>
              <a:off x="7991539" y="6179083"/>
              <a:ext cx="1353366" cy="693812"/>
              <a:chOff x="7064439" y="6179083"/>
              <a:chExt cx="1353366" cy="693812"/>
            </a:xfrm>
          </p:grpSpPr>
          <p:pic>
            <p:nvPicPr>
              <p:cNvPr id="20" name="Picture 19">
                <a:extLst>
                  <a:ext uri="{FF2B5EF4-FFF2-40B4-BE49-F238E27FC236}">
                    <a16:creationId xmlns:a16="http://schemas.microsoft.com/office/drawing/2014/main" id="{837B4CBB-7CD2-505E-AC4B-F86371BAE49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1" name="Rectangle 20">
                <a:extLst>
                  <a:ext uri="{FF2B5EF4-FFF2-40B4-BE49-F238E27FC236}">
                    <a16:creationId xmlns:a16="http://schemas.microsoft.com/office/drawing/2014/main" id="{44D52DE7-F0F2-C502-ECAF-A908C15E852C}"/>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9" name="Picture 18" descr="Text&#10;&#10;Description automatically generated with medium confidence">
              <a:extLst>
                <a:ext uri="{FF2B5EF4-FFF2-40B4-BE49-F238E27FC236}">
                  <a16:creationId xmlns:a16="http://schemas.microsoft.com/office/drawing/2014/main" id="{8D97FC15-5655-B771-AB3A-77F369615097}"/>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2" name="TextBox 21">
            <a:extLst>
              <a:ext uri="{FF2B5EF4-FFF2-40B4-BE49-F238E27FC236}">
                <a16:creationId xmlns:a16="http://schemas.microsoft.com/office/drawing/2014/main" id="{8C20EBAE-F585-429E-1D96-34258EA75EF6}"/>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spTree>
    <p:extLst>
      <p:ext uri="{BB962C8B-B14F-4D97-AF65-F5344CB8AC3E}">
        <p14:creationId xmlns:p14="http://schemas.microsoft.com/office/powerpoint/2010/main" val="25444390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uideLInes">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954405" y="2008184"/>
            <a:ext cx="2726285" cy="1533858"/>
          </a:xfrm>
          <a:prstGeom prst="rect">
            <a:avLst/>
          </a:prstGeom>
        </p:spPr>
      </p:pic>
      <p:pic>
        <p:nvPicPr>
          <p:cNvPr id="13" name="Picture 12"/>
          <p:cNvPicPr>
            <a:picLocks noChangeAspect="1"/>
          </p:cNvPicPr>
          <p:nvPr userDrawn="1"/>
        </p:nvPicPr>
        <p:blipFill>
          <a:blip r:embed="rId3"/>
          <a:stretch>
            <a:fillRect/>
          </a:stretch>
        </p:blipFill>
        <p:spPr>
          <a:xfrm>
            <a:off x="4120842" y="1987703"/>
            <a:ext cx="2795839" cy="1574821"/>
          </a:xfrm>
          <a:prstGeom prst="rect">
            <a:avLst/>
          </a:prstGeom>
        </p:spPr>
      </p:pic>
      <p:pic>
        <p:nvPicPr>
          <p:cNvPr id="14" name="Picture 13"/>
          <p:cNvPicPr>
            <a:picLocks noChangeAspect="1"/>
          </p:cNvPicPr>
          <p:nvPr userDrawn="1"/>
        </p:nvPicPr>
        <p:blipFill>
          <a:blip r:embed="rId4"/>
          <a:stretch>
            <a:fillRect/>
          </a:stretch>
        </p:blipFill>
        <p:spPr>
          <a:xfrm>
            <a:off x="7430483" y="1979863"/>
            <a:ext cx="2834422" cy="1590500"/>
          </a:xfrm>
          <a:prstGeom prst="rect">
            <a:avLst/>
          </a:prstGeom>
        </p:spPr>
      </p:pic>
      <p:pic>
        <p:nvPicPr>
          <p:cNvPr id="15" name="Picture 14"/>
          <p:cNvPicPr>
            <a:picLocks noChangeAspect="1"/>
          </p:cNvPicPr>
          <p:nvPr userDrawn="1"/>
        </p:nvPicPr>
        <p:blipFill>
          <a:blip r:embed="rId5"/>
          <a:stretch>
            <a:fillRect/>
          </a:stretch>
        </p:blipFill>
        <p:spPr>
          <a:xfrm>
            <a:off x="890661" y="4166537"/>
            <a:ext cx="2716153" cy="1527031"/>
          </a:xfrm>
          <a:prstGeom prst="rect">
            <a:avLst/>
          </a:prstGeom>
        </p:spPr>
      </p:pic>
      <p:pic>
        <p:nvPicPr>
          <p:cNvPr id="16" name="Picture 15"/>
          <p:cNvPicPr>
            <a:picLocks noChangeAspect="1"/>
          </p:cNvPicPr>
          <p:nvPr userDrawn="1"/>
        </p:nvPicPr>
        <p:blipFill>
          <a:blip r:embed="rId6"/>
          <a:stretch>
            <a:fillRect/>
          </a:stretch>
        </p:blipFill>
        <p:spPr>
          <a:xfrm>
            <a:off x="3955375" y="4166537"/>
            <a:ext cx="2729990" cy="1527031"/>
          </a:xfrm>
          <a:prstGeom prst="rect">
            <a:avLst/>
          </a:prstGeom>
        </p:spPr>
      </p:pic>
      <p:sp>
        <p:nvSpPr>
          <p:cNvPr id="19" name="TextBox 18"/>
          <p:cNvSpPr txBox="1"/>
          <p:nvPr userDrawn="1"/>
        </p:nvSpPr>
        <p:spPr>
          <a:xfrm>
            <a:off x="660899" y="2575058"/>
            <a:ext cx="247378" cy="400110"/>
          </a:xfrm>
          <a:prstGeom prst="rect">
            <a:avLst/>
          </a:prstGeom>
          <a:noFill/>
        </p:spPr>
        <p:txBody>
          <a:bodyPr wrap="square" rtlCol="0">
            <a:spAutoFit/>
          </a:bodyPr>
          <a:lstStyle/>
          <a:p>
            <a:r>
              <a:rPr lang="en-US" sz="2000" b="1"/>
              <a:t>1</a:t>
            </a:r>
          </a:p>
        </p:txBody>
      </p:sp>
      <p:sp>
        <p:nvSpPr>
          <p:cNvPr id="20" name="TextBox 19"/>
          <p:cNvSpPr txBox="1"/>
          <p:nvPr userDrawn="1"/>
        </p:nvSpPr>
        <p:spPr>
          <a:xfrm>
            <a:off x="3858631" y="2575058"/>
            <a:ext cx="247378" cy="400110"/>
          </a:xfrm>
          <a:prstGeom prst="rect">
            <a:avLst/>
          </a:prstGeom>
          <a:noFill/>
        </p:spPr>
        <p:txBody>
          <a:bodyPr wrap="square" rtlCol="0">
            <a:spAutoFit/>
          </a:bodyPr>
          <a:lstStyle/>
          <a:p>
            <a:r>
              <a:rPr lang="en-US" sz="2000" b="1"/>
              <a:t>2</a:t>
            </a:r>
          </a:p>
        </p:txBody>
      </p:sp>
      <p:sp>
        <p:nvSpPr>
          <p:cNvPr id="21" name="TextBox 20"/>
          <p:cNvSpPr txBox="1"/>
          <p:nvPr userDrawn="1"/>
        </p:nvSpPr>
        <p:spPr>
          <a:xfrm>
            <a:off x="7162288" y="2575058"/>
            <a:ext cx="208923" cy="400110"/>
          </a:xfrm>
          <a:prstGeom prst="rect">
            <a:avLst/>
          </a:prstGeom>
          <a:noFill/>
        </p:spPr>
        <p:txBody>
          <a:bodyPr wrap="square" rtlCol="0">
            <a:spAutoFit/>
          </a:bodyPr>
          <a:lstStyle/>
          <a:p>
            <a:r>
              <a:rPr lang="en-US" sz="2000" b="1"/>
              <a:t>3</a:t>
            </a:r>
          </a:p>
        </p:txBody>
      </p:sp>
      <p:sp>
        <p:nvSpPr>
          <p:cNvPr id="22" name="TextBox 21"/>
          <p:cNvSpPr txBox="1"/>
          <p:nvPr userDrawn="1"/>
        </p:nvSpPr>
        <p:spPr>
          <a:xfrm>
            <a:off x="908277" y="3706764"/>
            <a:ext cx="9374244" cy="400110"/>
          </a:xfrm>
          <a:prstGeom prst="rect">
            <a:avLst/>
          </a:prstGeom>
          <a:noFill/>
        </p:spPr>
        <p:txBody>
          <a:bodyPr wrap="square" rtlCol="0">
            <a:spAutoFit/>
          </a:bodyPr>
          <a:lstStyle/>
          <a:p>
            <a:r>
              <a:rPr lang="en-US" sz="2000" b="1"/>
              <a:t>Each presentation</a:t>
            </a:r>
            <a:r>
              <a:rPr lang="en-US" sz="2000" b="1" baseline="0"/>
              <a:t> should have the last two slides in the order:</a:t>
            </a:r>
            <a:endParaRPr lang="en-US" sz="2000" b="1"/>
          </a:p>
        </p:txBody>
      </p:sp>
      <p:sp>
        <p:nvSpPr>
          <p:cNvPr id="23" name="TextBox 22"/>
          <p:cNvSpPr txBox="1"/>
          <p:nvPr userDrawn="1"/>
        </p:nvSpPr>
        <p:spPr>
          <a:xfrm>
            <a:off x="954405" y="1566802"/>
            <a:ext cx="9374244" cy="400110"/>
          </a:xfrm>
          <a:prstGeom prst="rect">
            <a:avLst/>
          </a:prstGeom>
          <a:noFill/>
        </p:spPr>
        <p:txBody>
          <a:bodyPr wrap="square" rtlCol="0">
            <a:spAutoFit/>
          </a:bodyPr>
          <a:lstStyle/>
          <a:p>
            <a:r>
              <a:rPr lang="en-US" sz="2000" b="1"/>
              <a:t>Each presentation</a:t>
            </a:r>
            <a:r>
              <a:rPr lang="en-US" sz="2000" b="1" baseline="0"/>
              <a:t> should have the first three slides in the order:</a:t>
            </a:r>
            <a:endParaRPr lang="en-US" sz="2000" b="1"/>
          </a:p>
        </p:txBody>
      </p:sp>
      <p:sp>
        <p:nvSpPr>
          <p:cNvPr id="24" name="TextBox 23"/>
          <p:cNvSpPr txBox="1"/>
          <p:nvPr userDrawn="1"/>
        </p:nvSpPr>
        <p:spPr>
          <a:xfrm>
            <a:off x="1043061" y="5623818"/>
            <a:ext cx="2143568" cy="400110"/>
          </a:xfrm>
          <a:prstGeom prst="rect">
            <a:avLst/>
          </a:prstGeom>
          <a:noFill/>
        </p:spPr>
        <p:txBody>
          <a:bodyPr wrap="square" rtlCol="0">
            <a:spAutoFit/>
          </a:bodyPr>
          <a:lstStyle/>
          <a:p>
            <a:r>
              <a:rPr lang="en-US" sz="2000" b="1"/>
              <a:t>2</a:t>
            </a:r>
            <a:r>
              <a:rPr lang="en-US" sz="2000" b="1" baseline="30000"/>
              <a:t>nd</a:t>
            </a:r>
            <a:r>
              <a:rPr lang="en-US" sz="2000" b="1"/>
              <a:t> last</a:t>
            </a:r>
          </a:p>
        </p:txBody>
      </p:sp>
      <p:sp>
        <p:nvSpPr>
          <p:cNvPr id="25" name="TextBox 24"/>
          <p:cNvSpPr txBox="1"/>
          <p:nvPr userDrawn="1"/>
        </p:nvSpPr>
        <p:spPr>
          <a:xfrm>
            <a:off x="3982320" y="5655263"/>
            <a:ext cx="2143568" cy="400110"/>
          </a:xfrm>
          <a:prstGeom prst="rect">
            <a:avLst/>
          </a:prstGeom>
          <a:noFill/>
        </p:spPr>
        <p:txBody>
          <a:bodyPr wrap="square" rtlCol="0">
            <a:spAutoFit/>
          </a:bodyPr>
          <a:lstStyle/>
          <a:p>
            <a:r>
              <a:rPr lang="en-US" sz="2000" b="1"/>
              <a:t>last</a:t>
            </a:r>
          </a:p>
        </p:txBody>
      </p:sp>
      <p:sp>
        <p:nvSpPr>
          <p:cNvPr id="26" name="TextBox 25"/>
          <p:cNvSpPr txBox="1"/>
          <p:nvPr userDrawn="1"/>
        </p:nvSpPr>
        <p:spPr>
          <a:xfrm>
            <a:off x="756041" y="1026770"/>
            <a:ext cx="3199334" cy="461665"/>
          </a:xfrm>
          <a:prstGeom prst="rect">
            <a:avLst/>
          </a:prstGeom>
          <a:noFill/>
        </p:spPr>
        <p:txBody>
          <a:bodyPr wrap="square" rtlCol="0">
            <a:spAutoFit/>
          </a:bodyPr>
          <a:lstStyle/>
          <a:p>
            <a:r>
              <a:rPr lang="en-US" sz="2400" b="1">
                <a:solidFill>
                  <a:schemeClr val="tx1">
                    <a:lumMod val="75000"/>
                    <a:lumOff val="25000"/>
                  </a:schemeClr>
                </a:solidFill>
              </a:rPr>
              <a:t>MANDATORY SLIDES</a:t>
            </a:r>
          </a:p>
        </p:txBody>
      </p:sp>
      <p:sp>
        <p:nvSpPr>
          <p:cNvPr id="27" name="Text Placeholder 13"/>
          <p:cNvSpPr>
            <a:spLocks noGrp="1"/>
          </p:cNvSpPr>
          <p:nvPr>
            <p:ph type="body" sz="quarter" idx="18" hasCustomPrompt="1"/>
          </p:nvPr>
        </p:nvSpPr>
        <p:spPr>
          <a:xfrm>
            <a:off x="2107474" y="251161"/>
            <a:ext cx="2908663" cy="619692"/>
          </a:xfrm>
        </p:spPr>
        <p:txBody>
          <a:bodyPr>
            <a:noAutofit/>
          </a:bodyPr>
          <a:lstStyle>
            <a:lvl1pPr marL="0" indent="0">
              <a:buNone/>
              <a:defRPr sz="4800" b="1">
                <a:solidFill>
                  <a:schemeClr val="tx1"/>
                </a:solidFill>
              </a:defRPr>
            </a:lvl1pPr>
          </a:lstStyle>
          <a:p>
            <a:pPr lvl="0"/>
            <a:r>
              <a:rPr lang="en-US"/>
              <a:t>TEMPLATE</a:t>
            </a:r>
          </a:p>
        </p:txBody>
      </p:sp>
      <p:sp>
        <p:nvSpPr>
          <p:cNvPr id="28" name="Text Placeholder 13"/>
          <p:cNvSpPr>
            <a:spLocks noGrp="1"/>
          </p:cNvSpPr>
          <p:nvPr>
            <p:ph type="body" sz="quarter" idx="19" hasCustomPrompt="1"/>
          </p:nvPr>
        </p:nvSpPr>
        <p:spPr>
          <a:xfrm>
            <a:off x="5159966" y="256433"/>
            <a:ext cx="3661818" cy="647269"/>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4800" b="1" baseline="0">
                <a:solidFill>
                  <a:srgbClr val="F47920"/>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GUIDELINES</a:t>
            </a:r>
          </a:p>
        </p:txBody>
      </p:sp>
      <p:cxnSp>
        <p:nvCxnSpPr>
          <p:cNvPr id="30" name="Straight Connector 29"/>
          <p:cNvCxnSpPr/>
          <p:nvPr userDrawn="1"/>
        </p:nvCxnSpPr>
        <p:spPr>
          <a:xfrm>
            <a:off x="660899" y="1483915"/>
            <a:ext cx="7749676" cy="0"/>
          </a:xfrm>
          <a:prstGeom prst="line">
            <a:avLst/>
          </a:prstGeom>
        </p:spPr>
        <p:style>
          <a:lnRef idx="1">
            <a:schemeClr val="accent2"/>
          </a:lnRef>
          <a:fillRef idx="0">
            <a:schemeClr val="accent2"/>
          </a:fillRef>
          <a:effectRef idx="0">
            <a:schemeClr val="accent2"/>
          </a:effectRef>
          <a:fontRef idx="minor">
            <a:schemeClr val="tx1"/>
          </a:fontRef>
        </p:style>
      </p:cxnSp>
      <p:sp>
        <p:nvSpPr>
          <p:cNvPr id="34" name="Rectangle 33">
            <a:extLst>
              <a:ext uri="{FF2B5EF4-FFF2-40B4-BE49-F238E27FC236}">
                <a16:creationId xmlns:a16="http://schemas.microsoft.com/office/drawing/2014/main" id="{B68EB557-0BB4-A9C9-05D5-6526C9619C34}"/>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3C3B244B-D1BF-0005-333B-FFC0BBB9DC61}"/>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6" name="Group 35">
            <a:extLst>
              <a:ext uri="{FF2B5EF4-FFF2-40B4-BE49-F238E27FC236}">
                <a16:creationId xmlns:a16="http://schemas.microsoft.com/office/drawing/2014/main" id="{1CCB01BE-118A-6FA1-0825-C9C0042C28EE}"/>
              </a:ext>
            </a:extLst>
          </p:cNvPr>
          <p:cNvGrpSpPr/>
          <p:nvPr userDrawn="1"/>
        </p:nvGrpSpPr>
        <p:grpSpPr>
          <a:xfrm>
            <a:off x="7991539" y="6179083"/>
            <a:ext cx="4103580" cy="701286"/>
            <a:chOff x="7991539" y="6179083"/>
            <a:chExt cx="4103580" cy="701286"/>
          </a:xfrm>
        </p:grpSpPr>
        <p:grpSp>
          <p:nvGrpSpPr>
            <p:cNvPr id="37" name="Group 36">
              <a:extLst>
                <a:ext uri="{FF2B5EF4-FFF2-40B4-BE49-F238E27FC236}">
                  <a16:creationId xmlns:a16="http://schemas.microsoft.com/office/drawing/2014/main" id="{9ACF6C97-0F7E-4644-303E-761E2235D719}"/>
                </a:ext>
              </a:extLst>
            </p:cNvPr>
            <p:cNvGrpSpPr/>
            <p:nvPr userDrawn="1"/>
          </p:nvGrpSpPr>
          <p:grpSpPr>
            <a:xfrm>
              <a:off x="7991539" y="6179083"/>
              <a:ext cx="1353366" cy="693812"/>
              <a:chOff x="7064439" y="6179083"/>
              <a:chExt cx="1353366" cy="693812"/>
            </a:xfrm>
          </p:grpSpPr>
          <p:pic>
            <p:nvPicPr>
              <p:cNvPr id="39" name="Picture 38">
                <a:extLst>
                  <a:ext uri="{FF2B5EF4-FFF2-40B4-BE49-F238E27FC236}">
                    <a16:creationId xmlns:a16="http://schemas.microsoft.com/office/drawing/2014/main" id="{5EC82322-BAE0-039E-DD91-395629241181}"/>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40" name="Rectangle 39">
                <a:extLst>
                  <a:ext uri="{FF2B5EF4-FFF2-40B4-BE49-F238E27FC236}">
                    <a16:creationId xmlns:a16="http://schemas.microsoft.com/office/drawing/2014/main" id="{5CBE07EC-4F80-709F-EE1E-D424E6DEB435}"/>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38" name="Picture 37" descr="Text&#10;&#10;Description automatically generated with medium confidence">
              <a:extLst>
                <a:ext uri="{FF2B5EF4-FFF2-40B4-BE49-F238E27FC236}">
                  <a16:creationId xmlns:a16="http://schemas.microsoft.com/office/drawing/2014/main" id="{5DEE45A3-7B10-AF03-0C52-9A22D8FD0C6C}"/>
                </a:ext>
              </a:extLst>
            </p:cNvPr>
            <p:cNvPicPr>
              <a:picLocks noChangeAspect="1"/>
            </p:cNvPicPr>
            <p:nvPr userDrawn="1"/>
          </p:nvPicPr>
          <p:blipFill rotWithShape="1">
            <a:blip r:embed="rId8"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41" name="TextBox 40">
            <a:extLst>
              <a:ext uri="{FF2B5EF4-FFF2-40B4-BE49-F238E27FC236}">
                <a16:creationId xmlns:a16="http://schemas.microsoft.com/office/drawing/2014/main" id="{9567A51C-86B6-9B25-0DF5-3043E21B93DA}"/>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spTree>
    <p:extLst>
      <p:ext uri="{BB962C8B-B14F-4D97-AF65-F5344CB8AC3E}">
        <p14:creationId xmlns:p14="http://schemas.microsoft.com/office/powerpoint/2010/main" val="16564166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GuideLIne 3">
    <p:spTree>
      <p:nvGrpSpPr>
        <p:cNvPr id="1" name=""/>
        <p:cNvGrpSpPr/>
        <p:nvPr/>
      </p:nvGrpSpPr>
      <p:grpSpPr>
        <a:xfrm>
          <a:off x="0" y="0"/>
          <a:ext cx="0" cy="0"/>
          <a:chOff x="0" y="0"/>
          <a:chExt cx="0" cy="0"/>
        </a:xfrm>
      </p:grpSpPr>
      <p:sp>
        <p:nvSpPr>
          <p:cNvPr id="17" name="TextBox 16"/>
          <p:cNvSpPr txBox="1"/>
          <p:nvPr userDrawn="1"/>
        </p:nvSpPr>
        <p:spPr>
          <a:xfrm>
            <a:off x="677880" y="1019378"/>
            <a:ext cx="3199334" cy="461665"/>
          </a:xfrm>
          <a:prstGeom prst="rect">
            <a:avLst/>
          </a:prstGeom>
          <a:noFill/>
        </p:spPr>
        <p:txBody>
          <a:bodyPr wrap="square" rtlCol="0">
            <a:spAutoFit/>
          </a:bodyPr>
          <a:lstStyle/>
          <a:p>
            <a:r>
              <a:rPr lang="en-US" sz="2400" b="1">
                <a:solidFill>
                  <a:schemeClr val="tx1">
                    <a:lumMod val="75000"/>
                    <a:lumOff val="25000"/>
                  </a:schemeClr>
                </a:solidFill>
              </a:rPr>
              <a:t>OTHER SLIDES</a:t>
            </a:r>
            <a:r>
              <a:rPr lang="en-US" sz="2400" b="1" baseline="0">
                <a:solidFill>
                  <a:schemeClr val="tx1">
                    <a:lumMod val="75000"/>
                    <a:lumOff val="25000"/>
                  </a:schemeClr>
                </a:solidFill>
              </a:rPr>
              <a:t> </a:t>
            </a:r>
            <a:endParaRPr lang="en-US" sz="2400" b="1">
              <a:solidFill>
                <a:schemeClr val="tx1">
                  <a:lumMod val="75000"/>
                  <a:lumOff val="25000"/>
                </a:schemeClr>
              </a:solidFill>
            </a:endParaRPr>
          </a:p>
        </p:txBody>
      </p:sp>
      <p:sp>
        <p:nvSpPr>
          <p:cNvPr id="23" name="TextBox 22"/>
          <p:cNvSpPr txBox="1"/>
          <p:nvPr userDrawn="1"/>
        </p:nvSpPr>
        <p:spPr>
          <a:xfrm>
            <a:off x="1043061" y="1598017"/>
            <a:ext cx="9374244" cy="400110"/>
          </a:xfrm>
          <a:prstGeom prst="rect">
            <a:avLst/>
          </a:prstGeom>
          <a:noFill/>
        </p:spPr>
        <p:txBody>
          <a:bodyPr wrap="square" rtlCol="0">
            <a:spAutoFit/>
          </a:bodyPr>
          <a:lstStyle/>
          <a:p>
            <a:pPr marL="285750" indent="-285750">
              <a:buFont typeface="Wingdings" panose="05000000000000000000" pitchFamily="2" charset="2"/>
              <a:buChar char="Ø"/>
            </a:pPr>
            <a:r>
              <a:rPr lang="en-US" sz="2000"/>
              <a:t>Use all other slides based on your content and presentation flow.</a:t>
            </a:r>
          </a:p>
        </p:txBody>
      </p:sp>
      <p:sp>
        <p:nvSpPr>
          <p:cNvPr id="26" name="TextBox 25"/>
          <p:cNvSpPr txBox="1"/>
          <p:nvPr userDrawn="1"/>
        </p:nvSpPr>
        <p:spPr>
          <a:xfrm>
            <a:off x="1043061" y="2412181"/>
            <a:ext cx="9374244" cy="1015663"/>
          </a:xfrm>
          <a:prstGeom prst="rect">
            <a:avLst/>
          </a:prstGeom>
          <a:noFill/>
        </p:spPr>
        <p:txBody>
          <a:bodyPr wrap="square" rtlCol="0">
            <a:spAutoFit/>
          </a:bodyPr>
          <a:lstStyle/>
          <a:p>
            <a:pPr marL="285750" indent="-285750">
              <a:buFont typeface="Wingdings" panose="05000000000000000000" pitchFamily="2" charset="2"/>
              <a:buChar char="Ø"/>
            </a:pPr>
            <a:r>
              <a:rPr lang="en-US" sz="2000"/>
              <a:t>Where content does not fit on a slide, simply</a:t>
            </a:r>
          </a:p>
          <a:p>
            <a:r>
              <a:rPr lang="en-US" sz="2000"/>
              <a:t> -&gt;Select the slide.</a:t>
            </a:r>
          </a:p>
          <a:p>
            <a:r>
              <a:rPr lang="en-US" sz="2000"/>
              <a:t> -&gt;right click and select duplicate from the drop down menu. </a:t>
            </a:r>
          </a:p>
        </p:txBody>
      </p:sp>
      <p:sp>
        <p:nvSpPr>
          <p:cNvPr id="27" name="TextBox 26"/>
          <p:cNvSpPr txBox="1"/>
          <p:nvPr userDrawn="1"/>
        </p:nvSpPr>
        <p:spPr>
          <a:xfrm>
            <a:off x="1043061" y="3811120"/>
            <a:ext cx="9374244" cy="400110"/>
          </a:xfrm>
          <a:prstGeom prst="rect">
            <a:avLst/>
          </a:prstGeom>
          <a:noFill/>
        </p:spPr>
        <p:txBody>
          <a:bodyPr wrap="square" rtlCol="0">
            <a:spAutoFit/>
          </a:bodyPr>
          <a:lstStyle/>
          <a:p>
            <a:pPr marL="285750" indent="-285750">
              <a:buFont typeface="Wingdings" panose="05000000000000000000" pitchFamily="2" charset="2"/>
              <a:buChar char="Ø"/>
            </a:pPr>
            <a:r>
              <a:rPr lang="en-US" sz="2000"/>
              <a:t>Extra slides that are not used should be DELETED.</a:t>
            </a:r>
          </a:p>
        </p:txBody>
      </p:sp>
      <p:sp>
        <p:nvSpPr>
          <p:cNvPr id="28" name="TextBox 27"/>
          <p:cNvSpPr txBox="1"/>
          <p:nvPr userDrawn="1"/>
        </p:nvSpPr>
        <p:spPr>
          <a:xfrm>
            <a:off x="1043061" y="4625284"/>
            <a:ext cx="9374244" cy="707886"/>
          </a:xfrm>
          <a:prstGeom prst="rect">
            <a:avLst/>
          </a:prstGeom>
          <a:noFill/>
        </p:spPr>
        <p:txBody>
          <a:bodyPr wrap="square" rtlCol="0">
            <a:spAutoFit/>
          </a:bodyPr>
          <a:lstStyle/>
          <a:p>
            <a:pPr marL="285750" indent="-285750">
              <a:buFont typeface="Wingdings" panose="05000000000000000000" pitchFamily="2" charset="2"/>
              <a:buChar char="Ø"/>
            </a:pPr>
            <a:r>
              <a:rPr lang="en-US" sz="2000"/>
              <a:t>Ensure that you replace the Title Place Holder Text with  a title relevant to your content.</a:t>
            </a:r>
          </a:p>
        </p:txBody>
      </p:sp>
      <p:sp>
        <p:nvSpPr>
          <p:cNvPr id="29" name="TextBox 28"/>
          <p:cNvSpPr txBox="1"/>
          <p:nvPr userDrawn="1"/>
        </p:nvSpPr>
        <p:spPr>
          <a:xfrm>
            <a:off x="1043061" y="5439446"/>
            <a:ext cx="9374244" cy="400110"/>
          </a:xfrm>
          <a:prstGeom prst="rect">
            <a:avLst/>
          </a:prstGeom>
          <a:noFill/>
        </p:spPr>
        <p:txBody>
          <a:bodyPr wrap="square" rtlCol="0">
            <a:spAutoFit/>
          </a:bodyPr>
          <a:lstStyle/>
          <a:p>
            <a:pPr marL="285750" indent="-285750">
              <a:buFont typeface="Wingdings" panose="05000000000000000000" pitchFamily="2" charset="2"/>
              <a:buChar char="Ø"/>
            </a:pPr>
            <a:r>
              <a:rPr lang="en-US" sz="2000" b="1"/>
              <a:t>Delete all slides containing template guidelines before making your presentation.</a:t>
            </a:r>
          </a:p>
        </p:txBody>
      </p:sp>
      <p:sp>
        <p:nvSpPr>
          <p:cNvPr id="30" name="Text Placeholder 13"/>
          <p:cNvSpPr>
            <a:spLocks noGrp="1"/>
          </p:cNvSpPr>
          <p:nvPr>
            <p:ph type="body" sz="quarter" idx="18" hasCustomPrompt="1"/>
          </p:nvPr>
        </p:nvSpPr>
        <p:spPr>
          <a:xfrm>
            <a:off x="2107474" y="251161"/>
            <a:ext cx="2908663" cy="619692"/>
          </a:xfrm>
        </p:spPr>
        <p:txBody>
          <a:bodyPr>
            <a:noAutofit/>
          </a:bodyPr>
          <a:lstStyle>
            <a:lvl1pPr marL="0" indent="0">
              <a:buNone/>
              <a:defRPr sz="4800" b="1">
                <a:solidFill>
                  <a:schemeClr val="tx1"/>
                </a:solidFill>
              </a:defRPr>
            </a:lvl1pPr>
          </a:lstStyle>
          <a:p>
            <a:pPr lvl="0"/>
            <a:r>
              <a:rPr lang="en-US"/>
              <a:t>TEMPLATE</a:t>
            </a:r>
          </a:p>
        </p:txBody>
      </p:sp>
      <p:sp>
        <p:nvSpPr>
          <p:cNvPr id="31" name="Text Placeholder 13"/>
          <p:cNvSpPr>
            <a:spLocks noGrp="1"/>
          </p:cNvSpPr>
          <p:nvPr>
            <p:ph type="body" sz="quarter" idx="19" hasCustomPrompt="1"/>
          </p:nvPr>
        </p:nvSpPr>
        <p:spPr>
          <a:xfrm>
            <a:off x="5159966" y="256433"/>
            <a:ext cx="3661818" cy="647269"/>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4800" b="1" baseline="0">
                <a:solidFill>
                  <a:srgbClr val="F47920"/>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GUIDELINES</a:t>
            </a:r>
          </a:p>
        </p:txBody>
      </p:sp>
      <p:cxnSp>
        <p:nvCxnSpPr>
          <p:cNvPr id="32" name="Straight Connector 31"/>
          <p:cNvCxnSpPr/>
          <p:nvPr userDrawn="1"/>
        </p:nvCxnSpPr>
        <p:spPr>
          <a:xfrm>
            <a:off x="660899" y="1483915"/>
            <a:ext cx="7749676" cy="0"/>
          </a:xfrm>
          <a:prstGeom prst="line">
            <a:avLst/>
          </a:prstGeom>
        </p:spPr>
        <p:style>
          <a:lnRef idx="1">
            <a:schemeClr val="accent2"/>
          </a:lnRef>
          <a:fillRef idx="0">
            <a:schemeClr val="accent2"/>
          </a:fillRef>
          <a:effectRef idx="0">
            <a:schemeClr val="accent2"/>
          </a:effectRef>
          <a:fontRef idx="minor">
            <a:schemeClr val="tx1"/>
          </a:fontRef>
        </p:style>
      </p:cxnSp>
      <p:sp>
        <p:nvSpPr>
          <p:cNvPr id="9" name="Rectangle 8">
            <a:extLst>
              <a:ext uri="{FF2B5EF4-FFF2-40B4-BE49-F238E27FC236}">
                <a16:creationId xmlns:a16="http://schemas.microsoft.com/office/drawing/2014/main" id="{5F112D52-732E-0CF6-CB6E-1F2A1B347633}"/>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B678A99E-53E9-E592-3AE1-E9D1ECCE09FD}"/>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 name="Group 11">
            <a:extLst>
              <a:ext uri="{FF2B5EF4-FFF2-40B4-BE49-F238E27FC236}">
                <a16:creationId xmlns:a16="http://schemas.microsoft.com/office/drawing/2014/main" id="{85807F52-E98E-DA31-5D9C-568162A99124}"/>
              </a:ext>
            </a:extLst>
          </p:cNvPr>
          <p:cNvGrpSpPr/>
          <p:nvPr userDrawn="1"/>
        </p:nvGrpSpPr>
        <p:grpSpPr>
          <a:xfrm>
            <a:off x="7991539" y="6179083"/>
            <a:ext cx="4103580" cy="701286"/>
            <a:chOff x="7991539" y="6179083"/>
            <a:chExt cx="4103580" cy="701286"/>
          </a:xfrm>
        </p:grpSpPr>
        <p:grpSp>
          <p:nvGrpSpPr>
            <p:cNvPr id="13" name="Group 12">
              <a:extLst>
                <a:ext uri="{FF2B5EF4-FFF2-40B4-BE49-F238E27FC236}">
                  <a16:creationId xmlns:a16="http://schemas.microsoft.com/office/drawing/2014/main" id="{FA816094-F188-345A-E975-2908E845CA29}"/>
                </a:ext>
              </a:extLst>
            </p:cNvPr>
            <p:cNvGrpSpPr/>
            <p:nvPr userDrawn="1"/>
          </p:nvGrpSpPr>
          <p:grpSpPr>
            <a:xfrm>
              <a:off x="7991539" y="6179083"/>
              <a:ext cx="1353366" cy="693812"/>
              <a:chOff x="7064439" y="6179083"/>
              <a:chExt cx="1353366" cy="693812"/>
            </a:xfrm>
          </p:grpSpPr>
          <p:pic>
            <p:nvPicPr>
              <p:cNvPr id="15" name="Picture 14">
                <a:extLst>
                  <a:ext uri="{FF2B5EF4-FFF2-40B4-BE49-F238E27FC236}">
                    <a16:creationId xmlns:a16="http://schemas.microsoft.com/office/drawing/2014/main" id="{258CDDD6-FCD0-5626-7F07-F8F4898B8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16" name="Rectangle 15">
                <a:extLst>
                  <a:ext uri="{FF2B5EF4-FFF2-40B4-BE49-F238E27FC236}">
                    <a16:creationId xmlns:a16="http://schemas.microsoft.com/office/drawing/2014/main" id="{F0DAE2D3-14AF-CAD1-4EDE-3482E49F243C}"/>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4" name="Picture 13" descr="Text&#10;&#10;Description automatically generated with medium confidence">
              <a:extLst>
                <a:ext uri="{FF2B5EF4-FFF2-40B4-BE49-F238E27FC236}">
                  <a16:creationId xmlns:a16="http://schemas.microsoft.com/office/drawing/2014/main" id="{D50B7A36-CA41-1D24-03BA-F8DAA772B92F}"/>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18" name="TextBox 17">
            <a:extLst>
              <a:ext uri="{FF2B5EF4-FFF2-40B4-BE49-F238E27FC236}">
                <a16:creationId xmlns:a16="http://schemas.microsoft.com/office/drawing/2014/main" id="{35D2FD7E-16FF-C317-6105-C5B3A3A4D12F}"/>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spTree>
    <p:extLst>
      <p:ext uri="{BB962C8B-B14F-4D97-AF65-F5344CB8AC3E}">
        <p14:creationId xmlns:p14="http://schemas.microsoft.com/office/powerpoint/2010/main" val="41186808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Group Discussion – LG Imag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F8DF7C2-5A27-5242-9796-8E4EAC950617}"/>
              </a:ext>
            </a:extLst>
          </p:cNvPr>
          <p:cNvSpPr/>
          <p:nvPr userDrawn="1"/>
        </p:nvSpPr>
        <p:spPr>
          <a:xfrm>
            <a:off x="6978893" y="138093"/>
            <a:ext cx="5213107" cy="6303987"/>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Meeting">
            <a:extLst>
              <a:ext uri="{FF2B5EF4-FFF2-40B4-BE49-F238E27FC236}">
                <a16:creationId xmlns:a16="http://schemas.microsoft.com/office/drawing/2014/main" id="{11EF2241-DDC1-074B-817F-939B424D2296}"/>
              </a:ext>
            </a:extLst>
          </p:cNvPr>
          <p:cNvPicPr>
            <a:picLocks noChangeAspect="1"/>
          </p:cNvPicPr>
          <p:nvPr userDrawn="1"/>
        </p:nvPicPr>
        <p:blipFill rotWithShape="1">
          <a:blip r:embed="rId2">
            <a:extLst>
              <a:ext uri="{96DAC541-7B7A-43D3-8B79-37D633B846F1}">
                <asvg:svgBlip xmlns:asvg="http://schemas.microsoft.com/office/drawing/2016/SVG/main" xmlns="" r:embed="rId3"/>
              </a:ext>
            </a:extLst>
          </a:blip>
          <a:srcRect t="14956"/>
          <a:stretch/>
        </p:blipFill>
        <p:spPr>
          <a:xfrm>
            <a:off x="7407623" y="360000"/>
            <a:ext cx="4378155" cy="3723397"/>
          </a:xfrm>
          <a:prstGeom prst="rect">
            <a:avLst/>
          </a:prstGeom>
        </p:spPr>
      </p:pic>
      <p:sp>
        <p:nvSpPr>
          <p:cNvPr id="16" name="Content Placeholder 3">
            <a:extLst>
              <a:ext uri="{FF2B5EF4-FFF2-40B4-BE49-F238E27FC236}">
                <a16:creationId xmlns:a16="http://schemas.microsoft.com/office/drawing/2014/main" id="{0A944E21-C7B9-A749-97D6-75E52990A948}"/>
              </a:ext>
            </a:extLst>
          </p:cNvPr>
          <p:cNvSpPr>
            <a:spLocks noGrp="1"/>
          </p:cNvSpPr>
          <p:nvPr>
            <p:ph sz="half" idx="2"/>
          </p:nvPr>
        </p:nvSpPr>
        <p:spPr>
          <a:xfrm>
            <a:off x="406800" y="1882244"/>
            <a:ext cx="6151912" cy="4146998"/>
          </a:xfrm>
        </p:spPr>
        <p:txBody>
          <a:bodyPr/>
          <a:lstStyle>
            <a:lvl1pPr>
              <a:defRPr b="0" i="0">
                <a:latin typeface="+mn-lt"/>
                <a:ea typeface="Signika-Light" panose="02010003020600000004" pitchFamily="2" charset="0"/>
                <a:cs typeface="Signika-Light" panose="02010003020600000004" pitchFamily="2" charset="0"/>
              </a:defRPr>
            </a:lvl1pPr>
            <a:lvl2pPr>
              <a:defRPr b="0" i="0">
                <a:latin typeface="+mn-lt"/>
                <a:ea typeface="Signika-Light" panose="02010003020600000004" pitchFamily="2" charset="0"/>
                <a:cs typeface="Signika-Light" panose="02010003020600000004" pitchFamily="2" charset="0"/>
              </a:defRPr>
            </a:lvl2pPr>
            <a:lvl3pPr>
              <a:defRPr b="0" i="0">
                <a:latin typeface="+mn-lt"/>
                <a:ea typeface="Signika-Light" panose="02010003020600000004" pitchFamily="2" charset="0"/>
                <a:cs typeface="Signika-Light" panose="02010003020600000004" pitchFamily="2" charset="0"/>
              </a:defRPr>
            </a:lvl3pPr>
            <a:lvl4pPr>
              <a:defRPr b="0" i="0">
                <a:latin typeface="+mn-lt"/>
                <a:ea typeface="Signika-Light" panose="02010003020600000004" pitchFamily="2" charset="0"/>
                <a:cs typeface="Signika-Light" panose="02010003020600000004" pitchFamily="2" charset="0"/>
              </a:defRPr>
            </a:lvl4pPr>
            <a:lvl5pPr>
              <a:defRPr b="0" i="0">
                <a:latin typeface="+mn-lt"/>
                <a:ea typeface="Signika-Light" panose="02010003020600000004" pitchFamily="2" charset="0"/>
                <a:cs typeface="Signika-Light" panose="02010003020600000004"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a:extLst>
              <a:ext uri="{FF2B5EF4-FFF2-40B4-BE49-F238E27FC236}">
                <a16:creationId xmlns:a16="http://schemas.microsoft.com/office/drawing/2014/main" id="{1CFBA338-01D4-4949-9BBF-44D88E693560}"/>
              </a:ext>
            </a:extLst>
          </p:cNvPr>
          <p:cNvSpPr>
            <a:spLocks noGrp="1"/>
          </p:cNvSpPr>
          <p:nvPr>
            <p:ph type="title"/>
          </p:nvPr>
        </p:nvSpPr>
        <p:spPr>
          <a:xfrm>
            <a:off x="406800" y="365125"/>
            <a:ext cx="6151912" cy="1325563"/>
          </a:xfrm>
        </p:spPr>
        <p:txBody>
          <a:bodyPr/>
          <a:lstStyle/>
          <a:p>
            <a:r>
              <a:rPr lang="en-US"/>
              <a:t>Click to edit Master title style</a:t>
            </a:r>
            <a:endParaRPr lang="en-CA"/>
          </a:p>
        </p:txBody>
      </p:sp>
      <p:sp>
        <p:nvSpPr>
          <p:cNvPr id="7" name="Text Placeholder 6">
            <a:extLst>
              <a:ext uri="{FF2B5EF4-FFF2-40B4-BE49-F238E27FC236}">
                <a16:creationId xmlns:a16="http://schemas.microsoft.com/office/drawing/2014/main" id="{5A1C63DD-448E-6240-83AA-E5F7F93EBAC1}"/>
              </a:ext>
            </a:extLst>
          </p:cNvPr>
          <p:cNvSpPr>
            <a:spLocks noGrp="1"/>
          </p:cNvSpPr>
          <p:nvPr>
            <p:ph type="body" sz="quarter" idx="11"/>
          </p:nvPr>
        </p:nvSpPr>
        <p:spPr>
          <a:xfrm>
            <a:off x="7725831" y="5205600"/>
            <a:ext cx="3741739" cy="720000"/>
          </a:xfrm>
        </p:spPr>
        <p:txBody>
          <a:bodyPr>
            <a:noAutofit/>
          </a:bodyPr>
          <a:lstStyle>
            <a:lvl1pPr marL="0" indent="0" algn="ctr">
              <a:buNone/>
              <a:defRPr sz="2800" b="1">
                <a:solidFill>
                  <a:schemeClr val="bg1"/>
                </a:solidFill>
              </a:defRPr>
            </a:lvl1pPr>
            <a:lvl2pPr marL="457200" indent="0" algn="ctr">
              <a:buNone/>
              <a:defRPr sz="3200">
                <a:solidFill>
                  <a:schemeClr val="bg1"/>
                </a:solidFill>
              </a:defRPr>
            </a:lvl2pPr>
            <a:lvl3pPr marL="914400" indent="0" algn="ctr">
              <a:buNone/>
              <a:defRPr sz="3200">
                <a:solidFill>
                  <a:schemeClr val="bg1"/>
                </a:solidFill>
              </a:defRPr>
            </a:lvl3pPr>
            <a:lvl4pPr marL="1371600" indent="0" algn="ctr">
              <a:buNone/>
              <a:defRPr sz="3200">
                <a:solidFill>
                  <a:schemeClr val="bg1"/>
                </a:solidFill>
              </a:defRPr>
            </a:lvl4pPr>
            <a:lvl5pPr marL="1828800" indent="0" algn="ctr">
              <a:buNone/>
              <a:defRPr sz="3200">
                <a:solidFill>
                  <a:schemeClr val="bg1"/>
                </a:solidFill>
              </a:defRPr>
            </a:lvl5pPr>
          </a:lstStyle>
          <a:p>
            <a:pPr lvl="0"/>
            <a:endParaRPr lang="en-CA"/>
          </a:p>
        </p:txBody>
      </p:sp>
      <p:sp>
        <p:nvSpPr>
          <p:cNvPr id="19" name="TextBox 18">
            <a:extLst>
              <a:ext uri="{FF2B5EF4-FFF2-40B4-BE49-F238E27FC236}">
                <a16:creationId xmlns:a16="http://schemas.microsoft.com/office/drawing/2014/main" id="{3C888D5D-4460-A640-AD7F-61EC64CB9025}"/>
              </a:ext>
            </a:extLst>
          </p:cNvPr>
          <p:cNvSpPr txBox="1"/>
          <p:nvPr userDrawn="1"/>
        </p:nvSpPr>
        <p:spPr>
          <a:xfrm>
            <a:off x="7725831" y="3928199"/>
            <a:ext cx="3741739" cy="1077218"/>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CA" sz="3200">
                <a:solidFill>
                  <a:schemeClr val="bg1"/>
                </a:solidFill>
              </a:rPr>
              <a:t>Small Group Discussion</a:t>
            </a:r>
          </a:p>
        </p:txBody>
      </p:sp>
      <p:sp>
        <p:nvSpPr>
          <p:cNvPr id="17" name="Rectangle 16">
            <a:extLst>
              <a:ext uri="{FF2B5EF4-FFF2-40B4-BE49-F238E27FC236}">
                <a16:creationId xmlns:a16="http://schemas.microsoft.com/office/drawing/2014/main" id="{8CC03227-69AA-01F2-A45C-019F7BA62D36}"/>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77F5F6E3-0068-9AF2-AC57-014D6E2A981D}"/>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8" name="Group 27">
            <a:extLst>
              <a:ext uri="{FF2B5EF4-FFF2-40B4-BE49-F238E27FC236}">
                <a16:creationId xmlns:a16="http://schemas.microsoft.com/office/drawing/2014/main" id="{0478E76A-0BD5-2C83-3BE3-7EA66D04BDC6}"/>
              </a:ext>
            </a:extLst>
          </p:cNvPr>
          <p:cNvGrpSpPr/>
          <p:nvPr userDrawn="1"/>
        </p:nvGrpSpPr>
        <p:grpSpPr>
          <a:xfrm>
            <a:off x="7991539" y="6179083"/>
            <a:ext cx="4103580" cy="701286"/>
            <a:chOff x="7991539" y="6179083"/>
            <a:chExt cx="4103580" cy="701286"/>
          </a:xfrm>
        </p:grpSpPr>
        <p:grpSp>
          <p:nvGrpSpPr>
            <p:cNvPr id="29" name="Group 28">
              <a:extLst>
                <a:ext uri="{FF2B5EF4-FFF2-40B4-BE49-F238E27FC236}">
                  <a16:creationId xmlns:a16="http://schemas.microsoft.com/office/drawing/2014/main" id="{DD7AC4E6-FE3A-B534-2A9E-208BF7AA2FDE}"/>
                </a:ext>
              </a:extLst>
            </p:cNvPr>
            <p:cNvGrpSpPr/>
            <p:nvPr userDrawn="1"/>
          </p:nvGrpSpPr>
          <p:grpSpPr>
            <a:xfrm>
              <a:off x="7991539" y="6179083"/>
              <a:ext cx="1353366" cy="693812"/>
              <a:chOff x="7064439" y="6179083"/>
              <a:chExt cx="1353366" cy="693812"/>
            </a:xfrm>
          </p:grpSpPr>
          <p:pic>
            <p:nvPicPr>
              <p:cNvPr id="31" name="Picture 30">
                <a:extLst>
                  <a:ext uri="{FF2B5EF4-FFF2-40B4-BE49-F238E27FC236}">
                    <a16:creationId xmlns:a16="http://schemas.microsoft.com/office/drawing/2014/main" id="{DC7BAF60-43B6-2CBC-E84E-D87FFA5104F4}"/>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32" name="Rectangle 31">
                <a:extLst>
                  <a:ext uri="{FF2B5EF4-FFF2-40B4-BE49-F238E27FC236}">
                    <a16:creationId xmlns:a16="http://schemas.microsoft.com/office/drawing/2014/main" id="{33C96782-0F70-B67C-0A00-9020E4AADFA5}"/>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30" name="Picture 29" descr="Text&#10;&#10;Description automatically generated with medium confidence">
              <a:extLst>
                <a:ext uri="{FF2B5EF4-FFF2-40B4-BE49-F238E27FC236}">
                  <a16:creationId xmlns:a16="http://schemas.microsoft.com/office/drawing/2014/main" id="{E3874D11-72D8-7A81-2BB4-8636ADFBB86C}"/>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33" name="TextBox 32">
            <a:extLst>
              <a:ext uri="{FF2B5EF4-FFF2-40B4-BE49-F238E27FC236}">
                <a16:creationId xmlns:a16="http://schemas.microsoft.com/office/drawing/2014/main" id="{41F31030-18E5-AD14-227C-6DE8DCC9D12C}"/>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spTree>
    <p:extLst>
      <p:ext uri="{BB962C8B-B14F-4D97-AF65-F5344CB8AC3E}">
        <p14:creationId xmlns:p14="http://schemas.microsoft.com/office/powerpoint/2010/main" val="19874589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Group Discussion – SM Imag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F8DF7C2-5A27-5242-9796-8E4EAC950617}"/>
              </a:ext>
            </a:extLst>
          </p:cNvPr>
          <p:cNvSpPr/>
          <p:nvPr userDrawn="1"/>
        </p:nvSpPr>
        <p:spPr>
          <a:xfrm>
            <a:off x="7711055" y="140677"/>
            <a:ext cx="4480946" cy="6307228"/>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Meeting">
            <a:extLst>
              <a:ext uri="{FF2B5EF4-FFF2-40B4-BE49-F238E27FC236}">
                <a16:creationId xmlns:a16="http://schemas.microsoft.com/office/drawing/2014/main" id="{11EF2241-DDC1-074B-817F-939B424D2296}"/>
              </a:ext>
            </a:extLst>
          </p:cNvPr>
          <p:cNvPicPr>
            <a:picLocks noChangeAspect="1"/>
          </p:cNvPicPr>
          <p:nvPr userDrawn="1"/>
        </p:nvPicPr>
        <p:blipFill rotWithShape="1">
          <a:blip r:embed="rId2">
            <a:extLst>
              <a:ext uri="{96DAC541-7B7A-43D3-8B79-37D633B846F1}">
                <asvg:svgBlip xmlns:asvg="http://schemas.microsoft.com/office/drawing/2016/SVG/main" xmlns="" r:embed="rId3"/>
              </a:ext>
            </a:extLst>
          </a:blip>
          <a:srcRect t="15005"/>
          <a:stretch/>
        </p:blipFill>
        <p:spPr>
          <a:xfrm>
            <a:off x="8370142" y="563202"/>
            <a:ext cx="3162773" cy="2688189"/>
          </a:xfrm>
          <a:prstGeom prst="rect">
            <a:avLst/>
          </a:prstGeom>
        </p:spPr>
      </p:pic>
      <p:sp>
        <p:nvSpPr>
          <p:cNvPr id="12" name="Text Placeholder 6">
            <a:extLst>
              <a:ext uri="{FF2B5EF4-FFF2-40B4-BE49-F238E27FC236}">
                <a16:creationId xmlns:a16="http://schemas.microsoft.com/office/drawing/2014/main" id="{22792447-92EB-8746-863C-C50388342AC7}"/>
              </a:ext>
            </a:extLst>
          </p:cNvPr>
          <p:cNvSpPr>
            <a:spLocks noGrp="1"/>
          </p:cNvSpPr>
          <p:nvPr>
            <p:ph type="body" sz="quarter" idx="11"/>
          </p:nvPr>
        </p:nvSpPr>
        <p:spPr>
          <a:xfrm>
            <a:off x="8268747" y="4866536"/>
            <a:ext cx="3365563" cy="720000"/>
          </a:xfrm>
        </p:spPr>
        <p:txBody>
          <a:bodyPr>
            <a:noAutofit/>
          </a:bodyPr>
          <a:lstStyle>
            <a:lvl1pPr marL="0" indent="0" algn="ctr">
              <a:buNone/>
              <a:defRPr sz="2800" b="1">
                <a:solidFill>
                  <a:schemeClr val="bg1"/>
                </a:solidFill>
              </a:defRPr>
            </a:lvl1pPr>
            <a:lvl2pPr marL="457200" indent="0" algn="ctr">
              <a:buNone/>
              <a:defRPr sz="3200">
                <a:solidFill>
                  <a:schemeClr val="bg1"/>
                </a:solidFill>
              </a:defRPr>
            </a:lvl2pPr>
            <a:lvl3pPr marL="914400" indent="0" algn="ctr">
              <a:buNone/>
              <a:defRPr sz="3200">
                <a:solidFill>
                  <a:schemeClr val="bg1"/>
                </a:solidFill>
              </a:defRPr>
            </a:lvl3pPr>
            <a:lvl4pPr marL="1371600" indent="0" algn="ctr">
              <a:buNone/>
              <a:defRPr sz="3200">
                <a:solidFill>
                  <a:schemeClr val="bg1"/>
                </a:solidFill>
              </a:defRPr>
            </a:lvl4pPr>
            <a:lvl5pPr marL="1828800" indent="0" algn="ctr">
              <a:buNone/>
              <a:defRPr sz="3200">
                <a:solidFill>
                  <a:schemeClr val="bg1"/>
                </a:solidFill>
              </a:defRPr>
            </a:lvl5pPr>
          </a:lstStyle>
          <a:p>
            <a:pPr lvl="0"/>
            <a:endParaRPr lang="en-CA"/>
          </a:p>
        </p:txBody>
      </p:sp>
      <p:sp>
        <p:nvSpPr>
          <p:cNvPr id="13" name="TextBox 12">
            <a:extLst>
              <a:ext uri="{FF2B5EF4-FFF2-40B4-BE49-F238E27FC236}">
                <a16:creationId xmlns:a16="http://schemas.microsoft.com/office/drawing/2014/main" id="{DDC267E8-D739-CB47-A38C-E816E1BAD8CF}"/>
              </a:ext>
            </a:extLst>
          </p:cNvPr>
          <p:cNvSpPr txBox="1"/>
          <p:nvPr userDrawn="1"/>
        </p:nvSpPr>
        <p:spPr>
          <a:xfrm>
            <a:off x="8268747" y="3342132"/>
            <a:ext cx="3365563" cy="1077218"/>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CA" sz="3200">
                <a:solidFill>
                  <a:schemeClr val="bg1"/>
                </a:solidFill>
              </a:rPr>
              <a:t>Small Group Discussion</a:t>
            </a:r>
          </a:p>
        </p:txBody>
      </p:sp>
      <p:sp>
        <p:nvSpPr>
          <p:cNvPr id="21" name="Content Placeholder 3">
            <a:extLst>
              <a:ext uri="{FF2B5EF4-FFF2-40B4-BE49-F238E27FC236}">
                <a16:creationId xmlns:a16="http://schemas.microsoft.com/office/drawing/2014/main" id="{040B43F0-B8B9-8E15-19C6-B33A720F3C27}"/>
              </a:ext>
            </a:extLst>
          </p:cNvPr>
          <p:cNvSpPr>
            <a:spLocks noGrp="1"/>
          </p:cNvSpPr>
          <p:nvPr>
            <p:ph sz="half" idx="2"/>
          </p:nvPr>
        </p:nvSpPr>
        <p:spPr>
          <a:xfrm>
            <a:off x="406800" y="1882244"/>
            <a:ext cx="6912183" cy="4146998"/>
          </a:xfrm>
        </p:spPr>
        <p:txBody>
          <a:bodyPr/>
          <a:lstStyle>
            <a:lvl1pPr>
              <a:defRPr b="0" i="0">
                <a:latin typeface="+mn-lt"/>
                <a:ea typeface="Signika-Light" panose="02010003020600000004" pitchFamily="2" charset="0"/>
                <a:cs typeface="Signika-Light" panose="02010003020600000004" pitchFamily="2" charset="0"/>
              </a:defRPr>
            </a:lvl1pPr>
            <a:lvl2pPr>
              <a:defRPr b="0" i="0">
                <a:latin typeface="+mn-lt"/>
                <a:ea typeface="Signika-Light" panose="02010003020600000004" pitchFamily="2" charset="0"/>
                <a:cs typeface="Signika-Light" panose="02010003020600000004" pitchFamily="2" charset="0"/>
              </a:defRPr>
            </a:lvl2pPr>
            <a:lvl3pPr>
              <a:defRPr b="0" i="0">
                <a:latin typeface="+mn-lt"/>
                <a:ea typeface="Signika-Light" panose="02010003020600000004" pitchFamily="2" charset="0"/>
                <a:cs typeface="Signika-Light" panose="02010003020600000004" pitchFamily="2" charset="0"/>
              </a:defRPr>
            </a:lvl3pPr>
            <a:lvl4pPr>
              <a:defRPr b="0" i="0">
                <a:latin typeface="+mn-lt"/>
                <a:ea typeface="Signika-Light" panose="02010003020600000004" pitchFamily="2" charset="0"/>
                <a:cs typeface="Signika-Light" panose="02010003020600000004" pitchFamily="2" charset="0"/>
              </a:defRPr>
            </a:lvl4pPr>
            <a:lvl5pPr>
              <a:defRPr b="0" i="0">
                <a:latin typeface="+mn-lt"/>
                <a:ea typeface="Signika-Light" panose="02010003020600000004" pitchFamily="2" charset="0"/>
                <a:cs typeface="Signika-Light" panose="02010003020600000004"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Title 4">
            <a:extLst>
              <a:ext uri="{FF2B5EF4-FFF2-40B4-BE49-F238E27FC236}">
                <a16:creationId xmlns:a16="http://schemas.microsoft.com/office/drawing/2014/main" id="{1B094CAC-5B39-939C-4251-044E0142C9C7}"/>
              </a:ext>
            </a:extLst>
          </p:cNvPr>
          <p:cNvSpPr>
            <a:spLocks noGrp="1"/>
          </p:cNvSpPr>
          <p:nvPr>
            <p:ph type="title"/>
          </p:nvPr>
        </p:nvSpPr>
        <p:spPr>
          <a:xfrm>
            <a:off x="406800" y="365125"/>
            <a:ext cx="6912183" cy="1325563"/>
          </a:xfrm>
        </p:spPr>
        <p:txBody>
          <a:bodyPr/>
          <a:lstStyle/>
          <a:p>
            <a:r>
              <a:rPr lang="en-US"/>
              <a:t>Click to edit Master title style</a:t>
            </a:r>
            <a:endParaRPr lang="en-CA"/>
          </a:p>
        </p:txBody>
      </p:sp>
      <p:sp>
        <p:nvSpPr>
          <p:cNvPr id="5" name="Rectangle 4">
            <a:extLst>
              <a:ext uri="{FF2B5EF4-FFF2-40B4-BE49-F238E27FC236}">
                <a16:creationId xmlns:a16="http://schemas.microsoft.com/office/drawing/2014/main" id="{EF2E3E52-1910-56F8-FBB3-0FA808479711}"/>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53509A23-A49E-938A-254E-910BE6D897B1}"/>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15">
            <a:extLst>
              <a:ext uri="{FF2B5EF4-FFF2-40B4-BE49-F238E27FC236}">
                <a16:creationId xmlns:a16="http://schemas.microsoft.com/office/drawing/2014/main" id="{9C576025-894D-4A7B-F4D0-8B590C48A555}"/>
              </a:ext>
            </a:extLst>
          </p:cNvPr>
          <p:cNvGrpSpPr/>
          <p:nvPr userDrawn="1"/>
        </p:nvGrpSpPr>
        <p:grpSpPr>
          <a:xfrm>
            <a:off x="7991539" y="6179083"/>
            <a:ext cx="4103580" cy="701286"/>
            <a:chOff x="7991539" y="6179083"/>
            <a:chExt cx="4103580" cy="701286"/>
          </a:xfrm>
        </p:grpSpPr>
        <p:grpSp>
          <p:nvGrpSpPr>
            <p:cNvPr id="19" name="Group 18">
              <a:extLst>
                <a:ext uri="{FF2B5EF4-FFF2-40B4-BE49-F238E27FC236}">
                  <a16:creationId xmlns:a16="http://schemas.microsoft.com/office/drawing/2014/main" id="{873DA339-6EC2-1401-7C28-FB5C2006883C}"/>
                </a:ext>
              </a:extLst>
            </p:cNvPr>
            <p:cNvGrpSpPr/>
            <p:nvPr userDrawn="1"/>
          </p:nvGrpSpPr>
          <p:grpSpPr>
            <a:xfrm>
              <a:off x="7991539" y="6179083"/>
              <a:ext cx="1353366" cy="693812"/>
              <a:chOff x="7064439" y="6179083"/>
              <a:chExt cx="1353366" cy="693812"/>
            </a:xfrm>
          </p:grpSpPr>
          <p:pic>
            <p:nvPicPr>
              <p:cNvPr id="23" name="Picture 22">
                <a:extLst>
                  <a:ext uri="{FF2B5EF4-FFF2-40B4-BE49-F238E27FC236}">
                    <a16:creationId xmlns:a16="http://schemas.microsoft.com/office/drawing/2014/main" id="{7BD1B5EF-61A4-189C-E359-F4BAFAB0524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4" name="Rectangle 23">
                <a:extLst>
                  <a:ext uri="{FF2B5EF4-FFF2-40B4-BE49-F238E27FC236}">
                    <a16:creationId xmlns:a16="http://schemas.microsoft.com/office/drawing/2014/main" id="{29D80A4A-73DB-A867-E513-CDD3B03A7D62}"/>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0" name="Picture 19" descr="Text&#10;&#10;Description automatically generated with medium confidence">
              <a:extLst>
                <a:ext uri="{FF2B5EF4-FFF2-40B4-BE49-F238E27FC236}">
                  <a16:creationId xmlns:a16="http://schemas.microsoft.com/office/drawing/2014/main" id="{974FC31D-E190-11EF-09A9-D6EF2E3FF115}"/>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5" name="TextBox 24">
            <a:extLst>
              <a:ext uri="{FF2B5EF4-FFF2-40B4-BE49-F238E27FC236}">
                <a16:creationId xmlns:a16="http://schemas.microsoft.com/office/drawing/2014/main" id="{3C255090-AB20-A2D5-54CB-D34B2A39AC45}"/>
              </a:ext>
            </a:extLst>
          </p:cNvPr>
          <p:cNvSpPr txBox="1"/>
          <p:nvPr userDrawn="1"/>
        </p:nvSpPr>
        <p:spPr>
          <a:xfrm>
            <a:off x="875526" y="6376118"/>
            <a:ext cx="546874"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spTree>
    <p:extLst>
      <p:ext uri="{BB962C8B-B14F-4D97-AF65-F5344CB8AC3E}">
        <p14:creationId xmlns:p14="http://schemas.microsoft.com/office/powerpoint/2010/main" val="199648321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oll">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F8DF7C2-5A27-5242-9796-8E4EAC950617}"/>
              </a:ext>
            </a:extLst>
          </p:cNvPr>
          <p:cNvSpPr/>
          <p:nvPr userDrawn="1"/>
        </p:nvSpPr>
        <p:spPr>
          <a:xfrm>
            <a:off x="6989527" y="135467"/>
            <a:ext cx="5202474" cy="6312438"/>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C3F07107-A15C-554C-8AB3-9452BA1A8F00}"/>
              </a:ext>
            </a:extLst>
          </p:cNvPr>
          <p:cNvPicPr>
            <a:picLocks noChangeAspect="1"/>
          </p:cNvPicPr>
          <p:nvPr userDrawn="1">
            <p:custDataLst>
              <p:tags r:id="rId1"/>
            </p:custDataLst>
          </p:nvPr>
        </p:nvPicPr>
        <p:blipFill>
          <a:blip r:embed="rId3">
            <a:extLst>
              <a:ext uri="{28A0092B-C50C-407E-A947-70E740481C1C}">
                <a14:useLocalDpi xmlns:a14="http://schemas.microsoft.com/office/drawing/2010/main" val="0"/>
              </a:ext>
            </a:extLst>
          </a:blip>
          <a:srcRect/>
          <a:stretch/>
        </p:blipFill>
        <p:spPr>
          <a:xfrm>
            <a:off x="8018685" y="711991"/>
            <a:ext cx="3241094" cy="3241094"/>
          </a:xfrm>
          <a:prstGeom prst="ellipse">
            <a:avLst/>
          </a:prstGeom>
          <a:ln w="25400" cap="rnd">
            <a:solidFill>
              <a:srgbClr val="4C4C4C"/>
            </a:solidFill>
          </a:ln>
          <a:effectLst/>
          <a:scene3d>
            <a:camera prst="orthographicFront"/>
            <a:lightRig rig="contrasting" dir="t">
              <a:rot lat="0" lon="0" rev="3000000"/>
            </a:lightRig>
          </a:scene3d>
          <a:sp3d contourW="7620">
            <a:bevelT w="95250" h="31750"/>
            <a:contourClr>
              <a:srgbClr val="333333"/>
            </a:contourClr>
          </a:sp3d>
        </p:spPr>
      </p:pic>
      <p:sp>
        <p:nvSpPr>
          <p:cNvPr id="3" name="Text Placeholder 2">
            <a:extLst>
              <a:ext uri="{FF2B5EF4-FFF2-40B4-BE49-F238E27FC236}">
                <a16:creationId xmlns:a16="http://schemas.microsoft.com/office/drawing/2014/main" id="{DE5C5E6F-1390-3347-A6A0-5F57AEDB08B5}"/>
              </a:ext>
            </a:extLst>
          </p:cNvPr>
          <p:cNvSpPr>
            <a:spLocks noGrp="1"/>
          </p:cNvSpPr>
          <p:nvPr>
            <p:ph type="body" sz="quarter" idx="10"/>
          </p:nvPr>
        </p:nvSpPr>
        <p:spPr>
          <a:xfrm>
            <a:off x="7768363" y="4514400"/>
            <a:ext cx="3741738" cy="1201737"/>
          </a:xfrm>
        </p:spPr>
        <p:txBody>
          <a:bodyPr>
            <a:normAutofit/>
          </a:bodyPr>
          <a:lstStyle>
            <a:lvl1pPr marL="0" indent="0" algn="ctr">
              <a:buNone/>
              <a:defRPr sz="3200">
                <a:solidFill>
                  <a:schemeClr val="bg1"/>
                </a:solidFill>
              </a:defRPr>
            </a:lvl1pPr>
          </a:lstStyle>
          <a:p>
            <a:pPr algn="ctr"/>
            <a:endParaRPr lang="en-US" sz="2800">
              <a:solidFill>
                <a:schemeClr val="bg1"/>
              </a:solidFill>
            </a:endParaRPr>
          </a:p>
        </p:txBody>
      </p:sp>
      <p:sp>
        <p:nvSpPr>
          <p:cNvPr id="18" name="Content Placeholder 3">
            <a:extLst>
              <a:ext uri="{FF2B5EF4-FFF2-40B4-BE49-F238E27FC236}">
                <a16:creationId xmlns:a16="http://schemas.microsoft.com/office/drawing/2014/main" id="{4259EFA5-A7EA-3203-5DD6-1D9F71834B39}"/>
              </a:ext>
            </a:extLst>
          </p:cNvPr>
          <p:cNvSpPr>
            <a:spLocks noGrp="1"/>
          </p:cNvSpPr>
          <p:nvPr>
            <p:ph sz="half" idx="2"/>
          </p:nvPr>
        </p:nvSpPr>
        <p:spPr>
          <a:xfrm>
            <a:off x="406800" y="1882244"/>
            <a:ext cx="6151912" cy="4146998"/>
          </a:xfrm>
        </p:spPr>
        <p:txBody>
          <a:bodyPr/>
          <a:lstStyle>
            <a:lvl1pPr>
              <a:defRPr b="0" i="0">
                <a:latin typeface="+mn-lt"/>
                <a:ea typeface="Signika-Light" panose="02010003020600000004" pitchFamily="2" charset="0"/>
                <a:cs typeface="Signika-Light" panose="02010003020600000004" pitchFamily="2" charset="0"/>
              </a:defRPr>
            </a:lvl1pPr>
            <a:lvl2pPr>
              <a:defRPr b="0" i="0">
                <a:latin typeface="+mn-lt"/>
                <a:ea typeface="Signika-Light" panose="02010003020600000004" pitchFamily="2" charset="0"/>
                <a:cs typeface="Signika-Light" panose="02010003020600000004" pitchFamily="2" charset="0"/>
              </a:defRPr>
            </a:lvl2pPr>
            <a:lvl3pPr>
              <a:defRPr b="0" i="0">
                <a:latin typeface="+mn-lt"/>
                <a:ea typeface="Signika-Light" panose="02010003020600000004" pitchFamily="2" charset="0"/>
                <a:cs typeface="Signika-Light" panose="02010003020600000004" pitchFamily="2" charset="0"/>
              </a:defRPr>
            </a:lvl3pPr>
            <a:lvl4pPr>
              <a:defRPr b="0" i="0">
                <a:latin typeface="+mn-lt"/>
                <a:ea typeface="Signika-Light" panose="02010003020600000004" pitchFamily="2" charset="0"/>
                <a:cs typeface="Signika-Light" panose="02010003020600000004" pitchFamily="2" charset="0"/>
              </a:defRPr>
            </a:lvl4pPr>
            <a:lvl5pPr>
              <a:defRPr b="0" i="0">
                <a:latin typeface="+mn-lt"/>
                <a:ea typeface="Signika-Light" panose="02010003020600000004" pitchFamily="2" charset="0"/>
                <a:cs typeface="Signika-Light" panose="02010003020600000004"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itle 4">
            <a:extLst>
              <a:ext uri="{FF2B5EF4-FFF2-40B4-BE49-F238E27FC236}">
                <a16:creationId xmlns:a16="http://schemas.microsoft.com/office/drawing/2014/main" id="{50C0D7D0-1177-FF85-0104-EED032359B7B}"/>
              </a:ext>
            </a:extLst>
          </p:cNvPr>
          <p:cNvSpPr>
            <a:spLocks noGrp="1"/>
          </p:cNvSpPr>
          <p:nvPr>
            <p:ph type="title"/>
          </p:nvPr>
        </p:nvSpPr>
        <p:spPr>
          <a:xfrm>
            <a:off x="406800" y="365125"/>
            <a:ext cx="6151912" cy="1325563"/>
          </a:xfrm>
        </p:spPr>
        <p:txBody>
          <a:bodyPr/>
          <a:lstStyle/>
          <a:p>
            <a:r>
              <a:rPr lang="en-US"/>
              <a:t>Click to edit Master title style</a:t>
            </a:r>
            <a:endParaRPr lang="en-CA"/>
          </a:p>
        </p:txBody>
      </p:sp>
      <p:sp>
        <p:nvSpPr>
          <p:cNvPr id="9" name="Rectangle 8">
            <a:extLst>
              <a:ext uri="{FF2B5EF4-FFF2-40B4-BE49-F238E27FC236}">
                <a16:creationId xmlns:a16="http://schemas.microsoft.com/office/drawing/2014/main" id="{255E7C92-D5E9-04FF-42AA-897A80E35F99}"/>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5568EA92-989D-C9ED-78DF-867C5254881B}"/>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7" name="Group 16">
            <a:extLst>
              <a:ext uri="{FF2B5EF4-FFF2-40B4-BE49-F238E27FC236}">
                <a16:creationId xmlns:a16="http://schemas.microsoft.com/office/drawing/2014/main" id="{88E9F1E0-DA22-D92D-B62D-7EFD1FDE12F8}"/>
              </a:ext>
            </a:extLst>
          </p:cNvPr>
          <p:cNvGrpSpPr/>
          <p:nvPr userDrawn="1"/>
        </p:nvGrpSpPr>
        <p:grpSpPr>
          <a:xfrm>
            <a:off x="7991539" y="6179083"/>
            <a:ext cx="4103580" cy="701286"/>
            <a:chOff x="7991539" y="6179083"/>
            <a:chExt cx="4103580" cy="701286"/>
          </a:xfrm>
        </p:grpSpPr>
        <p:grpSp>
          <p:nvGrpSpPr>
            <p:cNvPr id="20" name="Group 19">
              <a:extLst>
                <a:ext uri="{FF2B5EF4-FFF2-40B4-BE49-F238E27FC236}">
                  <a16:creationId xmlns:a16="http://schemas.microsoft.com/office/drawing/2014/main" id="{4554BEA5-1A6E-AB9C-B3D8-5EC95A697265}"/>
                </a:ext>
              </a:extLst>
            </p:cNvPr>
            <p:cNvGrpSpPr/>
            <p:nvPr userDrawn="1"/>
          </p:nvGrpSpPr>
          <p:grpSpPr>
            <a:xfrm>
              <a:off x="7991539" y="6179083"/>
              <a:ext cx="1353366" cy="693812"/>
              <a:chOff x="7064439" y="6179083"/>
              <a:chExt cx="1353366" cy="693812"/>
            </a:xfrm>
          </p:grpSpPr>
          <p:pic>
            <p:nvPicPr>
              <p:cNvPr id="22" name="Picture 21">
                <a:extLst>
                  <a:ext uri="{FF2B5EF4-FFF2-40B4-BE49-F238E27FC236}">
                    <a16:creationId xmlns:a16="http://schemas.microsoft.com/office/drawing/2014/main" id="{54F77582-B198-BD2A-37DB-E93DD8F4051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3" name="Rectangle 22">
                <a:extLst>
                  <a:ext uri="{FF2B5EF4-FFF2-40B4-BE49-F238E27FC236}">
                    <a16:creationId xmlns:a16="http://schemas.microsoft.com/office/drawing/2014/main" id="{28B70C32-66B4-C02B-DD24-E2632ED250A5}"/>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1" name="Picture 20" descr="Text&#10;&#10;Description automatically generated with medium confidence">
              <a:extLst>
                <a:ext uri="{FF2B5EF4-FFF2-40B4-BE49-F238E27FC236}">
                  <a16:creationId xmlns:a16="http://schemas.microsoft.com/office/drawing/2014/main" id="{8C151C48-C913-FF7C-D5E1-84A11AA4DCF5}"/>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4" name="TextBox 23">
            <a:extLst>
              <a:ext uri="{FF2B5EF4-FFF2-40B4-BE49-F238E27FC236}">
                <a16:creationId xmlns:a16="http://schemas.microsoft.com/office/drawing/2014/main" id="{D6D9125E-FF96-748B-4FE8-732B4EE3031C}"/>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spTree>
    <p:extLst>
      <p:ext uri="{BB962C8B-B14F-4D97-AF65-F5344CB8AC3E}">
        <p14:creationId xmlns:p14="http://schemas.microsoft.com/office/powerpoint/2010/main" val="2515119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lenary">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F8DF7C2-5A27-5242-9796-8E4EAC950617}"/>
              </a:ext>
            </a:extLst>
          </p:cNvPr>
          <p:cNvSpPr/>
          <p:nvPr userDrawn="1"/>
        </p:nvSpPr>
        <p:spPr>
          <a:xfrm>
            <a:off x="6989527" y="135467"/>
            <a:ext cx="5202474" cy="6312438"/>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8A80B0CD-3E02-BC48-950B-844DD7ECAF3F}"/>
              </a:ext>
            </a:extLst>
          </p:cNvPr>
          <p:cNvSpPr/>
          <p:nvPr userDrawn="1"/>
        </p:nvSpPr>
        <p:spPr>
          <a:xfrm>
            <a:off x="7940682" y="712800"/>
            <a:ext cx="3333303" cy="3333303"/>
          </a:xfrm>
          <a:prstGeom prst="ellipse">
            <a:avLst/>
          </a:prstGeom>
          <a:blipFill>
            <a:blip r:embed="rId2">
              <a:duotone>
                <a:schemeClr val="bg2">
                  <a:shade val="45000"/>
                  <a:satMod val="135000"/>
                </a:schemeClr>
                <a:prstClr val="white"/>
              </a:duotone>
              <a:extLst>
                <a:ext uri="{BEBA8EAE-BF5A-486C-A8C5-ECC9F3942E4B}">
                  <a14:imgProps xmlns:a14="http://schemas.microsoft.com/office/drawing/2010/main">
                    <a14:imgLayer r:embed="rId3">
                      <a14:imgEffect>
                        <a14:brightnessContrast bright="-13000"/>
                      </a14:imgEffect>
                    </a14:imgLayer>
                  </a14:imgProps>
                </a:ext>
              </a:extLst>
            </a:blip>
            <a:srcRect/>
            <a:stretch>
              <a:fillRect l="-39000" r="-39000"/>
            </a:stretch>
          </a:blipFill>
          <a:ln w="25400">
            <a:solidFill>
              <a:srgbClr val="4C4C4C"/>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5" name="Text Placeholder 6">
            <a:extLst>
              <a:ext uri="{FF2B5EF4-FFF2-40B4-BE49-F238E27FC236}">
                <a16:creationId xmlns:a16="http://schemas.microsoft.com/office/drawing/2014/main" id="{A6F6634F-E70C-0349-8C11-45616BB9D6AF}"/>
              </a:ext>
            </a:extLst>
          </p:cNvPr>
          <p:cNvSpPr>
            <a:spLocks noGrp="1"/>
          </p:cNvSpPr>
          <p:nvPr>
            <p:ph type="body" sz="quarter" idx="11"/>
          </p:nvPr>
        </p:nvSpPr>
        <p:spPr>
          <a:xfrm>
            <a:off x="7736464" y="5207177"/>
            <a:ext cx="3741739" cy="720000"/>
          </a:xfrm>
        </p:spPr>
        <p:txBody>
          <a:bodyPr>
            <a:noAutofit/>
          </a:bodyPr>
          <a:lstStyle>
            <a:lvl1pPr marL="0" indent="0" algn="ctr">
              <a:buNone/>
              <a:defRPr sz="2800" b="1">
                <a:solidFill>
                  <a:schemeClr val="bg1"/>
                </a:solidFill>
              </a:defRPr>
            </a:lvl1pPr>
            <a:lvl2pPr marL="457200" indent="0" algn="ctr">
              <a:buNone/>
              <a:defRPr sz="3200">
                <a:solidFill>
                  <a:schemeClr val="bg1"/>
                </a:solidFill>
              </a:defRPr>
            </a:lvl2pPr>
            <a:lvl3pPr marL="914400" indent="0" algn="ctr">
              <a:buNone/>
              <a:defRPr sz="3200">
                <a:solidFill>
                  <a:schemeClr val="bg1"/>
                </a:solidFill>
              </a:defRPr>
            </a:lvl3pPr>
            <a:lvl4pPr marL="1371600" indent="0" algn="ctr">
              <a:buNone/>
              <a:defRPr sz="3200">
                <a:solidFill>
                  <a:schemeClr val="bg1"/>
                </a:solidFill>
              </a:defRPr>
            </a:lvl4pPr>
            <a:lvl5pPr marL="1828800" indent="0" algn="ctr">
              <a:buNone/>
              <a:defRPr sz="3200">
                <a:solidFill>
                  <a:schemeClr val="bg1"/>
                </a:solidFill>
              </a:defRPr>
            </a:lvl5pPr>
          </a:lstStyle>
          <a:p>
            <a:pPr lvl="0"/>
            <a:endParaRPr lang="en-CA"/>
          </a:p>
        </p:txBody>
      </p:sp>
      <p:sp>
        <p:nvSpPr>
          <p:cNvPr id="18" name="TextBox 17">
            <a:extLst>
              <a:ext uri="{FF2B5EF4-FFF2-40B4-BE49-F238E27FC236}">
                <a16:creationId xmlns:a16="http://schemas.microsoft.com/office/drawing/2014/main" id="{75A39535-2819-2943-9AA5-1C5840CF78A6}"/>
              </a:ext>
            </a:extLst>
          </p:cNvPr>
          <p:cNvSpPr txBox="1"/>
          <p:nvPr userDrawn="1"/>
        </p:nvSpPr>
        <p:spPr>
          <a:xfrm>
            <a:off x="7736464" y="4300732"/>
            <a:ext cx="3741739" cy="646331"/>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CA" sz="3600">
                <a:solidFill>
                  <a:schemeClr val="bg1"/>
                </a:solidFill>
              </a:rPr>
              <a:t>Plenary</a:t>
            </a:r>
          </a:p>
        </p:txBody>
      </p:sp>
      <p:sp>
        <p:nvSpPr>
          <p:cNvPr id="19" name="Content Placeholder 3">
            <a:extLst>
              <a:ext uri="{FF2B5EF4-FFF2-40B4-BE49-F238E27FC236}">
                <a16:creationId xmlns:a16="http://schemas.microsoft.com/office/drawing/2014/main" id="{9D72BA90-F220-0FA7-1AAC-137DFF65A31F}"/>
              </a:ext>
            </a:extLst>
          </p:cNvPr>
          <p:cNvSpPr>
            <a:spLocks noGrp="1"/>
          </p:cNvSpPr>
          <p:nvPr>
            <p:ph sz="half" idx="2"/>
          </p:nvPr>
        </p:nvSpPr>
        <p:spPr>
          <a:xfrm>
            <a:off x="406800" y="1882244"/>
            <a:ext cx="6151912" cy="4146998"/>
          </a:xfrm>
        </p:spPr>
        <p:txBody>
          <a:bodyPr/>
          <a:lstStyle>
            <a:lvl1pPr>
              <a:defRPr b="0" i="0">
                <a:latin typeface="+mn-lt"/>
                <a:ea typeface="Signika-Light" panose="02010003020600000004" pitchFamily="2" charset="0"/>
                <a:cs typeface="Signika-Light" panose="02010003020600000004" pitchFamily="2" charset="0"/>
              </a:defRPr>
            </a:lvl1pPr>
            <a:lvl2pPr>
              <a:defRPr b="0" i="0">
                <a:latin typeface="+mn-lt"/>
                <a:ea typeface="Signika-Light" panose="02010003020600000004" pitchFamily="2" charset="0"/>
                <a:cs typeface="Signika-Light" panose="02010003020600000004" pitchFamily="2" charset="0"/>
              </a:defRPr>
            </a:lvl2pPr>
            <a:lvl3pPr>
              <a:defRPr b="0" i="0">
                <a:latin typeface="+mn-lt"/>
                <a:ea typeface="Signika-Light" panose="02010003020600000004" pitchFamily="2" charset="0"/>
                <a:cs typeface="Signika-Light" panose="02010003020600000004" pitchFamily="2" charset="0"/>
              </a:defRPr>
            </a:lvl3pPr>
            <a:lvl4pPr>
              <a:defRPr b="0" i="0">
                <a:latin typeface="+mn-lt"/>
                <a:ea typeface="Signika-Light" panose="02010003020600000004" pitchFamily="2" charset="0"/>
                <a:cs typeface="Signika-Light" panose="02010003020600000004" pitchFamily="2" charset="0"/>
              </a:defRPr>
            </a:lvl4pPr>
            <a:lvl5pPr>
              <a:defRPr b="0" i="0">
                <a:latin typeface="+mn-lt"/>
                <a:ea typeface="Signika-Light" panose="02010003020600000004" pitchFamily="2" charset="0"/>
                <a:cs typeface="Signika-Light" panose="02010003020600000004"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Title 4">
            <a:extLst>
              <a:ext uri="{FF2B5EF4-FFF2-40B4-BE49-F238E27FC236}">
                <a16:creationId xmlns:a16="http://schemas.microsoft.com/office/drawing/2014/main" id="{B9D00118-8A95-3484-9AD8-D2E24B5C8F2E}"/>
              </a:ext>
            </a:extLst>
          </p:cNvPr>
          <p:cNvSpPr>
            <a:spLocks noGrp="1"/>
          </p:cNvSpPr>
          <p:nvPr>
            <p:ph type="title"/>
          </p:nvPr>
        </p:nvSpPr>
        <p:spPr>
          <a:xfrm>
            <a:off x="406800" y="365125"/>
            <a:ext cx="6151912" cy="1325563"/>
          </a:xfrm>
        </p:spPr>
        <p:txBody>
          <a:bodyPr/>
          <a:lstStyle/>
          <a:p>
            <a:r>
              <a:rPr lang="en-US"/>
              <a:t>Click to edit Master title style</a:t>
            </a:r>
            <a:endParaRPr lang="en-CA"/>
          </a:p>
        </p:txBody>
      </p:sp>
      <p:sp>
        <p:nvSpPr>
          <p:cNvPr id="9" name="Rectangle 8">
            <a:extLst>
              <a:ext uri="{FF2B5EF4-FFF2-40B4-BE49-F238E27FC236}">
                <a16:creationId xmlns:a16="http://schemas.microsoft.com/office/drawing/2014/main" id="{235F5BD2-D3AC-9A67-15B2-6FD186B1D827}"/>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1459C8B9-333E-3344-1314-656B448A71B2}"/>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7" name="Group 16">
            <a:extLst>
              <a:ext uri="{FF2B5EF4-FFF2-40B4-BE49-F238E27FC236}">
                <a16:creationId xmlns:a16="http://schemas.microsoft.com/office/drawing/2014/main" id="{76E1DD88-E582-95F5-EC81-34CE2AB95C98}"/>
              </a:ext>
            </a:extLst>
          </p:cNvPr>
          <p:cNvGrpSpPr/>
          <p:nvPr userDrawn="1"/>
        </p:nvGrpSpPr>
        <p:grpSpPr>
          <a:xfrm>
            <a:off x="7991539" y="6179083"/>
            <a:ext cx="4103580" cy="701286"/>
            <a:chOff x="7991539" y="6179083"/>
            <a:chExt cx="4103580" cy="701286"/>
          </a:xfrm>
        </p:grpSpPr>
        <p:grpSp>
          <p:nvGrpSpPr>
            <p:cNvPr id="21" name="Group 20">
              <a:extLst>
                <a:ext uri="{FF2B5EF4-FFF2-40B4-BE49-F238E27FC236}">
                  <a16:creationId xmlns:a16="http://schemas.microsoft.com/office/drawing/2014/main" id="{A6F59168-F56D-97D9-C863-824FD4D9B4E4}"/>
                </a:ext>
              </a:extLst>
            </p:cNvPr>
            <p:cNvGrpSpPr/>
            <p:nvPr userDrawn="1"/>
          </p:nvGrpSpPr>
          <p:grpSpPr>
            <a:xfrm>
              <a:off x="7991539" y="6179083"/>
              <a:ext cx="1353366" cy="693812"/>
              <a:chOff x="7064439" y="6179083"/>
              <a:chExt cx="1353366" cy="693812"/>
            </a:xfrm>
          </p:grpSpPr>
          <p:pic>
            <p:nvPicPr>
              <p:cNvPr id="23" name="Picture 22">
                <a:extLst>
                  <a:ext uri="{FF2B5EF4-FFF2-40B4-BE49-F238E27FC236}">
                    <a16:creationId xmlns:a16="http://schemas.microsoft.com/office/drawing/2014/main" id="{C7632E9E-6B68-242B-0672-EB4A640D9B7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4" name="Rectangle 23">
                <a:extLst>
                  <a:ext uri="{FF2B5EF4-FFF2-40B4-BE49-F238E27FC236}">
                    <a16:creationId xmlns:a16="http://schemas.microsoft.com/office/drawing/2014/main" id="{55CFBAE4-00E0-3425-E8B5-9FD94B537BCE}"/>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2" name="Picture 21" descr="Text&#10;&#10;Description automatically generated with medium confidence">
              <a:extLst>
                <a:ext uri="{FF2B5EF4-FFF2-40B4-BE49-F238E27FC236}">
                  <a16:creationId xmlns:a16="http://schemas.microsoft.com/office/drawing/2014/main" id="{9EB437C1-27E4-8B30-BFD8-8DE6028FB2AB}"/>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5" name="TextBox 24">
            <a:extLst>
              <a:ext uri="{FF2B5EF4-FFF2-40B4-BE49-F238E27FC236}">
                <a16:creationId xmlns:a16="http://schemas.microsoft.com/office/drawing/2014/main" id="{9E5DC1F7-5D31-D183-7EFD-CB3A0CEDB68B}"/>
              </a:ext>
            </a:extLst>
          </p:cNvPr>
          <p:cNvSpPr txBox="1"/>
          <p:nvPr userDrawn="1"/>
        </p:nvSpPr>
        <p:spPr>
          <a:xfrm>
            <a:off x="875526" y="6376118"/>
            <a:ext cx="567194"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spTree>
    <p:extLst>
      <p:ext uri="{BB962C8B-B14F-4D97-AF65-F5344CB8AC3E}">
        <p14:creationId xmlns:p14="http://schemas.microsoft.com/office/powerpoint/2010/main" val="17041150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lenary – Title Only">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F8DF7C2-5A27-5242-9796-8E4EAC950617}"/>
              </a:ext>
            </a:extLst>
          </p:cNvPr>
          <p:cNvSpPr/>
          <p:nvPr userDrawn="1"/>
        </p:nvSpPr>
        <p:spPr>
          <a:xfrm>
            <a:off x="6989527" y="135467"/>
            <a:ext cx="5202474" cy="6312438"/>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itle 1">
            <a:extLst>
              <a:ext uri="{FF2B5EF4-FFF2-40B4-BE49-F238E27FC236}">
                <a16:creationId xmlns:a16="http://schemas.microsoft.com/office/drawing/2014/main" id="{4AF01EF7-55DB-A146-9043-472929575851}"/>
              </a:ext>
            </a:extLst>
          </p:cNvPr>
          <p:cNvSpPr>
            <a:spLocks noGrp="1"/>
          </p:cNvSpPr>
          <p:nvPr>
            <p:ph type="title"/>
          </p:nvPr>
        </p:nvSpPr>
        <p:spPr>
          <a:xfrm>
            <a:off x="275303" y="2159053"/>
            <a:ext cx="6439891" cy="2381692"/>
          </a:xfrm>
        </p:spPr>
        <p:txBody>
          <a:bodyPr>
            <a:noAutofit/>
          </a:bodyPr>
          <a:lstStyle>
            <a:lvl1pPr>
              <a:defRPr sz="5400"/>
            </a:lvl1pPr>
          </a:lstStyle>
          <a:p>
            <a:r>
              <a:rPr lang="en-US"/>
              <a:t>Click to edit Master title style</a:t>
            </a:r>
          </a:p>
        </p:txBody>
      </p:sp>
      <p:sp>
        <p:nvSpPr>
          <p:cNvPr id="14" name="Oval 13">
            <a:extLst>
              <a:ext uri="{FF2B5EF4-FFF2-40B4-BE49-F238E27FC236}">
                <a16:creationId xmlns:a16="http://schemas.microsoft.com/office/drawing/2014/main" id="{8A80B0CD-3E02-BC48-950B-844DD7ECAF3F}"/>
              </a:ext>
            </a:extLst>
          </p:cNvPr>
          <p:cNvSpPr/>
          <p:nvPr userDrawn="1"/>
        </p:nvSpPr>
        <p:spPr>
          <a:xfrm>
            <a:off x="7940682" y="712800"/>
            <a:ext cx="3333303" cy="3333303"/>
          </a:xfrm>
          <a:prstGeom prst="ellipse">
            <a:avLst/>
          </a:prstGeom>
          <a:blipFill>
            <a:blip r:embed="rId2">
              <a:duotone>
                <a:schemeClr val="bg2">
                  <a:shade val="45000"/>
                  <a:satMod val="135000"/>
                </a:schemeClr>
                <a:prstClr val="white"/>
              </a:duotone>
              <a:extLst>
                <a:ext uri="{BEBA8EAE-BF5A-486C-A8C5-ECC9F3942E4B}">
                  <a14:imgProps xmlns:a14="http://schemas.microsoft.com/office/drawing/2010/main">
                    <a14:imgLayer r:embed="rId3">
                      <a14:imgEffect>
                        <a14:brightnessContrast bright="-13000"/>
                      </a14:imgEffect>
                    </a14:imgLayer>
                  </a14:imgProps>
                </a:ext>
              </a:extLst>
            </a:blip>
            <a:srcRect/>
            <a:stretch>
              <a:fillRect l="-39000" r="-39000"/>
            </a:stretch>
          </a:blipFill>
          <a:ln w="25400">
            <a:solidFill>
              <a:srgbClr val="4C4C4C"/>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2" name="Text Placeholder 6">
            <a:extLst>
              <a:ext uri="{FF2B5EF4-FFF2-40B4-BE49-F238E27FC236}">
                <a16:creationId xmlns:a16="http://schemas.microsoft.com/office/drawing/2014/main" id="{C5DCFCAC-93A5-AF40-99DD-E6DD66543C84}"/>
              </a:ext>
            </a:extLst>
          </p:cNvPr>
          <p:cNvSpPr>
            <a:spLocks noGrp="1"/>
          </p:cNvSpPr>
          <p:nvPr>
            <p:ph type="body" sz="quarter" idx="11"/>
          </p:nvPr>
        </p:nvSpPr>
        <p:spPr>
          <a:xfrm>
            <a:off x="7736464" y="5053172"/>
            <a:ext cx="3741739" cy="720000"/>
          </a:xfrm>
        </p:spPr>
        <p:txBody>
          <a:bodyPr>
            <a:noAutofit/>
          </a:bodyPr>
          <a:lstStyle>
            <a:lvl1pPr marL="0" indent="0" algn="ctr">
              <a:buNone/>
              <a:defRPr sz="2800" b="1">
                <a:solidFill>
                  <a:schemeClr val="bg1"/>
                </a:solidFill>
              </a:defRPr>
            </a:lvl1pPr>
            <a:lvl2pPr marL="457200" indent="0" algn="ctr">
              <a:buNone/>
              <a:defRPr sz="3200">
                <a:solidFill>
                  <a:schemeClr val="bg1"/>
                </a:solidFill>
              </a:defRPr>
            </a:lvl2pPr>
            <a:lvl3pPr marL="914400" indent="0" algn="ctr">
              <a:buNone/>
              <a:defRPr sz="3200">
                <a:solidFill>
                  <a:schemeClr val="bg1"/>
                </a:solidFill>
              </a:defRPr>
            </a:lvl3pPr>
            <a:lvl4pPr marL="1371600" indent="0" algn="ctr">
              <a:buNone/>
              <a:defRPr sz="3200">
                <a:solidFill>
                  <a:schemeClr val="bg1"/>
                </a:solidFill>
              </a:defRPr>
            </a:lvl4pPr>
            <a:lvl5pPr marL="1828800" indent="0" algn="ctr">
              <a:buNone/>
              <a:defRPr sz="3200">
                <a:solidFill>
                  <a:schemeClr val="bg1"/>
                </a:solidFill>
              </a:defRPr>
            </a:lvl5pPr>
          </a:lstStyle>
          <a:p>
            <a:pPr lvl="0"/>
            <a:endParaRPr lang="en-CA"/>
          </a:p>
        </p:txBody>
      </p:sp>
      <p:sp>
        <p:nvSpPr>
          <p:cNvPr id="13" name="TextBox 12">
            <a:extLst>
              <a:ext uri="{FF2B5EF4-FFF2-40B4-BE49-F238E27FC236}">
                <a16:creationId xmlns:a16="http://schemas.microsoft.com/office/drawing/2014/main" id="{B1AD4AD2-44FA-E344-94D2-9808A7F0934C}"/>
              </a:ext>
            </a:extLst>
          </p:cNvPr>
          <p:cNvSpPr txBox="1"/>
          <p:nvPr userDrawn="1"/>
        </p:nvSpPr>
        <p:spPr>
          <a:xfrm>
            <a:off x="7736464" y="4300732"/>
            <a:ext cx="3741739" cy="646331"/>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CA" sz="3600">
                <a:solidFill>
                  <a:schemeClr val="bg1"/>
                </a:solidFill>
              </a:rPr>
              <a:t>Plenary</a:t>
            </a:r>
          </a:p>
        </p:txBody>
      </p:sp>
      <p:sp>
        <p:nvSpPr>
          <p:cNvPr id="9" name="Rectangle 8">
            <a:extLst>
              <a:ext uri="{FF2B5EF4-FFF2-40B4-BE49-F238E27FC236}">
                <a16:creationId xmlns:a16="http://schemas.microsoft.com/office/drawing/2014/main" id="{ECB3273C-B81A-B8B0-8E82-CEF1909D717F}"/>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DFEBA1AF-A4CC-45B3-67DC-3C8D0192AA21}"/>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9" name="Group 18">
            <a:extLst>
              <a:ext uri="{FF2B5EF4-FFF2-40B4-BE49-F238E27FC236}">
                <a16:creationId xmlns:a16="http://schemas.microsoft.com/office/drawing/2014/main" id="{B068E645-5B26-5B5C-30A4-C89EFB75C3F7}"/>
              </a:ext>
            </a:extLst>
          </p:cNvPr>
          <p:cNvGrpSpPr/>
          <p:nvPr userDrawn="1"/>
        </p:nvGrpSpPr>
        <p:grpSpPr>
          <a:xfrm>
            <a:off x="7991539" y="6179083"/>
            <a:ext cx="4103580" cy="701286"/>
            <a:chOff x="7991539" y="6179083"/>
            <a:chExt cx="4103580" cy="701286"/>
          </a:xfrm>
        </p:grpSpPr>
        <p:grpSp>
          <p:nvGrpSpPr>
            <p:cNvPr id="20" name="Group 19">
              <a:extLst>
                <a:ext uri="{FF2B5EF4-FFF2-40B4-BE49-F238E27FC236}">
                  <a16:creationId xmlns:a16="http://schemas.microsoft.com/office/drawing/2014/main" id="{8FA9A9D2-6FD3-A97C-2A81-7EE5FF3CAD1C}"/>
                </a:ext>
              </a:extLst>
            </p:cNvPr>
            <p:cNvGrpSpPr/>
            <p:nvPr userDrawn="1"/>
          </p:nvGrpSpPr>
          <p:grpSpPr>
            <a:xfrm>
              <a:off x="7991539" y="6179083"/>
              <a:ext cx="1353366" cy="693812"/>
              <a:chOff x="7064439" y="6179083"/>
              <a:chExt cx="1353366" cy="693812"/>
            </a:xfrm>
          </p:grpSpPr>
          <p:pic>
            <p:nvPicPr>
              <p:cNvPr id="22" name="Picture 21">
                <a:extLst>
                  <a:ext uri="{FF2B5EF4-FFF2-40B4-BE49-F238E27FC236}">
                    <a16:creationId xmlns:a16="http://schemas.microsoft.com/office/drawing/2014/main" id="{E7BB6BE6-F95F-0B49-E584-91CAD891005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3" name="Rectangle 22">
                <a:extLst>
                  <a:ext uri="{FF2B5EF4-FFF2-40B4-BE49-F238E27FC236}">
                    <a16:creationId xmlns:a16="http://schemas.microsoft.com/office/drawing/2014/main" id="{7457D982-0169-A356-FFF4-FD4ABBAB60B4}"/>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1" name="Picture 20" descr="Text&#10;&#10;Description automatically generated with medium confidence">
              <a:extLst>
                <a:ext uri="{FF2B5EF4-FFF2-40B4-BE49-F238E27FC236}">
                  <a16:creationId xmlns:a16="http://schemas.microsoft.com/office/drawing/2014/main" id="{B1CD151A-581C-4B7F-96AA-E2262F05067F}"/>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4" name="TextBox 23">
            <a:extLst>
              <a:ext uri="{FF2B5EF4-FFF2-40B4-BE49-F238E27FC236}">
                <a16:creationId xmlns:a16="http://schemas.microsoft.com/office/drawing/2014/main" id="{FB9F2F52-363E-4FF9-1B1B-0DBEE9A5D9B8}"/>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spTree>
    <p:extLst>
      <p:ext uri="{BB962C8B-B14F-4D97-AF65-F5344CB8AC3E}">
        <p14:creationId xmlns:p14="http://schemas.microsoft.com/office/powerpoint/2010/main" val="335235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430605"/>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310330"/>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Rectangle 3">
            <a:extLst>
              <a:ext uri="{FF2B5EF4-FFF2-40B4-BE49-F238E27FC236}">
                <a16:creationId xmlns:a16="http://schemas.microsoft.com/office/drawing/2014/main" id="{6BF8097B-DBC8-48C8-9017-CCC279399A4D}"/>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482E334F-E726-B38A-AEB6-7BD516C1C701}"/>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 name="Group 5">
            <a:extLst>
              <a:ext uri="{FF2B5EF4-FFF2-40B4-BE49-F238E27FC236}">
                <a16:creationId xmlns:a16="http://schemas.microsoft.com/office/drawing/2014/main" id="{2595950A-A86B-AAA1-39F7-3F45F5AA1601}"/>
              </a:ext>
            </a:extLst>
          </p:cNvPr>
          <p:cNvGrpSpPr/>
          <p:nvPr userDrawn="1"/>
        </p:nvGrpSpPr>
        <p:grpSpPr>
          <a:xfrm>
            <a:off x="7991539" y="6179083"/>
            <a:ext cx="4103580" cy="701286"/>
            <a:chOff x="7991539" y="6179083"/>
            <a:chExt cx="4103580" cy="701286"/>
          </a:xfrm>
        </p:grpSpPr>
        <p:grpSp>
          <p:nvGrpSpPr>
            <p:cNvPr id="14" name="Group 13">
              <a:extLst>
                <a:ext uri="{FF2B5EF4-FFF2-40B4-BE49-F238E27FC236}">
                  <a16:creationId xmlns:a16="http://schemas.microsoft.com/office/drawing/2014/main" id="{7E20F29F-9341-F703-2162-C7C720A69D71}"/>
                </a:ext>
              </a:extLst>
            </p:cNvPr>
            <p:cNvGrpSpPr/>
            <p:nvPr userDrawn="1"/>
          </p:nvGrpSpPr>
          <p:grpSpPr>
            <a:xfrm>
              <a:off x="7991539" y="6179083"/>
              <a:ext cx="1353366" cy="693812"/>
              <a:chOff x="7064439" y="6179083"/>
              <a:chExt cx="1353366" cy="693812"/>
            </a:xfrm>
          </p:grpSpPr>
          <p:pic>
            <p:nvPicPr>
              <p:cNvPr id="17" name="Picture 16">
                <a:extLst>
                  <a:ext uri="{FF2B5EF4-FFF2-40B4-BE49-F238E27FC236}">
                    <a16:creationId xmlns:a16="http://schemas.microsoft.com/office/drawing/2014/main" id="{6FD18CC8-EDAA-D9E4-227D-F0C6AF77432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18" name="Rectangle 17">
                <a:extLst>
                  <a:ext uri="{FF2B5EF4-FFF2-40B4-BE49-F238E27FC236}">
                    <a16:creationId xmlns:a16="http://schemas.microsoft.com/office/drawing/2014/main" id="{B2D538C2-03E7-99CC-81FA-EF11BF0E6929}"/>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5" name="Picture 14" descr="Text&#10;&#10;Description automatically generated with medium confidence">
              <a:extLst>
                <a:ext uri="{FF2B5EF4-FFF2-40B4-BE49-F238E27FC236}">
                  <a16:creationId xmlns:a16="http://schemas.microsoft.com/office/drawing/2014/main" id="{FCF4E94A-01F1-35C1-9583-0299D5DE44D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19" name="TextBox 18">
            <a:extLst>
              <a:ext uri="{FF2B5EF4-FFF2-40B4-BE49-F238E27FC236}">
                <a16:creationId xmlns:a16="http://schemas.microsoft.com/office/drawing/2014/main" id="{3D40C48D-3AD1-1ACE-4593-8E93BB1A30F7}"/>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pic>
        <p:nvPicPr>
          <p:cNvPr id="12" name="Picture 11">
            <a:extLst>
              <a:ext uri="{FF2B5EF4-FFF2-40B4-BE49-F238E27FC236}">
                <a16:creationId xmlns:a16="http://schemas.microsoft.com/office/drawing/2014/main" id="{96F2175B-12A6-9446-B99D-6E662DAEB8F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760423" y="6160059"/>
            <a:ext cx="691452" cy="691452"/>
          </a:xfrm>
          <a:prstGeom prst="rect">
            <a:avLst/>
          </a:prstGeom>
        </p:spPr>
      </p:pic>
    </p:spTree>
    <p:extLst>
      <p:ext uri="{BB962C8B-B14F-4D97-AF65-F5344CB8AC3E}">
        <p14:creationId xmlns:p14="http://schemas.microsoft.com/office/powerpoint/2010/main" val="119824433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ersonal Reflection / Learning Journal">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F8DF7C2-5A27-5242-9796-8E4EAC950617}"/>
              </a:ext>
            </a:extLst>
          </p:cNvPr>
          <p:cNvSpPr/>
          <p:nvPr userDrawn="1"/>
        </p:nvSpPr>
        <p:spPr>
          <a:xfrm>
            <a:off x="6989527" y="135466"/>
            <a:ext cx="5202474" cy="6357069"/>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DE5C5E6F-1390-3347-A6A0-5F57AEDB08B5}"/>
              </a:ext>
            </a:extLst>
          </p:cNvPr>
          <p:cNvSpPr>
            <a:spLocks noGrp="1"/>
          </p:cNvSpPr>
          <p:nvPr>
            <p:ph type="body" sz="quarter" idx="10"/>
          </p:nvPr>
        </p:nvSpPr>
        <p:spPr>
          <a:xfrm>
            <a:off x="7736464" y="4424978"/>
            <a:ext cx="3741738" cy="1201737"/>
          </a:xfrm>
        </p:spPr>
        <p:txBody>
          <a:bodyPr>
            <a:normAutofit/>
          </a:bodyPr>
          <a:lstStyle>
            <a:lvl1pPr marL="0" indent="0" algn="ctr">
              <a:buNone/>
              <a:defRPr sz="3200">
                <a:solidFill>
                  <a:schemeClr val="bg1"/>
                </a:solidFill>
              </a:defRPr>
            </a:lvl1pPr>
          </a:lstStyle>
          <a:p>
            <a:pPr algn="ctr"/>
            <a:endParaRPr lang="en-US" sz="2800">
              <a:solidFill>
                <a:schemeClr val="bg1"/>
              </a:solidFill>
            </a:endParaRPr>
          </a:p>
        </p:txBody>
      </p:sp>
      <p:pic>
        <p:nvPicPr>
          <p:cNvPr id="12" name="Graphic 11" descr="Closed book">
            <a:extLst>
              <a:ext uri="{FF2B5EF4-FFF2-40B4-BE49-F238E27FC236}">
                <a16:creationId xmlns:a16="http://schemas.microsoft.com/office/drawing/2014/main" id="{D5AEAD94-1336-2D43-964F-214F95F76422}"/>
              </a:ext>
            </a:extLst>
          </p:cNvPr>
          <p:cNvPicPr>
            <a:picLocks noChangeAspect="1"/>
          </p:cNvPicPr>
          <p:nvPr userDrawn="1"/>
        </p:nvPicPr>
        <p:blipFill rotWithShape="1">
          <a:blip r:embed="rId2">
            <a:extLst>
              <a:ext uri="{96DAC541-7B7A-43D3-8B79-37D633B846F1}">
                <asvg:svgBlip xmlns:asvg="http://schemas.microsoft.com/office/drawing/2016/SVG/main" xmlns="" r:embed="rId3"/>
              </a:ext>
            </a:extLst>
          </a:blip>
          <a:srcRect l="15715" t="5131" r="15451" b="4524"/>
          <a:stretch/>
        </p:blipFill>
        <p:spPr>
          <a:xfrm>
            <a:off x="8370305" y="569997"/>
            <a:ext cx="2474057" cy="3247200"/>
          </a:xfrm>
          <a:prstGeom prst="rect">
            <a:avLst/>
          </a:prstGeom>
        </p:spPr>
      </p:pic>
      <p:sp>
        <p:nvSpPr>
          <p:cNvPr id="18" name="Content Placeholder 3">
            <a:extLst>
              <a:ext uri="{FF2B5EF4-FFF2-40B4-BE49-F238E27FC236}">
                <a16:creationId xmlns:a16="http://schemas.microsoft.com/office/drawing/2014/main" id="{75E300FB-7189-ED87-DC38-B2F2CF5FCB7D}"/>
              </a:ext>
            </a:extLst>
          </p:cNvPr>
          <p:cNvSpPr>
            <a:spLocks noGrp="1"/>
          </p:cNvSpPr>
          <p:nvPr>
            <p:ph sz="half" idx="2"/>
          </p:nvPr>
        </p:nvSpPr>
        <p:spPr>
          <a:xfrm>
            <a:off x="406800" y="1882244"/>
            <a:ext cx="6151912" cy="4146998"/>
          </a:xfrm>
        </p:spPr>
        <p:txBody>
          <a:bodyPr/>
          <a:lstStyle>
            <a:lvl1pPr>
              <a:defRPr b="0" i="0">
                <a:latin typeface="+mn-lt"/>
                <a:ea typeface="Signika-Light" panose="02010003020600000004" pitchFamily="2" charset="0"/>
                <a:cs typeface="Signika-Light" panose="02010003020600000004" pitchFamily="2" charset="0"/>
              </a:defRPr>
            </a:lvl1pPr>
            <a:lvl2pPr>
              <a:defRPr b="0" i="0">
                <a:latin typeface="+mn-lt"/>
                <a:ea typeface="Signika-Light" panose="02010003020600000004" pitchFamily="2" charset="0"/>
                <a:cs typeface="Signika-Light" panose="02010003020600000004" pitchFamily="2" charset="0"/>
              </a:defRPr>
            </a:lvl2pPr>
            <a:lvl3pPr>
              <a:defRPr b="0" i="0">
                <a:latin typeface="+mn-lt"/>
                <a:ea typeface="Signika-Light" panose="02010003020600000004" pitchFamily="2" charset="0"/>
                <a:cs typeface="Signika-Light" panose="02010003020600000004" pitchFamily="2" charset="0"/>
              </a:defRPr>
            </a:lvl3pPr>
            <a:lvl4pPr>
              <a:defRPr b="0" i="0">
                <a:latin typeface="+mn-lt"/>
                <a:ea typeface="Signika-Light" panose="02010003020600000004" pitchFamily="2" charset="0"/>
                <a:cs typeface="Signika-Light" panose="02010003020600000004" pitchFamily="2" charset="0"/>
              </a:defRPr>
            </a:lvl4pPr>
            <a:lvl5pPr>
              <a:defRPr b="0" i="0">
                <a:latin typeface="+mn-lt"/>
                <a:ea typeface="Signika-Light" panose="02010003020600000004" pitchFamily="2" charset="0"/>
                <a:cs typeface="Signika-Light" panose="02010003020600000004"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itle 4">
            <a:extLst>
              <a:ext uri="{FF2B5EF4-FFF2-40B4-BE49-F238E27FC236}">
                <a16:creationId xmlns:a16="http://schemas.microsoft.com/office/drawing/2014/main" id="{D527D8E1-19BB-AB8F-D404-05AC7AD93F3D}"/>
              </a:ext>
            </a:extLst>
          </p:cNvPr>
          <p:cNvSpPr>
            <a:spLocks noGrp="1"/>
          </p:cNvSpPr>
          <p:nvPr>
            <p:ph type="title"/>
          </p:nvPr>
        </p:nvSpPr>
        <p:spPr>
          <a:xfrm>
            <a:off x="406800" y="365125"/>
            <a:ext cx="6151912" cy="1325563"/>
          </a:xfrm>
        </p:spPr>
        <p:txBody>
          <a:bodyPr/>
          <a:lstStyle/>
          <a:p>
            <a:r>
              <a:rPr lang="en-US"/>
              <a:t>Click to edit Master title style</a:t>
            </a:r>
            <a:endParaRPr lang="en-CA"/>
          </a:p>
        </p:txBody>
      </p:sp>
      <p:sp>
        <p:nvSpPr>
          <p:cNvPr id="9" name="Rectangle 8">
            <a:extLst>
              <a:ext uri="{FF2B5EF4-FFF2-40B4-BE49-F238E27FC236}">
                <a16:creationId xmlns:a16="http://schemas.microsoft.com/office/drawing/2014/main" id="{F63A3AD6-C8B2-97CD-BB1D-61EABAB06E5B}"/>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F4079ED9-9F64-C878-BDEC-8FAFCB3ABCD7}"/>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7" name="Group 16">
            <a:extLst>
              <a:ext uri="{FF2B5EF4-FFF2-40B4-BE49-F238E27FC236}">
                <a16:creationId xmlns:a16="http://schemas.microsoft.com/office/drawing/2014/main" id="{4E643339-FDD3-8D95-3BE9-587A906F3624}"/>
              </a:ext>
            </a:extLst>
          </p:cNvPr>
          <p:cNvGrpSpPr/>
          <p:nvPr userDrawn="1"/>
        </p:nvGrpSpPr>
        <p:grpSpPr>
          <a:xfrm>
            <a:off x="7991539" y="6179083"/>
            <a:ext cx="4103580" cy="701286"/>
            <a:chOff x="7991539" y="6179083"/>
            <a:chExt cx="4103580" cy="701286"/>
          </a:xfrm>
        </p:grpSpPr>
        <p:grpSp>
          <p:nvGrpSpPr>
            <p:cNvPr id="20" name="Group 19">
              <a:extLst>
                <a:ext uri="{FF2B5EF4-FFF2-40B4-BE49-F238E27FC236}">
                  <a16:creationId xmlns:a16="http://schemas.microsoft.com/office/drawing/2014/main" id="{1A613349-BF34-A94C-B70F-1F259262FDF9}"/>
                </a:ext>
              </a:extLst>
            </p:cNvPr>
            <p:cNvGrpSpPr/>
            <p:nvPr userDrawn="1"/>
          </p:nvGrpSpPr>
          <p:grpSpPr>
            <a:xfrm>
              <a:off x="7991539" y="6179083"/>
              <a:ext cx="1353366" cy="693812"/>
              <a:chOff x="7064439" y="6179083"/>
              <a:chExt cx="1353366" cy="693812"/>
            </a:xfrm>
          </p:grpSpPr>
          <p:pic>
            <p:nvPicPr>
              <p:cNvPr id="22" name="Picture 21">
                <a:extLst>
                  <a:ext uri="{FF2B5EF4-FFF2-40B4-BE49-F238E27FC236}">
                    <a16:creationId xmlns:a16="http://schemas.microsoft.com/office/drawing/2014/main" id="{D5DB38C2-385B-094C-B368-13C66A8980D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3" name="Rectangle 22">
                <a:extLst>
                  <a:ext uri="{FF2B5EF4-FFF2-40B4-BE49-F238E27FC236}">
                    <a16:creationId xmlns:a16="http://schemas.microsoft.com/office/drawing/2014/main" id="{EF5F6EB7-4C99-DAFA-BB5C-9D6CEFB713A1}"/>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1" name="Picture 20" descr="Text&#10;&#10;Description automatically generated with medium confidence">
              <a:extLst>
                <a:ext uri="{FF2B5EF4-FFF2-40B4-BE49-F238E27FC236}">
                  <a16:creationId xmlns:a16="http://schemas.microsoft.com/office/drawing/2014/main" id="{33AC75B7-BA33-A98E-4112-F8E503B346CC}"/>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4" name="TextBox 23">
            <a:extLst>
              <a:ext uri="{FF2B5EF4-FFF2-40B4-BE49-F238E27FC236}">
                <a16:creationId xmlns:a16="http://schemas.microsoft.com/office/drawing/2014/main" id="{7D6C9FB5-5FE1-CEF2-DB0D-BDBFCF6182CA}"/>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spTree>
    <p:extLst>
      <p:ext uri="{BB962C8B-B14F-4D97-AF65-F5344CB8AC3E}">
        <p14:creationId xmlns:p14="http://schemas.microsoft.com/office/powerpoint/2010/main" val="53940212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Learning Review">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F8DF7C2-5A27-5242-9796-8E4EAC950617}"/>
              </a:ext>
            </a:extLst>
          </p:cNvPr>
          <p:cNvSpPr/>
          <p:nvPr userDrawn="1"/>
        </p:nvSpPr>
        <p:spPr>
          <a:xfrm>
            <a:off x="6989527" y="141732"/>
            <a:ext cx="5202474" cy="6350804"/>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325">
            <a:extLst>
              <a:ext uri="{FF2B5EF4-FFF2-40B4-BE49-F238E27FC236}">
                <a16:creationId xmlns:a16="http://schemas.microsoft.com/office/drawing/2014/main" id="{F5782CE7-C235-AA44-ACDF-81BFA5CE58D1}"/>
              </a:ext>
            </a:extLst>
          </p:cNvPr>
          <p:cNvSpPr>
            <a:spLocks noChangeArrowheads="1"/>
          </p:cNvSpPr>
          <p:nvPr userDrawn="1"/>
        </p:nvSpPr>
        <p:spPr bwMode="auto">
          <a:xfrm>
            <a:off x="8303061" y="525549"/>
            <a:ext cx="2575407" cy="3464904"/>
          </a:xfrm>
          <a:custGeom>
            <a:avLst/>
            <a:gdLst>
              <a:gd name="T0" fmla="*/ 2147483647 w 1046"/>
              <a:gd name="T1" fmla="*/ 2147483647 h 1405"/>
              <a:gd name="T2" fmla="*/ 2147483647 w 1046"/>
              <a:gd name="T3" fmla="*/ 2147483647 h 1405"/>
              <a:gd name="T4" fmla="*/ 2147483647 w 1046"/>
              <a:gd name="T5" fmla="*/ 2147483647 h 1405"/>
              <a:gd name="T6" fmla="*/ 2147483647 w 1046"/>
              <a:gd name="T7" fmla="*/ 2147483647 h 1405"/>
              <a:gd name="T8" fmla="*/ 2147483647 w 1046"/>
              <a:gd name="T9" fmla="*/ 2147483647 h 1405"/>
              <a:gd name="T10" fmla="*/ 2147483647 w 1046"/>
              <a:gd name="T11" fmla="*/ 2147483647 h 1405"/>
              <a:gd name="T12" fmla="*/ 2147483647 w 1046"/>
              <a:gd name="T13" fmla="*/ 2147483647 h 1405"/>
              <a:gd name="T14" fmla="*/ 2147483647 w 1046"/>
              <a:gd name="T15" fmla="*/ 2147483647 h 1405"/>
              <a:gd name="T16" fmla="*/ 2147483647 w 1046"/>
              <a:gd name="T17" fmla="*/ 2147483647 h 1405"/>
              <a:gd name="T18" fmla="*/ 2147483647 w 1046"/>
              <a:gd name="T19" fmla="*/ 2147483647 h 1405"/>
              <a:gd name="T20" fmla="*/ 2147483647 w 1046"/>
              <a:gd name="T21" fmla="*/ 2147483647 h 1405"/>
              <a:gd name="T22" fmla="*/ 2147483647 w 1046"/>
              <a:gd name="T23" fmla="*/ 2147483647 h 1405"/>
              <a:gd name="T24" fmla="*/ 2147483647 w 1046"/>
              <a:gd name="T25" fmla="*/ 2147483647 h 1405"/>
              <a:gd name="T26" fmla="*/ 2147483647 w 1046"/>
              <a:gd name="T27" fmla="*/ 2147483647 h 1405"/>
              <a:gd name="T28" fmla="*/ 2147483647 w 1046"/>
              <a:gd name="T29" fmla="*/ 0 h 1405"/>
              <a:gd name="T30" fmla="*/ 2147483647 w 1046"/>
              <a:gd name="T31" fmla="*/ 2147483647 h 1405"/>
              <a:gd name="T32" fmla="*/ 2147483647 w 1046"/>
              <a:gd name="T33" fmla="*/ 2147483647 h 1405"/>
              <a:gd name="T34" fmla="*/ 2147483647 w 1046"/>
              <a:gd name="T35" fmla="*/ 2147483647 h 1405"/>
              <a:gd name="T36" fmla="*/ 2147483647 w 1046"/>
              <a:gd name="T37" fmla="*/ 2147483647 h 1405"/>
              <a:gd name="T38" fmla="*/ 2147483647 w 1046"/>
              <a:gd name="T39" fmla="*/ 2147483647 h 1405"/>
              <a:gd name="T40" fmla="*/ 2147483647 w 1046"/>
              <a:gd name="T41" fmla="*/ 2147483647 h 1405"/>
              <a:gd name="T42" fmla="*/ 2147483647 w 1046"/>
              <a:gd name="T43" fmla="*/ 2147483647 h 1405"/>
              <a:gd name="T44" fmla="*/ 2147483647 w 1046"/>
              <a:gd name="T45" fmla="*/ 2147483647 h 1405"/>
              <a:gd name="T46" fmla="*/ 2147483647 w 1046"/>
              <a:gd name="T47" fmla="*/ 2147483647 h 1405"/>
              <a:gd name="T48" fmla="*/ 2147483647 w 1046"/>
              <a:gd name="T49" fmla="*/ 2147483647 h 1405"/>
              <a:gd name="T50" fmla="*/ 0 w 1046"/>
              <a:gd name="T51" fmla="*/ 2147483647 h 1405"/>
              <a:gd name="T52" fmla="*/ 2147483647 w 1046"/>
              <a:gd name="T53" fmla="*/ 2147483647 h 1405"/>
              <a:gd name="T54" fmla="*/ 2147483647 w 1046"/>
              <a:gd name="T55" fmla="*/ 2147483647 h 1405"/>
              <a:gd name="T56" fmla="*/ 2147483647 w 1046"/>
              <a:gd name="T57" fmla="*/ 2147483647 h 1405"/>
              <a:gd name="T58" fmla="*/ 2147483647 w 1046"/>
              <a:gd name="T59" fmla="*/ 2147483647 h 1405"/>
              <a:gd name="T60" fmla="*/ 2147483647 w 1046"/>
              <a:gd name="T61" fmla="*/ 2147483647 h 1405"/>
              <a:gd name="T62" fmla="*/ 2147483647 w 1046"/>
              <a:gd name="T63" fmla="*/ 2147483647 h 1405"/>
              <a:gd name="T64" fmla="*/ 2147483647 w 1046"/>
              <a:gd name="T65" fmla="*/ 2147483647 h 1405"/>
              <a:gd name="T66" fmla="*/ 2147483647 w 1046"/>
              <a:gd name="T67" fmla="*/ 2147483647 h 1405"/>
              <a:gd name="T68" fmla="*/ 2147483647 w 1046"/>
              <a:gd name="T69" fmla="*/ 2147483647 h 1405"/>
              <a:gd name="T70" fmla="*/ 2147483647 w 1046"/>
              <a:gd name="T71" fmla="*/ 2147483647 h 14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46" h="1405">
                <a:moveTo>
                  <a:pt x="870" y="526"/>
                </a:moveTo>
                <a:cubicBezTo>
                  <a:pt x="870" y="702"/>
                  <a:pt x="694" y="877"/>
                  <a:pt x="694" y="1053"/>
                </a:cubicBezTo>
                <a:cubicBezTo>
                  <a:pt x="343" y="1053"/>
                  <a:pt x="343" y="1053"/>
                  <a:pt x="343" y="1053"/>
                </a:cubicBezTo>
                <a:cubicBezTo>
                  <a:pt x="343" y="877"/>
                  <a:pt x="176" y="702"/>
                  <a:pt x="176" y="526"/>
                </a:cubicBezTo>
                <a:cubicBezTo>
                  <a:pt x="176" y="334"/>
                  <a:pt x="326" y="175"/>
                  <a:pt x="519" y="175"/>
                </a:cubicBezTo>
                <a:cubicBezTo>
                  <a:pt x="719" y="175"/>
                  <a:pt x="870" y="334"/>
                  <a:pt x="870" y="526"/>
                </a:cubicBezTo>
                <a:close/>
                <a:moveTo>
                  <a:pt x="652" y="1229"/>
                </a:moveTo>
                <a:cubicBezTo>
                  <a:pt x="393" y="1229"/>
                  <a:pt x="393" y="1229"/>
                  <a:pt x="393" y="1229"/>
                </a:cubicBezTo>
                <a:cubicBezTo>
                  <a:pt x="368" y="1229"/>
                  <a:pt x="343" y="1245"/>
                  <a:pt x="343" y="1270"/>
                </a:cubicBezTo>
                <a:cubicBezTo>
                  <a:pt x="343" y="1296"/>
                  <a:pt x="368" y="1321"/>
                  <a:pt x="393" y="1321"/>
                </a:cubicBezTo>
                <a:cubicBezTo>
                  <a:pt x="402" y="1321"/>
                  <a:pt x="402" y="1321"/>
                  <a:pt x="402" y="1321"/>
                </a:cubicBezTo>
                <a:cubicBezTo>
                  <a:pt x="418" y="1371"/>
                  <a:pt x="469" y="1404"/>
                  <a:pt x="519" y="1404"/>
                </a:cubicBezTo>
                <a:cubicBezTo>
                  <a:pt x="577" y="1404"/>
                  <a:pt x="627" y="1371"/>
                  <a:pt x="644" y="1321"/>
                </a:cubicBezTo>
                <a:cubicBezTo>
                  <a:pt x="652" y="1321"/>
                  <a:pt x="652" y="1321"/>
                  <a:pt x="652" y="1321"/>
                </a:cubicBezTo>
                <a:cubicBezTo>
                  <a:pt x="677" y="1321"/>
                  <a:pt x="694" y="1296"/>
                  <a:pt x="694" y="1270"/>
                </a:cubicBezTo>
                <a:cubicBezTo>
                  <a:pt x="694" y="1245"/>
                  <a:pt x="677" y="1229"/>
                  <a:pt x="652" y="1229"/>
                </a:cubicBezTo>
                <a:close/>
                <a:moveTo>
                  <a:pt x="652" y="1095"/>
                </a:moveTo>
                <a:cubicBezTo>
                  <a:pt x="393" y="1095"/>
                  <a:pt x="393" y="1095"/>
                  <a:pt x="393" y="1095"/>
                </a:cubicBezTo>
                <a:cubicBezTo>
                  <a:pt x="368" y="1095"/>
                  <a:pt x="343" y="1120"/>
                  <a:pt x="343" y="1145"/>
                </a:cubicBezTo>
                <a:cubicBezTo>
                  <a:pt x="343" y="1162"/>
                  <a:pt x="368" y="1187"/>
                  <a:pt x="393" y="1187"/>
                </a:cubicBezTo>
                <a:cubicBezTo>
                  <a:pt x="652" y="1187"/>
                  <a:pt x="652" y="1187"/>
                  <a:pt x="652" y="1187"/>
                </a:cubicBezTo>
                <a:cubicBezTo>
                  <a:pt x="677" y="1187"/>
                  <a:pt x="694" y="1162"/>
                  <a:pt x="694" y="1145"/>
                </a:cubicBezTo>
                <a:cubicBezTo>
                  <a:pt x="694" y="1120"/>
                  <a:pt x="677" y="1095"/>
                  <a:pt x="652" y="1095"/>
                </a:cubicBezTo>
                <a:close/>
                <a:moveTo>
                  <a:pt x="42" y="301"/>
                </a:moveTo>
                <a:cubicBezTo>
                  <a:pt x="126" y="351"/>
                  <a:pt x="126" y="351"/>
                  <a:pt x="126" y="351"/>
                </a:cubicBezTo>
                <a:cubicBezTo>
                  <a:pt x="134" y="326"/>
                  <a:pt x="151" y="301"/>
                  <a:pt x="168" y="275"/>
                </a:cubicBezTo>
                <a:cubicBezTo>
                  <a:pt x="92" y="225"/>
                  <a:pt x="92" y="225"/>
                  <a:pt x="92" y="225"/>
                </a:cubicBezTo>
                <a:lnTo>
                  <a:pt x="42" y="301"/>
                </a:lnTo>
                <a:close/>
                <a:moveTo>
                  <a:pt x="569" y="92"/>
                </a:moveTo>
                <a:cubicBezTo>
                  <a:pt x="569" y="0"/>
                  <a:pt x="569" y="0"/>
                  <a:pt x="569" y="0"/>
                </a:cubicBezTo>
                <a:cubicBezTo>
                  <a:pt x="477" y="0"/>
                  <a:pt x="477" y="0"/>
                  <a:pt x="477" y="0"/>
                </a:cubicBezTo>
                <a:cubicBezTo>
                  <a:pt x="477" y="92"/>
                  <a:pt x="477" y="92"/>
                  <a:pt x="477" y="92"/>
                </a:cubicBezTo>
                <a:cubicBezTo>
                  <a:pt x="493" y="92"/>
                  <a:pt x="510" y="92"/>
                  <a:pt x="519" y="92"/>
                </a:cubicBezTo>
                <a:cubicBezTo>
                  <a:pt x="535" y="92"/>
                  <a:pt x="552" y="92"/>
                  <a:pt x="569" y="92"/>
                </a:cubicBezTo>
                <a:close/>
                <a:moveTo>
                  <a:pt x="343" y="133"/>
                </a:moveTo>
                <a:cubicBezTo>
                  <a:pt x="301" y="50"/>
                  <a:pt x="301" y="50"/>
                  <a:pt x="301" y="50"/>
                </a:cubicBezTo>
                <a:cubicBezTo>
                  <a:pt x="218" y="92"/>
                  <a:pt x="218" y="92"/>
                  <a:pt x="218" y="92"/>
                </a:cubicBezTo>
                <a:cubicBezTo>
                  <a:pt x="268" y="175"/>
                  <a:pt x="268" y="175"/>
                  <a:pt x="268" y="175"/>
                </a:cubicBezTo>
                <a:cubicBezTo>
                  <a:pt x="293" y="159"/>
                  <a:pt x="318" y="142"/>
                  <a:pt x="343" y="133"/>
                </a:cubicBezTo>
                <a:close/>
                <a:moveTo>
                  <a:pt x="1004" y="301"/>
                </a:moveTo>
                <a:cubicBezTo>
                  <a:pt x="953" y="225"/>
                  <a:pt x="953" y="225"/>
                  <a:pt x="953" y="225"/>
                </a:cubicBezTo>
                <a:cubicBezTo>
                  <a:pt x="878" y="275"/>
                  <a:pt x="878" y="275"/>
                  <a:pt x="878" y="275"/>
                </a:cubicBezTo>
                <a:cubicBezTo>
                  <a:pt x="895" y="301"/>
                  <a:pt x="912" y="326"/>
                  <a:pt x="920" y="351"/>
                </a:cubicBezTo>
                <a:lnTo>
                  <a:pt x="1004" y="301"/>
                </a:lnTo>
                <a:close/>
                <a:moveTo>
                  <a:pt x="820" y="92"/>
                </a:moveTo>
                <a:cubicBezTo>
                  <a:pt x="744" y="50"/>
                  <a:pt x="744" y="50"/>
                  <a:pt x="744" y="50"/>
                </a:cubicBezTo>
                <a:cubicBezTo>
                  <a:pt x="702" y="133"/>
                  <a:pt x="702" y="133"/>
                  <a:pt x="702" y="133"/>
                </a:cubicBezTo>
                <a:cubicBezTo>
                  <a:pt x="727" y="142"/>
                  <a:pt x="753" y="159"/>
                  <a:pt x="778" y="175"/>
                </a:cubicBezTo>
                <a:lnTo>
                  <a:pt x="820" y="92"/>
                </a:lnTo>
                <a:close/>
                <a:moveTo>
                  <a:pt x="84" y="526"/>
                </a:moveTo>
                <a:cubicBezTo>
                  <a:pt x="84" y="510"/>
                  <a:pt x="84" y="501"/>
                  <a:pt x="92" y="485"/>
                </a:cubicBezTo>
                <a:cubicBezTo>
                  <a:pt x="0" y="485"/>
                  <a:pt x="0" y="485"/>
                  <a:pt x="0" y="485"/>
                </a:cubicBezTo>
                <a:cubicBezTo>
                  <a:pt x="0" y="568"/>
                  <a:pt x="0" y="568"/>
                  <a:pt x="0" y="568"/>
                </a:cubicBezTo>
                <a:cubicBezTo>
                  <a:pt x="92" y="568"/>
                  <a:pt x="92" y="568"/>
                  <a:pt x="92" y="568"/>
                </a:cubicBezTo>
                <a:cubicBezTo>
                  <a:pt x="84" y="560"/>
                  <a:pt x="84" y="543"/>
                  <a:pt x="84" y="526"/>
                </a:cubicBezTo>
                <a:close/>
                <a:moveTo>
                  <a:pt x="953" y="485"/>
                </a:moveTo>
                <a:cubicBezTo>
                  <a:pt x="953" y="501"/>
                  <a:pt x="962" y="510"/>
                  <a:pt x="962" y="526"/>
                </a:cubicBezTo>
                <a:cubicBezTo>
                  <a:pt x="962" y="543"/>
                  <a:pt x="953" y="560"/>
                  <a:pt x="953" y="568"/>
                </a:cubicBezTo>
                <a:cubicBezTo>
                  <a:pt x="1045" y="568"/>
                  <a:pt x="1045" y="568"/>
                  <a:pt x="1045" y="568"/>
                </a:cubicBezTo>
                <a:cubicBezTo>
                  <a:pt x="1045" y="485"/>
                  <a:pt x="1045" y="485"/>
                  <a:pt x="1045" y="485"/>
                </a:cubicBezTo>
                <a:lnTo>
                  <a:pt x="953" y="485"/>
                </a:lnTo>
                <a:close/>
                <a:moveTo>
                  <a:pt x="886" y="786"/>
                </a:moveTo>
                <a:cubicBezTo>
                  <a:pt x="953" y="827"/>
                  <a:pt x="953" y="827"/>
                  <a:pt x="953" y="827"/>
                </a:cubicBezTo>
                <a:cubicBezTo>
                  <a:pt x="1004" y="752"/>
                  <a:pt x="1004" y="752"/>
                  <a:pt x="1004" y="752"/>
                </a:cubicBezTo>
                <a:cubicBezTo>
                  <a:pt x="920" y="710"/>
                  <a:pt x="920" y="710"/>
                  <a:pt x="920" y="710"/>
                </a:cubicBezTo>
                <a:cubicBezTo>
                  <a:pt x="912" y="735"/>
                  <a:pt x="895" y="761"/>
                  <a:pt x="886" y="786"/>
                </a:cubicBezTo>
                <a:close/>
                <a:moveTo>
                  <a:pt x="42" y="752"/>
                </a:moveTo>
                <a:cubicBezTo>
                  <a:pt x="92" y="827"/>
                  <a:pt x="92" y="827"/>
                  <a:pt x="92" y="827"/>
                </a:cubicBezTo>
                <a:cubicBezTo>
                  <a:pt x="159" y="786"/>
                  <a:pt x="159" y="786"/>
                  <a:pt x="159" y="786"/>
                </a:cubicBezTo>
                <a:cubicBezTo>
                  <a:pt x="151" y="761"/>
                  <a:pt x="134" y="735"/>
                  <a:pt x="126" y="710"/>
                </a:cubicBezTo>
                <a:lnTo>
                  <a:pt x="42" y="752"/>
                </a:lnTo>
                <a:close/>
                <a:moveTo>
                  <a:pt x="42" y="752"/>
                </a:moveTo>
                <a:lnTo>
                  <a:pt x="42" y="752"/>
                </a:lnTo>
                <a:close/>
              </a:path>
            </a:pathLst>
          </a:custGeom>
          <a:solidFill>
            <a:schemeClr val="bg1"/>
          </a:solidFill>
          <a:ln>
            <a:noFill/>
          </a:ln>
        </p:spPr>
        <p:txBody>
          <a:bodyPr wrap="none" lIns="182862" tIns="91430" rIns="182862" bIns="91430" anchor="ctr"/>
          <a:lstStyle/>
          <a:p>
            <a:endParaRPr lang="en-CA"/>
          </a:p>
        </p:txBody>
      </p:sp>
      <p:sp>
        <p:nvSpPr>
          <p:cNvPr id="15" name="Text Placeholder 6">
            <a:extLst>
              <a:ext uri="{FF2B5EF4-FFF2-40B4-BE49-F238E27FC236}">
                <a16:creationId xmlns:a16="http://schemas.microsoft.com/office/drawing/2014/main" id="{B5068ACC-E385-634A-AE29-E714242ADD11}"/>
              </a:ext>
            </a:extLst>
          </p:cNvPr>
          <p:cNvSpPr>
            <a:spLocks noGrp="1"/>
          </p:cNvSpPr>
          <p:nvPr>
            <p:ph type="body" sz="quarter" idx="11"/>
          </p:nvPr>
        </p:nvSpPr>
        <p:spPr>
          <a:xfrm>
            <a:off x="7719895" y="4992686"/>
            <a:ext cx="3741739" cy="720000"/>
          </a:xfrm>
        </p:spPr>
        <p:txBody>
          <a:bodyPr>
            <a:noAutofit/>
          </a:bodyPr>
          <a:lstStyle>
            <a:lvl1pPr marL="0" indent="0" algn="ctr">
              <a:buNone/>
              <a:defRPr sz="2800" b="1">
                <a:solidFill>
                  <a:schemeClr val="bg1"/>
                </a:solidFill>
              </a:defRPr>
            </a:lvl1pPr>
            <a:lvl2pPr marL="457200" indent="0" algn="ctr">
              <a:buNone/>
              <a:defRPr sz="3200">
                <a:solidFill>
                  <a:schemeClr val="bg1"/>
                </a:solidFill>
              </a:defRPr>
            </a:lvl2pPr>
            <a:lvl3pPr marL="914400" indent="0" algn="ctr">
              <a:buNone/>
              <a:defRPr sz="3200">
                <a:solidFill>
                  <a:schemeClr val="bg1"/>
                </a:solidFill>
              </a:defRPr>
            </a:lvl3pPr>
            <a:lvl4pPr marL="1371600" indent="0" algn="ctr">
              <a:buNone/>
              <a:defRPr sz="3200">
                <a:solidFill>
                  <a:schemeClr val="bg1"/>
                </a:solidFill>
              </a:defRPr>
            </a:lvl4pPr>
            <a:lvl5pPr marL="1828800" indent="0" algn="ctr">
              <a:buNone/>
              <a:defRPr sz="3200">
                <a:solidFill>
                  <a:schemeClr val="bg1"/>
                </a:solidFill>
              </a:defRPr>
            </a:lvl5pPr>
          </a:lstStyle>
          <a:p>
            <a:pPr lvl="0"/>
            <a:endParaRPr lang="en-CA"/>
          </a:p>
        </p:txBody>
      </p:sp>
      <p:sp>
        <p:nvSpPr>
          <p:cNvPr id="18" name="TextBox 17">
            <a:extLst>
              <a:ext uri="{FF2B5EF4-FFF2-40B4-BE49-F238E27FC236}">
                <a16:creationId xmlns:a16="http://schemas.microsoft.com/office/drawing/2014/main" id="{6E05E765-E0A4-B64C-A2FC-6CBD854EDA7B}"/>
              </a:ext>
            </a:extLst>
          </p:cNvPr>
          <p:cNvSpPr txBox="1"/>
          <p:nvPr userDrawn="1"/>
        </p:nvSpPr>
        <p:spPr>
          <a:xfrm>
            <a:off x="7719895" y="4131397"/>
            <a:ext cx="3741739" cy="646331"/>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CA" sz="3600">
                <a:solidFill>
                  <a:schemeClr val="bg1"/>
                </a:solidFill>
              </a:rPr>
              <a:t>Learning Review</a:t>
            </a:r>
          </a:p>
        </p:txBody>
      </p:sp>
      <p:sp>
        <p:nvSpPr>
          <p:cNvPr id="19" name="Content Placeholder 3">
            <a:extLst>
              <a:ext uri="{FF2B5EF4-FFF2-40B4-BE49-F238E27FC236}">
                <a16:creationId xmlns:a16="http://schemas.microsoft.com/office/drawing/2014/main" id="{8342E4EC-D1EB-D0B6-7186-324998D81669}"/>
              </a:ext>
            </a:extLst>
          </p:cNvPr>
          <p:cNvSpPr>
            <a:spLocks noGrp="1"/>
          </p:cNvSpPr>
          <p:nvPr>
            <p:ph sz="half" idx="2"/>
          </p:nvPr>
        </p:nvSpPr>
        <p:spPr>
          <a:xfrm>
            <a:off x="406800" y="1882244"/>
            <a:ext cx="6151912" cy="4146998"/>
          </a:xfrm>
        </p:spPr>
        <p:txBody>
          <a:bodyPr/>
          <a:lstStyle>
            <a:lvl1pPr>
              <a:defRPr b="0" i="0">
                <a:latin typeface="+mn-lt"/>
                <a:ea typeface="Signika-Light" panose="02010003020600000004" pitchFamily="2" charset="0"/>
                <a:cs typeface="Signika-Light" panose="02010003020600000004" pitchFamily="2" charset="0"/>
              </a:defRPr>
            </a:lvl1pPr>
            <a:lvl2pPr>
              <a:defRPr b="0" i="0">
                <a:latin typeface="+mn-lt"/>
                <a:ea typeface="Signika-Light" panose="02010003020600000004" pitchFamily="2" charset="0"/>
                <a:cs typeface="Signika-Light" panose="02010003020600000004" pitchFamily="2" charset="0"/>
              </a:defRPr>
            </a:lvl2pPr>
            <a:lvl3pPr>
              <a:defRPr b="0" i="0">
                <a:latin typeface="+mn-lt"/>
                <a:ea typeface="Signika-Light" panose="02010003020600000004" pitchFamily="2" charset="0"/>
                <a:cs typeface="Signika-Light" panose="02010003020600000004" pitchFamily="2" charset="0"/>
              </a:defRPr>
            </a:lvl3pPr>
            <a:lvl4pPr>
              <a:defRPr b="0" i="0">
                <a:latin typeface="+mn-lt"/>
                <a:ea typeface="Signika-Light" panose="02010003020600000004" pitchFamily="2" charset="0"/>
                <a:cs typeface="Signika-Light" panose="02010003020600000004" pitchFamily="2" charset="0"/>
              </a:defRPr>
            </a:lvl4pPr>
            <a:lvl5pPr>
              <a:defRPr b="0" i="0">
                <a:latin typeface="+mn-lt"/>
                <a:ea typeface="Signika-Light" panose="02010003020600000004" pitchFamily="2" charset="0"/>
                <a:cs typeface="Signika-Light" panose="02010003020600000004"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Title 4">
            <a:extLst>
              <a:ext uri="{FF2B5EF4-FFF2-40B4-BE49-F238E27FC236}">
                <a16:creationId xmlns:a16="http://schemas.microsoft.com/office/drawing/2014/main" id="{BF8F567E-EDEA-92E0-B426-B41B5C120E21}"/>
              </a:ext>
            </a:extLst>
          </p:cNvPr>
          <p:cNvSpPr>
            <a:spLocks noGrp="1"/>
          </p:cNvSpPr>
          <p:nvPr>
            <p:ph type="title"/>
          </p:nvPr>
        </p:nvSpPr>
        <p:spPr>
          <a:xfrm>
            <a:off x="406800" y="365125"/>
            <a:ext cx="6151912" cy="1325563"/>
          </a:xfrm>
        </p:spPr>
        <p:txBody>
          <a:bodyPr/>
          <a:lstStyle/>
          <a:p>
            <a:r>
              <a:rPr lang="en-US"/>
              <a:t>Click to edit Master title style</a:t>
            </a:r>
            <a:endParaRPr lang="en-CA"/>
          </a:p>
        </p:txBody>
      </p:sp>
      <p:sp>
        <p:nvSpPr>
          <p:cNvPr id="9" name="Rectangle 8">
            <a:extLst>
              <a:ext uri="{FF2B5EF4-FFF2-40B4-BE49-F238E27FC236}">
                <a16:creationId xmlns:a16="http://schemas.microsoft.com/office/drawing/2014/main" id="{62F840CB-2B24-19AD-F0B6-BA821A09331A}"/>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4F84DE6F-1188-D805-2C88-A8CA09279218}"/>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7" name="Group 16">
            <a:extLst>
              <a:ext uri="{FF2B5EF4-FFF2-40B4-BE49-F238E27FC236}">
                <a16:creationId xmlns:a16="http://schemas.microsoft.com/office/drawing/2014/main" id="{68EE4EC8-40F6-959F-FF72-571D02D1BA20}"/>
              </a:ext>
            </a:extLst>
          </p:cNvPr>
          <p:cNvGrpSpPr/>
          <p:nvPr userDrawn="1"/>
        </p:nvGrpSpPr>
        <p:grpSpPr>
          <a:xfrm>
            <a:off x="7991539" y="6179083"/>
            <a:ext cx="4103580" cy="701286"/>
            <a:chOff x="7991539" y="6179083"/>
            <a:chExt cx="4103580" cy="701286"/>
          </a:xfrm>
        </p:grpSpPr>
        <p:grpSp>
          <p:nvGrpSpPr>
            <p:cNvPr id="21" name="Group 20">
              <a:extLst>
                <a:ext uri="{FF2B5EF4-FFF2-40B4-BE49-F238E27FC236}">
                  <a16:creationId xmlns:a16="http://schemas.microsoft.com/office/drawing/2014/main" id="{1433ED02-94DF-467A-F6A6-0D7754453315}"/>
                </a:ext>
              </a:extLst>
            </p:cNvPr>
            <p:cNvGrpSpPr/>
            <p:nvPr userDrawn="1"/>
          </p:nvGrpSpPr>
          <p:grpSpPr>
            <a:xfrm>
              <a:off x="7991539" y="6179083"/>
              <a:ext cx="1353366" cy="693812"/>
              <a:chOff x="7064439" y="6179083"/>
              <a:chExt cx="1353366" cy="693812"/>
            </a:xfrm>
          </p:grpSpPr>
          <p:pic>
            <p:nvPicPr>
              <p:cNvPr id="23" name="Picture 22">
                <a:extLst>
                  <a:ext uri="{FF2B5EF4-FFF2-40B4-BE49-F238E27FC236}">
                    <a16:creationId xmlns:a16="http://schemas.microsoft.com/office/drawing/2014/main" id="{8C5DBB77-3C82-5BB7-B641-0B1E45425A8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4" name="Rectangle 23">
                <a:extLst>
                  <a:ext uri="{FF2B5EF4-FFF2-40B4-BE49-F238E27FC236}">
                    <a16:creationId xmlns:a16="http://schemas.microsoft.com/office/drawing/2014/main" id="{BEB51F84-73EB-B840-CAE4-F4B73EE4E600}"/>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2" name="Picture 21" descr="Text&#10;&#10;Description automatically generated with medium confidence">
              <a:extLst>
                <a:ext uri="{FF2B5EF4-FFF2-40B4-BE49-F238E27FC236}">
                  <a16:creationId xmlns:a16="http://schemas.microsoft.com/office/drawing/2014/main" id="{8C74B26D-61E6-0668-B3A2-EA3356D1143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5" name="TextBox 24">
            <a:extLst>
              <a:ext uri="{FF2B5EF4-FFF2-40B4-BE49-F238E27FC236}">
                <a16:creationId xmlns:a16="http://schemas.microsoft.com/office/drawing/2014/main" id="{BF263F44-07FD-7DDC-CF12-0156D884E94C}"/>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spTree>
    <p:extLst>
      <p:ext uri="{BB962C8B-B14F-4D97-AF65-F5344CB8AC3E}">
        <p14:creationId xmlns:p14="http://schemas.microsoft.com/office/powerpoint/2010/main" val="11980380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Word Clou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F8DF7C2-5A27-5242-9796-8E4EAC950617}"/>
              </a:ext>
            </a:extLst>
          </p:cNvPr>
          <p:cNvSpPr/>
          <p:nvPr userDrawn="1"/>
        </p:nvSpPr>
        <p:spPr>
          <a:xfrm>
            <a:off x="6978893" y="141731"/>
            <a:ext cx="5213107" cy="6350805"/>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a:extLst>
              <a:ext uri="{FF2B5EF4-FFF2-40B4-BE49-F238E27FC236}">
                <a16:creationId xmlns:a16="http://schemas.microsoft.com/office/drawing/2014/main" id="{5A1C63DD-448E-6240-83AA-E5F7F93EBAC1}"/>
              </a:ext>
            </a:extLst>
          </p:cNvPr>
          <p:cNvSpPr>
            <a:spLocks noGrp="1"/>
          </p:cNvSpPr>
          <p:nvPr>
            <p:ph type="body" sz="quarter" idx="11"/>
          </p:nvPr>
        </p:nvSpPr>
        <p:spPr>
          <a:xfrm>
            <a:off x="7725831" y="4744333"/>
            <a:ext cx="3741739" cy="720000"/>
          </a:xfrm>
        </p:spPr>
        <p:txBody>
          <a:bodyPr>
            <a:noAutofit/>
          </a:bodyPr>
          <a:lstStyle>
            <a:lvl1pPr marL="0" indent="0" algn="ctr">
              <a:buNone/>
              <a:defRPr sz="2800" b="1">
                <a:solidFill>
                  <a:schemeClr val="bg1"/>
                </a:solidFill>
              </a:defRPr>
            </a:lvl1pPr>
            <a:lvl2pPr marL="457200" indent="0" algn="ctr">
              <a:buNone/>
              <a:defRPr sz="3200">
                <a:solidFill>
                  <a:schemeClr val="bg1"/>
                </a:solidFill>
              </a:defRPr>
            </a:lvl2pPr>
            <a:lvl3pPr marL="914400" indent="0" algn="ctr">
              <a:buNone/>
              <a:defRPr sz="3200">
                <a:solidFill>
                  <a:schemeClr val="bg1"/>
                </a:solidFill>
              </a:defRPr>
            </a:lvl3pPr>
            <a:lvl4pPr marL="1371600" indent="0" algn="ctr">
              <a:buNone/>
              <a:defRPr sz="3200">
                <a:solidFill>
                  <a:schemeClr val="bg1"/>
                </a:solidFill>
              </a:defRPr>
            </a:lvl4pPr>
            <a:lvl5pPr marL="1828800" indent="0" algn="ctr">
              <a:buNone/>
              <a:defRPr sz="3200">
                <a:solidFill>
                  <a:schemeClr val="bg1"/>
                </a:solidFill>
              </a:defRPr>
            </a:lvl5pPr>
          </a:lstStyle>
          <a:p>
            <a:pPr lvl="0"/>
            <a:endParaRPr lang="en-CA"/>
          </a:p>
        </p:txBody>
      </p:sp>
      <p:sp>
        <p:nvSpPr>
          <p:cNvPr id="19" name="TextBox 18">
            <a:extLst>
              <a:ext uri="{FF2B5EF4-FFF2-40B4-BE49-F238E27FC236}">
                <a16:creationId xmlns:a16="http://schemas.microsoft.com/office/drawing/2014/main" id="{3C888D5D-4460-A640-AD7F-61EC64CB9025}"/>
              </a:ext>
            </a:extLst>
          </p:cNvPr>
          <p:cNvSpPr txBox="1"/>
          <p:nvPr userDrawn="1"/>
        </p:nvSpPr>
        <p:spPr>
          <a:xfrm>
            <a:off x="7725831" y="3837888"/>
            <a:ext cx="3741739" cy="646331"/>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CA" sz="3600">
                <a:solidFill>
                  <a:schemeClr val="bg1"/>
                </a:solidFill>
              </a:rPr>
              <a:t>Word Cloud</a:t>
            </a:r>
          </a:p>
        </p:txBody>
      </p:sp>
      <p:pic>
        <p:nvPicPr>
          <p:cNvPr id="13" name="Picture 12" descr="A close up of a sign&#10;&#10;Description automatically generated">
            <a:extLst>
              <a:ext uri="{FF2B5EF4-FFF2-40B4-BE49-F238E27FC236}">
                <a16:creationId xmlns:a16="http://schemas.microsoft.com/office/drawing/2014/main" id="{FE29C927-5CC4-7E4E-B529-149B03333D93}"/>
              </a:ext>
            </a:extLst>
          </p:cNvPr>
          <p:cNvPicPr>
            <a:picLocks noChangeAspect="1"/>
          </p:cNvPicPr>
          <p:nvPr userDrawn="1"/>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7232083" y="502999"/>
            <a:ext cx="4729234" cy="3044963"/>
          </a:xfrm>
          <a:prstGeom prst="ellipse">
            <a:avLst/>
          </a:prstGeom>
          <a:ln w="25400">
            <a:solidFill>
              <a:srgbClr val="4C4C4C"/>
            </a:solidFill>
          </a:ln>
        </p:spPr>
      </p:pic>
      <p:sp>
        <p:nvSpPr>
          <p:cNvPr id="18" name="Content Placeholder 3">
            <a:extLst>
              <a:ext uri="{FF2B5EF4-FFF2-40B4-BE49-F238E27FC236}">
                <a16:creationId xmlns:a16="http://schemas.microsoft.com/office/drawing/2014/main" id="{D002696D-0C8C-F990-13C4-91540C84DD57}"/>
              </a:ext>
            </a:extLst>
          </p:cNvPr>
          <p:cNvSpPr>
            <a:spLocks noGrp="1"/>
          </p:cNvSpPr>
          <p:nvPr>
            <p:ph sz="half" idx="2"/>
          </p:nvPr>
        </p:nvSpPr>
        <p:spPr>
          <a:xfrm>
            <a:off x="406800" y="1882244"/>
            <a:ext cx="6151912" cy="4146998"/>
          </a:xfrm>
        </p:spPr>
        <p:txBody>
          <a:bodyPr/>
          <a:lstStyle>
            <a:lvl1pPr>
              <a:defRPr b="0" i="0">
                <a:latin typeface="+mn-lt"/>
                <a:ea typeface="Signika-Light" panose="02010003020600000004" pitchFamily="2" charset="0"/>
                <a:cs typeface="Signika-Light" panose="02010003020600000004" pitchFamily="2" charset="0"/>
              </a:defRPr>
            </a:lvl1pPr>
            <a:lvl2pPr>
              <a:defRPr b="0" i="0">
                <a:latin typeface="+mn-lt"/>
                <a:ea typeface="Signika-Light" panose="02010003020600000004" pitchFamily="2" charset="0"/>
                <a:cs typeface="Signika-Light" panose="02010003020600000004" pitchFamily="2" charset="0"/>
              </a:defRPr>
            </a:lvl2pPr>
            <a:lvl3pPr>
              <a:defRPr b="0" i="0">
                <a:latin typeface="+mn-lt"/>
                <a:ea typeface="Signika-Light" panose="02010003020600000004" pitchFamily="2" charset="0"/>
                <a:cs typeface="Signika-Light" panose="02010003020600000004" pitchFamily="2" charset="0"/>
              </a:defRPr>
            </a:lvl3pPr>
            <a:lvl4pPr>
              <a:defRPr b="0" i="0">
                <a:latin typeface="+mn-lt"/>
                <a:ea typeface="Signika-Light" panose="02010003020600000004" pitchFamily="2" charset="0"/>
                <a:cs typeface="Signika-Light" panose="02010003020600000004" pitchFamily="2" charset="0"/>
              </a:defRPr>
            </a:lvl4pPr>
            <a:lvl5pPr>
              <a:defRPr b="0" i="0">
                <a:latin typeface="+mn-lt"/>
                <a:ea typeface="Signika-Light" panose="02010003020600000004" pitchFamily="2" charset="0"/>
                <a:cs typeface="Signika-Light" panose="02010003020600000004"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Title 4">
            <a:extLst>
              <a:ext uri="{FF2B5EF4-FFF2-40B4-BE49-F238E27FC236}">
                <a16:creationId xmlns:a16="http://schemas.microsoft.com/office/drawing/2014/main" id="{A053B809-EFBB-4EDE-B170-C7841A1D1DBB}"/>
              </a:ext>
            </a:extLst>
          </p:cNvPr>
          <p:cNvSpPr>
            <a:spLocks noGrp="1"/>
          </p:cNvSpPr>
          <p:nvPr>
            <p:ph type="title"/>
          </p:nvPr>
        </p:nvSpPr>
        <p:spPr>
          <a:xfrm>
            <a:off x="406800" y="365125"/>
            <a:ext cx="6151912" cy="1325563"/>
          </a:xfrm>
        </p:spPr>
        <p:txBody>
          <a:bodyPr/>
          <a:lstStyle/>
          <a:p>
            <a:r>
              <a:rPr lang="en-US"/>
              <a:t>Click to edit Master title style</a:t>
            </a:r>
            <a:endParaRPr lang="en-CA"/>
          </a:p>
        </p:txBody>
      </p:sp>
      <p:sp>
        <p:nvSpPr>
          <p:cNvPr id="5" name="Rectangle 4">
            <a:extLst>
              <a:ext uri="{FF2B5EF4-FFF2-40B4-BE49-F238E27FC236}">
                <a16:creationId xmlns:a16="http://schemas.microsoft.com/office/drawing/2014/main" id="{B7781195-33F5-EEB4-EDC9-85507A814F89}"/>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32DDC7D6-5464-84DB-45D7-425F534D8CDB}"/>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15">
            <a:extLst>
              <a:ext uri="{FF2B5EF4-FFF2-40B4-BE49-F238E27FC236}">
                <a16:creationId xmlns:a16="http://schemas.microsoft.com/office/drawing/2014/main" id="{704ACB8E-FDCE-2BDC-8FE9-4304566D2DC4}"/>
              </a:ext>
            </a:extLst>
          </p:cNvPr>
          <p:cNvGrpSpPr/>
          <p:nvPr userDrawn="1"/>
        </p:nvGrpSpPr>
        <p:grpSpPr>
          <a:xfrm>
            <a:off x="7991539" y="6179083"/>
            <a:ext cx="4103580" cy="701286"/>
            <a:chOff x="7991539" y="6179083"/>
            <a:chExt cx="4103580" cy="701286"/>
          </a:xfrm>
        </p:grpSpPr>
        <p:grpSp>
          <p:nvGrpSpPr>
            <p:cNvPr id="21" name="Group 20">
              <a:extLst>
                <a:ext uri="{FF2B5EF4-FFF2-40B4-BE49-F238E27FC236}">
                  <a16:creationId xmlns:a16="http://schemas.microsoft.com/office/drawing/2014/main" id="{A9D2E034-A8A7-2F55-83E2-D9F923E9C021}"/>
                </a:ext>
              </a:extLst>
            </p:cNvPr>
            <p:cNvGrpSpPr/>
            <p:nvPr userDrawn="1"/>
          </p:nvGrpSpPr>
          <p:grpSpPr>
            <a:xfrm>
              <a:off x="7991539" y="6179083"/>
              <a:ext cx="1353366" cy="693812"/>
              <a:chOff x="7064439" y="6179083"/>
              <a:chExt cx="1353366" cy="693812"/>
            </a:xfrm>
          </p:grpSpPr>
          <p:pic>
            <p:nvPicPr>
              <p:cNvPr id="23" name="Picture 22">
                <a:extLst>
                  <a:ext uri="{FF2B5EF4-FFF2-40B4-BE49-F238E27FC236}">
                    <a16:creationId xmlns:a16="http://schemas.microsoft.com/office/drawing/2014/main" id="{A580F899-BEB7-F6A6-BFB5-809CCBF749EB}"/>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4" name="Rectangle 23">
                <a:extLst>
                  <a:ext uri="{FF2B5EF4-FFF2-40B4-BE49-F238E27FC236}">
                    <a16:creationId xmlns:a16="http://schemas.microsoft.com/office/drawing/2014/main" id="{50788269-68E4-C017-FEC3-B33C327BA0A7}"/>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2" name="Picture 21" descr="Text&#10;&#10;Description automatically generated with medium confidence">
              <a:extLst>
                <a:ext uri="{FF2B5EF4-FFF2-40B4-BE49-F238E27FC236}">
                  <a16:creationId xmlns:a16="http://schemas.microsoft.com/office/drawing/2014/main" id="{591F78DC-2093-A31A-826D-9C9F59DB51FF}"/>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5" name="TextBox 24">
            <a:extLst>
              <a:ext uri="{FF2B5EF4-FFF2-40B4-BE49-F238E27FC236}">
                <a16:creationId xmlns:a16="http://schemas.microsoft.com/office/drawing/2014/main" id="{029F0830-DF40-3F8A-1902-C7C518B41A92}"/>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spTree>
    <p:extLst>
      <p:ext uri="{BB962C8B-B14F-4D97-AF65-F5344CB8AC3E}">
        <p14:creationId xmlns:p14="http://schemas.microsoft.com/office/powerpoint/2010/main" val="384572431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arousel">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F8DF7C2-5A27-5242-9796-8E4EAC950617}"/>
              </a:ext>
            </a:extLst>
          </p:cNvPr>
          <p:cNvSpPr/>
          <p:nvPr userDrawn="1"/>
        </p:nvSpPr>
        <p:spPr>
          <a:xfrm>
            <a:off x="8247663" y="141731"/>
            <a:ext cx="3944338" cy="6306174"/>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6">
            <a:extLst>
              <a:ext uri="{FF2B5EF4-FFF2-40B4-BE49-F238E27FC236}">
                <a16:creationId xmlns:a16="http://schemas.microsoft.com/office/drawing/2014/main" id="{22792447-92EB-8746-863C-C50388342AC7}"/>
              </a:ext>
            </a:extLst>
          </p:cNvPr>
          <p:cNvSpPr>
            <a:spLocks noGrp="1"/>
          </p:cNvSpPr>
          <p:nvPr>
            <p:ph type="body" sz="quarter" idx="11"/>
          </p:nvPr>
        </p:nvSpPr>
        <p:spPr>
          <a:xfrm>
            <a:off x="8537051" y="4604001"/>
            <a:ext cx="3365563" cy="720000"/>
          </a:xfrm>
        </p:spPr>
        <p:txBody>
          <a:bodyPr>
            <a:noAutofit/>
          </a:bodyPr>
          <a:lstStyle>
            <a:lvl1pPr marL="0" indent="0" algn="ctr">
              <a:buNone/>
              <a:defRPr sz="2800" b="1">
                <a:solidFill>
                  <a:schemeClr val="bg1"/>
                </a:solidFill>
              </a:defRPr>
            </a:lvl1pPr>
            <a:lvl2pPr marL="457200" indent="0" algn="ctr">
              <a:buNone/>
              <a:defRPr sz="3200">
                <a:solidFill>
                  <a:schemeClr val="bg1"/>
                </a:solidFill>
              </a:defRPr>
            </a:lvl2pPr>
            <a:lvl3pPr marL="914400" indent="0" algn="ctr">
              <a:buNone/>
              <a:defRPr sz="3200">
                <a:solidFill>
                  <a:schemeClr val="bg1"/>
                </a:solidFill>
              </a:defRPr>
            </a:lvl3pPr>
            <a:lvl4pPr marL="1371600" indent="0" algn="ctr">
              <a:buNone/>
              <a:defRPr sz="3200">
                <a:solidFill>
                  <a:schemeClr val="bg1"/>
                </a:solidFill>
              </a:defRPr>
            </a:lvl4pPr>
            <a:lvl5pPr marL="1828800" indent="0" algn="ctr">
              <a:buNone/>
              <a:defRPr sz="3200">
                <a:solidFill>
                  <a:schemeClr val="bg1"/>
                </a:solidFill>
              </a:defRPr>
            </a:lvl5pPr>
          </a:lstStyle>
          <a:p>
            <a:pPr lvl="0"/>
            <a:endParaRPr lang="en-CA"/>
          </a:p>
        </p:txBody>
      </p:sp>
      <p:sp>
        <p:nvSpPr>
          <p:cNvPr id="13" name="TextBox 12">
            <a:extLst>
              <a:ext uri="{FF2B5EF4-FFF2-40B4-BE49-F238E27FC236}">
                <a16:creationId xmlns:a16="http://schemas.microsoft.com/office/drawing/2014/main" id="{DDC267E8-D739-CB47-A38C-E816E1BAD8CF}"/>
              </a:ext>
            </a:extLst>
          </p:cNvPr>
          <p:cNvSpPr txBox="1"/>
          <p:nvPr userDrawn="1"/>
        </p:nvSpPr>
        <p:spPr>
          <a:xfrm>
            <a:off x="8537051" y="3782607"/>
            <a:ext cx="3365563" cy="584775"/>
          </a:xfrm>
          <a:prstGeom prst="rect">
            <a:avLst/>
          </a:prstGeom>
          <a:noFill/>
        </p:spPr>
        <p:txBody>
          <a:bodyPr wrap="square" rtlCol="0">
            <a:spAutoFit/>
          </a:bodyPr>
          <a:lstStyle/>
          <a:p>
            <a:pPr algn="ctr"/>
            <a:r>
              <a:rPr lang="en-US" sz="3200">
                <a:solidFill>
                  <a:schemeClr val="bg1"/>
                </a:solidFill>
              </a:rPr>
              <a:t>Carousel</a:t>
            </a:r>
          </a:p>
        </p:txBody>
      </p:sp>
      <p:pic>
        <p:nvPicPr>
          <p:cNvPr id="14" name="Picture 13" descr="Icon&#10;&#10;Description automatically generated">
            <a:extLst>
              <a:ext uri="{FF2B5EF4-FFF2-40B4-BE49-F238E27FC236}">
                <a16:creationId xmlns:a16="http://schemas.microsoft.com/office/drawing/2014/main" id="{04450EB0-C2F8-0448-93E4-883382D5C2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34868" y="584642"/>
            <a:ext cx="2769928" cy="2769928"/>
          </a:xfrm>
          <a:prstGeom prst="ellipse">
            <a:avLst/>
          </a:prstGeom>
          <a:ln w="25400" cap="rnd">
            <a:solidFill>
              <a:srgbClr val="4C4C4C"/>
            </a:solidFill>
          </a:ln>
          <a:effectLst/>
          <a:scene3d>
            <a:camera prst="orthographicFront"/>
            <a:lightRig rig="contrasting" dir="t">
              <a:rot lat="0" lon="0" rev="3000000"/>
            </a:lightRig>
          </a:scene3d>
          <a:sp3d contourW="7620">
            <a:bevelT w="95250" h="31750"/>
            <a:contourClr>
              <a:srgbClr val="333333"/>
            </a:contourClr>
          </a:sp3d>
        </p:spPr>
      </p:pic>
      <p:sp>
        <p:nvSpPr>
          <p:cNvPr id="19" name="Content Placeholder 3">
            <a:extLst>
              <a:ext uri="{FF2B5EF4-FFF2-40B4-BE49-F238E27FC236}">
                <a16:creationId xmlns:a16="http://schemas.microsoft.com/office/drawing/2014/main" id="{644D3909-DE02-4FE7-5CFE-420054B496C6}"/>
              </a:ext>
            </a:extLst>
          </p:cNvPr>
          <p:cNvSpPr>
            <a:spLocks noGrp="1"/>
          </p:cNvSpPr>
          <p:nvPr>
            <p:ph sz="half" idx="2"/>
          </p:nvPr>
        </p:nvSpPr>
        <p:spPr>
          <a:xfrm>
            <a:off x="406800" y="1882244"/>
            <a:ext cx="7469910" cy="4146998"/>
          </a:xfrm>
        </p:spPr>
        <p:txBody>
          <a:bodyPr/>
          <a:lstStyle>
            <a:lvl1pPr>
              <a:defRPr b="0" i="0">
                <a:latin typeface="+mn-lt"/>
                <a:ea typeface="Signika-Light" panose="02010003020600000004" pitchFamily="2" charset="0"/>
                <a:cs typeface="Signika-Light" panose="02010003020600000004" pitchFamily="2" charset="0"/>
              </a:defRPr>
            </a:lvl1pPr>
            <a:lvl2pPr>
              <a:defRPr b="0" i="0">
                <a:latin typeface="+mn-lt"/>
                <a:ea typeface="Signika-Light" panose="02010003020600000004" pitchFamily="2" charset="0"/>
                <a:cs typeface="Signika-Light" panose="02010003020600000004" pitchFamily="2" charset="0"/>
              </a:defRPr>
            </a:lvl2pPr>
            <a:lvl3pPr>
              <a:defRPr b="0" i="0">
                <a:latin typeface="+mn-lt"/>
                <a:ea typeface="Signika-Light" panose="02010003020600000004" pitchFamily="2" charset="0"/>
                <a:cs typeface="Signika-Light" panose="02010003020600000004" pitchFamily="2" charset="0"/>
              </a:defRPr>
            </a:lvl3pPr>
            <a:lvl4pPr>
              <a:defRPr b="0" i="0">
                <a:latin typeface="+mn-lt"/>
                <a:ea typeface="Signika-Light" panose="02010003020600000004" pitchFamily="2" charset="0"/>
                <a:cs typeface="Signika-Light" panose="02010003020600000004" pitchFamily="2" charset="0"/>
              </a:defRPr>
            </a:lvl4pPr>
            <a:lvl5pPr>
              <a:defRPr b="0" i="0">
                <a:latin typeface="+mn-lt"/>
                <a:ea typeface="Signika-Light" panose="02010003020600000004" pitchFamily="2" charset="0"/>
                <a:cs typeface="Signika-Light" panose="02010003020600000004"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Title 4">
            <a:extLst>
              <a:ext uri="{FF2B5EF4-FFF2-40B4-BE49-F238E27FC236}">
                <a16:creationId xmlns:a16="http://schemas.microsoft.com/office/drawing/2014/main" id="{0B30A5DF-36C8-03E6-50BC-ACD4A5BF5D66}"/>
              </a:ext>
            </a:extLst>
          </p:cNvPr>
          <p:cNvSpPr>
            <a:spLocks noGrp="1"/>
          </p:cNvSpPr>
          <p:nvPr>
            <p:ph type="title"/>
          </p:nvPr>
        </p:nvSpPr>
        <p:spPr>
          <a:xfrm>
            <a:off x="406800" y="365125"/>
            <a:ext cx="7469910" cy="1325563"/>
          </a:xfrm>
        </p:spPr>
        <p:txBody>
          <a:bodyPr/>
          <a:lstStyle/>
          <a:p>
            <a:r>
              <a:rPr lang="en-US"/>
              <a:t>Click to edit Master title style</a:t>
            </a:r>
            <a:endParaRPr lang="en-CA"/>
          </a:p>
        </p:txBody>
      </p:sp>
      <p:sp>
        <p:nvSpPr>
          <p:cNvPr id="5" name="Rectangle 4">
            <a:extLst>
              <a:ext uri="{FF2B5EF4-FFF2-40B4-BE49-F238E27FC236}">
                <a16:creationId xmlns:a16="http://schemas.microsoft.com/office/drawing/2014/main" id="{340D07EB-FA2E-0EE0-39D3-2F6D7783484E}"/>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03924143-E4F0-8D99-9189-26391FEA9258}"/>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15">
            <a:extLst>
              <a:ext uri="{FF2B5EF4-FFF2-40B4-BE49-F238E27FC236}">
                <a16:creationId xmlns:a16="http://schemas.microsoft.com/office/drawing/2014/main" id="{4A597A08-B16E-BA46-2F0D-9F5C15534EEB}"/>
              </a:ext>
            </a:extLst>
          </p:cNvPr>
          <p:cNvGrpSpPr/>
          <p:nvPr userDrawn="1"/>
        </p:nvGrpSpPr>
        <p:grpSpPr>
          <a:xfrm>
            <a:off x="7991539" y="6179083"/>
            <a:ext cx="4103580" cy="701286"/>
            <a:chOff x="7991539" y="6179083"/>
            <a:chExt cx="4103580" cy="701286"/>
          </a:xfrm>
        </p:grpSpPr>
        <p:grpSp>
          <p:nvGrpSpPr>
            <p:cNvPr id="21" name="Group 20">
              <a:extLst>
                <a:ext uri="{FF2B5EF4-FFF2-40B4-BE49-F238E27FC236}">
                  <a16:creationId xmlns:a16="http://schemas.microsoft.com/office/drawing/2014/main" id="{7B0C80F7-4FF6-DE05-C722-B282F6B72A11}"/>
                </a:ext>
              </a:extLst>
            </p:cNvPr>
            <p:cNvGrpSpPr/>
            <p:nvPr userDrawn="1"/>
          </p:nvGrpSpPr>
          <p:grpSpPr>
            <a:xfrm>
              <a:off x="7991539" y="6179083"/>
              <a:ext cx="1353366" cy="693812"/>
              <a:chOff x="7064439" y="6179083"/>
              <a:chExt cx="1353366" cy="693812"/>
            </a:xfrm>
          </p:grpSpPr>
          <p:pic>
            <p:nvPicPr>
              <p:cNvPr id="23" name="Picture 22">
                <a:extLst>
                  <a:ext uri="{FF2B5EF4-FFF2-40B4-BE49-F238E27FC236}">
                    <a16:creationId xmlns:a16="http://schemas.microsoft.com/office/drawing/2014/main" id="{842E5858-A243-43B0-749F-5977426B67B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4" name="Rectangle 23">
                <a:extLst>
                  <a:ext uri="{FF2B5EF4-FFF2-40B4-BE49-F238E27FC236}">
                    <a16:creationId xmlns:a16="http://schemas.microsoft.com/office/drawing/2014/main" id="{420B333C-C9C8-79F4-3C11-F5E3607FA32D}"/>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2" name="Picture 21" descr="Text&#10;&#10;Description automatically generated with medium confidence">
              <a:extLst>
                <a:ext uri="{FF2B5EF4-FFF2-40B4-BE49-F238E27FC236}">
                  <a16:creationId xmlns:a16="http://schemas.microsoft.com/office/drawing/2014/main" id="{2657A37E-E989-F167-857F-80724C2417E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5" name="TextBox 24">
            <a:extLst>
              <a:ext uri="{FF2B5EF4-FFF2-40B4-BE49-F238E27FC236}">
                <a16:creationId xmlns:a16="http://schemas.microsoft.com/office/drawing/2014/main" id="{997D6650-297C-E669-3B0F-F885FECAE707}"/>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spTree>
    <p:extLst>
      <p:ext uri="{BB962C8B-B14F-4D97-AF65-F5344CB8AC3E}">
        <p14:creationId xmlns:p14="http://schemas.microsoft.com/office/powerpoint/2010/main" val="45307596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F8DF7C2-5A27-5242-9796-8E4EAC950617}"/>
              </a:ext>
            </a:extLst>
          </p:cNvPr>
          <p:cNvSpPr/>
          <p:nvPr userDrawn="1"/>
        </p:nvSpPr>
        <p:spPr>
          <a:xfrm>
            <a:off x="8247663" y="135467"/>
            <a:ext cx="3944338" cy="6312438"/>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6">
            <a:extLst>
              <a:ext uri="{FF2B5EF4-FFF2-40B4-BE49-F238E27FC236}">
                <a16:creationId xmlns:a16="http://schemas.microsoft.com/office/drawing/2014/main" id="{22792447-92EB-8746-863C-C50388342AC7}"/>
              </a:ext>
            </a:extLst>
          </p:cNvPr>
          <p:cNvSpPr>
            <a:spLocks noGrp="1"/>
          </p:cNvSpPr>
          <p:nvPr>
            <p:ph type="body" sz="quarter" idx="11"/>
          </p:nvPr>
        </p:nvSpPr>
        <p:spPr>
          <a:xfrm>
            <a:off x="8537051" y="4615288"/>
            <a:ext cx="3365563" cy="720000"/>
          </a:xfrm>
        </p:spPr>
        <p:txBody>
          <a:bodyPr>
            <a:noAutofit/>
          </a:bodyPr>
          <a:lstStyle>
            <a:lvl1pPr marL="0" indent="0" algn="ctr">
              <a:buNone/>
              <a:defRPr sz="2800" b="1">
                <a:solidFill>
                  <a:schemeClr val="bg1"/>
                </a:solidFill>
              </a:defRPr>
            </a:lvl1pPr>
            <a:lvl2pPr marL="457200" indent="0" algn="ctr">
              <a:buNone/>
              <a:defRPr sz="3200">
                <a:solidFill>
                  <a:schemeClr val="bg1"/>
                </a:solidFill>
              </a:defRPr>
            </a:lvl2pPr>
            <a:lvl3pPr marL="914400" indent="0" algn="ctr">
              <a:buNone/>
              <a:defRPr sz="3200">
                <a:solidFill>
                  <a:schemeClr val="bg1"/>
                </a:solidFill>
              </a:defRPr>
            </a:lvl3pPr>
            <a:lvl4pPr marL="1371600" indent="0" algn="ctr">
              <a:buNone/>
              <a:defRPr sz="3200">
                <a:solidFill>
                  <a:schemeClr val="bg1"/>
                </a:solidFill>
              </a:defRPr>
            </a:lvl4pPr>
            <a:lvl5pPr marL="1828800" indent="0" algn="ctr">
              <a:buNone/>
              <a:defRPr sz="3200">
                <a:solidFill>
                  <a:schemeClr val="bg1"/>
                </a:solidFill>
              </a:defRPr>
            </a:lvl5pPr>
          </a:lstStyle>
          <a:p>
            <a:pPr lvl="0"/>
            <a:endParaRPr lang="en-CA"/>
          </a:p>
        </p:txBody>
      </p:sp>
      <p:sp>
        <p:nvSpPr>
          <p:cNvPr id="13" name="TextBox 12">
            <a:extLst>
              <a:ext uri="{FF2B5EF4-FFF2-40B4-BE49-F238E27FC236}">
                <a16:creationId xmlns:a16="http://schemas.microsoft.com/office/drawing/2014/main" id="{DDC267E8-D739-CB47-A38C-E816E1BAD8CF}"/>
              </a:ext>
            </a:extLst>
          </p:cNvPr>
          <p:cNvSpPr txBox="1"/>
          <p:nvPr userDrawn="1"/>
        </p:nvSpPr>
        <p:spPr>
          <a:xfrm>
            <a:off x="8537051" y="3793894"/>
            <a:ext cx="3365563" cy="584775"/>
          </a:xfrm>
          <a:prstGeom prst="rect">
            <a:avLst/>
          </a:prstGeom>
          <a:noFill/>
        </p:spPr>
        <p:txBody>
          <a:bodyPr wrap="square" rtlCol="0">
            <a:spAutoFit/>
          </a:bodyPr>
          <a:lstStyle/>
          <a:p>
            <a:pPr algn="ctr"/>
            <a:r>
              <a:rPr lang="en-US" sz="3200">
                <a:solidFill>
                  <a:schemeClr val="bg1"/>
                </a:solidFill>
              </a:rPr>
              <a:t>Video</a:t>
            </a:r>
          </a:p>
        </p:txBody>
      </p:sp>
      <p:pic>
        <p:nvPicPr>
          <p:cNvPr id="15" name="Picture 6" descr="Clapper board">
            <a:extLst>
              <a:ext uri="{FF2B5EF4-FFF2-40B4-BE49-F238E27FC236}">
                <a16:creationId xmlns:a16="http://schemas.microsoft.com/office/drawing/2014/main" id="{75208CDE-9076-6049-8ABD-A0D9B7AA4ACE}"/>
              </a:ext>
            </a:extLst>
          </p:cNvPr>
          <p:cNvPicPr>
            <a:picLocks noChangeAspect="1"/>
          </p:cNvPicPr>
          <p:nvPr userDrawn="1">
            <p:custDataLst>
              <p:tags r:id="rId1"/>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p:blipFill>
        <p:spPr>
          <a:xfrm>
            <a:off x="8816676" y="593490"/>
            <a:ext cx="2806313" cy="2806313"/>
          </a:xfrm>
          <a:prstGeom prst="ellipse">
            <a:avLst/>
          </a:prstGeom>
          <a:ln w="38100" cap="rnd">
            <a:solidFill>
              <a:schemeClr val="tx1"/>
            </a:solidFill>
          </a:ln>
          <a:effectLst/>
          <a:scene3d>
            <a:camera prst="orthographicFront"/>
            <a:lightRig rig="contrasting" dir="t">
              <a:rot lat="0" lon="0" rev="3000000"/>
            </a:lightRig>
          </a:scene3d>
          <a:sp3d contourW="7620">
            <a:bevelT w="95250" h="31750"/>
            <a:contourClr>
              <a:srgbClr val="333333"/>
            </a:contourClr>
          </a:sp3d>
        </p:spPr>
      </p:pic>
      <p:sp>
        <p:nvSpPr>
          <p:cNvPr id="19" name="Content Placeholder 3">
            <a:extLst>
              <a:ext uri="{FF2B5EF4-FFF2-40B4-BE49-F238E27FC236}">
                <a16:creationId xmlns:a16="http://schemas.microsoft.com/office/drawing/2014/main" id="{FDBBDE22-F00D-4032-7389-D0FAB62AE8C1}"/>
              </a:ext>
            </a:extLst>
          </p:cNvPr>
          <p:cNvSpPr>
            <a:spLocks noGrp="1"/>
          </p:cNvSpPr>
          <p:nvPr>
            <p:ph sz="half" idx="2"/>
          </p:nvPr>
        </p:nvSpPr>
        <p:spPr>
          <a:xfrm>
            <a:off x="406800" y="1882244"/>
            <a:ext cx="7469910" cy="4146998"/>
          </a:xfrm>
        </p:spPr>
        <p:txBody>
          <a:bodyPr/>
          <a:lstStyle>
            <a:lvl1pPr>
              <a:defRPr b="0" i="0">
                <a:latin typeface="+mn-lt"/>
                <a:ea typeface="Signika-Light" panose="02010003020600000004" pitchFamily="2" charset="0"/>
                <a:cs typeface="Signika-Light" panose="02010003020600000004" pitchFamily="2" charset="0"/>
              </a:defRPr>
            </a:lvl1pPr>
            <a:lvl2pPr>
              <a:defRPr b="0" i="0">
                <a:latin typeface="+mn-lt"/>
                <a:ea typeface="Signika-Light" panose="02010003020600000004" pitchFamily="2" charset="0"/>
                <a:cs typeface="Signika-Light" panose="02010003020600000004" pitchFamily="2" charset="0"/>
              </a:defRPr>
            </a:lvl2pPr>
            <a:lvl3pPr>
              <a:defRPr b="0" i="0">
                <a:latin typeface="+mn-lt"/>
                <a:ea typeface="Signika-Light" panose="02010003020600000004" pitchFamily="2" charset="0"/>
                <a:cs typeface="Signika-Light" panose="02010003020600000004" pitchFamily="2" charset="0"/>
              </a:defRPr>
            </a:lvl3pPr>
            <a:lvl4pPr>
              <a:defRPr b="0" i="0">
                <a:latin typeface="+mn-lt"/>
                <a:ea typeface="Signika-Light" panose="02010003020600000004" pitchFamily="2" charset="0"/>
                <a:cs typeface="Signika-Light" panose="02010003020600000004" pitchFamily="2" charset="0"/>
              </a:defRPr>
            </a:lvl4pPr>
            <a:lvl5pPr>
              <a:defRPr b="0" i="0">
                <a:latin typeface="+mn-lt"/>
                <a:ea typeface="Signika-Light" panose="02010003020600000004" pitchFamily="2" charset="0"/>
                <a:cs typeface="Signika-Light" panose="02010003020600000004"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Title 4">
            <a:extLst>
              <a:ext uri="{FF2B5EF4-FFF2-40B4-BE49-F238E27FC236}">
                <a16:creationId xmlns:a16="http://schemas.microsoft.com/office/drawing/2014/main" id="{3ED185F2-B043-BF1C-E987-06C8F67209C5}"/>
              </a:ext>
            </a:extLst>
          </p:cNvPr>
          <p:cNvSpPr>
            <a:spLocks noGrp="1"/>
          </p:cNvSpPr>
          <p:nvPr>
            <p:ph type="title"/>
          </p:nvPr>
        </p:nvSpPr>
        <p:spPr>
          <a:xfrm>
            <a:off x="406800" y="365125"/>
            <a:ext cx="7469910" cy="1325563"/>
          </a:xfrm>
        </p:spPr>
        <p:txBody>
          <a:bodyPr/>
          <a:lstStyle/>
          <a:p>
            <a:r>
              <a:rPr lang="en-US"/>
              <a:t>Click to edit Master title style</a:t>
            </a:r>
            <a:endParaRPr lang="en-CA"/>
          </a:p>
        </p:txBody>
      </p:sp>
      <p:sp>
        <p:nvSpPr>
          <p:cNvPr id="5" name="Rectangle 4">
            <a:extLst>
              <a:ext uri="{FF2B5EF4-FFF2-40B4-BE49-F238E27FC236}">
                <a16:creationId xmlns:a16="http://schemas.microsoft.com/office/drawing/2014/main" id="{5923330D-FFF8-E217-8294-7FB879893683}"/>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78B16140-E9E2-7A14-C880-2773ED7F8572}"/>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15">
            <a:extLst>
              <a:ext uri="{FF2B5EF4-FFF2-40B4-BE49-F238E27FC236}">
                <a16:creationId xmlns:a16="http://schemas.microsoft.com/office/drawing/2014/main" id="{FE33A128-DC04-A1BA-F457-190C8FB33417}"/>
              </a:ext>
            </a:extLst>
          </p:cNvPr>
          <p:cNvGrpSpPr/>
          <p:nvPr userDrawn="1"/>
        </p:nvGrpSpPr>
        <p:grpSpPr>
          <a:xfrm>
            <a:off x="7991539" y="6179083"/>
            <a:ext cx="4103580" cy="701286"/>
            <a:chOff x="7991539" y="6179083"/>
            <a:chExt cx="4103580" cy="701286"/>
          </a:xfrm>
        </p:grpSpPr>
        <p:grpSp>
          <p:nvGrpSpPr>
            <p:cNvPr id="21" name="Group 20">
              <a:extLst>
                <a:ext uri="{FF2B5EF4-FFF2-40B4-BE49-F238E27FC236}">
                  <a16:creationId xmlns:a16="http://schemas.microsoft.com/office/drawing/2014/main" id="{A994FF51-C5C1-4508-3739-4B105086415E}"/>
                </a:ext>
              </a:extLst>
            </p:cNvPr>
            <p:cNvGrpSpPr/>
            <p:nvPr userDrawn="1"/>
          </p:nvGrpSpPr>
          <p:grpSpPr>
            <a:xfrm>
              <a:off x="7991539" y="6179083"/>
              <a:ext cx="1353366" cy="693812"/>
              <a:chOff x="7064439" y="6179083"/>
              <a:chExt cx="1353366" cy="693812"/>
            </a:xfrm>
          </p:grpSpPr>
          <p:pic>
            <p:nvPicPr>
              <p:cNvPr id="23" name="Picture 22">
                <a:extLst>
                  <a:ext uri="{FF2B5EF4-FFF2-40B4-BE49-F238E27FC236}">
                    <a16:creationId xmlns:a16="http://schemas.microsoft.com/office/drawing/2014/main" id="{44158EB8-EB6D-2BAE-8606-DA5C838E4461}"/>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4" name="Rectangle 23">
                <a:extLst>
                  <a:ext uri="{FF2B5EF4-FFF2-40B4-BE49-F238E27FC236}">
                    <a16:creationId xmlns:a16="http://schemas.microsoft.com/office/drawing/2014/main" id="{CD01B7F3-8F1D-5D3D-EE9F-7BED4E24E0A8}"/>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2" name="Picture 21" descr="Text&#10;&#10;Description automatically generated with medium confidence">
              <a:extLst>
                <a:ext uri="{FF2B5EF4-FFF2-40B4-BE49-F238E27FC236}">
                  <a16:creationId xmlns:a16="http://schemas.microsoft.com/office/drawing/2014/main" id="{5F9CFE9C-A9D5-040F-53B6-5A04A2577E4B}"/>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5" name="TextBox 24">
            <a:extLst>
              <a:ext uri="{FF2B5EF4-FFF2-40B4-BE49-F238E27FC236}">
                <a16:creationId xmlns:a16="http://schemas.microsoft.com/office/drawing/2014/main" id="{7A98807F-5F42-159B-3252-5F89D1F0618D}"/>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spTree>
    <p:extLst>
      <p:ext uri="{BB962C8B-B14F-4D97-AF65-F5344CB8AC3E}">
        <p14:creationId xmlns:p14="http://schemas.microsoft.com/office/powerpoint/2010/main" val="68383585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Participant Presentation">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F8DF7C2-5A27-5242-9796-8E4EAC950617}"/>
              </a:ext>
            </a:extLst>
          </p:cNvPr>
          <p:cNvSpPr/>
          <p:nvPr userDrawn="1"/>
        </p:nvSpPr>
        <p:spPr>
          <a:xfrm>
            <a:off x="6978893" y="141732"/>
            <a:ext cx="5213107" cy="6350804"/>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a:extLst>
              <a:ext uri="{FF2B5EF4-FFF2-40B4-BE49-F238E27FC236}">
                <a16:creationId xmlns:a16="http://schemas.microsoft.com/office/drawing/2014/main" id="{5A1C63DD-448E-6240-83AA-E5F7F93EBAC1}"/>
              </a:ext>
            </a:extLst>
          </p:cNvPr>
          <p:cNvSpPr>
            <a:spLocks noGrp="1"/>
          </p:cNvSpPr>
          <p:nvPr>
            <p:ph type="body" sz="quarter" idx="11"/>
          </p:nvPr>
        </p:nvSpPr>
        <p:spPr>
          <a:xfrm>
            <a:off x="7725831" y="4757525"/>
            <a:ext cx="3741739" cy="720000"/>
          </a:xfrm>
        </p:spPr>
        <p:txBody>
          <a:bodyPr>
            <a:noAutofit/>
          </a:bodyPr>
          <a:lstStyle>
            <a:lvl1pPr marL="0" indent="0" algn="ctr">
              <a:buNone/>
              <a:defRPr sz="2800" b="1">
                <a:solidFill>
                  <a:schemeClr val="bg1"/>
                </a:solidFill>
              </a:defRPr>
            </a:lvl1pPr>
            <a:lvl2pPr marL="457200" indent="0" algn="ctr">
              <a:buNone/>
              <a:defRPr sz="3200">
                <a:solidFill>
                  <a:schemeClr val="bg1"/>
                </a:solidFill>
              </a:defRPr>
            </a:lvl2pPr>
            <a:lvl3pPr marL="914400" indent="0" algn="ctr">
              <a:buNone/>
              <a:defRPr sz="3200">
                <a:solidFill>
                  <a:schemeClr val="bg1"/>
                </a:solidFill>
              </a:defRPr>
            </a:lvl3pPr>
            <a:lvl4pPr marL="1371600" indent="0" algn="ctr">
              <a:buNone/>
              <a:defRPr sz="3200">
                <a:solidFill>
                  <a:schemeClr val="bg1"/>
                </a:solidFill>
              </a:defRPr>
            </a:lvl4pPr>
            <a:lvl5pPr marL="1828800" indent="0" algn="ctr">
              <a:buNone/>
              <a:defRPr sz="3200">
                <a:solidFill>
                  <a:schemeClr val="bg1"/>
                </a:solidFill>
              </a:defRPr>
            </a:lvl5pPr>
          </a:lstStyle>
          <a:p>
            <a:pPr lvl="0"/>
            <a:endParaRPr lang="en-CA"/>
          </a:p>
        </p:txBody>
      </p:sp>
      <p:sp>
        <p:nvSpPr>
          <p:cNvPr id="19" name="TextBox 18">
            <a:extLst>
              <a:ext uri="{FF2B5EF4-FFF2-40B4-BE49-F238E27FC236}">
                <a16:creationId xmlns:a16="http://schemas.microsoft.com/office/drawing/2014/main" id="{3C888D5D-4460-A640-AD7F-61EC64CB9025}"/>
              </a:ext>
            </a:extLst>
          </p:cNvPr>
          <p:cNvSpPr txBox="1"/>
          <p:nvPr userDrawn="1"/>
        </p:nvSpPr>
        <p:spPr>
          <a:xfrm>
            <a:off x="7204375" y="3672556"/>
            <a:ext cx="4784651" cy="646331"/>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CA" sz="3600">
                <a:solidFill>
                  <a:schemeClr val="bg1"/>
                </a:solidFill>
              </a:rPr>
              <a:t>Participant Presentation</a:t>
            </a:r>
          </a:p>
        </p:txBody>
      </p:sp>
      <p:pic>
        <p:nvPicPr>
          <p:cNvPr id="14" name="Graphic 13" descr="Teacher">
            <a:extLst>
              <a:ext uri="{FF2B5EF4-FFF2-40B4-BE49-F238E27FC236}">
                <a16:creationId xmlns:a16="http://schemas.microsoft.com/office/drawing/2014/main" id="{35113C6F-5C5A-AA4E-9FA4-A0190849CFDC}"/>
              </a:ext>
            </a:extLst>
          </p:cNvPr>
          <p:cNvPicPr>
            <a:picLocks noChangeAspect="1"/>
          </p:cNvPicPr>
          <p:nvPr userDrawn="1"/>
        </p:nvPicPr>
        <p:blipFill rotWithShape="1">
          <a:blip r:embed="rId2">
            <a:extLst>
              <a:ext uri="{96DAC541-7B7A-43D3-8B79-37D633B846F1}">
                <asvg:svgBlip xmlns:asvg="http://schemas.microsoft.com/office/drawing/2016/SVG/main" xmlns="" r:embed="rId3"/>
              </a:ext>
            </a:extLst>
          </a:blip>
          <a:srcRect l="2271" t="14708" r="2271" b="14360"/>
          <a:stretch/>
        </p:blipFill>
        <p:spPr>
          <a:xfrm>
            <a:off x="7725831" y="564463"/>
            <a:ext cx="3741739" cy="2780403"/>
          </a:xfrm>
          <a:prstGeom prst="rect">
            <a:avLst/>
          </a:prstGeom>
        </p:spPr>
      </p:pic>
      <p:sp>
        <p:nvSpPr>
          <p:cNvPr id="18" name="Content Placeholder 3">
            <a:extLst>
              <a:ext uri="{FF2B5EF4-FFF2-40B4-BE49-F238E27FC236}">
                <a16:creationId xmlns:a16="http://schemas.microsoft.com/office/drawing/2014/main" id="{E6154782-3783-A928-5F9F-E6209B06282F}"/>
              </a:ext>
            </a:extLst>
          </p:cNvPr>
          <p:cNvSpPr>
            <a:spLocks noGrp="1"/>
          </p:cNvSpPr>
          <p:nvPr>
            <p:ph sz="half" idx="2"/>
          </p:nvPr>
        </p:nvSpPr>
        <p:spPr>
          <a:xfrm>
            <a:off x="406800" y="1882244"/>
            <a:ext cx="6151912" cy="4146998"/>
          </a:xfrm>
        </p:spPr>
        <p:txBody>
          <a:bodyPr/>
          <a:lstStyle>
            <a:lvl1pPr>
              <a:defRPr b="0" i="0">
                <a:latin typeface="+mn-lt"/>
                <a:ea typeface="Signika-Light" panose="02010003020600000004" pitchFamily="2" charset="0"/>
                <a:cs typeface="Signika-Light" panose="02010003020600000004" pitchFamily="2" charset="0"/>
              </a:defRPr>
            </a:lvl1pPr>
            <a:lvl2pPr>
              <a:defRPr b="0" i="0">
                <a:latin typeface="+mn-lt"/>
                <a:ea typeface="Signika-Light" panose="02010003020600000004" pitchFamily="2" charset="0"/>
                <a:cs typeface="Signika-Light" panose="02010003020600000004" pitchFamily="2" charset="0"/>
              </a:defRPr>
            </a:lvl2pPr>
            <a:lvl3pPr>
              <a:defRPr b="0" i="0">
                <a:latin typeface="+mn-lt"/>
                <a:ea typeface="Signika-Light" panose="02010003020600000004" pitchFamily="2" charset="0"/>
                <a:cs typeface="Signika-Light" panose="02010003020600000004" pitchFamily="2" charset="0"/>
              </a:defRPr>
            </a:lvl3pPr>
            <a:lvl4pPr>
              <a:defRPr b="0" i="0">
                <a:latin typeface="+mn-lt"/>
                <a:ea typeface="Signika-Light" panose="02010003020600000004" pitchFamily="2" charset="0"/>
                <a:cs typeface="Signika-Light" panose="02010003020600000004" pitchFamily="2" charset="0"/>
              </a:defRPr>
            </a:lvl4pPr>
            <a:lvl5pPr>
              <a:defRPr b="0" i="0">
                <a:latin typeface="+mn-lt"/>
                <a:ea typeface="Signika-Light" panose="02010003020600000004" pitchFamily="2" charset="0"/>
                <a:cs typeface="Signika-Light" panose="02010003020600000004"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Title 4">
            <a:extLst>
              <a:ext uri="{FF2B5EF4-FFF2-40B4-BE49-F238E27FC236}">
                <a16:creationId xmlns:a16="http://schemas.microsoft.com/office/drawing/2014/main" id="{EAEA68AF-82B8-620D-4062-C0DA94D04E17}"/>
              </a:ext>
            </a:extLst>
          </p:cNvPr>
          <p:cNvSpPr>
            <a:spLocks noGrp="1"/>
          </p:cNvSpPr>
          <p:nvPr>
            <p:ph type="title"/>
          </p:nvPr>
        </p:nvSpPr>
        <p:spPr>
          <a:xfrm>
            <a:off x="406800" y="365125"/>
            <a:ext cx="6151912" cy="1325563"/>
          </a:xfrm>
        </p:spPr>
        <p:txBody>
          <a:bodyPr/>
          <a:lstStyle/>
          <a:p>
            <a:r>
              <a:rPr lang="en-US"/>
              <a:t>Click to edit Master title style</a:t>
            </a:r>
            <a:endParaRPr lang="en-CA"/>
          </a:p>
        </p:txBody>
      </p:sp>
      <p:sp>
        <p:nvSpPr>
          <p:cNvPr id="5" name="Rectangle 4">
            <a:extLst>
              <a:ext uri="{FF2B5EF4-FFF2-40B4-BE49-F238E27FC236}">
                <a16:creationId xmlns:a16="http://schemas.microsoft.com/office/drawing/2014/main" id="{B08204FD-68A4-3656-D8EA-8C05C4300303}"/>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AB3D731A-C7C9-4640-1D71-A9536E884FC7}"/>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15">
            <a:extLst>
              <a:ext uri="{FF2B5EF4-FFF2-40B4-BE49-F238E27FC236}">
                <a16:creationId xmlns:a16="http://schemas.microsoft.com/office/drawing/2014/main" id="{2617546B-D398-CEB0-3106-FA9C5EFBBBE7}"/>
              </a:ext>
            </a:extLst>
          </p:cNvPr>
          <p:cNvGrpSpPr/>
          <p:nvPr userDrawn="1"/>
        </p:nvGrpSpPr>
        <p:grpSpPr>
          <a:xfrm>
            <a:off x="7991539" y="6179083"/>
            <a:ext cx="4103580" cy="701286"/>
            <a:chOff x="7991539" y="6179083"/>
            <a:chExt cx="4103580" cy="701286"/>
          </a:xfrm>
        </p:grpSpPr>
        <p:grpSp>
          <p:nvGrpSpPr>
            <p:cNvPr id="21" name="Group 20">
              <a:extLst>
                <a:ext uri="{FF2B5EF4-FFF2-40B4-BE49-F238E27FC236}">
                  <a16:creationId xmlns:a16="http://schemas.microsoft.com/office/drawing/2014/main" id="{E5237C4F-62DF-31A1-F2B0-2E9D4F1A94C4}"/>
                </a:ext>
              </a:extLst>
            </p:cNvPr>
            <p:cNvGrpSpPr/>
            <p:nvPr userDrawn="1"/>
          </p:nvGrpSpPr>
          <p:grpSpPr>
            <a:xfrm>
              <a:off x="7991539" y="6179083"/>
              <a:ext cx="1353366" cy="693812"/>
              <a:chOff x="7064439" y="6179083"/>
              <a:chExt cx="1353366" cy="693812"/>
            </a:xfrm>
          </p:grpSpPr>
          <p:pic>
            <p:nvPicPr>
              <p:cNvPr id="23" name="Picture 22">
                <a:extLst>
                  <a:ext uri="{FF2B5EF4-FFF2-40B4-BE49-F238E27FC236}">
                    <a16:creationId xmlns:a16="http://schemas.microsoft.com/office/drawing/2014/main" id="{471C0AE6-19D2-26CA-C11C-DFF797B8B2A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4" name="Rectangle 23">
                <a:extLst>
                  <a:ext uri="{FF2B5EF4-FFF2-40B4-BE49-F238E27FC236}">
                    <a16:creationId xmlns:a16="http://schemas.microsoft.com/office/drawing/2014/main" id="{CD280311-0C2C-219E-8EBC-ECC1F00BE511}"/>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2" name="Picture 21" descr="Text&#10;&#10;Description automatically generated with medium confidence">
              <a:extLst>
                <a:ext uri="{FF2B5EF4-FFF2-40B4-BE49-F238E27FC236}">
                  <a16:creationId xmlns:a16="http://schemas.microsoft.com/office/drawing/2014/main" id="{B89686CF-959C-8C32-AAEA-5A20D9089AFE}"/>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5" name="TextBox 24">
            <a:extLst>
              <a:ext uri="{FF2B5EF4-FFF2-40B4-BE49-F238E27FC236}">
                <a16:creationId xmlns:a16="http://schemas.microsoft.com/office/drawing/2014/main" id="{2A250E8E-57F8-C96E-AEDB-97390DC0DF93}"/>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spTree>
    <p:extLst>
      <p:ext uri="{BB962C8B-B14F-4D97-AF65-F5344CB8AC3E}">
        <p14:creationId xmlns:p14="http://schemas.microsoft.com/office/powerpoint/2010/main" val="333477750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Recall...">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F8DF7C2-5A27-5242-9796-8E4EAC950617}"/>
              </a:ext>
            </a:extLst>
          </p:cNvPr>
          <p:cNvSpPr/>
          <p:nvPr userDrawn="1"/>
        </p:nvSpPr>
        <p:spPr>
          <a:xfrm>
            <a:off x="6978893" y="141732"/>
            <a:ext cx="5213107" cy="6350804"/>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descr="Person eating">
            <a:extLst>
              <a:ext uri="{FF2B5EF4-FFF2-40B4-BE49-F238E27FC236}">
                <a16:creationId xmlns:a16="http://schemas.microsoft.com/office/drawing/2014/main" id="{94363A18-9E36-154D-B244-ECF10DE46955}"/>
              </a:ext>
            </a:extLst>
          </p:cNvPr>
          <p:cNvPicPr>
            <a:picLocks noChangeAspect="1"/>
          </p:cNvPicPr>
          <p:nvPr userDrawn="1">
            <p:custDataLst>
              <p:tags r:id="rId1"/>
            </p:custDataLst>
          </p:nvPr>
        </p:nvPicPr>
        <p:blipFill rotWithShape="1">
          <a:blip r:embed="rId3">
            <a:extLst>
              <a:ext uri="{96DAC541-7B7A-43D3-8B79-37D633B846F1}">
                <asvg:svgBlip xmlns:asvg="http://schemas.microsoft.com/office/drawing/2016/SVG/main" xmlns="" r:embed="rId4"/>
              </a:ext>
            </a:extLst>
          </a:blip>
          <a:srcRect l="7954" t="7505" r="8164" b="9609"/>
          <a:stretch/>
        </p:blipFill>
        <p:spPr>
          <a:xfrm>
            <a:off x="8148340" y="779548"/>
            <a:ext cx="3024317" cy="2988454"/>
          </a:xfrm>
          <a:prstGeom prst="rect">
            <a:avLst/>
          </a:prstGeom>
        </p:spPr>
      </p:pic>
      <p:sp>
        <p:nvSpPr>
          <p:cNvPr id="13" name="Text Placeholder 2">
            <a:extLst>
              <a:ext uri="{FF2B5EF4-FFF2-40B4-BE49-F238E27FC236}">
                <a16:creationId xmlns:a16="http://schemas.microsoft.com/office/drawing/2014/main" id="{814BA0A0-2C63-2E44-A651-42F3428C03C0}"/>
              </a:ext>
            </a:extLst>
          </p:cNvPr>
          <p:cNvSpPr>
            <a:spLocks noGrp="1"/>
          </p:cNvSpPr>
          <p:nvPr>
            <p:ph type="body" sz="quarter" idx="10"/>
          </p:nvPr>
        </p:nvSpPr>
        <p:spPr>
          <a:xfrm>
            <a:off x="7725831" y="4293617"/>
            <a:ext cx="3741738" cy="1201737"/>
          </a:xfrm>
        </p:spPr>
        <p:txBody>
          <a:bodyPr>
            <a:normAutofit/>
          </a:bodyPr>
          <a:lstStyle>
            <a:lvl1pPr marL="0" indent="0" algn="ctr">
              <a:buNone/>
              <a:defRPr sz="3200">
                <a:solidFill>
                  <a:schemeClr val="bg1"/>
                </a:solidFill>
              </a:defRPr>
            </a:lvl1pPr>
          </a:lstStyle>
          <a:p>
            <a:pPr algn="ctr"/>
            <a:endParaRPr lang="en-US" sz="2800">
              <a:solidFill>
                <a:schemeClr val="bg1"/>
              </a:solidFill>
            </a:endParaRPr>
          </a:p>
        </p:txBody>
      </p:sp>
      <p:sp>
        <p:nvSpPr>
          <p:cNvPr id="18" name="Content Placeholder 3">
            <a:extLst>
              <a:ext uri="{FF2B5EF4-FFF2-40B4-BE49-F238E27FC236}">
                <a16:creationId xmlns:a16="http://schemas.microsoft.com/office/drawing/2014/main" id="{7DC892F6-F878-EF95-B225-28611066030E}"/>
              </a:ext>
            </a:extLst>
          </p:cNvPr>
          <p:cNvSpPr>
            <a:spLocks noGrp="1"/>
          </p:cNvSpPr>
          <p:nvPr>
            <p:ph sz="half" idx="2"/>
          </p:nvPr>
        </p:nvSpPr>
        <p:spPr>
          <a:xfrm>
            <a:off x="406800" y="1882244"/>
            <a:ext cx="6151912" cy="4146998"/>
          </a:xfrm>
        </p:spPr>
        <p:txBody>
          <a:bodyPr/>
          <a:lstStyle>
            <a:lvl1pPr>
              <a:defRPr b="0" i="0">
                <a:latin typeface="+mn-lt"/>
                <a:ea typeface="Signika-Light" panose="02010003020600000004" pitchFamily="2" charset="0"/>
                <a:cs typeface="Signika-Light" panose="02010003020600000004" pitchFamily="2" charset="0"/>
              </a:defRPr>
            </a:lvl1pPr>
            <a:lvl2pPr>
              <a:defRPr b="0" i="0">
                <a:latin typeface="+mn-lt"/>
                <a:ea typeface="Signika-Light" panose="02010003020600000004" pitchFamily="2" charset="0"/>
                <a:cs typeface="Signika-Light" panose="02010003020600000004" pitchFamily="2" charset="0"/>
              </a:defRPr>
            </a:lvl2pPr>
            <a:lvl3pPr>
              <a:defRPr b="0" i="0">
                <a:latin typeface="+mn-lt"/>
                <a:ea typeface="Signika-Light" panose="02010003020600000004" pitchFamily="2" charset="0"/>
                <a:cs typeface="Signika-Light" panose="02010003020600000004" pitchFamily="2" charset="0"/>
              </a:defRPr>
            </a:lvl3pPr>
            <a:lvl4pPr>
              <a:defRPr b="0" i="0">
                <a:latin typeface="+mn-lt"/>
                <a:ea typeface="Signika-Light" panose="02010003020600000004" pitchFamily="2" charset="0"/>
                <a:cs typeface="Signika-Light" panose="02010003020600000004" pitchFamily="2" charset="0"/>
              </a:defRPr>
            </a:lvl4pPr>
            <a:lvl5pPr>
              <a:defRPr b="0" i="0">
                <a:latin typeface="+mn-lt"/>
                <a:ea typeface="Signika-Light" panose="02010003020600000004" pitchFamily="2" charset="0"/>
                <a:cs typeface="Signika-Light" panose="02010003020600000004"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itle 4">
            <a:extLst>
              <a:ext uri="{FF2B5EF4-FFF2-40B4-BE49-F238E27FC236}">
                <a16:creationId xmlns:a16="http://schemas.microsoft.com/office/drawing/2014/main" id="{71D4E487-CA1A-53E9-715D-F45D320F283F}"/>
              </a:ext>
            </a:extLst>
          </p:cNvPr>
          <p:cNvSpPr>
            <a:spLocks noGrp="1"/>
          </p:cNvSpPr>
          <p:nvPr>
            <p:ph type="title"/>
          </p:nvPr>
        </p:nvSpPr>
        <p:spPr>
          <a:xfrm>
            <a:off x="406800" y="365125"/>
            <a:ext cx="6151912" cy="1325563"/>
          </a:xfrm>
        </p:spPr>
        <p:txBody>
          <a:bodyPr/>
          <a:lstStyle/>
          <a:p>
            <a:r>
              <a:rPr lang="en-US"/>
              <a:t>Click to edit Master title style</a:t>
            </a:r>
            <a:endParaRPr lang="en-CA"/>
          </a:p>
        </p:txBody>
      </p:sp>
      <p:sp>
        <p:nvSpPr>
          <p:cNvPr id="5" name="Rectangle 4">
            <a:extLst>
              <a:ext uri="{FF2B5EF4-FFF2-40B4-BE49-F238E27FC236}">
                <a16:creationId xmlns:a16="http://schemas.microsoft.com/office/drawing/2014/main" id="{37C23BA4-D0B1-A0A7-6AD8-55F6D63942A4}"/>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D6AB2FE7-7226-3DBE-D62E-3105BD5A13BB}"/>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15">
            <a:extLst>
              <a:ext uri="{FF2B5EF4-FFF2-40B4-BE49-F238E27FC236}">
                <a16:creationId xmlns:a16="http://schemas.microsoft.com/office/drawing/2014/main" id="{99BDD432-B415-D471-C005-B20D18DC4E9F}"/>
              </a:ext>
            </a:extLst>
          </p:cNvPr>
          <p:cNvGrpSpPr/>
          <p:nvPr userDrawn="1"/>
        </p:nvGrpSpPr>
        <p:grpSpPr>
          <a:xfrm>
            <a:off x="7991539" y="6179083"/>
            <a:ext cx="4103580" cy="701286"/>
            <a:chOff x="7991539" y="6179083"/>
            <a:chExt cx="4103580" cy="701286"/>
          </a:xfrm>
        </p:grpSpPr>
        <p:grpSp>
          <p:nvGrpSpPr>
            <p:cNvPr id="20" name="Group 19">
              <a:extLst>
                <a:ext uri="{FF2B5EF4-FFF2-40B4-BE49-F238E27FC236}">
                  <a16:creationId xmlns:a16="http://schemas.microsoft.com/office/drawing/2014/main" id="{D26A502C-7363-A948-B3DC-016A97A4235C}"/>
                </a:ext>
              </a:extLst>
            </p:cNvPr>
            <p:cNvGrpSpPr/>
            <p:nvPr userDrawn="1"/>
          </p:nvGrpSpPr>
          <p:grpSpPr>
            <a:xfrm>
              <a:off x="7991539" y="6179083"/>
              <a:ext cx="1353366" cy="693812"/>
              <a:chOff x="7064439" y="6179083"/>
              <a:chExt cx="1353366" cy="693812"/>
            </a:xfrm>
          </p:grpSpPr>
          <p:pic>
            <p:nvPicPr>
              <p:cNvPr id="22" name="Picture 21">
                <a:extLst>
                  <a:ext uri="{FF2B5EF4-FFF2-40B4-BE49-F238E27FC236}">
                    <a16:creationId xmlns:a16="http://schemas.microsoft.com/office/drawing/2014/main" id="{58340C2A-A9D5-AE72-CFD9-B2042DA8D173}"/>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3" name="Rectangle 22">
                <a:extLst>
                  <a:ext uri="{FF2B5EF4-FFF2-40B4-BE49-F238E27FC236}">
                    <a16:creationId xmlns:a16="http://schemas.microsoft.com/office/drawing/2014/main" id="{5DCD7CAC-C314-AF11-7274-D95F87EF60BE}"/>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1" name="Picture 20" descr="Text&#10;&#10;Description automatically generated with medium confidence">
              <a:extLst>
                <a:ext uri="{FF2B5EF4-FFF2-40B4-BE49-F238E27FC236}">
                  <a16:creationId xmlns:a16="http://schemas.microsoft.com/office/drawing/2014/main" id="{357A1DED-C468-A43C-45B5-52C58097E5ED}"/>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4" name="TextBox 23">
            <a:extLst>
              <a:ext uri="{FF2B5EF4-FFF2-40B4-BE49-F238E27FC236}">
                <a16:creationId xmlns:a16="http://schemas.microsoft.com/office/drawing/2014/main" id="{635CA072-9D2E-3865-16D6-2023E184A96C}"/>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spTree>
    <p:extLst>
      <p:ext uri="{BB962C8B-B14F-4D97-AF65-F5344CB8AC3E}">
        <p14:creationId xmlns:p14="http://schemas.microsoft.com/office/powerpoint/2010/main" val="84872965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7" name="Rectangle 26"/>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1219200" y="1122363"/>
            <a:ext cx="9448799" cy="2387600"/>
          </a:xfrm>
        </p:spPr>
        <p:txBody>
          <a:bodyPr anchor="b"/>
          <a:lstStyle>
            <a:lvl1pPr algn="ctr">
              <a:defRPr sz="6000">
                <a:latin typeface="Karla"/>
              </a:defRPr>
            </a:lvl1pPr>
          </a:lstStyle>
          <a:p>
            <a:r>
              <a:rPr lang="en-US"/>
              <a:t>Click to edit Master title style</a:t>
            </a:r>
            <a:endParaRPr lang="en-GB"/>
          </a:p>
        </p:txBody>
      </p:sp>
      <p:sp>
        <p:nvSpPr>
          <p:cNvPr id="3" name="Subtitle 2"/>
          <p:cNvSpPr>
            <a:spLocks noGrp="1"/>
          </p:cNvSpPr>
          <p:nvPr>
            <p:ph type="subTitle" idx="1" hasCustomPrompt="1"/>
          </p:nvPr>
        </p:nvSpPr>
        <p:spPr>
          <a:xfrm>
            <a:off x="182880" y="4868241"/>
            <a:ext cx="3857897" cy="643572"/>
          </a:xfrm>
          <a:noFill/>
        </p:spPr>
        <p:txBody>
          <a:bodyPr/>
          <a:lstStyle>
            <a:lvl1pPr marL="0" indent="0" algn="ctr">
              <a:buNone/>
              <a:defRPr sz="2400">
                <a:solidFill>
                  <a:srgbClr val="5A7D79"/>
                </a:solidFill>
                <a:latin typeface="Karl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Presented by: John Doe</a:t>
            </a:r>
            <a:endParaRPr lang="en-GB"/>
          </a:p>
        </p:txBody>
      </p:sp>
      <p:sp>
        <p:nvSpPr>
          <p:cNvPr id="28" name="Rectangle 27"/>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182880" y="269966"/>
            <a:ext cx="1636088" cy="7576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Picture Placeholder 16"/>
          <p:cNvSpPr>
            <a:spLocks noGrp="1"/>
          </p:cNvSpPr>
          <p:nvPr>
            <p:ph type="pic" sz="quarter" idx="11" hasCustomPrompt="1"/>
          </p:nvPr>
        </p:nvSpPr>
        <p:spPr>
          <a:xfrm>
            <a:off x="7049039" y="6208888"/>
            <a:ext cx="1368766" cy="649111"/>
          </a:xfrm>
          <a:solidFill>
            <a:srgbClr val="F2F2F2">
              <a:alpha val="18824"/>
            </a:srgbClr>
          </a:solidFill>
        </p:spPr>
        <p:txBody>
          <a:bodyPr/>
          <a:lstStyle>
            <a:lvl1pPr>
              <a:defRPr/>
            </a:lvl1pPr>
          </a:lstStyle>
          <a:p>
            <a:r>
              <a:rPr lang="en-GB"/>
              <a:t>Logo</a:t>
            </a:r>
          </a:p>
        </p:txBody>
      </p:sp>
      <p:sp>
        <p:nvSpPr>
          <p:cNvPr id="19" name="Picture Placeholder 18"/>
          <p:cNvSpPr>
            <a:spLocks noGrp="1"/>
          </p:cNvSpPr>
          <p:nvPr>
            <p:ph type="pic" sz="quarter" idx="12" hasCustomPrompt="1"/>
          </p:nvPr>
        </p:nvSpPr>
        <p:spPr>
          <a:xfrm>
            <a:off x="8759395" y="6208888"/>
            <a:ext cx="1365680" cy="649112"/>
          </a:xfrm>
          <a:solidFill>
            <a:srgbClr val="F2F2F2">
              <a:alpha val="18824"/>
            </a:srgbClr>
          </a:solidFill>
        </p:spPr>
        <p:txBody>
          <a:bodyPr/>
          <a:lstStyle>
            <a:lvl1pPr>
              <a:defRPr/>
            </a:lvl1pPr>
          </a:lstStyle>
          <a:p>
            <a:r>
              <a:rPr lang="en-GB"/>
              <a:t>Logo</a:t>
            </a:r>
          </a:p>
        </p:txBody>
      </p:sp>
      <p:sp>
        <p:nvSpPr>
          <p:cNvPr id="23" name="Picture Placeholder 22"/>
          <p:cNvSpPr>
            <a:spLocks noGrp="1"/>
          </p:cNvSpPr>
          <p:nvPr>
            <p:ph type="pic" sz="quarter" idx="13" hasCustomPrompt="1"/>
          </p:nvPr>
        </p:nvSpPr>
        <p:spPr>
          <a:xfrm>
            <a:off x="10475913" y="6208888"/>
            <a:ext cx="1365250" cy="649112"/>
          </a:xfrm>
          <a:solidFill>
            <a:srgbClr val="F2F2F2">
              <a:alpha val="18824"/>
            </a:srgbClr>
          </a:solidFill>
        </p:spPr>
        <p:txBody>
          <a:bodyPr/>
          <a:lstStyle>
            <a:lvl1pPr>
              <a:defRPr/>
            </a:lvl1pPr>
          </a:lstStyle>
          <a:p>
            <a:r>
              <a:rPr lang="en-GB"/>
              <a:t>Logo</a:t>
            </a:r>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61723" y="288881"/>
            <a:ext cx="1148696" cy="693812"/>
          </a:xfrm>
          <a:prstGeom prst="rect">
            <a:avLst/>
          </a:prstGeom>
        </p:spPr>
      </p:pic>
      <p:sp>
        <p:nvSpPr>
          <p:cNvPr id="15" name="Rectangle 14"/>
          <p:cNvSpPr/>
          <p:nvPr userDrawn="1"/>
        </p:nvSpPr>
        <p:spPr>
          <a:xfrm rot="5400000" flipV="1">
            <a:off x="126441" y="587667"/>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093232181"/>
      </p:ext>
    </p:extLst>
  </p:cSld>
  <p:clrMapOvr>
    <a:masterClrMapping/>
  </p:clrMapOvr>
  <p:hf sldNum="0" hdr="0" ftr="0"/>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Free Slide">
    <p:spTree>
      <p:nvGrpSpPr>
        <p:cNvPr id="1" name=""/>
        <p:cNvGrpSpPr/>
        <p:nvPr/>
      </p:nvGrpSpPr>
      <p:grpSpPr>
        <a:xfrm>
          <a:off x="0" y="0"/>
          <a:ext cx="0" cy="0"/>
          <a:chOff x="0" y="0"/>
          <a:chExt cx="0" cy="0"/>
        </a:xfrm>
      </p:grpSpPr>
      <p:sp>
        <p:nvSpPr>
          <p:cNvPr id="8" name="Rectangle 7"/>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Picture Placeholder 16"/>
          <p:cNvSpPr>
            <a:spLocks noGrp="1"/>
          </p:cNvSpPr>
          <p:nvPr>
            <p:ph type="pic" sz="quarter" idx="11" hasCustomPrompt="1"/>
          </p:nvPr>
        </p:nvSpPr>
        <p:spPr>
          <a:xfrm>
            <a:off x="7049039" y="6208888"/>
            <a:ext cx="1368766" cy="649112"/>
          </a:xfrm>
          <a:solidFill>
            <a:srgbClr val="F2F2F2">
              <a:alpha val="18824"/>
            </a:srgbClr>
          </a:solidFill>
        </p:spPr>
        <p:txBody>
          <a:bodyPr/>
          <a:lstStyle>
            <a:lvl1pPr>
              <a:defRPr/>
            </a:lvl1pPr>
          </a:lstStyle>
          <a:p>
            <a:r>
              <a:rPr lang="en-GB"/>
              <a:t>Logo</a:t>
            </a:r>
          </a:p>
        </p:txBody>
      </p:sp>
      <p:sp>
        <p:nvSpPr>
          <p:cNvPr id="5" name="Picture Placeholder 18"/>
          <p:cNvSpPr>
            <a:spLocks noGrp="1"/>
          </p:cNvSpPr>
          <p:nvPr>
            <p:ph type="pic" sz="quarter" idx="12" hasCustomPrompt="1"/>
          </p:nvPr>
        </p:nvSpPr>
        <p:spPr>
          <a:xfrm>
            <a:off x="8759395" y="6208888"/>
            <a:ext cx="1365680" cy="649112"/>
          </a:xfrm>
          <a:solidFill>
            <a:srgbClr val="F2F2F2">
              <a:alpha val="18824"/>
            </a:srgbClr>
          </a:solidFill>
        </p:spPr>
        <p:txBody>
          <a:bodyPr/>
          <a:lstStyle>
            <a:lvl1pPr>
              <a:defRPr/>
            </a:lvl1pPr>
          </a:lstStyle>
          <a:p>
            <a:r>
              <a:rPr lang="en-GB"/>
              <a:t>Logo</a:t>
            </a:r>
          </a:p>
        </p:txBody>
      </p:sp>
      <p:sp>
        <p:nvSpPr>
          <p:cNvPr id="6" name="Picture Placeholder 22"/>
          <p:cNvSpPr>
            <a:spLocks noGrp="1"/>
          </p:cNvSpPr>
          <p:nvPr>
            <p:ph type="pic" sz="quarter" idx="13" hasCustomPrompt="1"/>
          </p:nvPr>
        </p:nvSpPr>
        <p:spPr>
          <a:xfrm>
            <a:off x="10475913" y="6208888"/>
            <a:ext cx="1365250" cy="649112"/>
          </a:xfrm>
          <a:solidFill>
            <a:srgbClr val="F2F2F2">
              <a:alpha val="18824"/>
            </a:srgbClr>
          </a:solidFill>
        </p:spPr>
        <p:txBody>
          <a:bodyPr/>
          <a:lstStyle>
            <a:lvl1pPr>
              <a:defRPr/>
            </a:lvl1pPr>
          </a:lstStyle>
          <a:p>
            <a:r>
              <a:rPr lang="en-GB"/>
              <a:t>Logo</a:t>
            </a:r>
          </a:p>
        </p:txBody>
      </p:sp>
      <p:sp>
        <p:nvSpPr>
          <p:cNvPr id="11" name="Text Placeholder 13"/>
          <p:cNvSpPr>
            <a:spLocks noGrp="1"/>
          </p:cNvSpPr>
          <p:nvPr>
            <p:ph type="body" sz="quarter" idx="17" hasCustomPrompt="1"/>
          </p:nvPr>
        </p:nvSpPr>
        <p:spPr>
          <a:xfrm>
            <a:off x="1950720" y="723828"/>
            <a:ext cx="4702629" cy="502194"/>
          </a:xfrm>
        </p:spPr>
        <p:txBody>
          <a:bodyPr>
            <a:noAutofit/>
          </a:bodyPr>
          <a:lstStyle>
            <a:lvl1pPr marL="0" indent="0">
              <a:buNone/>
              <a:defRPr sz="4400" b="1">
                <a:solidFill>
                  <a:schemeClr val="tx1"/>
                </a:solidFill>
              </a:defRPr>
            </a:lvl1pPr>
          </a:lstStyle>
          <a:p>
            <a:pPr lvl="0"/>
            <a:r>
              <a:rPr lang="en-US"/>
              <a:t>INSERT</a:t>
            </a:r>
          </a:p>
        </p:txBody>
      </p:sp>
      <p:sp>
        <p:nvSpPr>
          <p:cNvPr id="12" name="Text Placeholder 13"/>
          <p:cNvSpPr>
            <a:spLocks noGrp="1"/>
          </p:cNvSpPr>
          <p:nvPr>
            <p:ph type="body" sz="quarter" idx="18" hasCustomPrompt="1"/>
          </p:nvPr>
        </p:nvSpPr>
        <p:spPr>
          <a:xfrm>
            <a:off x="6757256" y="724845"/>
            <a:ext cx="5164778" cy="502194"/>
          </a:xfrm>
        </p:spPr>
        <p:txBody>
          <a:bodyPr>
            <a:noAutofit/>
          </a:bodyPr>
          <a:lstStyle>
            <a:lvl1pPr marL="0" indent="0">
              <a:buNone/>
              <a:defRPr sz="4400" b="1">
                <a:solidFill>
                  <a:srgbClr val="F47920"/>
                </a:solidFill>
              </a:defRPr>
            </a:lvl1pPr>
          </a:lstStyle>
          <a:p>
            <a:pPr lvl="0"/>
            <a:r>
              <a:rPr lang="en-US"/>
              <a:t>HEADING</a:t>
            </a:r>
          </a:p>
        </p:txBody>
      </p:sp>
    </p:spTree>
    <p:extLst>
      <p:ext uri="{BB962C8B-B14F-4D97-AF65-F5344CB8AC3E}">
        <p14:creationId xmlns:p14="http://schemas.microsoft.com/office/powerpoint/2010/main" val="8210644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Content with Caption">
    <p:spTree>
      <p:nvGrpSpPr>
        <p:cNvPr id="1" name=""/>
        <p:cNvGrpSpPr/>
        <p:nvPr/>
      </p:nvGrpSpPr>
      <p:grpSpPr>
        <a:xfrm>
          <a:off x="0" y="0"/>
          <a:ext cx="0" cy="0"/>
          <a:chOff x="0" y="0"/>
          <a:chExt cx="0" cy="0"/>
        </a:xfrm>
      </p:grpSpPr>
      <p:sp>
        <p:nvSpPr>
          <p:cNvPr id="8" name="Rectangle 7"/>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Picture Placeholder 16"/>
          <p:cNvSpPr>
            <a:spLocks noGrp="1"/>
          </p:cNvSpPr>
          <p:nvPr>
            <p:ph type="pic" sz="quarter" idx="11" hasCustomPrompt="1"/>
          </p:nvPr>
        </p:nvSpPr>
        <p:spPr>
          <a:xfrm>
            <a:off x="7049039" y="6208888"/>
            <a:ext cx="1368766" cy="649112"/>
          </a:xfrm>
          <a:solidFill>
            <a:srgbClr val="F2F2F2">
              <a:alpha val="18824"/>
            </a:srgbClr>
          </a:solidFill>
        </p:spPr>
        <p:txBody>
          <a:bodyPr/>
          <a:lstStyle>
            <a:lvl1pPr>
              <a:defRPr/>
            </a:lvl1pPr>
          </a:lstStyle>
          <a:p>
            <a:r>
              <a:rPr lang="en-GB"/>
              <a:t>Logo</a:t>
            </a:r>
          </a:p>
        </p:txBody>
      </p:sp>
      <p:sp>
        <p:nvSpPr>
          <p:cNvPr id="6" name="Picture Placeholder 18"/>
          <p:cNvSpPr>
            <a:spLocks noGrp="1"/>
          </p:cNvSpPr>
          <p:nvPr>
            <p:ph type="pic" sz="quarter" idx="12" hasCustomPrompt="1"/>
          </p:nvPr>
        </p:nvSpPr>
        <p:spPr>
          <a:xfrm>
            <a:off x="8759395" y="6208888"/>
            <a:ext cx="1365680" cy="649112"/>
          </a:xfrm>
          <a:solidFill>
            <a:srgbClr val="F2F2F2">
              <a:alpha val="18824"/>
            </a:srgbClr>
          </a:solidFill>
        </p:spPr>
        <p:txBody>
          <a:bodyPr/>
          <a:lstStyle>
            <a:lvl1pPr>
              <a:defRPr/>
            </a:lvl1pPr>
          </a:lstStyle>
          <a:p>
            <a:r>
              <a:rPr lang="en-GB"/>
              <a:t>Logo</a:t>
            </a:r>
          </a:p>
        </p:txBody>
      </p:sp>
      <p:sp>
        <p:nvSpPr>
          <p:cNvPr id="7" name="Picture Placeholder 22"/>
          <p:cNvSpPr>
            <a:spLocks noGrp="1"/>
          </p:cNvSpPr>
          <p:nvPr>
            <p:ph type="pic" sz="quarter" idx="13" hasCustomPrompt="1"/>
          </p:nvPr>
        </p:nvSpPr>
        <p:spPr>
          <a:xfrm>
            <a:off x="10475913" y="6208888"/>
            <a:ext cx="1365250" cy="649112"/>
          </a:xfrm>
          <a:solidFill>
            <a:srgbClr val="F2F2F2">
              <a:alpha val="18824"/>
            </a:srgbClr>
          </a:solidFill>
        </p:spPr>
        <p:txBody>
          <a:bodyPr/>
          <a:lstStyle>
            <a:lvl1pPr>
              <a:defRPr/>
            </a:lvl1pPr>
          </a:lstStyle>
          <a:p>
            <a:r>
              <a:rPr lang="en-GB"/>
              <a:t>Logo</a:t>
            </a:r>
          </a:p>
        </p:txBody>
      </p:sp>
    </p:spTree>
    <p:extLst>
      <p:ext uri="{BB962C8B-B14F-4D97-AF65-F5344CB8AC3E}">
        <p14:creationId xmlns:p14="http://schemas.microsoft.com/office/powerpoint/2010/main" val="29817680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95" t="5627" r="-65" b="27120"/>
          <a:stretch/>
        </p:blipFill>
        <p:spPr>
          <a:xfrm>
            <a:off x="3857" y="934214"/>
            <a:ext cx="12188143" cy="5469038"/>
          </a:xfrm>
          <a:prstGeom prst="rect">
            <a:avLst/>
          </a:prstGeom>
        </p:spPr>
      </p:pic>
      <p:sp>
        <p:nvSpPr>
          <p:cNvPr id="15" name="Rectangle 14"/>
          <p:cNvSpPr/>
          <p:nvPr userDrawn="1"/>
        </p:nvSpPr>
        <p:spPr>
          <a:xfrm>
            <a:off x="0" y="1528365"/>
            <a:ext cx="4868809" cy="3836047"/>
          </a:xfrm>
          <a:prstGeom prst="rect">
            <a:avLst/>
          </a:prstGeom>
          <a:solidFill>
            <a:srgbClr val="4C4C4C">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4803494" y="1528364"/>
            <a:ext cx="7388506" cy="3836047"/>
          </a:xfrm>
          <a:prstGeom prst="rect">
            <a:avLst/>
          </a:prstGeom>
          <a:solidFill>
            <a:schemeClr val="bg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userDrawn="1"/>
        </p:nvSpPr>
        <p:spPr>
          <a:xfrm>
            <a:off x="4128314" y="3068103"/>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ontent Placeholder 2"/>
          <p:cNvSpPr>
            <a:spLocks noGrp="1"/>
          </p:cNvSpPr>
          <p:nvPr>
            <p:ph idx="1" hasCustomPrompt="1"/>
          </p:nvPr>
        </p:nvSpPr>
        <p:spPr>
          <a:xfrm>
            <a:off x="5722413" y="1672787"/>
            <a:ext cx="6277998" cy="3430436"/>
          </a:xfrm>
        </p:spPr>
        <p:txBody>
          <a:bodyPr>
            <a:normAutofit/>
          </a:bodyPr>
          <a:lstStyle>
            <a:lvl1pPr marL="0" indent="0">
              <a:buNone/>
              <a:defRPr lang="en-GB" b="0" i="0" smtClean="0">
                <a:effectLst/>
              </a:defRPr>
            </a:lvl1pPr>
          </a:lstStyle>
          <a:p>
            <a:pPr lvl="0"/>
            <a:r>
              <a:rPr lang="en-GB" b="1" i="0">
                <a:solidFill>
                  <a:srgbClr val="000000"/>
                </a:solidFill>
                <a:effectLst/>
                <a:latin typeface="Open Sans" panose="020B0606030504020204" pitchFamily="34" charset="0"/>
              </a:rPr>
              <a:t>Lorem Ipsum</a:t>
            </a:r>
            <a:r>
              <a:rPr lang="en-GB" b="0" i="0">
                <a:solidFill>
                  <a:srgbClr val="000000"/>
                </a:solidFill>
                <a:effectLst/>
                <a:latin typeface="Open Sans" panose="020B0606030504020204" pitchFamily="34"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a:t>
            </a:r>
            <a:endParaRPr lang="en-US"/>
          </a:p>
        </p:txBody>
      </p:sp>
      <p:sp>
        <p:nvSpPr>
          <p:cNvPr id="16" name="Text Placeholder 15"/>
          <p:cNvSpPr>
            <a:spLocks noGrp="1"/>
          </p:cNvSpPr>
          <p:nvPr>
            <p:ph type="body" sz="quarter" idx="14" hasCustomPrompt="1"/>
          </p:nvPr>
        </p:nvSpPr>
        <p:spPr>
          <a:xfrm>
            <a:off x="479626" y="1689879"/>
            <a:ext cx="3420382" cy="879475"/>
          </a:xfrm>
        </p:spPr>
        <p:txBody>
          <a:bodyPr>
            <a:normAutofit/>
          </a:bodyPr>
          <a:lstStyle>
            <a:lvl1pPr marL="0" indent="0">
              <a:buNone/>
              <a:defRPr sz="4800" b="1">
                <a:solidFill>
                  <a:schemeClr val="bg1"/>
                </a:solidFill>
              </a:defRPr>
            </a:lvl1pPr>
          </a:lstStyle>
          <a:p>
            <a:pPr lvl="0"/>
            <a:r>
              <a:rPr lang="en-US"/>
              <a:t>ENTER</a:t>
            </a:r>
          </a:p>
        </p:txBody>
      </p:sp>
      <p:sp>
        <p:nvSpPr>
          <p:cNvPr id="17" name="Text Placeholder 15"/>
          <p:cNvSpPr>
            <a:spLocks noGrp="1"/>
          </p:cNvSpPr>
          <p:nvPr>
            <p:ph type="body" sz="quarter" idx="15" hasCustomPrompt="1"/>
          </p:nvPr>
        </p:nvSpPr>
        <p:spPr>
          <a:xfrm>
            <a:off x="479626" y="2628365"/>
            <a:ext cx="3420382" cy="879475"/>
          </a:xfrm>
        </p:spPr>
        <p:txBody>
          <a:bodyPr>
            <a:normAutofit/>
          </a:bodyPr>
          <a:lstStyle>
            <a:lvl1pPr marL="0" indent="0">
              <a:buNone/>
              <a:defRPr sz="4800" b="1">
                <a:solidFill>
                  <a:srgbClr val="F47920"/>
                </a:solidFill>
              </a:defRPr>
            </a:lvl1pPr>
          </a:lstStyle>
          <a:p>
            <a:pPr lvl="0"/>
            <a:r>
              <a:rPr lang="en-US"/>
              <a:t>HEADING</a:t>
            </a:r>
          </a:p>
        </p:txBody>
      </p:sp>
      <p:sp>
        <p:nvSpPr>
          <p:cNvPr id="4" name="Rectangle 3">
            <a:extLst>
              <a:ext uri="{FF2B5EF4-FFF2-40B4-BE49-F238E27FC236}">
                <a16:creationId xmlns:a16="http://schemas.microsoft.com/office/drawing/2014/main" id="{3E1F9BF7-0921-13D7-5A8D-71EB8D2D0145}"/>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F4973224-61D0-EDEE-9000-8A066E73042C}"/>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 name="Group 5">
            <a:extLst>
              <a:ext uri="{FF2B5EF4-FFF2-40B4-BE49-F238E27FC236}">
                <a16:creationId xmlns:a16="http://schemas.microsoft.com/office/drawing/2014/main" id="{39BA3933-900F-93BE-01FC-5A691B9CE1A3}"/>
              </a:ext>
            </a:extLst>
          </p:cNvPr>
          <p:cNvGrpSpPr/>
          <p:nvPr userDrawn="1"/>
        </p:nvGrpSpPr>
        <p:grpSpPr>
          <a:xfrm>
            <a:off x="7991539" y="6179083"/>
            <a:ext cx="4103580" cy="701286"/>
            <a:chOff x="7991539" y="6179083"/>
            <a:chExt cx="4103580" cy="701286"/>
          </a:xfrm>
        </p:grpSpPr>
        <p:grpSp>
          <p:nvGrpSpPr>
            <p:cNvPr id="19" name="Group 18">
              <a:extLst>
                <a:ext uri="{FF2B5EF4-FFF2-40B4-BE49-F238E27FC236}">
                  <a16:creationId xmlns:a16="http://schemas.microsoft.com/office/drawing/2014/main" id="{4495AD8D-A8A9-E0C4-674B-B27E69B75CE7}"/>
                </a:ext>
              </a:extLst>
            </p:cNvPr>
            <p:cNvGrpSpPr/>
            <p:nvPr userDrawn="1"/>
          </p:nvGrpSpPr>
          <p:grpSpPr>
            <a:xfrm>
              <a:off x="7991539" y="6179083"/>
              <a:ext cx="1353366" cy="693812"/>
              <a:chOff x="7064439" y="6179083"/>
              <a:chExt cx="1353366" cy="693812"/>
            </a:xfrm>
          </p:grpSpPr>
          <p:pic>
            <p:nvPicPr>
              <p:cNvPr id="22" name="Picture 21">
                <a:extLst>
                  <a:ext uri="{FF2B5EF4-FFF2-40B4-BE49-F238E27FC236}">
                    <a16:creationId xmlns:a16="http://schemas.microsoft.com/office/drawing/2014/main" id="{29837600-6116-F3C4-0C75-235FA3ED2A0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3" name="Rectangle 22">
                <a:extLst>
                  <a:ext uri="{FF2B5EF4-FFF2-40B4-BE49-F238E27FC236}">
                    <a16:creationId xmlns:a16="http://schemas.microsoft.com/office/drawing/2014/main" id="{7929F643-5E61-82CE-CFC8-B46CEEC2A8F6}"/>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1" name="Picture 20" descr="Text&#10;&#10;Description automatically generated with medium confidence">
              <a:extLst>
                <a:ext uri="{FF2B5EF4-FFF2-40B4-BE49-F238E27FC236}">
                  <a16:creationId xmlns:a16="http://schemas.microsoft.com/office/drawing/2014/main" id="{AE0E8E73-BAB7-4DA1-0C93-D7D9B14F6933}"/>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4" name="TextBox 23">
            <a:extLst>
              <a:ext uri="{FF2B5EF4-FFF2-40B4-BE49-F238E27FC236}">
                <a16:creationId xmlns:a16="http://schemas.microsoft.com/office/drawing/2014/main" id="{8D6309E5-DF91-E060-1F21-9CF5E0364813}"/>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pic>
        <p:nvPicPr>
          <p:cNvPr id="18" name="Picture 17">
            <a:extLst>
              <a:ext uri="{FF2B5EF4-FFF2-40B4-BE49-F238E27FC236}">
                <a16:creationId xmlns:a16="http://schemas.microsoft.com/office/drawing/2014/main" id="{800BD828-4B84-BA4B-91D7-CEAB5E451D0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760423" y="6160059"/>
            <a:ext cx="691452" cy="691452"/>
          </a:xfrm>
          <a:prstGeom prst="rect">
            <a:avLst/>
          </a:prstGeom>
        </p:spPr>
      </p:pic>
    </p:spTree>
    <p:extLst>
      <p:ext uri="{BB962C8B-B14F-4D97-AF65-F5344CB8AC3E}">
        <p14:creationId xmlns:p14="http://schemas.microsoft.com/office/powerpoint/2010/main" val="36560228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_Picture with Caption">
    <p:spTree>
      <p:nvGrpSpPr>
        <p:cNvPr id="1" name=""/>
        <p:cNvGrpSpPr/>
        <p:nvPr/>
      </p:nvGrpSpPr>
      <p:grpSpPr>
        <a:xfrm>
          <a:off x="0" y="0"/>
          <a:ext cx="0" cy="0"/>
          <a:chOff x="0" y="0"/>
          <a:chExt cx="0" cy="0"/>
        </a:xfrm>
      </p:grpSpPr>
      <p:sp>
        <p:nvSpPr>
          <p:cNvPr id="8" name="Rectangle 7"/>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Picture Placeholder 16"/>
          <p:cNvSpPr>
            <a:spLocks noGrp="1"/>
          </p:cNvSpPr>
          <p:nvPr>
            <p:ph type="pic" sz="quarter" idx="11" hasCustomPrompt="1"/>
          </p:nvPr>
        </p:nvSpPr>
        <p:spPr>
          <a:xfrm>
            <a:off x="7049039" y="6208888"/>
            <a:ext cx="1368766" cy="649112"/>
          </a:xfrm>
          <a:solidFill>
            <a:srgbClr val="F2F2F2">
              <a:alpha val="18824"/>
            </a:srgbClr>
          </a:solidFill>
        </p:spPr>
        <p:txBody>
          <a:bodyPr/>
          <a:lstStyle>
            <a:lvl1pPr>
              <a:defRPr/>
            </a:lvl1pPr>
          </a:lstStyle>
          <a:p>
            <a:r>
              <a:rPr lang="en-GB"/>
              <a:t>Logo</a:t>
            </a:r>
          </a:p>
        </p:txBody>
      </p:sp>
      <p:sp>
        <p:nvSpPr>
          <p:cNvPr id="6" name="Picture Placeholder 18"/>
          <p:cNvSpPr>
            <a:spLocks noGrp="1"/>
          </p:cNvSpPr>
          <p:nvPr>
            <p:ph type="pic" sz="quarter" idx="12" hasCustomPrompt="1"/>
          </p:nvPr>
        </p:nvSpPr>
        <p:spPr>
          <a:xfrm>
            <a:off x="8759395" y="6208888"/>
            <a:ext cx="1365680" cy="649112"/>
          </a:xfrm>
          <a:solidFill>
            <a:srgbClr val="F2F2F2">
              <a:alpha val="18824"/>
            </a:srgbClr>
          </a:solidFill>
        </p:spPr>
        <p:txBody>
          <a:bodyPr/>
          <a:lstStyle>
            <a:lvl1pPr>
              <a:defRPr/>
            </a:lvl1pPr>
          </a:lstStyle>
          <a:p>
            <a:r>
              <a:rPr lang="en-GB"/>
              <a:t>Logo</a:t>
            </a:r>
          </a:p>
        </p:txBody>
      </p:sp>
      <p:sp>
        <p:nvSpPr>
          <p:cNvPr id="7" name="Picture Placeholder 22"/>
          <p:cNvSpPr>
            <a:spLocks noGrp="1"/>
          </p:cNvSpPr>
          <p:nvPr>
            <p:ph type="pic" sz="quarter" idx="13" hasCustomPrompt="1"/>
          </p:nvPr>
        </p:nvSpPr>
        <p:spPr>
          <a:xfrm>
            <a:off x="10475913" y="6208888"/>
            <a:ext cx="1365250" cy="649112"/>
          </a:xfrm>
          <a:solidFill>
            <a:srgbClr val="F2F2F2">
              <a:alpha val="18824"/>
            </a:srgbClr>
          </a:solidFill>
        </p:spPr>
        <p:txBody>
          <a:bodyPr/>
          <a:lstStyle>
            <a:lvl1pPr>
              <a:defRPr/>
            </a:lvl1pPr>
          </a:lstStyle>
          <a:p>
            <a:r>
              <a:rPr lang="en-GB"/>
              <a:t>Logo</a:t>
            </a:r>
          </a:p>
        </p:txBody>
      </p:sp>
    </p:spTree>
    <p:extLst>
      <p:ext uri="{BB962C8B-B14F-4D97-AF65-F5344CB8AC3E}">
        <p14:creationId xmlns:p14="http://schemas.microsoft.com/office/powerpoint/2010/main" val="3721660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2036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2036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a:extLst>
              <a:ext uri="{FF2B5EF4-FFF2-40B4-BE49-F238E27FC236}">
                <a16:creationId xmlns:a16="http://schemas.microsoft.com/office/drawing/2014/main" id="{2BF59C10-739B-88F2-4129-187CA726DED8}"/>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C37FCACC-227C-A99E-8D57-49CC0E336BBB}"/>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6">
            <a:extLst>
              <a:ext uri="{FF2B5EF4-FFF2-40B4-BE49-F238E27FC236}">
                <a16:creationId xmlns:a16="http://schemas.microsoft.com/office/drawing/2014/main" id="{E37F74EC-D1F4-5038-E632-DF3DA1636C4B}"/>
              </a:ext>
            </a:extLst>
          </p:cNvPr>
          <p:cNvGrpSpPr/>
          <p:nvPr userDrawn="1"/>
        </p:nvGrpSpPr>
        <p:grpSpPr>
          <a:xfrm>
            <a:off x="7991539" y="6179083"/>
            <a:ext cx="4103580" cy="701286"/>
            <a:chOff x="7991539" y="6179083"/>
            <a:chExt cx="4103580" cy="701286"/>
          </a:xfrm>
        </p:grpSpPr>
        <p:grpSp>
          <p:nvGrpSpPr>
            <p:cNvPr id="15" name="Group 14">
              <a:extLst>
                <a:ext uri="{FF2B5EF4-FFF2-40B4-BE49-F238E27FC236}">
                  <a16:creationId xmlns:a16="http://schemas.microsoft.com/office/drawing/2014/main" id="{85DC7FAF-14F1-BF46-BF09-CD43BAE69A70}"/>
                </a:ext>
              </a:extLst>
            </p:cNvPr>
            <p:cNvGrpSpPr/>
            <p:nvPr userDrawn="1"/>
          </p:nvGrpSpPr>
          <p:grpSpPr>
            <a:xfrm>
              <a:off x="7991539" y="6179083"/>
              <a:ext cx="1353366" cy="693812"/>
              <a:chOff x="7064439" y="6179083"/>
              <a:chExt cx="1353366" cy="693812"/>
            </a:xfrm>
          </p:grpSpPr>
          <p:pic>
            <p:nvPicPr>
              <p:cNvPr id="18" name="Picture 17">
                <a:extLst>
                  <a:ext uri="{FF2B5EF4-FFF2-40B4-BE49-F238E27FC236}">
                    <a16:creationId xmlns:a16="http://schemas.microsoft.com/office/drawing/2014/main" id="{E526E6F6-DEBC-0B82-3EB5-764D7D64083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19" name="Rectangle 18">
                <a:extLst>
                  <a:ext uri="{FF2B5EF4-FFF2-40B4-BE49-F238E27FC236}">
                    <a16:creationId xmlns:a16="http://schemas.microsoft.com/office/drawing/2014/main" id="{7B26612B-995C-2A24-2BD7-1065CB705763}"/>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7" name="Picture 16" descr="Text&#10;&#10;Description automatically generated with medium confidence">
              <a:extLst>
                <a:ext uri="{FF2B5EF4-FFF2-40B4-BE49-F238E27FC236}">
                  <a16:creationId xmlns:a16="http://schemas.microsoft.com/office/drawing/2014/main" id="{6A6655C5-5B1F-8EFE-6391-C38D8063FDF2}"/>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0" name="TextBox 19">
            <a:extLst>
              <a:ext uri="{FF2B5EF4-FFF2-40B4-BE49-F238E27FC236}">
                <a16:creationId xmlns:a16="http://schemas.microsoft.com/office/drawing/2014/main" id="{D19716CD-C53F-F69F-CD26-8BB805BBF978}"/>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pic>
        <p:nvPicPr>
          <p:cNvPr id="13" name="Picture 12">
            <a:extLst>
              <a:ext uri="{FF2B5EF4-FFF2-40B4-BE49-F238E27FC236}">
                <a16:creationId xmlns:a16="http://schemas.microsoft.com/office/drawing/2014/main" id="{F3C214DB-99CF-334D-B6C7-66A21B84544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760423" y="6160059"/>
            <a:ext cx="691452" cy="691452"/>
          </a:xfrm>
          <a:prstGeom prst="rect">
            <a:avLst/>
          </a:prstGeom>
        </p:spPr>
      </p:pic>
    </p:spTree>
    <p:extLst>
      <p:ext uri="{BB962C8B-B14F-4D97-AF65-F5344CB8AC3E}">
        <p14:creationId xmlns:p14="http://schemas.microsoft.com/office/powerpoint/2010/main" val="29316679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4" name="Content Placeholder 3"/>
          <p:cNvSpPr>
            <a:spLocks noGrp="1"/>
          </p:cNvSpPr>
          <p:nvPr>
            <p:ph sz="half" idx="2"/>
          </p:nvPr>
        </p:nvSpPr>
        <p:spPr>
          <a:xfrm>
            <a:off x="875526" y="1825625"/>
            <a:ext cx="10478274" cy="42036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a:extLst>
              <a:ext uri="{FF2B5EF4-FFF2-40B4-BE49-F238E27FC236}">
                <a16:creationId xmlns:a16="http://schemas.microsoft.com/office/drawing/2014/main" id="{2BF59C10-739B-88F2-4129-187CA726DED8}"/>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C37FCACC-227C-A99E-8D57-49CC0E336BBB}"/>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6">
            <a:extLst>
              <a:ext uri="{FF2B5EF4-FFF2-40B4-BE49-F238E27FC236}">
                <a16:creationId xmlns:a16="http://schemas.microsoft.com/office/drawing/2014/main" id="{E37F74EC-D1F4-5038-E632-DF3DA1636C4B}"/>
              </a:ext>
            </a:extLst>
          </p:cNvPr>
          <p:cNvGrpSpPr/>
          <p:nvPr userDrawn="1"/>
        </p:nvGrpSpPr>
        <p:grpSpPr>
          <a:xfrm>
            <a:off x="7991539" y="6179083"/>
            <a:ext cx="4103580" cy="701286"/>
            <a:chOff x="7991539" y="6179083"/>
            <a:chExt cx="4103580" cy="701286"/>
          </a:xfrm>
        </p:grpSpPr>
        <p:grpSp>
          <p:nvGrpSpPr>
            <p:cNvPr id="15" name="Group 14">
              <a:extLst>
                <a:ext uri="{FF2B5EF4-FFF2-40B4-BE49-F238E27FC236}">
                  <a16:creationId xmlns:a16="http://schemas.microsoft.com/office/drawing/2014/main" id="{85DC7FAF-14F1-BF46-BF09-CD43BAE69A70}"/>
                </a:ext>
              </a:extLst>
            </p:cNvPr>
            <p:cNvGrpSpPr/>
            <p:nvPr userDrawn="1"/>
          </p:nvGrpSpPr>
          <p:grpSpPr>
            <a:xfrm>
              <a:off x="7991539" y="6179083"/>
              <a:ext cx="1353366" cy="693812"/>
              <a:chOff x="7064439" y="6179083"/>
              <a:chExt cx="1353366" cy="693812"/>
            </a:xfrm>
          </p:grpSpPr>
          <p:pic>
            <p:nvPicPr>
              <p:cNvPr id="18" name="Picture 17">
                <a:extLst>
                  <a:ext uri="{FF2B5EF4-FFF2-40B4-BE49-F238E27FC236}">
                    <a16:creationId xmlns:a16="http://schemas.microsoft.com/office/drawing/2014/main" id="{E526E6F6-DEBC-0B82-3EB5-764D7D64083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19" name="Rectangle 18">
                <a:extLst>
                  <a:ext uri="{FF2B5EF4-FFF2-40B4-BE49-F238E27FC236}">
                    <a16:creationId xmlns:a16="http://schemas.microsoft.com/office/drawing/2014/main" id="{7B26612B-995C-2A24-2BD7-1065CB705763}"/>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7" name="Picture 16" descr="Text&#10;&#10;Description automatically generated with medium confidence">
              <a:extLst>
                <a:ext uri="{FF2B5EF4-FFF2-40B4-BE49-F238E27FC236}">
                  <a16:creationId xmlns:a16="http://schemas.microsoft.com/office/drawing/2014/main" id="{6A6655C5-5B1F-8EFE-6391-C38D8063FDF2}"/>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0" name="TextBox 19">
            <a:extLst>
              <a:ext uri="{FF2B5EF4-FFF2-40B4-BE49-F238E27FC236}">
                <a16:creationId xmlns:a16="http://schemas.microsoft.com/office/drawing/2014/main" id="{D19716CD-C53F-F69F-CD26-8BB805BBF978}"/>
              </a:ext>
            </a:extLst>
          </p:cNvPr>
          <p:cNvSpPr txBox="1"/>
          <p:nvPr userDrawn="1"/>
        </p:nvSpPr>
        <p:spPr>
          <a:xfrm>
            <a:off x="875526" y="6376118"/>
            <a:ext cx="587514"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pic>
        <p:nvPicPr>
          <p:cNvPr id="12" name="Picture 11">
            <a:extLst>
              <a:ext uri="{FF2B5EF4-FFF2-40B4-BE49-F238E27FC236}">
                <a16:creationId xmlns:a16="http://schemas.microsoft.com/office/drawing/2014/main" id="{788AE12D-7E6B-7F49-BB68-61BE05174A2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760423" y="6160059"/>
            <a:ext cx="691452" cy="691452"/>
          </a:xfrm>
          <a:prstGeom prst="rect">
            <a:avLst/>
          </a:prstGeom>
        </p:spPr>
      </p:pic>
    </p:spTree>
    <p:extLst>
      <p:ext uri="{BB962C8B-B14F-4D97-AF65-F5344CB8AC3E}">
        <p14:creationId xmlns:p14="http://schemas.microsoft.com/office/powerpoint/2010/main" val="36378431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8800"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52416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52416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a:extLst>
              <a:ext uri="{FF2B5EF4-FFF2-40B4-BE49-F238E27FC236}">
                <a16:creationId xmlns:a16="http://schemas.microsoft.com/office/drawing/2014/main" id="{19D66324-E694-CC09-4B3C-1149EB16B5C6}"/>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1BF00507-3FD7-2C9C-E41F-E36165D4C374}"/>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 name="Group 8">
            <a:extLst>
              <a:ext uri="{FF2B5EF4-FFF2-40B4-BE49-F238E27FC236}">
                <a16:creationId xmlns:a16="http://schemas.microsoft.com/office/drawing/2014/main" id="{794C0A75-591C-19AB-BC29-A581CCBBC7DE}"/>
              </a:ext>
            </a:extLst>
          </p:cNvPr>
          <p:cNvGrpSpPr/>
          <p:nvPr userDrawn="1"/>
        </p:nvGrpSpPr>
        <p:grpSpPr>
          <a:xfrm>
            <a:off x="7991539" y="6179083"/>
            <a:ext cx="4103580" cy="701286"/>
            <a:chOff x="7991539" y="6179083"/>
            <a:chExt cx="4103580" cy="701286"/>
          </a:xfrm>
        </p:grpSpPr>
        <p:grpSp>
          <p:nvGrpSpPr>
            <p:cNvPr id="17" name="Group 16">
              <a:extLst>
                <a:ext uri="{FF2B5EF4-FFF2-40B4-BE49-F238E27FC236}">
                  <a16:creationId xmlns:a16="http://schemas.microsoft.com/office/drawing/2014/main" id="{8C0C492D-04E1-F301-FC48-9F828C9F56A4}"/>
                </a:ext>
              </a:extLst>
            </p:cNvPr>
            <p:cNvGrpSpPr/>
            <p:nvPr userDrawn="1"/>
          </p:nvGrpSpPr>
          <p:grpSpPr>
            <a:xfrm>
              <a:off x="7991539" y="6179083"/>
              <a:ext cx="1353366" cy="693812"/>
              <a:chOff x="7064439" y="6179083"/>
              <a:chExt cx="1353366" cy="693812"/>
            </a:xfrm>
          </p:grpSpPr>
          <p:pic>
            <p:nvPicPr>
              <p:cNvPr id="20" name="Picture 19">
                <a:extLst>
                  <a:ext uri="{FF2B5EF4-FFF2-40B4-BE49-F238E27FC236}">
                    <a16:creationId xmlns:a16="http://schemas.microsoft.com/office/drawing/2014/main" id="{31FD3C56-9560-56F6-55AC-F9FBF63A6F4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1" name="Rectangle 20">
                <a:extLst>
                  <a:ext uri="{FF2B5EF4-FFF2-40B4-BE49-F238E27FC236}">
                    <a16:creationId xmlns:a16="http://schemas.microsoft.com/office/drawing/2014/main" id="{BF9764A3-F434-A7AB-747E-BC50C6D1AFE0}"/>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9" name="Picture 18" descr="Text&#10;&#10;Description automatically generated with medium confidence">
              <a:extLst>
                <a:ext uri="{FF2B5EF4-FFF2-40B4-BE49-F238E27FC236}">
                  <a16:creationId xmlns:a16="http://schemas.microsoft.com/office/drawing/2014/main" id="{951D548B-C06C-6123-D53B-8FCC8FFF7A7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2" name="TextBox 21">
            <a:extLst>
              <a:ext uri="{FF2B5EF4-FFF2-40B4-BE49-F238E27FC236}">
                <a16:creationId xmlns:a16="http://schemas.microsoft.com/office/drawing/2014/main" id="{5625AFC4-5135-8EFA-17DF-6DB427003F89}"/>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pic>
        <p:nvPicPr>
          <p:cNvPr id="15" name="Picture 14">
            <a:extLst>
              <a:ext uri="{FF2B5EF4-FFF2-40B4-BE49-F238E27FC236}">
                <a16:creationId xmlns:a16="http://schemas.microsoft.com/office/drawing/2014/main" id="{52BA90B8-6634-1442-B00A-E59BA6A6A60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760423" y="6160059"/>
            <a:ext cx="691452" cy="691452"/>
          </a:xfrm>
          <a:prstGeom prst="rect">
            <a:avLst/>
          </a:prstGeom>
        </p:spPr>
      </p:pic>
    </p:spTree>
    <p:extLst>
      <p:ext uri="{BB962C8B-B14F-4D97-AF65-F5344CB8AC3E}">
        <p14:creationId xmlns:p14="http://schemas.microsoft.com/office/powerpoint/2010/main" val="37017848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18" name="TextBox 17"/>
          <p:cNvSpPr txBox="1">
            <a:spLocks noChangeArrowheads="1"/>
          </p:cNvSpPr>
          <p:nvPr userDrawn="1"/>
        </p:nvSpPr>
        <p:spPr bwMode="auto">
          <a:xfrm>
            <a:off x="1963899" y="591856"/>
            <a:ext cx="366474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r" eaLnBrk="1" hangingPunct="1"/>
            <a:r>
              <a:rPr lang="en-US" altLang="en-US" sz="4400" b="1">
                <a:solidFill>
                  <a:srgbClr val="4C4C4C"/>
                </a:solidFill>
                <a:latin typeface="Karla" pitchFamily="2" charset="0"/>
                <a:cs typeface="Karla" pitchFamily="2" charset="0"/>
              </a:rPr>
              <a:t>Presentation</a:t>
            </a:r>
            <a:endParaRPr lang="en-US" altLang="en-US" sz="4400" b="1">
              <a:solidFill>
                <a:srgbClr val="F47920"/>
              </a:solidFill>
              <a:latin typeface="Karla" pitchFamily="2" charset="0"/>
              <a:cs typeface="Karla" pitchFamily="2" charset="0"/>
            </a:endParaRPr>
          </a:p>
        </p:txBody>
      </p:sp>
      <p:sp>
        <p:nvSpPr>
          <p:cNvPr id="31" name="TextBox 30"/>
          <p:cNvSpPr txBox="1">
            <a:spLocks noChangeArrowheads="1"/>
          </p:cNvSpPr>
          <p:nvPr userDrawn="1"/>
        </p:nvSpPr>
        <p:spPr bwMode="auto">
          <a:xfrm>
            <a:off x="6488002" y="591856"/>
            <a:ext cx="350955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400" b="1">
                <a:solidFill>
                  <a:srgbClr val="F47920"/>
                </a:solidFill>
                <a:latin typeface="Karla" pitchFamily="2" charset="0"/>
                <a:cs typeface="Karla" pitchFamily="2" charset="0"/>
              </a:rPr>
              <a:t>Outline</a:t>
            </a:r>
          </a:p>
        </p:txBody>
      </p:sp>
      <p:sp>
        <p:nvSpPr>
          <p:cNvPr id="41" name="Text Placeholder 40"/>
          <p:cNvSpPr>
            <a:spLocks noGrp="1"/>
          </p:cNvSpPr>
          <p:nvPr>
            <p:ph type="body" sz="quarter" idx="17" hasCustomPrompt="1"/>
          </p:nvPr>
        </p:nvSpPr>
        <p:spPr>
          <a:xfrm>
            <a:off x="1213602" y="1690688"/>
            <a:ext cx="4306887" cy="605252"/>
          </a:xfrm>
        </p:spPr>
        <p:txBody>
          <a:bodyPr>
            <a:noAutofit/>
          </a:bodyPr>
          <a:lstStyle>
            <a:lvl1pPr marL="0" indent="0">
              <a:buNone/>
              <a:defRPr sz="2000" b="1" baseline="0"/>
            </a:lvl1pPr>
          </a:lstStyle>
          <a:p>
            <a:pPr lvl="0"/>
            <a:r>
              <a:rPr lang="en-US"/>
              <a:t>WORDS ABOUT THE COMPANY</a:t>
            </a:r>
          </a:p>
        </p:txBody>
      </p:sp>
      <p:sp>
        <p:nvSpPr>
          <p:cNvPr id="42" name="Text Placeholder 40"/>
          <p:cNvSpPr>
            <a:spLocks noGrp="1"/>
          </p:cNvSpPr>
          <p:nvPr>
            <p:ph type="body" sz="quarter" idx="18" hasCustomPrompt="1"/>
          </p:nvPr>
        </p:nvSpPr>
        <p:spPr>
          <a:xfrm>
            <a:off x="1213602" y="4062534"/>
            <a:ext cx="4306887" cy="605252"/>
          </a:xfrm>
        </p:spPr>
        <p:txBody>
          <a:bodyPr>
            <a:noAutofit/>
          </a:bodyPr>
          <a:lstStyle>
            <a:lvl1pPr marL="0" indent="0">
              <a:buNone/>
              <a:defRPr sz="2000" b="1" baseline="0"/>
            </a:lvl1pPr>
          </a:lstStyle>
          <a:p>
            <a:pPr lvl="0"/>
            <a:r>
              <a:rPr lang="en-US"/>
              <a:t>WHAT WE DO</a:t>
            </a:r>
          </a:p>
        </p:txBody>
      </p:sp>
      <p:sp>
        <p:nvSpPr>
          <p:cNvPr id="45" name="Text Placeholder 40"/>
          <p:cNvSpPr>
            <a:spLocks noGrp="1"/>
          </p:cNvSpPr>
          <p:nvPr>
            <p:ph type="body" sz="quarter" idx="19" hasCustomPrompt="1"/>
          </p:nvPr>
        </p:nvSpPr>
        <p:spPr>
          <a:xfrm>
            <a:off x="1213602" y="5248457"/>
            <a:ext cx="4306887" cy="605252"/>
          </a:xfrm>
        </p:spPr>
        <p:txBody>
          <a:bodyPr>
            <a:noAutofit/>
          </a:bodyPr>
          <a:lstStyle>
            <a:lvl1pPr marL="0" indent="0">
              <a:buNone/>
              <a:defRPr sz="2000" b="1" baseline="0"/>
            </a:lvl1pPr>
          </a:lstStyle>
          <a:p>
            <a:pPr lvl="0"/>
            <a:r>
              <a:rPr lang="en-US"/>
              <a:t>OUR STARTEGY</a:t>
            </a:r>
          </a:p>
        </p:txBody>
      </p:sp>
      <p:sp>
        <p:nvSpPr>
          <p:cNvPr id="46" name="Text Placeholder 40"/>
          <p:cNvSpPr>
            <a:spLocks noGrp="1"/>
          </p:cNvSpPr>
          <p:nvPr>
            <p:ph type="body" sz="quarter" idx="20" hasCustomPrompt="1"/>
          </p:nvPr>
        </p:nvSpPr>
        <p:spPr>
          <a:xfrm>
            <a:off x="1213602" y="2876611"/>
            <a:ext cx="4306887" cy="605252"/>
          </a:xfrm>
        </p:spPr>
        <p:txBody>
          <a:bodyPr>
            <a:noAutofit/>
          </a:bodyPr>
          <a:lstStyle>
            <a:lvl1pPr marL="0" indent="0">
              <a:buNone/>
              <a:defRPr sz="2000" b="1" baseline="0"/>
            </a:lvl1pPr>
          </a:lstStyle>
          <a:p>
            <a:pPr lvl="0"/>
            <a:r>
              <a:rPr lang="en-US"/>
              <a:t>TEAM SLIDE</a:t>
            </a:r>
          </a:p>
        </p:txBody>
      </p:sp>
      <p:sp>
        <p:nvSpPr>
          <p:cNvPr id="47" name="Text Placeholder 40"/>
          <p:cNvSpPr>
            <a:spLocks noGrp="1"/>
          </p:cNvSpPr>
          <p:nvPr>
            <p:ph type="body" sz="quarter" idx="21" hasCustomPrompt="1"/>
          </p:nvPr>
        </p:nvSpPr>
        <p:spPr>
          <a:xfrm>
            <a:off x="6605986" y="1690688"/>
            <a:ext cx="4306887" cy="605252"/>
          </a:xfrm>
        </p:spPr>
        <p:txBody>
          <a:bodyPr>
            <a:noAutofit/>
          </a:bodyPr>
          <a:lstStyle>
            <a:lvl1pPr marL="0" indent="0">
              <a:buNone/>
              <a:defRPr sz="2000" b="1" baseline="0"/>
            </a:lvl1pPr>
          </a:lstStyle>
          <a:p>
            <a:pPr lvl="0"/>
            <a:r>
              <a:rPr lang="en-US"/>
              <a:t>OUR LATEST WORK</a:t>
            </a:r>
          </a:p>
        </p:txBody>
      </p:sp>
      <p:sp>
        <p:nvSpPr>
          <p:cNvPr id="48" name="Text Placeholder 40"/>
          <p:cNvSpPr>
            <a:spLocks noGrp="1"/>
          </p:cNvSpPr>
          <p:nvPr>
            <p:ph type="body" sz="quarter" idx="22" hasCustomPrompt="1"/>
          </p:nvPr>
        </p:nvSpPr>
        <p:spPr>
          <a:xfrm>
            <a:off x="6605986" y="2876611"/>
            <a:ext cx="4306887" cy="605252"/>
          </a:xfrm>
        </p:spPr>
        <p:txBody>
          <a:bodyPr>
            <a:noAutofit/>
          </a:bodyPr>
          <a:lstStyle>
            <a:lvl1pPr marL="0" indent="0">
              <a:buNone/>
              <a:defRPr sz="2000" b="1" baseline="0"/>
            </a:lvl1pPr>
          </a:lstStyle>
          <a:p>
            <a:pPr lvl="0"/>
            <a:r>
              <a:rPr lang="en-US"/>
              <a:t>MAIN STEPS</a:t>
            </a:r>
          </a:p>
        </p:txBody>
      </p:sp>
      <p:sp>
        <p:nvSpPr>
          <p:cNvPr id="49" name="Text Placeholder 40"/>
          <p:cNvSpPr>
            <a:spLocks noGrp="1"/>
          </p:cNvSpPr>
          <p:nvPr>
            <p:ph type="body" sz="quarter" idx="23" hasCustomPrompt="1"/>
          </p:nvPr>
        </p:nvSpPr>
        <p:spPr>
          <a:xfrm>
            <a:off x="6605986" y="5248457"/>
            <a:ext cx="4306887" cy="605252"/>
          </a:xfrm>
        </p:spPr>
        <p:txBody>
          <a:bodyPr>
            <a:noAutofit/>
          </a:bodyPr>
          <a:lstStyle>
            <a:lvl1pPr marL="0" indent="0">
              <a:buNone/>
              <a:defRPr sz="2000" b="1" baseline="0"/>
            </a:lvl1pPr>
          </a:lstStyle>
          <a:p>
            <a:pPr lvl="0"/>
            <a:r>
              <a:rPr lang="en-US"/>
              <a:t>CONCLUSION</a:t>
            </a:r>
          </a:p>
        </p:txBody>
      </p:sp>
      <p:sp>
        <p:nvSpPr>
          <p:cNvPr id="50" name="Text Placeholder 40"/>
          <p:cNvSpPr>
            <a:spLocks noGrp="1"/>
          </p:cNvSpPr>
          <p:nvPr>
            <p:ph type="body" sz="quarter" idx="24" hasCustomPrompt="1"/>
          </p:nvPr>
        </p:nvSpPr>
        <p:spPr>
          <a:xfrm>
            <a:off x="6605986" y="4062534"/>
            <a:ext cx="4306887" cy="605252"/>
          </a:xfrm>
        </p:spPr>
        <p:txBody>
          <a:bodyPr>
            <a:noAutofit/>
          </a:bodyPr>
          <a:lstStyle>
            <a:lvl1pPr marL="0" indent="0">
              <a:buNone/>
              <a:defRPr sz="2000" b="1" baseline="0"/>
            </a:lvl1pPr>
          </a:lstStyle>
          <a:p>
            <a:pPr lvl="0"/>
            <a:r>
              <a:rPr lang="en-US"/>
              <a:t>ANALYSIS</a:t>
            </a:r>
          </a:p>
        </p:txBody>
      </p:sp>
      <p:sp>
        <p:nvSpPr>
          <p:cNvPr id="7" name="Rectangle 6">
            <a:extLst>
              <a:ext uri="{FF2B5EF4-FFF2-40B4-BE49-F238E27FC236}">
                <a16:creationId xmlns:a16="http://schemas.microsoft.com/office/drawing/2014/main" id="{476CDC36-A825-8861-B3B3-DF77FB8A3764}"/>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962A178D-4B73-9EA5-6074-4BA1D6EEF76F}"/>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 name="Group 11">
            <a:extLst>
              <a:ext uri="{FF2B5EF4-FFF2-40B4-BE49-F238E27FC236}">
                <a16:creationId xmlns:a16="http://schemas.microsoft.com/office/drawing/2014/main" id="{E1746F00-AC2E-9DFA-534A-2B56D787C362}"/>
              </a:ext>
            </a:extLst>
          </p:cNvPr>
          <p:cNvGrpSpPr/>
          <p:nvPr userDrawn="1"/>
        </p:nvGrpSpPr>
        <p:grpSpPr>
          <a:xfrm>
            <a:off x="7991539" y="6179083"/>
            <a:ext cx="4103580" cy="701286"/>
            <a:chOff x="7991539" y="6179083"/>
            <a:chExt cx="4103580" cy="701286"/>
          </a:xfrm>
        </p:grpSpPr>
        <p:grpSp>
          <p:nvGrpSpPr>
            <p:cNvPr id="13" name="Group 12">
              <a:extLst>
                <a:ext uri="{FF2B5EF4-FFF2-40B4-BE49-F238E27FC236}">
                  <a16:creationId xmlns:a16="http://schemas.microsoft.com/office/drawing/2014/main" id="{AF54F601-9030-8983-4415-F269D8B68AD7}"/>
                </a:ext>
              </a:extLst>
            </p:cNvPr>
            <p:cNvGrpSpPr/>
            <p:nvPr userDrawn="1"/>
          </p:nvGrpSpPr>
          <p:grpSpPr>
            <a:xfrm>
              <a:off x="7991539" y="6179083"/>
              <a:ext cx="1353366" cy="693812"/>
              <a:chOff x="7064439" y="6179083"/>
              <a:chExt cx="1353366" cy="693812"/>
            </a:xfrm>
          </p:grpSpPr>
          <p:pic>
            <p:nvPicPr>
              <p:cNvPr id="15" name="Picture 14">
                <a:extLst>
                  <a:ext uri="{FF2B5EF4-FFF2-40B4-BE49-F238E27FC236}">
                    <a16:creationId xmlns:a16="http://schemas.microsoft.com/office/drawing/2014/main" id="{1D16856C-3D17-FF21-3BE7-91EAA3E8193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16" name="Rectangle 15">
                <a:extLst>
                  <a:ext uri="{FF2B5EF4-FFF2-40B4-BE49-F238E27FC236}">
                    <a16:creationId xmlns:a16="http://schemas.microsoft.com/office/drawing/2014/main" id="{1C6AC7D4-4A97-8B6C-9F0F-D53B9EB0225F}"/>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4" name="Picture 13" descr="Text&#10;&#10;Description automatically generated with medium confidence">
              <a:extLst>
                <a:ext uri="{FF2B5EF4-FFF2-40B4-BE49-F238E27FC236}">
                  <a16:creationId xmlns:a16="http://schemas.microsoft.com/office/drawing/2014/main" id="{CE5458B5-AD63-18A5-1AA5-57C6D216AFAE}"/>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17" name="TextBox 16">
            <a:extLst>
              <a:ext uri="{FF2B5EF4-FFF2-40B4-BE49-F238E27FC236}">
                <a16:creationId xmlns:a16="http://schemas.microsoft.com/office/drawing/2014/main" id="{6BC00D6B-91D7-5B57-AAC3-3726FCC97D4A}"/>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spTree>
    <p:extLst>
      <p:ext uri="{BB962C8B-B14F-4D97-AF65-F5344CB8AC3E}">
        <p14:creationId xmlns:p14="http://schemas.microsoft.com/office/powerpoint/2010/main" val="6495353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Instruction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6E39B35-C3C8-D430-B42F-9872E24F3488}"/>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ED1DE735-D7B3-B082-212A-A0B0D44FED3A}"/>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 name="Group 11">
            <a:extLst>
              <a:ext uri="{FF2B5EF4-FFF2-40B4-BE49-F238E27FC236}">
                <a16:creationId xmlns:a16="http://schemas.microsoft.com/office/drawing/2014/main" id="{19C5CC97-1F11-9E4B-1EF5-735096ADD5EB}"/>
              </a:ext>
            </a:extLst>
          </p:cNvPr>
          <p:cNvGrpSpPr/>
          <p:nvPr userDrawn="1"/>
        </p:nvGrpSpPr>
        <p:grpSpPr>
          <a:xfrm>
            <a:off x="7991539" y="6179083"/>
            <a:ext cx="4103580" cy="701286"/>
            <a:chOff x="7991539" y="6179083"/>
            <a:chExt cx="4103580" cy="701286"/>
          </a:xfrm>
        </p:grpSpPr>
        <p:grpSp>
          <p:nvGrpSpPr>
            <p:cNvPr id="13" name="Group 12">
              <a:extLst>
                <a:ext uri="{FF2B5EF4-FFF2-40B4-BE49-F238E27FC236}">
                  <a16:creationId xmlns:a16="http://schemas.microsoft.com/office/drawing/2014/main" id="{4E4AF4FC-711B-9A2C-C1FC-588A25C94399}"/>
                </a:ext>
              </a:extLst>
            </p:cNvPr>
            <p:cNvGrpSpPr/>
            <p:nvPr userDrawn="1"/>
          </p:nvGrpSpPr>
          <p:grpSpPr>
            <a:xfrm>
              <a:off x="7991539" y="6179083"/>
              <a:ext cx="1353366" cy="693812"/>
              <a:chOff x="7064439" y="6179083"/>
              <a:chExt cx="1353366" cy="693812"/>
            </a:xfrm>
          </p:grpSpPr>
          <p:pic>
            <p:nvPicPr>
              <p:cNvPr id="15" name="Picture 14">
                <a:extLst>
                  <a:ext uri="{FF2B5EF4-FFF2-40B4-BE49-F238E27FC236}">
                    <a16:creationId xmlns:a16="http://schemas.microsoft.com/office/drawing/2014/main" id="{DC081DF0-A9A6-B49D-D334-EF9694A6F8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16" name="Rectangle 15">
                <a:extLst>
                  <a:ext uri="{FF2B5EF4-FFF2-40B4-BE49-F238E27FC236}">
                    <a16:creationId xmlns:a16="http://schemas.microsoft.com/office/drawing/2014/main" id="{35B4F8E3-F9AF-B9BA-11DC-49F9C2DADB88}"/>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4" name="Picture 13" descr="Text&#10;&#10;Description automatically generated with medium confidence">
              <a:extLst>
                <a:ext uri="{FF2B5EF4-FFF2-40B4-BE49-F238E27FC236}">
                  <a16:creationId xmlns:a16="http://schemas.microsoft.com/office/drawing/2014/main" id="{36C7FC74-8EC4-BB5C-6AB7-F8AF7F16DA2C}"/>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17" name="TextBox 16">
            <a:extLst>
              <a:ext uri="{FF2B5EF4-FFF2-40B4-BE49-F238E27FC236}">
                <a16:creationId xmlns:a16="http://schemas.microsoft.com/office/drawing/2014/main" id="{140B3E5F-DBC5-B2DD-EF7E-52D2113B610B}"/>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a:latin typeface="Karla" pitchFamily="2" charset="77"/>
            </a:endParaRPr>
          </a:p>
        </p:txBody>
      </p:sp>
      <p:pic>
        <p:nvPicPr>
          <p:cNvPr id="10" name="Picture 9">
            <a:extLst>
              <a:ext uri="{FF2B5EF4-FFF2-40B4-BE49-F238E27FC236}">
                <a16:creationId xmlns:a16="http://schemas.microsoft.com/office/drawing/2014/main" id="{91B8F25E-3C91-104B-BF8B-02C9C436D1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760423" y="6160059"/>
            <a:ext cx="691452" cy="691452"/>
          </a:xfrm>
          <a:prstGeom prst="rect">
            <a:avLst/>
          </a:prstGeom>
        </p:spPr>
      </p:pic>
    </p:spTree>
    <p:extLst>
      <p:ext uri="{BB962C8B-B14F-4D97-AF65-F5344CB8AC3E}">
        <p14:creationId xmlns:p14="http://schemas.microsoft.com/office/powerpoint/2010/main" val="41053123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A picture containing person, flying, photo, field&#10;&#10;Description automatically generated">
            <a:extLst>
              <a:ext uri="{FF2B5EF4-FFF2-40B4-BE49-F238E27FC236}">
                <a16:creationId xmlns:a16="http://schemas.microsoft.com/office/drawing/2014/main" id="{CD46659E-3DEB-C543-2AC3-5426D7C22DAB}"/>
              </a:ext>
            </a:extLst>
          </p:cNvPr>
          <p:cNvPicPr>
            <a:picLocks noChangeAspect="1"/>
          </p:cNvPicPr>
          <p:nvPr userDrawn="1"/>
        </p:nvPicPr>
        <p:blipFill rotWithShape="1">
          <a:blip r:embed="rId42">
            <a:extLst>
              <a:ext uri="{28A0092B-C50C-407E-A947-70E740481C1C}">
                <a14:useLocalDpi xmlns:a14="http://schemas.microsoft.com/office/drawing/2010/main" val="0"/>
              </a:ext>
            </a:extLst>
          </a:blip>
          <a:srcRect t="19468"/>
          <a:stretch/>
        </p:blipFill>
        <p:spPr>
          <a:xfrm>
            <a:off x="1" y="0"/>
            <a:ext cx="12191999" cy="6848080"/>
          </a:xfrm>
          <a:prstGeom prst="rect">
            <a:avLst/>
          </a:prstGeom>
        </p:spPr>
      </p:pic>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Rectangle 8"/>
          <p:cNvSpPr/>
          <p:nvPr userDrawn="1"/>
        </p:nvSpPr>
        <p:spPr>
          <a:xfrm>
            <a:off x="0" y="-3582"/>
            <a:ext cx="12192000" cy="144554"/>
          </a:xfrm>
          <a:prstGeom prst="rect">
            <a:avLst/>
          </a:prstGeom>
          <a:solidFill>
            <a:srgbClr val="5A7D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2724ABC0-882D-AC74-3B67-A0F76FBBF3BB}"/>
              </a:ext>
            </a:extLst>
          </p:cNvPr>
          <p:cNvSpPr txBox="1"/>
          <p:nvPr>
            <p:extLst>
              <p:ext uri="{1162E1C5-73C7-4A58-AE30-91384D911F3F}">
                <p184:classification xmlns:p184="http://schemas.microsoft.com/office/powerpoint/2018/4/main" xmlns="" val="ftr"/>
              </p:ext>
            </p:extLst>
          </p:nvPr>
        </p:nvSpPr>
        <p:spPr>
          <a:xfrm>
            <a:off x="381000" y="6309360"/>
            <a:ext cx="1503363" cy="167640"/>
          </a:xfrm>
          <a:prstGeom prst="rect">
            <a:avLst/>
          </a:prstGeom>
        </p:spPr>
        <p:txBody>
          <a:bodyPr horzOverflow="overflow" lIns="0" tIns="0" rIns="0" bIns="0">
            <a:spAutoFit/>
          </a:bodyPr>
          <a:lstStyle/>
          <a:p>
            <a:pPr algn="l"/>
            <a:r>
              <a:rPr lang="en-US" sz="1100">
                <a:solidFill>
                  <a:srgbClr val="000000"/>
                </a:solidFill>
                <a:latin typeface="Calibri" panose="020F0502020204030204" pitchFamily="34" charset="0"/>
                <a:cs typeface="Calibri" panose="020F0502020204030204" pitchFamily="34" charset="0"/>
              </a:rPr>
              <a:t>Classification: Protected B</a:t>
            </a:r>
          </a:p>
        </p:txBody>
      </p:sp>
    </p:spTree>
    <p:extLst>
      <p:ext uri="{BB962C8B-B14F-4D97-AF65-F5344CB8AC3E}">
        <p14:creationId xmlns:p14="http://schemas.microsoft.com/office/powerpoint/2010/main" val="4278707933"/>
      </p:ext>
    </p:extLst>
  </p:cSld>
  <p:clrMap bg1="lt1" tx1="dk1" bg2="lt2" tx2="dk2" accent1="accent1" accent2="accent2" accent3="accent3" accent4="accent4" accent5="accent5" accent6="accent6" hlink="hlink" folHlink="folHlink"/>
  <p:sldLayoutIdLst>
    <p:sldLayoutId id="2147483675" r:id="rId1"/>
    <p:sldLayoutId id="2147483649" r:id="rId2"/>
    <p:sldLayoutId id="2147483651" r:id="rId3"/>
    <p:sldLayoutId id="2147483650" r:id="rId4"/>
    <p:sldLayoutId id="2147483652" r:id="rId5"/>
    <p:sldLayoutId id="2147483693" r:id="rId6"/>
    <p:sldLayoutId id="2147483653" r:id="rId7"/>
    <p:sldLayoutId id="2147483654" r:id="rId8"/>
    <p:sldLayoutId id="2147483676" r:id="rId9"/>
    <p:sldLayoutId id="2147483673" r:id="rId10"/>
    <p:sldLayoutId id="2147483655" r:id="rId11"/>
    <p:sldLayoutId id="2147483656" r:id="rId12"/>
    <p:sldLayoutId id="2147483657" r:id="rId13"/>
    <p:sldLayoutId id="2147483658" r:id="rId14"/>
    <p:sldLayoutId id="2147483670" r:id="rId15"/>
    <p:sldLayoutId id="2147483659" r:id="rId16"/>
    <p:sldLayoutId id="2147483660" r:id="rId17"/>
    <p:sldLayoutId id="2147483677" r:id="rId18"/>
    <p:sldLayoutId id="2147483671" r:id="rId19"/>
    <p:sldLayoutId id="2147483674" r:id="rId20"/>
    <p:sldLayoutId id="2147483672" r:id="rId21"/>
    <p:sldLayoutId id="2147483679" r:id="rId22"/>
    <p:sldLayoutId id="2147483678" r:id="rId23"/>
    <p:sldLayoutId id="2147483680" r:id="rId24"/>
    <p:sldLayoutId id="2147483681" r:id="rId25"/>
    <p:sldLayoutId id="2147483682" r:id="rId26"/>
    <p:sldLayoutId id="2147483683" r:id="rId27"/>
    <p:sldLayoutId id="2147483684" r:id="rId28"/>
    <p:sldLayoutId id="2147483685" r:id="rId29"/>
    <p:sldLayoutId id="2147483686" r:id="rId30"/>
    <p:sldLayoutId id="2147483687" r:id="rId31"/>
    <p:sldLayoutId id="2147483688" r:id="rId32"/>
    <p:sldLayoutId id="2147483689" r:id="rId33"/>
    <p:sldLayoutId id="2147483690" r:id="rId34"/>
    <p:sldLayoutId id="2147483691" r:id="rId35"/>
    <p:sldLayoutId id="2147483692" r:id="rId36"/>
    <p:sldLayoutId id="2147483699" r:id="rId37"/>
    <p:sldLayoutId id="2147483700" r:id="rId38"/>
    <p:sldLayoutId id="2147483701" r:id="rId39"/>
    <p:sldLayoutId id="2147483702" r:id="rId40"/>
  </p:sldLayoutIdLst>
  <p:hf hdr="0"/>
  <p:txStyles>
    <p:titleStyle>
      <a:lvl1pPr algn="l" defTabSz="914400" rtl="0" eaLnBrk="1" latinLnBrk="0" hangingPunct="1">
        <a:lnSpc>
          <a:spcPct val="90000"/>
        </a:lnSpc>
        <a:spcBef>
          <a:spcPct val="0"/>
        </a:spcBef>
        <a:buNone/>
        <a:defRPr sz="4400" b="1" kern="1200">
          <a:solidFill>
            <a:schemeClr val="accent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tags" Target="../tags/tag12.xml"/><Relationship Id="rId7" Type="http://schemas.openxmlformats.org/officeDocument/2006/relationships/image" Target="../media/image41.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notesSlide" Target="../notesSlides/notesSlide15.xml"/><Relationship Id="rId5" Type="http://schemas.openxmlformats.org/officeDocument/2006/relationships/slideLayout" Target="../slideLayouts/slideLayout6.xml"/><Relationship Id="rId10" Type="http://schemas.openxmlformats.org/officeDocument/2006/relationships/image" Target="../media/image49.svg"/><Relationship Id="rId4" Type="http://schemas.openxmlformats.org/officeDocument/2006/relationships/tags" Target="../tags/tag13.xml"/><Relationship Id="rId9" Type="http://schemas.openxmlformats.org/officeDocument/2006/relationships/image" Target="../media/image4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video" Target="https://www.youtube.com/embed/VpugptKO3dM?feature=oembed" TargetMode="External"/><Relationship Id="rId4" Type="http://schemas.openxmlformats.org/officeDocument/2006/relationships/image" Target="../media/image47.jpeg"/></Relationships>
</file>

<file path=ppt/slides/_rels/slide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video" Target="https://www.youtube.com/embed/DKez6vEfR3Y?feature=oembed" TargetMode="External"/><Relationship Id="rId4" Type="http://schemas.openxmlformats.org/officeDocument/2006/relationships/image" Target="../media/image48.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2.xml"/><Relationship Id="rId3" Type="http://schemas.openxmlformats.org/officeDocument/2006/relationships/tags" Target="../tags/tag6.xml"/><Relationship Id="rId7" Type="http://schemas.openxmlformats.org/officeDocument/2006/relationships/slideLayout" Target="../slideLayouts/slideLayout6.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image" Target="../media/image37.png"/><Relationship Id="rId5" Type="http://schemas.openxmlformats.org/officeDocument/2006/relationships/tags" Target="../tags/tag8.xml"/><Relationship Id="rId10" Type="http://schemas.openxmlformats.org/officeDocument/2006/relationships/image" Target="../media/image36.png"/><Relationship Id="rId4" Type="http://schemas.openxmlformats.org/officeDocument/2006/relationships/tags" Target="../tags/tag7.xml"/><Relationship Id="rId9" Type="http://schemas.openxmlformats.org/officeDocument/2006/relationships/image" Target="../media/image35.png"/></Relationships>
</file>

<file path=ppt/slides/_rels/slide40.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38.xml"/><Relationship Id="rId1" Type="http://schemas.openxmlformats.org/officeDocument/2006/relationships/slideLayout" Target="../slideLayouts/slideLayout6.xml"/><Relationship Id="rId4" Type="http://schemas.openxmlformats.org/officeDocument/2006/relationships/image" Target="../media/image52.e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E807392-D851-8178-1E5A-7970F394D46A}"/>
              </a:ext>
            </a:extLst>
          </p:cNvPr>
          <p:cNvSpPr>
            <a:spLocks noGrp="1"/>
          </p:cNvSpPr>
          <p:nvPr>
            <p:ph type="dt" sz="half" idx="10"/>
          </p:nvPr>
        </p:nvSpPr>
        <p:spPr/>
        <p:txBody>
          <a:bodyPr/>
          <a:lstStyle/>
          <a:p>
            <a:fld id="{AD1131DC-F72D-3E4C-A905-7557A04DF741}" type="datetime1">
              <a:rPr lang="en-CA" smtClean="0"/>
              <a:pPr/>
              <a:t>2023-05-15</a:t>
            </a:fld>
            <a:endParaRPr lang="en-GB"/>
          </a:p>
        </p:txBody>
      </p:sp>
      <p:sp>
        <p:nvSpPr>
          <p:cNvPr id="4" name="Content Placeholder 2">
            <a:extLst>
              <a:ext uri="{FF2B5EF4-FFF2-40B4-BE49-F238E27FC236}">
                <a16:creationId xmlns:a16="http://schemas.microsoft.com/office/drawing/2014/main" id="{1D835AB8-899E-A240-931C-68D49F2F873C}"/>
              </a:ext>
            </a:extLst>
          </p:cNvPr>
          <p:cNvSpPr txBox="1">
            <a:spLocks/>
          </p:cNvSpPr>
          <p:nvPr/>
        </p:nvSpPr>
        <p:spPr>
          <a:xfrm>
            <a:off x="244444" y="500062"/>
            <a:ext cx="11947556" cy="1600341"/>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b="0" i="0" kern="1200">
                <a:solidFill>
                  <a:schemeClr val="tx1">
                    <a:lumMod val="75000"/>
                    <a:lumOff val="25000"/>
                  </a:schemeClr>
                </a:solidFill>
                <a:latin typeface="Signika-Light" panose="02010003020600000004" pitchFamily="2" charset="0"/>
                <a:ea typeface="+mn-ea"/>
                <a:cs typeface="+mn-cs"/>
              </a:defRPr>
            </a:lvl1pPr>
            <a:lvl2pPr marL="685800" indent="-228600" algn="l" defTabSz="914400" rtl="0" eaLnBrk="1" latinLnBrk="0" hangingPunct="1">
              <a:lnSpc>
                <a:spcPct val="90000"/>
              </a:lnSpc>
              <a:spcBef>
                <a:spcPts val="500"/>
              </a:spcBef>
              <a:buFont typeface="Arial"/>
              <a:buChar char="•"/>
              <a:defRPr sz="2400" b="0" i="0" kern="1200">
                <a:solidFill>
                  <a:schemeClr val="tx1">
                    <a:lumMod val="75000"/>
                    <a:lumOff val="25000"/>
                  </a:schemeClr>
                </a:solidFill>
                <a:latin typeface="Signika-Light" panose="02010003020600000004" pitchFamily="2" charset="0"/>
                <a:ea typeface="+mn-ea"/>
                <a:cs typeface="+mn-cs"/>
              </a:defRPr>
            </a:lvl2pPr>
            <a:lvl3pPr marL="1143000" indent="-228600" algn="l" defTabSz="914400" rtl="0" eaLnBrk="1" latinLnBrk="0" hangingPunct="1">
              <a:lnSpc>
                <a:spcPct val="90000"/>
              </a:lnSpc>
              <a:spcBef>
                <a:spcPts val="500"/>
              </a:spcBef>
              <a:buFont typeface="Arial"/>
              <a:buChar char="•"/>
              <a:defRPr sz="2000" b="0" i="0" kern="1200">
                <a:solidFill>
                  <a:schemeClr val="tx1">
                    <a:lumMod val="75000"/>
                    <a:lumOff val="25000"/>
                  </a:schemeClr>
                </a:solidFill>
                <a:latin typeface="Signika-Light" panose="02010003020600000004" pitchFamily="2" charset="0"/>
                <a:ea typeface="+mn-ea"/>
                <a:cs typeface="+mn-cs"/>
              </a:defRPr>
            </a:lvl3pPr>
            <a:lvl4pPr marL="1600200" indent="-228600" algn="l" defTabSz="914400" rtl="0" eaLnBrk="1" latinLnBrk="0" hangingPunct="1">
              <a:lnSpc>
                <a:spcPct val="90000"/>
              </a:lnSpc>
              <a:spcBef>
                <a:spcPts val="500"/>
              </a:spcBef>
              <a:buFont typeface="Arial"/>
              <a:buChar char="•"/>
              <a:defRPr sz="1800" b="0" i="0" kern="1200">
                <a:solidFill>
                  <a:schemeClr val="tx1">
                    <a:lumMod val="75000"/>
                    <a:lumOff val="25000"/>
                  </a:schemeClr>
                </a:solidFill>
                <a:latin typeface="Signika-Light" panose="02010003020600000004" pitchFamily="2" charset="0"/>
                <a:ea typeface="+mn-ea"/>
                <a:cs typeface="+mn-cs"/>
              </a:defRPr>
            </a:lvl4pPr>
            <a:lvl5pPr marL="2057400" indent="-228600" algn="l" defTabSz="914400" rtl="0" eaLnBrk="1" latinLnBrk="0" hangingPunct="1">
              <a:lnSpc>
                <a:spcPct val="90000"/>
              </a:lnSpc>
              <a:spcBef>
                <a:spcPts val="500"/>
              </a:spcBef>
              <a:buFont typeface="Arial"/>
              <a:buChar char="•"/>
              <a:defRPr sz="1800" b="0" i="0" kern="1200">
                <a:solidFill>
                  <a:schemeClr val="tx1">
                    <a:lumMod val="75000"/>
                    <a:lumOff val="25000"/>
                  </a:schemeClr>
                </a:solidFill>
                <a:latin typeface="Signika-Light" panose="02010003020600000004" pitchFamily="2"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sz="3500" b="1" dirty="0">
                <a:solidFill>
                  <a:schemeClr val="bg1"/>
                </a:solidFill>
                <a:latin typeface="Cambria" panose="02040503050406030204" pitchFamily="18" charset="0"/>
                <a:ea typeface="Cambria" panose="02040503050406030204" pitchFamily="18" charset="0"/>
              </a:rPr>
              <a:t>Workshop – </a:t>
            </a:r>
          </a:p>
          <a:p>
            <a:pPr marL="0" indent="0">
              <a:buNone/>
            </a:pPr>
            <a:r>
              <a:rPr lang="en-US" sz="3500" b="1" dirty="0">
                <a:solidFill>
                  <a:schemeClr val="bg1"/>
                </a:solidFill>
                <a:latin typeface="Cambria" panose="02040503050406030204" pitchFamily="18" charset="0"/>
                <a:ea typeface="Cambria" panose="02040503050406030204" pitchFamily="18" charset="0"/>
              </a:rPr>
              <a:t>Extractive Industries Overview and Fiscal Considerations</a:t>
            </a:r>
            <a:br>
              <a:rPr lang="en-US" sz="3500" b="1" dirty="0">
                <a:solidFill>
                  <a:schemeClr val="bg1"/>
                </a:solidFill>
                <a:latin typeface="Cambria" panose="02040503050406030204" pitchFamily="18" charset="0"/>
                <a:ea typeface="Cambria" panose="02040503050406030204" pitchFamily="18" charset="0"/>
              </a:rPr>
            </a:br>
            <a:r>
              <a:rPr lang="en-US" sz="3500" b="1" dirty="0">
                <a:solidFill>
                  <a:schemeClr val="bg1"/>
                </a:solidFill>
                <a:latin typeface="Cambria" panose="02040503050406030204" pitchFamily="18" charset="0"/>
                <a:ea typeface="Cambria" panose="02040503050406030204" pitchFamily="18" charset="0"/>
              </a:rPr>
              <a:t>Session for Guyana Parliamentarians</a:t>
            </a:r>
            <a:endParaRPr lang="en-US" sz="3500" b="1" i="1" dirty="0">
              <a:solidFill>
                <a:schemeClr val="bg1"/>
              </a:solidFill>
              <a:latin typeface="Cambria" panose="02040503050406030204" pitchFamily="18" charset="0"/>
              <a:ea typeface="Cambria" panose="02040503050406030204" pitchFamily="18" charset="0"/>
            </a:endParaRPr>
          </a:p>
        </p:txBody>
      </p:sp>
      <p:sp>
        <p:nvSpPr>
          <p:cNvPr id="5" name="Text Placeholder 2">
            <a:extLst>
              <a:ext uri="{FF2B5EF4-FFF2-40B4-BE49-F238E27FC236}">
                <a16:creationId xmlns:a16="http://schemas.microsoft.com/office/drawing/2014/main" id="{5C45A692-8B57-3E6B-0238-92EA158947EC}"/>
              </a:ext>
            </a:extLst>
          </p:cNvPr>
          <p:cNvSpPr txBox="1">
            <a:spLocks/>
          </p:cNvSpPr>
          <p:nvPr/>
        </p:nvSpPr>
        <p:spPr>
          <a:xfrm>
            <a:off x="831850" y="4310330"/>
            <a:ext cx="10515600" cy="150018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solidFill>
                  <a:schemeClr val="bg1"/>
                </a:solidFill>
                <a:latin typeface="Cambria" panose="02040503050406030204" pitchFamily="18" charset="0"/>
                <a:ea typeface="Cambria" panose="02040503050406030204" pitchFamily="18" charset="0"/>
              </a:rPr>
              <a:t>April 18, 2023</a:t>
            </a:r>
          </a:p>
          <a:p>
            <a:pPr marL="0" indent="0">
              <a:buNone/>
            </a:pPr>
            <a:r>
              <a:rPr lang="en-US" b="1" dirty="0">
                <a:solidFill>
                  <a:schemeClr val="bg1"/>
                </a:solidFill>
                <a:latin typeface="Cambria" panose="02040503050406030204" pitchFamily="18" charset="0"/>
                <a:ea typeface="Cambria" panose="02040503050406030204" pitchFamily="18" charset="0"/>
              </a:rPr>
              <a:t>Georgetown, Guyana</a:t>
            </a:r>
          </a:p>
        </p:txBody>
      </p:sp>
      <p:pic>
        <p:nvPicPr>
          <p:cNvPr id="1026" name="Picture 2" descr="Free Oil Rig Sea photo and picture">
            <a:extLst>
              <a:ext uri="{FF2B5EF4-FFF2-40B4-BE49-F238E27FC236}">
                <a16:creationId xmlns:a16="http://schemas.microsoft.com/office/drawing/2014/main" id="{99FE8E57-0C14-D9DB-E9F0-E9D92E9D81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46750" y="2421774"/>
            <a:ext cx="4666388" cy="3110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72281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FA4B3-8F01-AB4D-B1E7-4C7ABF6A4686}"/>
              </a:ext>
            </a:extLst>
          </p:cNvPr>
          <p:cNvSpPr>
            <a:spLocks noGrp="1"/>
          </p:cNvSpPr>
          <p:nvPr>
            <p:ph type="title"/>
          </p:nvPr>
        </p:nvSpPr>
        <p:spPr/>
        <p:txBody>
          <a:bodyPr>
            <a:normAutofit/>
          </a:bodyPr>
          <a:lstStyle/>
          <a:p>
            <a:r>
              <a:rPr lang="en-US" sz="3800" dirty="0">
                <a:latin typeface="Cambria" panose="02040503050406030204" pitchFamily="18" charset="0"/>
                <a:ea typeface="Cambria" panose="02040503050406030204" pitchFamily="18" charset="0"/>
              </a:rPr>
              <a:t>Transparency in Guyana – </a:t>
            </a:r>
            <a:r>
              <a:rPr lang="en-US" sz="4200" dirty="0">
                <a:latin typeface="Cambria" panose="02040503050406030204" pitchFamily="18" charset="0"/>
                <a:ea typeface="Cambria" panose="02040503050406030204" pitchFamily="18" charset="0"/>
              </a:rPr>
              <a:t/>
            </a:r>
            <a:br>
              <a:rPr lang="en-US" sz="4200" dirty="0">
                <a:latin typeface="Cambria" panose="02040503050406030204" pitchFamily="18" charset="0"/>
                <a:ea typeface="Cambria" panose="02040503050406030204" pitchFamily="18" charset="0"/>
              </a:rPr>
            </a:br>
            <a:r>
              <a:rPr lang="en-US" sz="3300" i="1" dirty="0">
                <a:latin typeface="Cambria" panose="02040503050406030204" pitchFamily="18" charset="0"/>
                <a:ea typeface="Cambria" panose="02040503050406030204" pitchFamily="18" charset="0"/>
              </a:rPr>
              <a:t>Extractive Industries Transparency Initiative (EITI)</a:t>
            </a:r>
          </a:p>
        </p:txBody>
      </p:sp>
      <p:sp>
        <p:nvSpPr>
          <p:cNvPr id="3" name="Content Placeholder 2">
            <a:extLst>
              <a:ext uri="{FF2B5EF4-FFF2-40B4-BE49-F238E27FC236}">
                <a16:creationId xmlns:a16="http://schemas.microsoft.com/office/drawing/2014/main" id="{DFE7D65C-A8BC-0544-9917-FE63FDDA821F}"/>
              </a:ext>
            </a:extLst>
          </p:cNvPr>
          <p:cNvSpPr>
            <a:spLocks noGrp="1"/>
          </p:cNvSpPr>
          <p:nvPr>
            <p:ph sz="half" idx="2"/>
          </p:nvPr>
        </p:nvSpPr>
        <p:spPr/>
        <p:txBody>
          <a:bodyPr>
            <a:normAutofit/>
          </a:bodyPr>
          <a:lstStyle/>
          <a:p>
            <a:r>
              <a:rPr lang="en-US" sz="2200" dirty="0">
                <a:latin typeface="Cambria" panose="02040503050406030204" pitchFamily="18" charset="0"/>
                <a:ea typeface="Cambria" panose="02040503050406030204" pitchFamily="18" charset="0"/>
              </a:rPr>
              <a:t>Guyana joined this global initiative in October 2017 – public commitment to implement</a:t>
            </a:r>
          </a:p>
          <a:p>
            <a:r>
              <a:rPr lang="en-CA" sz="2200" dirty="0">
                <a:latin typeface="Cambria" panose="02040503050406030204" pitchFamily="18" charset="0"/>
                <a:ea typeface="Cambria" panose="02040503050406030204" pitchFamily="18" charset="0"/>
              </a:rPr>
              <a:t>Global initiative to disclose information along the extractive industry value chain</a:t>
            </a:r>
          </a:p>
          <a:p>
            <a:pPr lvl="1"/>
            <a:r>
              <a:rPr lang="en-CA" sz="2200" dirty="0">
                <a:latin typeface="Cambria" panose="02040503050406030204" pitchFamily="18" charset="0"/>
                <a:ea typeface="Cambria" panose="02040503050406030204" pitchFamily="18" charset="0"/>
              </a:rPr>
              <a:t>publishing comprehensive reports, including full disclosure of government revenues from the extractive sector, as well as all material payments made to the government by companies operating in the oil, gas and mining sectors</a:t>
            </a:r>
          </a:p>
          <a:p>
            <a:endParaRPr lang="en-US" sz="2200" dirty="0">
              <a:latin typeface="Cambria" panose="02040503050406030204" pitchFamily="18" charset="0"/>
              <a:ea typeface="Cambria" panose="02040503050406030204" pitchFamily="18" charset="0"/>
            </a:endParaRPr>
          </a:p>
          <a:p>
            <a:r>
              <a:rPr lang="en-CA" sz="2200" dirty="0">
                <a:latin typeface="Cambria" panose="02040503050406030204" pitchFamily="18" charset="0"/>
                <a:ea typeface="Cambria" panose="02040503050406030204" pitchFamily="18" charset="0"/>
              </a:rPr>
              <a:t>Guyana’s EITI Report for Fiscal Year 2019 – issued in May 2022 by BDO LLP</a:t>
            </a:r>
          </a:p>
          <a:p>
            <a:r>
              <a:rPr lang="en-US" sz="2200" dirty="0">
                <a:latin typeface="Cambria" panose="02040503050406030204" pitchFamily="18" charset="0"/>
                <a:ea typeface="Cambria" panose="02040503050406030204" pitchFamily="18" charset="0"/>
              </a:rPr>
              <a:t>Latest Validation 2022 – limited data for 2020 onwards</a:t>
            </a:r>
          </a:p>
        </p:txBody>
      </p:sp>
    </p:spTree>
    <p:extLst>
      <p:ext uri="{BB962C8B-B14F-4D97-AF65-F5344CB8AC3E}">
        <p14:creationId xmlns:p14="http://schemas.microsoft.com/office/powerpoint/2010/main" val="13485415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E442C-9BAF-6443-925C-451B99438779}"/>
              </a:ext>
            </a:extLst>
          </p:cNvPr>
          <p:cNvSpPr>
            <a:spLocks noGrp="1"/>
          </p:cNvSpPr>
          <p:nvPr>
            <p:ph type="title"/>
          </p:nvPr>
        </p:nvSpPr>
        <p:spPr/>
        <p:txBody>
          <a:bodyPr>
            <a:normAutofit/>
          </a:bodyPr>
          <a:lstStyle/>
          <a:p>
            <a:r>
              <a:rPr lang="en-US" sz="3800" dirty="0">
                <a:latin typeface="Cambria" panose="02040503050406030204" pitchFamily="18" charset="0"/>
                <a:ea typeface="Cambria" panose="02040503050406030204" pitchFamily="18" charset="0"/>
              </a:rPr>
              <a:t>Fiscal Regimes</a:t>
            </a:r>
          </a:p>
        </p:txBody>
      </p:sp>
      <p:sp>
        <p:nvSpPr>
          <p:cNvPr id="4" name="Content Placeholder 3">
            <a:extLst>
              <a:ext uri="{FF2B5EF4-FFF2-40B4-BE49-F238E27FC236}">
                <a16:creationId xmlns:a16="http://schemas.microsoft.com/office/drawing/2014/main" id="{C34410E7-C7CD-5943-BCE3-D67BDEA8037B}"/>
              </a:ext>
            </a:extLst>
          </p:cNvPr>
          <p:cNvSpPr>
            <a:spLocks noGrp="1"/>
          </p:cNvSpPr>
          <p:nvPr>
            <p:ph sz="half" idx="2"/>
          </p:nvPr>
        </p:nvSpPr>
        <p:spPr>
          <a:xfrm>
            <a:off x="875526" y="1825625"/>
            <a:ext cx="11011674" cy="4203617"/>
          </a:xfrm>
        </p:spPr>
        <p:txBody>
          <a:bodyPr>
            <a:normAutofit/>
          </a:bodyPr>
          <a:lstStyle/>
          <a:p>
            <a:r>
              <a:rPr lang="en-US" sz="2800" dirty="0">
                <a:latin typeface="Cambria" panose="02040503050406030204" pitchFamily="18" charset="0"/>
                <a:ea typeface="Cambria" panose="02040503050406030204" pitchFamily="18" charset="0"/>
              </a:rPr>
              <a:t>These are usually embedded in the laws or regulations</a:t>
            </a:r>
          </a:p>
          <a:p>
            <a:r>
              <a:rPr lang="en-US" sz="2800" b="0" dirty="0">
                <a:latin typeface="Cambria" panose="02040503050406030204" pitchFamily="18" charset="0"/>
                <a:ea typeface="Cambria" panose="02040503050406030204" pitchFamily="18" charset="0"/>
              </a:rPr>
              <a:t>There are various forms -  common ones include</a:t>
            </a:r>
          </a:p>
          <a:p>
            <a:pPr marL="742950" lvl="1" indent="-285750"/>
            <a:r>
              <a:rPr lang="en-US" b="0" dirty="0">
                <a:latin typeface="Cambria" panose="02040503050406030204" pitchFamily="18" charset="0"/>
                <a:ea typeface="Cambria" panose="02040503050406030204" pitchFamily="18" charset="0"/>
              </a:rPr>
              <a:t>Contract-based system (</a:t>
            </a:r>
            <a:r>
              <a:rPr lang="en-US" dirty="0">
                <a:latin typeface="Cambria" panose="02040503050406030204" pitchFamily="18" charset="0"/>
                <a:ea typeface="Cambria" panose="02040503050406030204" pitchFamily="18" charset="0"/>
              </a:rPr>
              <a:t>i.e. Production Sharing Agreements or Contracts</a:t>
            </a:r>
            <a:r>
              <a:rPr lang="en-US" b="0" dirty="0">
                <a:latin typeface="Cambria" panose="02040503050406030204" pitchFamily="18" charset="0"/>
                <a:ea typeface="Cambria" panose="02040503050406030204" pitchFamily="18" charset="0"/>
              </a:rPr>
              <a:t>)</a:t>
            </a:r>
          </a:p>
          <a:p>
            <a:pPr marL="742950" lvl="1" indent="-285750"/>
            <a:r>
              <a:rPr lang="en-US" dirty="0">
                <a:latin typeface="Cambria" panose="02040503050406030204" pitchFamily="18" charset="0"/>
                <a:ea typeface="Cambria" panose="02040503050406030204" pitchFamily="18" charset="0"/>
              </a:rPr>
              <a:t>Concessionary system </a:t>
            </a:r>
            <a:endParaRPr lang="en-US" sz="2800" dirty="0">
              <a:latin typeface="Cambria" panose="02040503050406030204" pitchFamily="18" charset="0"/>
              <a:ea typeface="Cambria" panose="02040503050406030204" pitchFamily="18" charset="0"/>
            </a:endParaRPr>
          </a:p>
          <a:p>
            <a:r>
              <a:rPr lang="en-US" sz="2800" dirty="0">
                <a:latin typeface="Cambria" panose="02040503050406030204" pitchFamily="18" charset="0"/>
                <a:ea typeface="Cambria" panose="02040503050406030204" pitchFamily="18" charset="0"/>
              </a:rPr>
              <a:t>None is superior to the other – these are policy decisions made by governments each with their own benefits </a:t>
            </a:r>
          </a:p>
          <a:p>
            <a:pPr lvl="1"/>
            <a:r>
              <a:rPr lang="en-US" dirty="0">
                <a:latin typeface="Cambria" panose="02040503050406030204" pitchFamily="18" charset="0"/>
                <a:ea typeface="Cambria" panose="02040503050406030204" pitchFamily="18" charset="0"/>
              </a:rPr>
              <a:t>Applicability or appropriateness depends on the prevailing circumstances of the host country</a:t>
            </a:r>
          </a:p>
        </p:txBody>
      </p:sp>
    </p:spTree>
    <p:extLst>
      <p:ext uri="{BB962C8B-B14F-4D97-AF65-F5344CB8AC3E}">
        <p14:creationId xmlns:p14="http://schemas.microsoft.com/office/powerpoint/2010/main" val="28552532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7D9DB-8E08-D84E-AFCF-DFC29AC146D6}"/>
              </a:ext>
            </a:extLst>
          </p:cNvPr>
          <p:cNvSpPr>
            <a:spLocks noGrp="1"/>
          </p:cNvSpPr>
          <p:nvPr>
            <p:ph type="title"/>
          </p:nvPr>
        </p:nvSpPr>
        <p:spPr>
          <a:xfrm>
            <a:off x="257175" y="265113"/>
            <a:ext cx="10515600" cy="1325563"/>
          </a:xfrm>
        </p:spPr>
        <p:txBody>
          <a:bodyPr>
            <a:normAutofit/>
          </a:bodyPr>
          <a:lstStyle/>
          <a:p>
            <a:r>
              <a:rPr lang="en-US" sz="3800" dirty="0">
                <a:latin typeface="Cambria" panose="02040503050406030204" pitchFamily="18" charset="0"/>
                <a:ea typeface="Cambria" panose="02040503050406030204" pitchFamily="18" charset="0"/>
              </a:rPr>
              <a:t>Fiscal Regimes/ Instruments</a:t>
            </a:r>
          </a:p>
        </p:txBody>
      </p:sp>
      <p:graphicFrame>
        <p:nvGraphicFramePr>
          <p:cNvPr id="10" name="Content Placeholder 3"/>
          <p:cNvGraphicFramePr>
            <a:graphicFrameLocks/>
          </p:cNvGraphicFramePr>
          <p:nvPr>
            <p:extLst>
              <p:ext uri="{D42A27DB-BD31-4B8C-83A1-F6EECF244321}">
                <p14:modId xmlns:p14="http://schemas.microsoft.com/office/powerpoint/2010/main" val="4284607045"/>
              </p:ext>
            </p:extLst>
          </p:nvPr>
        </p:nvGraphicFramePr>
        <p:xfrm>
          <a:off x="257175" y="1464310"/>
          <a:ext cx="11830048" cy="4339590"/>
        </p:xfrm>
        <a:graphic>
          <a:graphicData uri="http://schemas.openxmlformats.org/drawingml/2006/table">
            <a:tbl>
              <a:tblPr firstRow="1" firstCol="1" bandRow="1">
                <a:tableStyleId>{21E4AEA4-8DFA-4A89-87EB-49C32662AFE0}</a:tableStyleId>
              </a:tblPr>
              <a:tblGrid>
                <a:gridCol w="1958320">
                  <a:extLst>
                    <a:ext uri="{9D8B030D-6E8A-4147-A177-3AD203B41FA5}">
                      <a16:colId xmlns:a16="http://schemas.microsoft.com/office/drawing/2014/main" val="898906031"/>
                    </a:ext>
                  </a:extLst>
                </a:gridCol>
                <a:gridCol w="6428443">
                  <a:extLst>
                    <a:ext uri="{9D8B030D-6E8A-4147-A177-3AD203B41FA5}">
                      <a16:colId xmlns:a16="http://schemas.microsoft.com/office/drawing/2014/main" val="821762406"/>
                    </a:ext>
                  </a:extLst>
                </a:gridCol>
                <a:gridCol w="3443285">
                  <a:extLst>
                    <a:ext uri="{9D8B030D-6E8A-4147-A177-3AD203B41FA5}">
                      <a16:colId xmlns:a16="http://schemas.microsoft.com/office/drawing/2014/main" val="1452634865"/>
                    </a:ext>
                  </a:extLst>
                </a:gridCol>
              </a:tblGrid>
              <a:tr h="568594">
                <a:tc>
                  <a:txBody>
                    <a:bodyPr/>
                    <a:lstStyle/>
                    <a:p>
                      <a:pPr>
                        <a:lnSpc>
                          <a:spcPct val="107000"/>
                        </a:lnSpc>
                        <a:spcAft>
                          <a:spcPts val="0"/>
                        </a:spcAft>
                      </a:pPr>
                      <a:r>
                        <a:rPr lang="en-US" sz="1600" dirty="0">
                          <a:effectLst/>
                          <a:latin typeface="Cambria" panose="02040503050406030204" pitchFamily="18" charset="0"/>
                          <a:ea typeface="Cambria" panose="02040503050406030204" pitchFamily="18" charset="0"/>
                        </a:rPr>
                        <a:t>INSTRUMENT</a:t>
                      </a:r>
                      <a:endParaRPr lang="en-US" sz="1600" dirty="0">
                        <a:effectLst/>
                        <a:latin typeface="Cambria" panose="02040503050406030204" pitchFamily="18" charset="0"/>
                        <a:ea typeface="Cambria" panose="02040503050406030204" pitchFamily="18" charset="0"/>
                        <a:cs typeface="Times New Roman" panose="02020603050405020304" pitchFamily="18" charset="0"/>
                      </a:endParaRPr>
                    </a:p>
                  </a:txBody>
                  <a:tcPr marL="66541" marR="66541" marT="0" marB="0">
                    <a:solidFill>
                      <a:srgbClr val="5A7D79"/>
                    </a:solidFill>
                  </a:tcPr>
                </a:tc>
                <a:tc>
                  <a:txBody>
                    <a:bodyPr/>
                    <a:lstStyle/>
                    <a:p>
                      <a:pPr>
                        <a:lnSpc>
                          <a:spcPct val="107000"/>
                        </a:lnSpc>
                        <a:spcAft>
                          <a:spcPts val="0"/>
                        </a:spcAft>
                      </a:pPr>
                      <a:r>
                        <a:rPr lang="en-US" sz="1600" dirty="0">
                          <a:effectLst/>
                          <a:latin typeface="Cambria" panose="02040503050406030204" pitchFamily="18" charset="0"/>
                          <a:ea typeface="Cambria" panose="02040503050406030204" pitchFamily="18" charset="0"/>
                        </a:rPr>
                        <a:t>Common features</a:t>
                      </a:r>
                      <a:endParaRPr lang="en-US" sz="1600" dirty="0">
                        <a:effectLst/>
                        <a:latin typeface="Cambria" panose="02040503050406030204" pitchFamily="18" charset="0"/>
                        <a:ea typeface="Cambria" panose="02040503050406030204" pitchFamily="18" charset="0"/>
                        <a:cs typeface="Times New Roman" panose="02020603050405020304" pitchFamily="18" charset="0"/>
                      </a:endParaRPr>
                    </a:p>
                  </a:txBody>
                  <a:tcPr marL="66541" marR="66541" marT="0" marB="0">
                    <a:solidFill>
                      <a:srgbClr val="5A7D79"/>
                    </a:solidFill>
                  </a:tcPr>
                </a:tc>
                <a:tc>
                  <a:txBody>
                    <a:bodyPr/>
                    <a:lstStyle/>
                    <a:p>
                      <a:pPr>
                        <a:lnSpc>
                          <a:spcPct val="107000"/>
                        </a:lnSpc>
                        <a:spcAft>
                          <a:spcPts val="0"/>
                        </a:spcAft>
                      </a:pPr>
                      <a:r>
                        <a:rPr lang="en-US" sz="1600">
                          <a:effectLst/>
                          <a:latin typeface="Cambria" panose="02040503050406030204" pitchFamily="18" charset="0"/>
                          <a:ea typeface="Cambria" panose="02040503050406030204" pitchFamily="18" charset="0"/>
                        </a:rPr>
                        <a:t>Examples of Countries using the instrument</a:t>
                      </a:r>
                      <a:endParaRPr lang="en-US" sz="1600">
                        <a:effectLst/>
                        <a:latin typeface="Cambria" panose="02040503050406030204" pitchFamily="18" charset="0"/>
                        <a:ea typeface="Cambria" panose="02040503050406030204" pitchFamily="18" charset="0"/>
                        <a:cs typeface="Times New Roman" panose="02020603050405020304" pitchFamily="18" charset="0"/>
                      </a:endParaRPr>
                    </a:p>
                  </a:txBody>
                  <a:tcPr marL="66541" marR="66541" marT="0" marB="0">
                    <a:solidFill>
                      <a:srgbClr val="5A7D79"/>
                    </a:solidFill>
                  </a:tcPr>
                </a:tc>
                <a:extLst>
                  <a:ext uri="{0D108BD9-81ED-4DB2-BD59-A6C34878D82A}">
                    <a16:rowId xmlns:a16="http://schemas.microsoft.com/office/drawing/2014/main" val="399892292"/>
                  </a:ext>
                </a:extLst>
              </a:tr>
              <a:tr h="1453686">
                <a:tc>
                  <a:txBody>
                    <a:bodyPr/>
                    <a:lstStyle/>
                    <a:p>
                      <a:pPr>
                        <a:lnSpc>
                          <a:spcPct val="107000"/>
                        </a:lnSpc>
                        <a:spcAft>
                          <a:spcPts val="0"/>
                        </a:spcAft>
                      </a:pPr>
                      <a:r>
                        <a:rPr lang="en-US" sz="1600" dirty="0">
                          <a:effectLst/>
                          <a:latin typeface="Cambria" panose="02040503050406030204" pitchFamily="18" charset="0"/>
                          <a:ea typeface="Cambria" panose="02040503050406030204" pitchFamily="18" charset="0"/>
                        </a:rPr>
                        <a:t>Concessions</a:t>
                      </a:r>
                      <a:endParaRPr lang="en-US" sz="1600" dirty="0">
                        <a:effectLst/>
                        <a:latin typeface="Cambria" panose="02040503050406030204" pitchFamily="18" charset="0"/>
                        <a:ea typeface="Cambria" panose="02040503050406030204" pitchFamily="18" charset="0"/>
                        <a:cs typeface="Times New Roman" panose="02020603050405020304" pitchFamily="18" charset="0"/>
                      </a:endParaRPr>
                    </a:p>
                  </a:txBody>
                  <a:tcPr marL="66541" marR="66541" marT="0" marB="0">
                    <a:solidFill>
                      <a:srgbClr val="5A7D79"/>
                    </a:solidFill>
                  </a:tcPr>
                </a:tc>
                <a:tc>
                  <a:txBody>
                    <a:bodyPr/>
                    <a:lstStyle/>
                    <a:p>
                      <a:pPr>
                        <a:lnSpc>
                          <a:spcPct val="107000"/>
                        </a:lnSpc>
                        <a:spcAft>
                          <a:spcPts val="0"/>
                        </a:spcAft>
                      </a:pPr>
                      <a:r>
                        <a:rPr lang="en-US" sz="1600">
                          <a:effectLst/>
                          <a:latin typeface="Cambria" panose="02040503050406030204" pitchFamily="18" charset="0"/>
                          <a:ea typeface="Cambria" panose="02040503050406030204" pitchFamily="18" charset="0"/>
                        </a:rPr>
                        <a:t>Host government transfers ownership of the resource to the exploiting companies.</a:t>
                      </a:r>
                    </a:p>
                    <a:p>
                      <a:pPr>
                        <a:lnSpc>
                          <a:spcPct val="107000"/>
                        </a:lnSpc>
                        <a:spcAft>
                          <a:spcPts val="0"/>
                        </a:spcAft>
                      </a:pPr>
                      <a:r>
                        <a:rPr lang="en-US" sz="1600">
                          <a:effectLst/>
                          <a:latin typeface="Cambria" panose="02040503050406030204" pitchFamily="18" charset="0"/>
                          <a:ea typeface="Cambria" panose="02040503050406030204" pitchFamily="18" charset="0"/>
                        </a:rPr>
                        <a:t>Economic risk is on investor</a:t>
                      </a:r>
                    </a:p>
                    <a:p>
                      <a:pPr>
                        <a:lnSpc>
                          <a:spcPct val="107000"/>
                        </a:lnSpc>
                        <a:spcAft>
                          <a:spcPts val="0"/>
                        </a:spcAft>
                      </a:pPr>
                      <a:r>
                        <a:rPr lang="en-US" sz="1600">
                          <a:effectLst/>
                          <a:latin typeface="Cambria" panose="02040503050406030204" pitchFamily="18" charset="0"/>
                          <a:ea typeface="Cambria" panose="02040503050406030204" pitchFamily="18" charset="0"/>
                        </a:rPr>
                        <a:t>Government take is usually through royalty and taxation of the company profits.</a:t>
                      </a:r>
                    </a:p>
                  </a:txBody>
                  <a:tcPr marL="66541" marR="66541" marT="0" marB="0">
                    <a:solidFill>
                      <a:srgbClr val="C2D4D2"/>
                    </a:solidFill>
                  </a:tcPr>
                </a:tc>
                <a:tc>
                  <a:txBody>
                    <a:bodyPr/>
                    <a:lstStyle/>
                    <a:p>
                      <a:pPr>
                        <a:lnSpc>
                          <a:spcPct val="107000"/>
                        </a:lnSpc>
                        <a:spcAft>
                          <a:spcPts val="0"/>
                        </a:spcAft>
                      </a:pPr>
                      <a:r>
                        <a:rPr lang="en-US" sz="1600" dirty="0">
                          <a:effectLst/>
                          <a:latin typeface="Cambria" panose="02040503050406030204" pitchFamily="18" charset="0"/>
                          <a:ea typeface="Cambria" panose="02040503050406030204" pitchFamily="18" charset="0"/>
                        </a:rPr>
                        <a:t>Norway, Brazil, Egypt, Tunisia, Colombia, Ghana, Argentina, Canada</a:t>
                      </a:r>
                      <a:endParaRPr lang="en-US" sz="1600" dirty="0">
                        <a:effectLst/>
                        <a:latin typeface="Cambria" panose="02040503050406030204" pitchFamily="18" charset="0"/>
                        <a:ea typeface="Cambria" panose="02040503050406030204" pitchFamily="18" charset="0"/>
                        <a:cs typeface="Times New Roman" panose="02020603050405020304" pitchFamily="18" charset="0"/>
                      </a:endParaRPr>
                    </a:p>
                  </a:txBody>
                  <a:tcPr marL="66541" marR="66541" marT="0" marB="0">
                    <a:solidFill>
                      <a:srgbClr val="C2D4D2"/>
                    </a:solidFill>
                  </a:tcPr>
                </a:tc>
                <a:extLst>
                  <a:ext uri="{0D108BD9-81ED-4DB2-BD59-A6C34878D82A}">
                    <a16:rowId xmlns:a16="http://schemas.microsoft.com/office/drawing/2014/main" val="2954131661"/>
                  </a:ext>
                </a:extLst>
              </a:tr>
              <a:tr h="1158655">
                <a:tc>
                  <a:txBody>
                    <a:bodyPr/>
                    <a:lstStyle/>
                    <a:p>
                      <a:pPr>
                        <a:lnSpc>
                          <a:spcPct val="107000"/>
                        </a:lnSpc>
                        <a:spcAft>
                          <a:spcPts val="0"/>
                        </a:spcAft>
                      </a:pPr>
                      <a:r>
                        <a:rPr lang="en-US" sz="1600">
                          <a:effectLst/>
                          <a:latin typeface="Cambria" panose="02040503050406030204" pitchFamily="18" charset="0"/>
                          <a:ea typeface="Cambria" panose="02040503050406030204" pitchFamily="18" charset="0"/>
                          <a:cs typeface="Times New Roman" panose="02020603050405020304" pitchFamily="18" charset="0"/>
                        </a:rPr>
                        <a:t>Production Sharing Agreement/ Contract (PSA/PSC)</a:t>
                      </a:r>
                    </a:p>
                  </a:txBody>
                  <a:tcPr marL="66541" marR="66541" marT="0" marB="0">
                    <a:solidFill>
                      <a:srgbClr val="5A7D79"/>
                    </a:solidFill>
                  </a:tcPr>
                </a:tc>
                <a:tc>
                  <a:txBody>
                    <a:bodyPr/>
                    <a:lstStyle/>
                    <a:p>
                      <a:pPr>
                        <a:lnSpc>
                          <a:spcPct val="107000"/>
                        </a:lnSpc>
                        <a:spcAft>
                          <a:spcPts val="0"/>
                        </a:spcAft>
                      </a:pPr>
                      <a:r>
                        <a:rPr lang="en-US" sz="1600" dirty="0">
                          <a:effectLst/>
                          <a:latin typeface="Cambria" panose="02040503050406030204" pitchFamily="18" charset="0"/>
                          <a:ea typeface="Cambria" panose="02040503050406030204" pitchFamily="18" charset="0"/>
                        </a:rPr>
                        <a:t>Economic risk on Contractor (Petroleum Company) </a:t>
                      </a:r>
                    </a:p>
                    <a:p>
                      <a:pPr>
                        <a:lnSpc>
                          <a:spcPct val="107000"/>
                        </a:lnSpc>
                        <a:spcAft>
                          <a:spcPts val="0"/>
                        </a:spcAft>
                      </a:pPr>
                      <a:r>
                        <a:rPr lang="en-US" sz="1600" dirty="0">
                          <a:effectLst/>
                          <a:latin typeface="Cambria" panose="02040503050406030204" pitchFamily="18" charset="0"/>
                          <a:ea typeface="Cambria" panose="02040503050406030204" pitchFamily="18" charset="0"/>
                        </a:rPr>
                        <a:t>Available petroleum is shared between the parties (profit sharing)</a:t>
                      </a:r>
                    </a:p>
                    <a:p>
                      <a:pPr>
                        <a:lnSpc>
                          <a:spcPct val="107000"/>
                        </a:lnSpc>
                        <a:spcAft>
                          <a:spcPts val="0"/>
                        </a:spcAft>
                      </a:pPr>
                      <a:r>
                        <a:rPr lang="en-US" sz="1600" dirty="0">
                          <a:effectLst/>
                          <a:latin typeface="Cambria" panose="02040503050406030204" pitchFamily="18" charset="0"/>
                          <a:ea typeface="Cambria" panose="02040503050406030204" pitchFamily="18" charset="0"/>
                        </a:rPr>
                        <a:t>Revenues (IOC petroleum profits) are taxed</a:t>
                      </a:r>
                    </a:p>
                    <a:p>
                      <a:pPr>
                        <a:lnSpc>
                          <a:spcPct val="107000"/>
                        </a:lnSpc>
                        <a:spcAft>
                          <a:spcPts val="0"/>
                        </a:spcAft>
                      </a:pPr>
                      <a:r>
                        <a:rPr lang="en-US" sz="1600" dirty="0">
                          <a:effectLst/>
                          <a:latin typeface="Cambria" panose="02040503050406030204" pitchFamily="18" charset="0"/>
                          <a:ea typeface="Cambria" panose="02040503050406030204" pitchFamily="18" charset="0"/>
                        </a:rPr>
                        <a:t> </a:t>
                      </a:r>
                      <a:endParaRPr lang="en-US" sz="1600" dirty="0">
                        <a:effectLst/>
                        <a:latin typeface="Cambria" panose="02040503050406030204" pitchFamily="18" charset="0"/>
                        <a:ea typeface="Cambria" panose="02040503050406030204" pitchFamily="18" charset="0"/>
                        <a:cs typeface="Times New Roman" panose="02020603050405020304" pitchFamily="18" charset="0"/>
                      </a:endParaRPr>
                    </a:p>
                  </a:txBody>
                  <a:tcPr marL="66541" marR="66541" marT="0" marB="0">
                    <a:solidFill>
                      <a:schemeClr val="accent3">
                        <a:lumMod val="20000"/>
                        <a:lumOff val="80000"/>
                      </a:schemeClr>
                    </a:solidFill>
                  </a:tcPr>
                </a:tc>
                <a:tc>
                  <a:txBody>
                    <a:bodyPr/>
                    <a:lstStyle/>
                    <a:p>
                      <a:pPr>
                        <a:lnSpc>
                          <a:spcPct val="107000"/>
                        </a:lnSpc>
                        <a:spcAft>
                          <a:spcPts val="0"/>
                        </a:spcAft>
                      </a:pPr>
                      <a:r>
                        <a:rPr lang="en-US" sz="1600" dirty="0">
                          <a:effectLst/>
                          <a:latin typeface="Cambria" panose="02040503050406030204" pitchFamily="18" charset="0"/>
                          <a:ea typeface="Cambria" panose="02040503050406030204" pitchFamily="18" charset="0"/>
                        </a:rPr>
                        <a:t>Guyana, Afghanistan, Azerbaijan, Libya, Ghana, Indonesia,</a:t>
                      </a:r>
                    </a:p>
                    <a:p>
                      <a:pPr>
                        <a:lnSpc>
                          <a:spcPct val="107000"/>
                        </a:lnSpc>
                        <a:spcAft>
                          <a:spcPts val="0"/>
                        </a:spcAft>
                      </a:pPr>
                      <a:r>
                        <a:rPr lang="en-US" sz="1600" dirty="0">
                          <a:effectLst/>
                          <a:latin typeface="Cambria" panose="02040503050406030204" pitchFamily="18" charset="0"/>
                          <a:ea typeface="Cambria" panose="02040503050406030204" pitchFamily="18" charset="0"/>
                        </a:rPr>
                        <a:t>Timor-Leste, Uganda, Canada </a:t>
                      </a:r>
                      <a:endParaRPr lang="en-US" sz="1600" b="1" dirty="0">
                        <a:effectLst/>
                        <a:latin typeface="Cambria" panose="02040503050406030204" pitchFamily="18" charset="0"/>
                        <a:ea typeface="Cambria" panose="02040503050406030204" pitchFamily="18" charset="0"/>
                        <a:cs typeface="Times New Roman" panose="02020603050405020304" pitchFamily="18" charset="0"/>
                      </a:endParaRPr>
                    </a:p>
                  </a:txBody>
                  <a:tcPr marL="66541" marR="66541" marT="0" marB="0">
                    <a:solidFill>
                      <a:schemeClr val="accent3">
                        <a:lumMod val="20000"/>
                        <a:lumOff val="80000"/>
                      </a:schemeClr>
                    </a:solidFill>
                  </a:tcPr>
                </a:tc>
                <a:extLst>
                  <a:ext uri="{0D108BD9-81ED-4DB2-BD59-A6C34878D82A}">
                    <a16:rowId xmlns:a16="http://schemas.microsoft.com/office/drawing/2014/main" val="1515643167"/>
                  </a:ext>
                </a:extLst>
              </a:tr>
              <a:tr h="1158655">
                <a:tc>
                  <a:txBody>
                    <a:bodyPr/>
                    <a:lstStyle/>
                    <a:p>
                      <a:pPr>
                        <a:lnSpc>
                          <a:spcPct val="107000"/>
                        </a:lnSpc>
                        <a:spcAft>
                          <a:spcPts val="0"/>
                        </a:spcAft>
                      </a:pPr>
                      <a:r>
                        <a:rPr lang="en-US" sz="1600" dirty="0">
                          <a:effectLst/>
                          <a:latin typeface="Cambria" panose="02040503050406030204" pitchFamily="18" charset="0"/>
                          <a:ea typeface="Cambria" panose="02040503050406030204" pitchFamily="18" charset="0"/>
                        </a:rPr>
                        <a:t>Technical Service Agreements</a:t>
                      </a:r>
                      <a:endParaRPr lang="en-US" sz="1600" dirty="0">
                        <a:effectLst/>
                        <a:latin typeface="Cambria" panose="02040503050406030204" pitchFamily="18" charset="0"/>
                        <a:ea typeface="Cambria" panose="02040503050406030204" pitchFamily="18" charset="0"/>
                        <a:cs typeface="Times New Roman" panose="02020603050405020304" pitchFamily="18" charset="0"/>
                      </a:endParaRPr>
                    </a:p>
                  </a:txBody>
                  <a:tcPr marL="66541" marR="66541" marT="0" marB="0">
                    <a:solidFill>
                      <a:srgbClr val="5A7D79"/>
                    </a:solidFill>
                  </a:tcPr>
                </a:tc>
                <a:tc>
                  <a:txBody>
                    <a:bodyPr/>
                    <a:lstStyle/>
                    <a:p>
                      <a:pPr>
                        <a:lnSpc>
                          <a:spcPct val="107000"/>
                        </a:lnSpc>
                        <a:spcAft>
                          <a:spcPts val="0"/>
                        </a:spcAft>
                      </a:pPr>
                      <a:r>
                        <a:rPr lang="en-US" sz="1600" dirty="0">
                          <a:effectLst/>
                          <a:latin typeface="Cambria" panose="02040503050406030204" pitchFamily="18" charset="0"/>
                          <a:ea typeface="Cambria" panose="02040503050406030204" pitchFamily="18" charset="0"/>
                        </a:rPr>
                        <a:t>Economic risk on Government </a:t>
                      </a:r>
                    </a:p>
                    <a:p>
                      <a:pPr>
                        <a:lnSpc>
                          <a:spcPct val="107000"/>
                        </a:lnSpc>
                        <a:spcAft>
                          <a:spcPts val="0"/>
                        </a:spcAft>
                      </a:pPr>
                      <a:r>
                        <a:rPr lang="en-US" sz="1600" dirty="0">
                          <a:effectLst/>
                          <a:latin typeface="Cambria" panose="02040503050406030204" pitchFamily="18" charset="0"/>
                          <a:ea typeface="Cambria" panose="02040503050406030204" pitchFamily="18" charset="0"/>
                        </a:rPr>
                        <a:t>Contractor receives a fee for extracting the resource </a:t>
                      </a:r>
                    </a:p>
                    <a:p>
                      <a:pPr>
                        <a:lnSpc>
                          <a:spcPct val="107000"/>
                        </a:lnSpc>
                        <a:spcAft>
                          <a:spcPts val="0"/>
                        </a:spcAft>
                      </a:pPr>
                      <a:r>
                        <a:rPr lang="en-US" sz="1600" dirty="0">
                          <a:effectLst/>
                          <a:latin typeface="Cambria" panose="02040503050406030204" pitchFamily="18" charset="0"/>
                          <a:ea typeface="Cambria" panose="02040503050406030204" pitchFamily="18" charset="0"/>
                        </a:rPr>
                        <a:t>Fees are taxed </a:t>
                      </a:r>
                    </a:p>
                    <a:p>
                      <a:pPr>
                        <a:lnSpc>
                          <a:spcPct val="107000"/>
                        </a:lnSpc>
                        <a:spcAft>
                          <a:spcPts val="0"/>
                        </a:spcAft>
                      </a:pPr>
                      <a:r>
                        <a:rPr lang="en-US" sz="1600" dirty="0">
                          <a:effectLst/>
                          <a:latin typeface="Cambria" panose="02040503050406030204" pitchFamily="18" charset="0"/>
                          <a:ea typeface="Cambria" panose="02040503050406030204" pitchFamily="18" charset="0"/>
                        </a:rPr>
                        <a:t>Government owns the resources in the ground</a:t>
                      </a:r>
                      <a:endParaRPr lang="en-US" sz="1600" dirty="0">
                        <a:effectLst/>
                        <a:latin typeface="Cambria" panose="02040503050406030204" pitchFamily="18" charset="0"/>
                        <a:ea typeface="Cambria" panose="02040503050406030204" pitchFamily="18" charset="0"/>
                        <a:cs typeface="Times New Roman" panose="02020603050405020304" pitchFamily="18" charset="0"/>
                      </a:endParaRPr>
                    </a:p>
                  </a:txBody>
                  <a:tcPr marL="66541" marR="66541" marT="0" marB="0">
                    <a:solidFill>
                      <a:srgbClr val="C2D4D2"/>
                    </a:solidFill>
                  </a:tcPr>
                </a:tc>
                <a:tc>
                  <a:txBody>
                    <a:bodyPr/>
                    <a:lstStyle/>
                    <a:p>
                      <a:pPr>
                        <a:lnSpc>
                          <a:spcPct val="107000"/>
                        </a:lnSpc>
                        <a:spcAft>
                          <a:spcPts val="0"/>
                        </a:spcAft>
                      </a:pPr>
                      <a:r>
                        <a:rPr lang="en-US" sz="1600" dirty="0">
                          <a:effectLst/>
                          <a:latin typeface="Cambria" panose="02040503050406030204" pitchFamily="18" charset="0"/>
                          <a:ea typeface="Cambria" panose="02040503050406030204" pitchFamily="18" charset="0"/>
                        </a:rPr>
                        <a:t>Iraq, Bolivia, Peru, Ecuador, Mexico, Philippines</a:t>
                      </a:r>
                      <a:endParaRPr lang="en-US" sz="1600" dirty="0">
                        <a:effectLst/>
                        <a:latin typeface="Cambria" panose="02040503050406030204" pitchFamily="18" charset="0"/>
                        <a:ea typeface="Cambria" panose="02040503050406030204" pitchFamily="18" charset="0"/>
                        <a:cs typeface="Times New Roman" panose="02020603050405020304" pitchFamily="18" charset="0"/>
                      </a:endParaRPr>
                    </a:p>
                  </a:txBody>
                  <a:tcPr marL="66541" marR="66541" marT="0" marB="0">
                    <a:solidFill>
                      <a:srgbClr val="C2D4D2"/>
                    </a:solidFill>
                  </a:tcPr>
                </a:tc>
                <a:extLst>
                  <a:ext uri="{0D108BD9-81ED-4DB2-BD59-A6C34878D82A}">
                    <a16:rowId xmlns:a16="http://schemas.microsoft.com/office/drawing/2014/main" val="2801220343"/>
                  </a:ext>
                </a:extLst>
              </a:tr>
            </a:tbl>
          </a:graphicData>
        </a:graphic>
      </p:graphicFrame>
    </p:spTree>
    <p:extLst>
      <p:ext uri="{BB962C8B-B14F-4D97-AF65-F5344CB8AC3E}">
        <p14:creationId xmlns:p14="http://schemas.microsoft.com/office/powerpoint/2010/main" val="26031200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376D4-F41A-B74C-B328-E0246845E074}"/>
              </a:ext>
            </a:extLst>
          </p:cNvPr>
          <p:cNvSpPr>
            <a:spLocks noGrp="1"/>
          </p:cNvSpPr>
          <p:nvPr>
            <p:ph type="title"/>
          </p:nvPr>
        </p:nvSpPr>
        <p:spPr/>
        <p:txBody>
          <a:bodyPr>
            <a:normAutofit/>
          </a:bodyPr>
          <a:lstStyle/>
          <a:p>
            <a:r>
              <a:rPr lang="en-US" sz="3800" dirty="0">
                <a:latin typeface="Cambria" panose="02040503050406030204" pitchFamily="18" charset="0"/>
                <a:ea typeface="Cambria" panose="02040503050406030204" pitchFamily="18" charset="0"/>
              </a:rPr>
              <a:t>Petroleum Agreement with Esso, </a:t>
            </a:r>
            <a:r>
              <a:rPr lang="en-US" sz="3800" dirty="0" err="1">
                <a:latin typeface="Cambria" panose="02040503050406030204" pitchFamily="18" charset="0"/>
                <a:ea typeface="Cambria" panose="02040503050406030204" pitchFamily="18" charset="0"/>
              </a:rPr>
              <a:t>Nexen</a:t>
            </a:r>
            <a:r>
              <a:rPr lang="en-US" sz="3800" dirty="0">
                <a:latin typeface="Cambria" panose="02040503050406030204" pitchFamily="18" charset="0"/>
                <a:ea typeface="Cambria" panose="02040503050406030204" pitchFamily="18" charset="0"/>
              </a:rPr>
              <a:t> and Hess – June 2016</a:t>
            </a:r>
          </a:p>
        </p:txBody>
      </p:sp>
      <p:sp>
        <p:nvSpPr>
          <p:cNvPr id="3" name="Content Placeholder 2">
            <a:extLst>
              <a:ext uri="{FF2B5EF4-FFF2-40B4-BE49-F238E27FC236}">
                <a16:creationId xmlns:a16="http://schemas.microsoft.com/office/drawing/2014/main" id="{F2BC8B2C-0A55-5448-9A72-19E9C6B6FF83}"/>
              </a:ext>
            </a:extLst>
          </p:cNvPr>
          <p:cNvSpPr>
            <a:spLocks noGrp="1"/>
          </p:cNvSpPr>
          <p:nvPr>
            <p:ph sz="half" idx="2"/>
          </p:nvPr>
        </p:nvSpPr>
        <p:spPr/>
        <p:txBody>
          <a:bodyPr>
            <a:noAutofit/>
          </a:bodyPr>
          <a:lstStyle/>
          <a:p>
            <a:r>
              <a:rPr lang="en-CA" sz="2100" b="0" i="0" dirty="0">
                <a:solidFill>
                  <a:schemeClr val="tx2"/>
                </a:solidFill>
                <a:effectLst/>
                <a:latin typeface="Cambria" panose="02040503050406030204" pitchFamily="18" charset="0"/>
                <a:ea typeface="Cambria" panose="02040503050406030204" pitchFamily="18" charset="0"/>
              </a:rPr>
              <a:t>Esso Exploration &amp; Production Guyana Limited (EEPGL) - 45% interest in Liza block (crude oil), Hess Guyana Exploration 30</a:t>
            </a:r>
            <a:r>
              <a:rPr lang="en-CA" sz="2100" dirty="0">
                <a:solidFill>
                  <a:schemeClr val="tx2"/>
                </a:solidFill>
                <a:latin typeface="Cambria" panose="02040503050406030204" pitchFamily="18" charset="0"/>
                <a:ea typeface="Cambria" panose="02040503050406030204" pitchFamily="18" charset="0"/>
              </a:rPr>
              <a:t>%</a:t>
            </a:r>
            <a:r>
              <a:rPr lang="en-CA" sz="2100" b="0" i="0" dirty="0">
                <a:solidFill>
                  <a:schemeClr val="tx2"/>
                </a:solidFill>
                <a:effectLst/>
                <a:latin typeface="Cambria" panose="02040503050406030204" pitchFamily="18" charset="0"/>
                <a:ea typeface="Cambria" panose="02040503050406030204" pitchFamily="18" charset="0"/>
              </a:rPr>
              <a:t> and CNOOC Petroleum Guyana Limited 25%. </a:t>
            </a:r>
          </a:p>
          <a:p>
            <a:r>
              <a:rPr lang="en-CA" sz="2100" dirty="0">
                <a:solidFill>
                  <a:schemeClr val="tx2"/>
                </a:solidFill>
                <a:effectLst/>
                <a:latin typeface="Cambria" panose="02040503050406030204" pitchFamily="18" charset="0"/>
                <a:ea typeface="Cambria" panose="02040503050406030204" pitchFamily="18" charset="0"/>
                <a:cs typeface="Times New Roman" panose="02020603050405020304" pitchFamily="18" charset="0"/>
              </a:rPr>
              <a:t>Guyana will take </a:t>
            </a:r>
            <a:r>
              <a:rPr lang="en-CA" sz="2100" b="1" dirty="0">
                <a:solidFill>
                  <a:schemeClr val="tx2"/>
                </a:solidFill>
                <a:effectLst/>
                <a:latin typeface="Cambria" panose="02040503050406030204" pitchFamily="18" charset="0"/>
                <a:ea typeface="Cambria" panose="02040503050406030204" pitchFamily="18" charset="0"/>
                <a:cs typeface="Times New Roman" panose="02020603050405020304" pitchFamily="18" charset="0"/>
              </a:rPr>
              <a:t>50% of profit and 2% royalties </a:t>
            </a:r>
            <a:r>
              <a:rPr lang="en-CA" sz="2100" dirty="0">
                <a:solidFill>
                  <a:schemeClr val="tx2"/>
                </a:solidFill>
                <a:effectLst/>
                <a:latin typeface="Cambria" panose="02040503050406030204" pitchFamily="18" charset="0"/>
                <a:ea typeface="Cambria" panose="02040503050406030204" pitchFamily="18" charset="0"/>
                <a:cs typeface="Times New Roman" panose="02020603050405020304" pitchFamily="18" charset="0"/>
              </a:rPr>
              <a:t>from oil lifted from the offshore </a:t>
            </a:r>
            <a:r>
              <a:rPr lang="en-CA" sz="2100" dirty="0" err="1">
                <a:solidFill>
                  <a:schemeClr val="tx2"/>
                </a:solidFill>
                <a:effectLst/>
                <a:latin typeface="Cambria" panose="02040503050406030204" pitchFamily="18" charset="0"/>
                <a:ea typeface="Cambria" panose="02040503050406030204" pitchFamily="18" charset="0"/>
                <a:cs typeface="Times New Roman" panose="02020603050405020304" pitchFamily="18" charset="0"/>
              </a:rPr>
              <a:t>Stabroek</a:t>
            </a:r>
            <a:r>
              <a:rPr lang="en-CA" sz="2100" dirty="0">
                <a:solidFill>
                  <a:schemeClr val="tx2"/>
                </a:solidFill>
                <a:effectLst/>
                <a:latin typeface="Cambria" panose="02040503050406030204" pitchFamily="18" charset="0"/>
                <a:ea typeface="Cambria" panose="02040503050406030204" pitchFamily="18" charset="0"/>
                <a:cs typeface="Times New Roman" panose="02020603050405020304" pitchFamily="18" charset="0"/>
              </a:rPr>
              <a:t> Block.</a:t>
            </a:r>
          </a:p>
          <a:p>
            <a:r>
              <a:rPr lang="en-US" sz="2100" dirty="0">
                <a:solidFill>
                  <a:schemeClr val="tx2"/>
                </a:solidFill>
                <a:latin typeface="Cambria" panose="02040503050406030204" pitchFamily="18" charset="0"/>
                <a:ea typeface="Cambria" panose="02040503050406030204" pitchFamily="18" charset="0"/>
              </a:rPr>
              <a:t>US $18 million signing bonus and annual license rental charge of US $1 million</a:t>
            </a:r>
          </a:p>
          <a:p>
            <a:r>
              <a:rPr lang="en-GB" sz="2100" dirty="0">
                <a:solidFill>
                  <a:schemeClr val="tx2"/>
                </a:solidFill>
                <a:latin typeface="Cambria" panose="02040503050406030204" pitchFamily="18" charset="0"/>
                <a:ea typeface="Cambria" panose="02040503050406030204" pitchFamily="18" charset="0"/>
              </a:rPr>
              <a:t>Cost recovery limit is 75% carry forward allowed</a:t>
            </a:r>
            <a:endParaRPr lang="en-US" sz="2100" dirty="0">
              <a:solidFill>
                <a:schemeClr val="tx2"/>
              </a:solidFill>
              <a:latin typeface="Cambria" panose="02040503050406030204" pitchFamily="18" charset="0"/>
              <a:ea typeface="Cambria" panose="02040503050406030204" pitchFamily="18" charset="0"/>
            </a:endParaRPr>
          </a:p>
          <a:p>
            <a:r>
              <a:rPr lang="en-US" sz="2100" dirty="0">
                <a:solidFill>
                  <a:schemeClr val="tx2"/>
                </a:solidFill>
                <a:latin typeface="Cambria" panose="02040503050406030204" pitchFamily="18" charset="0"/>
                <a:ea typeface="Cambria" panose="02040503050406030204" pitchFamily="18" charset="0"/>
              </a:rPr>
              <a:t>Annual US $300,000 to train Guyanese personnel</a:t>
            </a:r>
          </a:p>
          <a:p>
            <a:r>
              <a:rPr lang="en-US" sz="2100" dirty="0">
                <a:solidFill>
                  <a:schemeClr val="tx2"/>
                </a:solidFill>
                <a:latin typeface="Cambria" panose="02040503050406030204" pitchFamily="18" charset="0"/>
                <a:ea typeface="Cambria" panose="02040503050406030204" pitchFamily="18" charset="0"/>
              </a:rPr>
              <a:t>Environmental Authorization from EPA</a:t>
            </a:r>
          </a:p>
          <a:p>
            <a:r>
              <a:rPr lang="en-US" sz="2100" dirty="0">
                <a:solidFill>
                  <a:schemeClr val="tx2"/>
                </a:solidFill>
                <a:latin typeface="Cambria" panose="02040503050406030204" pitchFamily="18" charset="0"/>
                <a:ea typeface="Cambria" panose="02040503050406030204" pitchFamily="18" charset="0"/>
              </a:rPr>
              <a:t>Administrative Overhead – Rolling rate, between 1% and 5% of contract costs</a:t>
            </a:r>
          </a:p>
          <a:p>
            <a:endParaRPr lang="en-US" sz="2000" dirty="0"/>
          </a:p>
        </p:txBody>
      </p:sp>
    </p:spTree>
    <p:extLst>
      <p:ext uri="{BB962C8B-B14F-4D97-AF65-F5344CB8AC3E}">
        <p14:creationId xmlns:p14="http://schemas.microsoft.com/office/powerpoint/2010/main" val="28475551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376D4-F41A-B74C-B328-E0246845E074}"/>
              </a:ext>
            </a:extLst>
          </p:cNvPr>
          <p:cNvSpPr>
            <a:spLocks noGrp="1"/>
          </p:cNvSpPr>
          <p:nvPr>
            <p:ph type="title"/>
          </p:nvPr>
        </p:nvSpPr>
        <p:spPr>
          <a:xfrm>
            <a:off x="838200" y="365125"/>
            <a:ext cx="10515600" cy="1325563"/>
          </a:xfrm>
        </p:spPr>
        <p:txBody>
          <a:bodyPr anchor="ctr">
            <a:normAutofit/>
          </a:bodyPr>
          <a:lstStyle/>
          <a:p>
            <a:r>
              <a:rPr lang="en-US" sz="3800" dirty="0">
                <a:latin typeface="Cambria" panose="02040503050406030204" pitchFamily="18" charset="0"/>
                <a:ea typeface="Cambria" panose="02040503050406030204" pitchFamily="18" charset="0"/>
              </a:rPr>
              <a:t>Petroleum Agreement with Esso, </a:t>
            </a:r>
            <a:r>
              <a:rPr lang="en-US" sz="3800" dirty="0" err="1">
                <a:latin typeface="Cambria" panose="02040503050406030204" pitchFamily="18" charset="0"/>
                <a:ea typeface="Cambria" panose="02040503050406030204" pitchFamily="18" charset="0"/>
              </a:rPr>
              <a:t>Nexen</a:t>
            </a:r>
            <a:r>
              <a:rPr lang="en-US" sz="3800" dirty="0">
                <a:latin typeface="Cambria" panose="02040503050406030204" pitchFamily="18" charset="0"/>
                <a:ea typeface="Cambria" panose="02040503050406030204" pitchFamily="18" charset="0"/>
              </a:rPr>
              <a:t> and Hess – June 2016</a:t>
            </a:r>
          </a:p>
        </p:txBody>
      </p:sp>
      <p:sp>
        <p:nvSpPr>
          <p:cNvPr id="3" name="Content Placeholder 2">
            <a:extLst>
              <a:ext uri="{FF2B5EF4-FFF2-40B4-BE49-F238E27FC236}">
                <a16:creationId xmlns:a16="http://schemas.microsoft.com/office/drawing/2014/main" id="{F2BC8B2C-0A55-5448-9A72-19E9C6B6FF83}"/>
              </a:ext>
            </a:extLst>
          </p:cNvPr>
          <p:cNvSpPr>
            <a:spLocks noGrp="1"/>
          </p:cNvSpPr>
          <p:nvPr>
            <p:ph sz="half" idx="1"/>
          </p:nvPr>
        </p:nvSpPr>
        <p:spPr>
          <a:xfrm>
            <a:off x="1171832" y="1579477"/>
            <a:ext cx="9504406" cy="4524761"/>
          </a:xfrm>
        </p:spPr>
        <p:txBody>
          <a:bodyPr>
            <a:noAutofit/>
          </a:bodyPr>
          <a:lstStyle/>
          <a:p>
            <a:pPr marL="0" indent="0">
              <a:buNone/>
            </a:pPr>
            <a:r>
              <a:rPr lang="en-US" sz="2200" b="1" dirty="0">
                <a:latin typeface="Cambria" panose="02040503050406030204" pitchFamily="18" charset="0"/>
                <a:ea typeface="Cambria" panose="02040503050406030204" pitchFamily="18" charset="0"/>
              </a:rPr>
              <a:t>RIGHT TO AUDIT:</a:t>
            </a:r>
          </a:p>
          <a:p>
            <a:pPr marL="0" indent="0">
              <a:buNone/>
            </a:pPr>
            <a:endParaRPr lang="en-US" sz="2200" b="1" dirty="0">
              <a:latin typeface="Cambria" panose="02040503050406030204" pitchFamily="18" charset="0"/>
              <a:ea typeface="Cambria" panose="02040503050406030204" pitchFamily="18" charset="0"/>
            </a:endParaRPr>
          </a:p>
          <a:p>
            <a:pPr marL="0" indent="0">
              <a:buNone/>
            </a:pPr>
            <a:endParaRPr lang="en-US" sz="2200" b="1" dirty="0">
              <a:latin typeface="Cambria" panose="02040503050406030204" pitchFamily="18" charset="0"/>
              <a:ea typeface="Cambria" panose="02040503050406030204" pitchFamily="18" charset="0"/>
            </a:endParaRPr>
          </a:p>
          <a:p>
            <a:pPr marL="0" indent="0">
              <a:buNone/>
            </a:pPr>
            <a:endParaRPr lang="en-US" sz="2200" b="1" dirty="0">
              <a:latin typeface="Cambria" panose="02040503050406030204" pitchFamily="18" charset="0"/>
              <a:ea typeface="Cambria" panose="02040503050406030204" pitchFamily="18" charset="0"/>
            </a:endParaRPr>
          </a:p>
          <a:p>
            <a:pPr marL="0" indent="0">
              <a:buNone/>
            </a:pPr>
            <a:endParaRPr lang="en-US" sz="2200" b="1" dirty="0">
              <a:latin typeface="Cambria" panose="02040503050406030204" pitchFamily="18" charset="0"/>
              <a:ea typeface="Cambria" panose="02040503050406030204" pitchFamily="18" charset="0"/>
            </a:endParaRPr>
          </a:p>
          <a:p>
            <a:pPr marL="0" indent="0">
              <a:buNone/>
            </a:pPr>
            <a:endParaRPr lang="en-US" sz="2200" b="1" dirty="0">
              <a:latin typeface="Cambria" panose="02040503050406030204" pitchFamily="18" charset="0"/>
              <a:ea typeface="Cambria" panose="02040503050406030204" pitchFamily="18" charset="0"/>
            </a:endParaRPr>
          </a:p>
          <a:p>
            <a:pPr marL="0" indent="0">
              <a:buNone/>
            </a:pPr>
            <a:endParaRPr lang="en-US" sz="2200" b="1" dirty="0">
              <a:latin typeface="Cambria" panose="02040503050406030204" pitchFamily="18" charset="0"/>
              <a:ea typeface="Cambria" panose="02040503050406030204" pitchFamily="18" charset="0"/>
            </a:endParaRPr>
          </a:p>
          <a:p>
            <a:pPr marL="0" indent="0">
              <a:buNone/>
            </a:pPr>
            <a:endParaRPr lang="en-US" sz="2200" b="1" dirty="0">
              <a:latin typeface="Cambria" panose="02040503050406030204" pitchFamily="18" charset="0"/>
              <a:ea typeface="Cambria" panose="02040503050406030204" pitchFamily="18" charset="0"/>
            </a:endParaRPr>
          </a:p>
          <a:p>
            <a:pPr marL="0" indent="0">
              <a:buNone/>
            </a:pPr>
            <a:endParaRPr lang="en-US" sz="2200" b="1" dirty="0">
              <a:latin typeface="Cambria" panose="02040503050406030204" pitchFamily="18" charset="0"/>
              <a:ea typeface="Cambria" panose="02040503050406030204" pitchFamily="18" charset="0"/>
            </a:endParaRPr>
          </a:p>
          <a:p>
            <a:pPr marL="0" indent="0">
              <a:buNone/>
            </a:pPr>
            <a:endParaRPr lang="en-US" sz="2200" b="1" dirty="0">
              <a:latin typeface="Cambria" panose="02040503050406030204" pitchFamily="18" charset="0"/>
              <a:ea typeface="Cambria" panose="02040503050406030204" pitchFamily="18" charset="0"/>
            </a:endParaRPr>
          </a:p>
          <a:p>
            <a:pPr marL="0" indent="0" algn="r">
              <a:buNone/>
            </a:pPr>
            <a:r>
              <a:rPr lang="en-US" sz="1700" i="1" dirty="0">
                <a:latin typeface="Cambria" panose="02040503050406030204" pitchFamily="18" charset="0"/>
                <a:ea typeface="Cambria" panose="02040503050406030204" pitchFamily="18" charset="0"/>
              </a:rPr>
              <a:t>Excerpt of Petroleum Agreement, Article 23</a:t>
            </a:r>
            <a:r>
              <a:rPr lang="en-US" sz="1700" b="1" dirty="0">
                <a:latin typeface="Cambria" panose="02040503050406030204" pitchFamily="18" charset="0"/>
                <a:ea typeface="Cambria" panose="02040503050406030204" pitchFamily="18" charset="0"/>
              </a:rPr>
              <a:t> </a:t>
            </a:r>
          </a:p>
        </p:txBody>
      </p:sp>
      <p:pic>
        <p:nvPicPr>
          <p:cNvPr id="5" name="Picture 4">
            <a:extLst>
              <a:ext uri="{FF2B5EF4-FFF2-40B4-BE49-F238E27FC236}">
                <a16:creationId xmlns:a16="http://schemas.microsoft.com/office/drawing/2014/main" id="{96CF6169-6ADE-81F0-7A38-FF099BF98D33}"/>
              </a:ext>
            </a:extLst>
          </p:cNvPr>
          <p:cNvPicPr>
            <a:picLocks noChangeAspect="1"/>
          </p:cNvPicPr>
          <p:nvPr/>
        </p:nvPicPr>
        <p:blipFill>
          <a:blip r:embed="rId3"/>
          <a:stretch>
            <a:fillRect/>
          </a:stretch>
        </p:blipFill>
        <p:spPr>
          <a:xfrm>
            <a:off x="1660440" y="2063578"/>
            <a:ext cx="8529396" cy="3788196"/>
          </a:xfrm>
          <a:prstGeom prst="rect">
            <a:avLst/>
          </a:prstGeom>
          <a:effectLst>
            <a:innerShdw blurRad="114300">
              <a:prstClr val="black"/>
            </a:innerShdw>
          </a:effectLst>
        </p:spPr>
      </p:pic>
    </p:spTree>
    <p:extLst>
      <p:ext uri="{BB962C8B-B14F-4D97-AF65-F5344CB8AC3E}">
        <p14:creationId xmlns:p14="http://schemas.microsoft.com/office/powerpoint/2010/main" val="18506938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A33321-7A80-4E7D-A075-23181F8448FA}"/>
              </a:ext>
            </a:extLst>
          </p:cNvPr>
          <p:cNvSpPr>
            <a:spLocks noGrp="1"/>
          </p:cNvSpPr>
          <p:nvPr>
            <p:ph type="title"/>
          </p:nvPr>
        </p:nvSpPr>
        <p:spPr/>
        <p:txBody>
          <a:bodyPr>
            <a:normAutofit/>
          </a:bodyPr>
          <a:lstStyle/>
          <a:p>
            <a:r>
              <a:rPr lang="en-US" sz="3800">
                <a:latin typeface="Cambria" panose="02040503050406030204" pitchFamily="18" charset="0"/>
                <a:ea typeface="Cambria" panose="02040503050406030204" pitchFamily="18" charset="0"/>
              </a:rPr>
              <a:t>Petroleum Agreement with Esso, Nexen and Hess – June 2016</a:t>
            </a:r>
            <a:endParaRPr lang="en-US" sz="3800" dirty="0"/>
          </a:p>
        </p:txBody>
      </p:sp>
      <p:sp>
        <p:nvSpPr>
          <p:cNvPr id="8" name="TextBox 7">
            <a:extLst>
              <a:ext uri="{FF2B5EF4-FFF2-40B4-BE49-F238E27FC236}">
                <a16:creationId xmlns:a16="http://schemas.microsoft.com/office/drawing/2014/main" id="{6F9396EB-4BB9-BECF-84AA-EEA3A6EA0DF0}"/>
              </a:ext>
            </a:extLst>
          </p:cNvPr>
          <p:cNvSpPr txBox="1"/>
          <p:nvPr/>
        </p:nvSpPr>
        <p:spPr>
          <a:xfrm>
            <a:off x="6096000" y="2038513"/>
            <a:ext cx="5603031" cy="3477875"/>
          </a:xfrm>
          <a:prstGeom prst="rect">
            <a:avLst/>
          </a:prstGeom>
          <a:noFill/>
        </p:spPr>
        <p:txBody>
          <a:bodyPr wrap="square">
            <a:spAutoFit/>
          </a:bodyPr>
          <a:lstStyle/>
          <a:p>
            <a:r>
              <a:rPr lang="en-US" sz="2200" b="1">
                <a:latin typeface="Cambria" panose="02040503050406030204" pitchFamily="18" charset="0"/>
                <a:ea typeface="Cambria" panose="02040503050406030204" pitchFamily="18" charset="0"/>
              </a:rPr>
              <a:t>Accounting Requirements</a:t>
            </a:r>
          </a:p>
          <a:p>
            <a:pPr marL="800100" lvl="1" indent="-342900">
              <a:buFont typeface="Arial" panose="020B0604020202020204" pitchFamily="34" charset="0"/>
              <a:buChar char="•"/>
            </a:pPr>
            <a:r>
              <a:rPr lang="en-US" sz="2200">
                <a:latin typeface="Cambria" panose="02040503050406030204" pitchFamily="18" charset="0"/>
                <a:ea typeface="Cambria" panose="02040503050406030204" pitchFamily="18" charset="0"/>
              </a:rPr>
              <a:t>Classification of expenditure </a:t>
            </a:r>
          </a:p>
          <a:p>
            <a:pPr marL="800100" lvl="1" indent="-342900">
              <a:buFont typeface="Arial" panose="020B0604020202020204" pitchFamily="34" charset="0"/>
              <a:buChar char="•"/>
            </a:pPr>
            <a:r>
              <a:rPr lang="en-US" sz="2200">
                <a:latin typeface="Cambria" panose="02040503050406030204" pitchFamily="18" charset="0"/>
                <a:ea typeface="Cambria" panose="02040503050406030204" pitchFamily="18" charset="0"/>
              </a:rPr>
              <a:t>Monthly Production Statement </a:t>
            </a:r>
          </a:p>
          <a:p>
            <a:pPr marL="800100" lvl="1" indent="-342900">
              <a:buFont typeface="Arial" panose="020B0604020202020204" pitchFamily="34" charset="0"/>
              <a:buChar char="•"/>
            </a:pPr>
            <a:r>
              <a:rPr lang="en-US" sz="2200">
                <a:latin typeface="Cambria" panose="02040503050406030204" pitchFamily="18" charset="0"/>
                <a:ea typeface="Cambria" panose="02040503050406030204" pitchFamily="18" charset="0"/>
              </a:rPr>
              <a:t>Quarterly value of production and pricing  </a:t>
            </a:r>
          </a:p>
          <a:p>
            <a:pPr marL="800100" lvl="1" indent="-342900">
              <a:buFont typeface="Arial" panose="020B0604020202020204" pitchFamily="34" charset="0"/>
              <a:buChar char="•"/>
            </a:pPr>
            <a:r>
              <a:rPr lang="en-US" sz="2200">
                <a:latin typeface="Cambria" panose="02040503050406030204" pitchFamily="18" charset="0"/>
                <a:ea typeface="Cambria" panose="02040503050406030204" pitchFamily="18" charset="0"/>
              </a:rPr>
              <a:t>Quarterly Statement of Expenditure and Receipts </a:t>
            </a:r>
          </a:p>
          <a:p>
            <a:pPr marL="800100" lvl="1" indent="-342900">
              <a:buFont typeface="Arial" panose="020B0604020202020204" pitchFamily="34" charset="0"/>
              <a:buChar char="•"/>
            </a:pPr>
            <a:r>
              <a:rPr lang="en-US" sz="2200">
                <a:latin typeface="Cambria" panose="02040503050406030204" pitchFamily="18" charset="0"/>
                <a:ea typeface="Cambria" panose="02040503050406030204" pitchFamily="18" charset="0"/>
              </a:rPr>
              <a:t>Quarterly Cost Recovery Statement</a:t>
            </a:r>
          </a:p>
          <a:p>
            <a:pPr marL="800100" lvl="1" indent="-342900">
              <a:buFont typeface="Arial" panose="020B0604020202020204" pitchFamily="34" charset="0"/>
              <a:buChar char="•"/>
            </a:pPr>
            <a:r>
              <a:rPr lang="en-US" sz="2200">
                <a:latin typeface="Cambria" panose="02040503050406030204" pitchFamily="18" charset="0"/>
                <a:ea typeface="Cambria" panose="02040503050406030204" pitchFamily="18" charset="0"/>
              </a:rPr>
              <a:t>End of Year Statement within 120 days </a:t>
            </a:r>
          </a:p>
          <a:p>
            <a:pPr marL="800100" lvl="1" indent="-342900">
              <a:buFont typeface="Arial" panose="020B0604020202020204" pitchFamily="34" charset="0"/>
              <a:buChar char="•"/>
            </a:pPr>
            <a:r>
              <a:rPr lang="en-US" sz="2200">
                <a:latin typeface="Cambria" panose="02040503050406030204" pitchFamily="18" charset="0"/>
                <a:ea typeface="Cambria" panose="02040503050406030204" pitchFamily="18" charset="0"/>
              </a:rPr>
              <a:t>Annual Budget Statement</a:t>
            </a:r>
            <a:endParaRPr lang="en-US" sz="2200" dirty="0">
              <a:latin typeface="Cambria" panose="02040503050406030204" pitchFamily="18" charset="0"/>
              <a:ea typeface="Cambria" panose="02040503050406030204" pitchFamily="18" charset="0"/>
            </a:endParaRPr>
          </a:p>
        </p:txBody>
      </p:sp>
      <p:pic>
        <p:nvPicPr>
          <p:cNvPr id="9" name="Picture 2" descr="Free Audit Tax illustration and picture">
            <a:extLst>
              <a:ext uri="{FF2B5EF4-FFF2-40B4-BE49-F238E27FC236}">
                <a16:creationId xmlns:a16="http://schemas.microsoft.com/office/drawing/2014/main" id="{DFD69EB7-D744-6B4F-B0FA-3700139799F8}"/>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1119" y="2038513"/>
            <a:ext cx="5795500" cy="3361390"/>
          </a:xfrm>
          <a:prstGeom prst="rect">
            <a:avLst/>
          </a:prstGeom>
          <a:solidFill>
            <a:srgbClr val="FFFFFF"/>
          </a:solidFill>
        </p:spPr>
      </p:pic>
    </p:spTree>
    <p:extLst>
      <p:ext uri="{BB962C8B-B14F-4D97-AF65-F5344CB8AC3E}">
        <p14:creationId xmlns:p14="http://schemas.microsoft.com/office/powerpoint/2010/main" val="8421152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03BC6-68E6-A048-B4E6-C4DB6F46AB48}"/>
              </a:ext>
            </a:extLst>
          </p:cNvPr>
          <p:cNvSpPr>
            <a:spLocks noGrp="1"/>
          </p:cNvSpPr>
          <p:nvPr>
            <p:ph type="title"/>
          </p:nvPr>
        </p:nvSpPr>
        <p:spPr/>
        <p:txBody>
          <a:bodyPr anchor="ctr">
            <a:normAutofit/>
          </a:bodyPr>
          <a:lstStyle/>
          <a:p>
            <a:r>
              <a:rPr lang="en-US" sz="3800" dirty="0">
                <a:latin typeface="Cambria" panose="02040503050406030204" pitchFamily="18" charset="0"/>
                <a:ea typeface="Cambria" panose="02040503050406030204" pitchFamily="18" charset="0"/>
              </a:rPr>
              <a:t>Share of profit– how does Guyana compare? </a:t>
            </a:r>
          </a:p>
        </p:txBody>
      </p:sp>
      <p:pic>
        <p:nvPicPr>
          <p:cNvPr id="6" name="Picture 5">
            <a:extLst>
              <a:ext uri="{FF2B5EF4-FFF2-40B4-BE49-F238E27FC236}">
                <a16:creationId xmlns:a16="http://schemas.microsoft.com/office/drawing/2014/main" id="{21B88F6D-B82B-5F7C-755A-DA39056CC167}"/>
              </a:ext>
            </a:extLst>
          </p:cNvPr>
          <p:cNvPicPr>
            <a:picLocks noChangeAspect="1"/>
          </p:cNvPicPr>
          <p:nvPr/>
        </p:nvPicPr>
        <p:blipFill>
          <a:blip r:embed="rId3"/>
          <a:stretch>
            <a:fillRect/>
          </a:stretch>
        </p:blipFill>
        <p:spPr>
          <a:xfrm>
            <a:off x="1894202" y="1499339"/>
            <a:ext cx="8403595" cy="4364734"/>
          </a:xfrm>
          <a:prstGeom prst="rect">
            <a:avLst/>
          </a:prstGeom>
        </p:spPr>
      </p:pic>
    </p:spTree>
    <p:extLst>
      <p:ext uri="{BB962C8B-B14F-4D97-AF65-F5344CB8AC3E}">
        <p14:creationId xmlns:p14="http://schemas.microsoft.com/office/powerpoint/2010/main" val="37719502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CD0BC-2CFC-4149-B89A-94B940FB5C1D}"/>
              </a:ext>
            </a:extLst>
          </p:cNvPr>
          <p:cNvSpPr>
            <a:spLocks noGrp="1"/>
          </p:cNvSpPr>
          <p:nvPr>
            <p:ph type="title"/>
          </p:nvPr>
        </p:nvSpPr>
        <p:spPr/>
        <p:txBody>
          <a:bodyPr>
            <a:normAutofit/>
          </a:bodyPr>
          <a:lstStyle/>
          <a:p>
            <a:r>
              <a:rPr lang="en-US" sz="3800" dirty="0">
                <a:latin typeface="Cambria" panose="02040503050406030204" pitchFamily="18" charset="0"/>
                <a:ea typeface="Cambria" panose="02040503050406030204" pitchFamily="18" charset="0"/>
              </a:rPr>
              <a:t>Time for a Break!</a:t>
            </a:r>
          </a:p>
        </p:txBody>
      </p:sp>
      <p:sp>
        <p:nvSpPr>
          <p:cNvPr id="4" name="Rectangle 3">
            <a:extLst>
              <a:ext uri="{FF2B5EF4-FFF2-40B4-BE49-F238E27FC236}">
                <a16:creationId xmlns:a16="http://schemas.microsoft.com/office/drawing/2014/main" id="{37ADCE1D-6E6B-9847-80F1-A64BA05DC5A0}"/>
              </a:ext>
            </a:extLst>
          </p:cNvPr>
          <p:cNvSpPr/>
          <p:nvPr>
            <p:custDataLst>
              <p:tags r:id="rId1"/>
            </p:custDataLst>
          </p:nvPr>
        </p:nvSpPr>
        <p:spPr>
          <a:xfrm>
            <a:off x="0" y="2649463"/>
            <a:ext cx="12192000" cy="17046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57175" rIns="101250" rtlCol="0" anchor="ctr"/>
          <a:lstStyle/>
          <a:p>
            <a:pPr algn="ctr"/>
            <a:endParaRPr lang="en-US" sz="11500">
              <a:solidFill>
                <a:schemeClr val="bg1"/>
              </a:solidFill>
              <a:latin typeface="+mj-lt"/>
              <a:ea typeface="EMprint" panose="020B0503020204020204" pitchFamily="34" charset="77"/>
            </a:endParaRPr>
          </a:p>
        </p:txBody>
      </p:sp>
      <p:pic>
        <p:nvPicPr>
          <p:cNvPr id="5" name="Graphic 4" descr="Yoga">
            <a:extLst>
              <a:ext uri="{FF2B5EF4-FFF2-40B4-BE49-F238E27FC236}">
                <a16:creationId xmlns:a16="http://schemas.microsoft.com/office/drawing/2014/main" id="{3E920801-ED50-F449-B6F6-36648E718E81}"/>
              </a:ext>
            </a:extLst>
          </p:cNvPr>
          <p:cNvPicPr>
            <a:picLocks noChangeAspect="1"/>
          </p:cNvPicPr>
          <p:nvPr>
            <p:custDataLst>
              <p:tags r:id="rId2"/>
            </p:custDataLst>
          </p:nvPr>
        </p:nvPicPr>
        <p:blipFill>
          <a:blip r:embed="rId7">
            <a:extLst>
              <a:ext uri="{96DAC541-7B7A-43D3-8B79-37D633B846F1}">
                <asvg:svgBlip xmlns:asvg="http://schemas.microsoft.com/office/drawing/2016/SVG/main" xmlns="" r:embed="rId8"/>
              </a:ext>
            </a:extLst>
          </a:blip>
          <a:stretch>
            <a:fillRect/>
          </a:stretch>
        </p:blipFill>
        <p:spPr>
          <a:xfrm>
            <a:off x="9236765" y="1368062"/>
            <a:ext cx="2451652" cy="2451652"/>
          </a:xfrm>
          <a:prstGeom prst="rect">
            <a:avLst/>
          </a:prstGeom>
        </p:spPr>
      </p:pic>
      <p:pic>
        <p:nvPicPr>
          <p:cNvPr id="6" name="Graphic 5" descr="Coffee">
            <a:extLst>
              <a:ext uri="{FF2B5EF4-FFF2-40B4-BE49-F238E27FC236}">
                <a16:creationId xmlns:a16="http://schemas.microsoft.com/office/drawing/2014/main" id="{57AD4A07-ADAB-0143-B653-E4EE31A50747}"/>
              </a:ext>
            </a:extLst>
          </p:cNvPr>
          <p:cNvPicPr>
            <a:picLocks noChangeAspect="1"/>
          </p:cNvPicPr>
          <p:nvPr>
            <p:custDataLst>
              <p:tags r:id="rId3"/>
            </p:custDataLst>
          </p:nvPr>
        </p:nvPicPr>
        <p:blipFill>
          <a:blip r:embed="rId9">
            <a:extLst>
              <a:ext uri="{96DAC541-7B7A-43D3-8B79-37D633B846F1}">
                <asvg:svgBlip xmlns:asvg="http://schemas.microsoft.com/office/drawing/2016/SVG/main" xmlns="" r:embed="rId10"/>
              </a:ext>
            </a:extLst>
          </a:blip>
          <a:stretch>
            <a:fillRect/>
          </a:stretch>
        </p:blipFill>
        <p:spPr>
          <a:xfrm>
            <a:off x="7942299" y="2710891"/>
            <a:ext cx="1581765" cy="1581765"/>
          </a:xfrm>
          <a:prstGeom prst="rect">
            <a:avLst/>
          </a:prstGeom>
        </p:spPr>
      </p:pic>
      <p:sp>
        <p:nvSpPr>
          <p:cNvPr id="7" name="Rectangle 6">
            <a:extLst>
              <a:ext uri="{FF2B5EF4-FFF2-40B4-BE49-F238E27FC236}">
                <a16:creationId xmlns:a16="http://schemas.microsoft.com/office/drawing/2014/main" id="{9F92F664-9838-2D4E-9B4B-84EC5A14FCB6}"/>
              </a:ext>
            </a:extLst>
          </p:cNvPr>
          <p:cNvSpPr/>
          <p:nvPr>
            <p:custDataLst>
              <p:tags r:id="rId4"/>
            </p:custDataLst>
          </p:nvPr>
        </p:nvSpPr>
        <p:spPr>
          <a:xfrm>
            <a:off x="588111" y="2921168"/>
            <a:ext cx="5334281" cy="1015663"/>
          </a:xfrm>
          <a:prstGeom prst="rect">
            <a:avLst/>
          </a:prstGeom>
        </p:spPr>
        <p:txBody>
          <a:bodyPr wrap="none">
            <a:spAutoFit/>
          </a:bodyPr>
          <a:lstStyle/>
          <a:p>
            <a:pPr algn="ctr"/>
            <a:r>
              <a:rPr lang="en-US" sz="6000" dirty="0">
                <a:solidFill>
                  <a:schemeClr val="bg1"/>
                </a:solidFill>
                <a:latin typeface="Cambria" panose="02040503050406030204" pitchFamily="18" charset="0"/>
                <a:ea typeface="Cambria" panose="02040503050406030204" pitchFamily="18" charset="0"/>
              </a:rPr>
              <a:t>15 min.  BREAK</a:t>
            </a:r>
          </a:p>
        </p:txBody>
      </p:sp>
    </p:spTree>
    <p:extLst>
      <p:ext uri="{BB962C8B-B14F-4D97-AF65-F5344CB8AC3E}">
        <p14:creationId xmlns:p14="http://schemas.microsoft.com/office/powerpoint/2010/main" val="19524733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1156C-B00D-0E4B-8ABA-DC93839B2CAD}"/>
              </a:ext>
            </a:extLst>
          </p:cNvPr>
          <p:cNvSpPr>
            <a:spLocks noGrp="1"/>
          </p:cNvSpPr>
          <p:nvPr>
            <p:ph type="title"/>
          </p:nvPr>
        </p:nvSpPr>
        <p:spPr>
          <a:xfrm>
            <a:off x="566737" y="8124"/>
            <a:ext cx="10515600" cy="1325563"/>
          </a:xfrm>
        </p:spPr>
        <p:txBody>
          <a:bodyPr>
            <a:normAutofit/>
          </a:bodyPr>
          <a:lstStyle/>
          <a:p>
            <a:r>
              <a:rPr lang="en-US" sz="3800" dirty="0">
                <a:latin typeface="Cambria" panose="02040503050406030204" pitchFamily="18" charset="0"/>
                <a:ea typeface="Cambria" panose="02040503050406030204" pitchFamily="18" charset="0"/>
              </a:rPr>
              <a:t>Key areas of consideration and risks</a:t>
            </a:r>
          </a:p>
        </p:txBody>
      </p:sp>
      <p:sp>
        <p:nvSpPr>
          <p:cNvPr id="7" name="Text Placeholder 25">
            <a:extLst>
              <a:ext uri="{FF2B5EF4-FFF2-40B4-BE49-F238E27FC236}">
                <a16:creationId xmlns:a16="http://schemas.microsoft.com/office/drawing/2014/main" id="{4661ED69-EC4D-470A-9AA3-83A64A192718}"/>
              </a:ext>
            </a:extLst>
          </p:cNvPr>
          <p:cNvSpPr txBox="1">
            <a:spLocks/>
          </p:cNvSpPr>
          <p:nvPr/>
        </p:nvSpPr>
        <p:spPr>
          <a:xfrm>
            <a:off x="0" y="1561672"/>
            <a:ext cx="12192000" cy="464721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4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p>
        </p:txBody>
      </p:sp>
      <p:sp>
        <p:nvSpPr>
          <p:cNvPr id="3" name="Content Placeholder 2">
            <a:extLst>
              <a:ext uri="{FF2B5EF4-FFF2-40B4-BE49-F238E27FC236}">
                <a16:creationId xmlns:a16="http://schemas.microsoft.com/office/drawing/2014/main" id="{D1AD4730-82D3-EDE5-7C06-169857FC256F}"/>
              </a:ext>
            </a:extLst>
          </p:cNvPr>
          <p:cNvSpPr>
            <a:spLocks noGrp="1"/>
          </p:cNvSpPr>
          <p:nvPr>
            <p:ph sz="half" idx="2"/>
          </p:nvPr>
        </p:nvSpPr>
        <p:spPr>
          <a:xfrm>
            <a:off x="856863" y="1327191"/>
            <a:ext cx="10478274" cy="4203617"/>
          </a:xfrm>
        </p:spPr>
        <p:txBody>
          <a:bodyPr>
            <a:noAutofit/>
          </a:bodyPr>
          <a:lstStyle/>
          <a:p>
            <a:pPr marL="0" indent="0">
              <a:buNone/>
            </a:pPr>
            <a:r>
              <a:rPr lang="en-US" sz="2500" b="1" dirty="0">
                <a:solidFill>
                  <a:schemeClr val="tx2"/>
                </a:solidFill>
                <a:latin typeface="Cambria" panose="02040503050406030204" pitchFamily="18" charset="0"/>
                <a:ea typeface="Cambria" panose="02040503050406030204" pitchFamily="18" charset="0"/>
              </a:rPr>
              <a:t>Outside of the agreement(s) and fiscal models selected as part of government policy: </a:t>
            </a:r>
          </a:p>
          <a:p>
            <a:pPr>
              <a:buFont typeface="Wingdings" panose="05000000000000000000" pitchFamily="2" charset="2"/>
              <a:buChar char="§"/>
            </a:pPr>
            <a:r>
              <a:rPr lang="en-US" sz="2500" i="0" dirty="0">
                <a:solidFill>
                  <a:schemeClr val="tx2"/>
                </a:solidFill>
                <a:effectLst/>
                <a:latin typeface="Cambria" panose="02040503050406030204" pitchFamily="18" charset="0"/>
                <a:ea typeface="Cambria" panose="02040503050406030204" pitchFamily="18" charset="0"/>
              </a:rPr>
              <a:t>Inaccurate reporting by the operators, and in turn, government</a:t>
            </a:r>
          </a:p>
          <a:p>
            <a:pPr lvl="1">
              <a:buFont typeface="Wingdings" panose="05000000000000000000" pitchFamily="2" charset="2"/>
              <a:buChar char="§"/>
            </a:pPr>
            <a:r>
              <a:rPr lang="en-US" sz="2100" dirty="0">
                <a:solidFill>
                  <a:schemeClr val="tx2"/>
                </a:solidFill>
                <a:latin typeface="Cambria" panose="02040503050406030204" pitchFamily="18" charset="0"/>
                <a:ea typeface="Cambria" panose="02040503050406030204" pitchFamily="18" charset="0"/>
              </a:rPr>
              <a:t>Similarly, revenue calculations based on incorrect information </a:t>
            </a:r>
          </a:p>
          <a:p>
            <a:pPr lvl="1">
              <a:buFont typeface="Wingdings" panose="05000000000000000000" pitchFamily="2" charset="2"/>
              <a:buChar char="§"/>
            </a:pPr>
            <a:r>
              <a:rPr lang="en-US" sz="2100" dirty="0">
                <a:solidFill>
                  <a:schemeClr val="tx2"/>
                </a:solidFill>
                <a:latin typeface="Cambria" panose="02040503050406030204" pitchFamily="18" charset="0"/>
                <a:ea typeface="Cambria" panose="02040503050406030204" pitchFamily="18" charset="0"/>
              </a:rPr>
              <a:t>Inaccurate information given to policy makers </a:t>
            </a:r>
          </a:p>
          <a:p>
            <a:pPr lvl="1">
              <a:buFont typeface="Wingdings" panose="05000000000000000000" pitchFamily="2" charset="2"/>
              <a:buChar char="§"/>
            </a:pPr>
            <a:r>
              <a:rPr lang="en-US" sz="2100" dirty="0">
                <a:solidFill>
                  <a:schemeClr val="tx2"/>
                </a:solidFill>
                <a:latin typeface="Cambria" panose="02040503050406030204" pitchFamily="18" charset="0"/>
                <a:ea typeface="Cambria" panose="02040503050406030204" pitchFamily="18" charset="0"/>
              </a:rPr>
              <a:t>Transfer pricing </a:t>
            </a:r>
          </a:p>
          <a:p>
            <a:pPr>
              <a:buFont typeface="Wingdings" panose="05000000000000000000" pitchFamily="2" charset="2"/>
              <a:buChar char="§"/>
            </a:pPr>
            <a:r>
              <a:rPr lang="en-US" sz="2500" dirty="0">
                <a:solidFill>
                  <a:schemeClr val="tx2"/>
                </a:solidFill>
                <a:latin typeface="Cambria" panose="02040503050406030204" pitchFamily="18" charset="0"/>
                <a:ea typeface="Cambria" panose="02040503050406030204" pitchFamily="18" charset="0"/>
              </a:rPr>
              <a:t>Government’s saving for the future </a:t>
            </a:r>
          </a:p>
          <a:p>
            <a:pPr>
              <a:buFont typeface="Wingdings" panose="05000000000000000000" pitchFamily="2" charset="2"/>
              <a:buChar char="§"/>
            </a:pPr>
            <a:r>
              <a:rPr lang="en-US" sz="2500" dirty="0">
                <a:solidFill>
                  <a:schemeClr val="tx2"/>
                </a:solidFill>
                <a:latin typeface="Cambria" panose="02040503050406030204" pitchFamily="18" charset="0"/>
                <a:ea typeface="Cambria" panose="02040503050406030204" pitchFamily="18" charset="0"/>
              </a:rPr>
              <a:t>Environmental impacts of extractive industry </a:t>
            </a:r>
          </a:p>
          <a:p>
            <a:pPr lvl="1">
              <a:buFont typeface="Wingdings" panose="05000000000000000000" pitchFamily="2" charset="2"/>
              <a:buChar char="§"/>
            </a:pPr>
            <a:r>
              <a:rPr lang="en-US" sz="2100" dirty="0">
                <a:solidFill>
                  <a:schemeClr val="tx2"/>
                </a:solidFill>
                <a:latin typeface="Cambria" panose="02040503050406030204" pitchFamily="18" charset="0"/>
                <a:ea typeface="Cambria" panose="02040503050406030204" pitchFamily="18" charset="0"/>
              </a:rPr>
              <a:t>Managing liabilities for site rehabilitation </a:t>
            </a:r>
          </a:p>
          <a:p>
            <a:pPr>
              <a:buFont typeface="Wingdings" panose="05000000000000000000" pitchFamily="2" charset="2"/>
              <a:buChar char="§"/>
            </a:pPr>
            <a:r>
              <a:rPr lang="en-US" sz="2500" dirty="0">
                <a:solidFill>
                  <a:schemeClr val="tx2"/>
                </a:solidFill>
                <a:latin typeface="Cambria" panose="02040503050406030204" pitchFamily="18" charset="0"/>
                <a:ea typeface="Cambria" panose="02040503050406030204" pitchFamily="18" charset="0"/>
              </a:rPr>
              <a:t>Social considerations </a:t>
            </a:r>
          </a:p>
          <a:p>
            <a:pPr>
              <a:buFont typeface="Wingdings" panose="05000000000000000000" pitchFamily="2" charset="2"/>
              <a:buChar char="§"/>
            </a:pPr>
            <a:endParaRPr lang="en-US" sz="2500" i="0" dirty="0">
              <a:solidFill>
                <a:schemeClr val="tx2"/>
              </a:solidFill>
              <a:effectLst/>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8643801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5">
            <a:extLst>
              <a:ext uri="{FF2B5EF4-FFF2-40B4-BE49-F238E27FC236}">
                <a16:creationId xmlns:a16="http://schemas.microsoft.com/office/drawing/2014/main" id="{4661ED69-EC4D-470A-9AA3-83A64A192718}"/>
              </a:ext>
            </a:extLst>
          </p:cNvPr>
          <p:cNvSpPr txBox="1">
            <a:spLocks/>
          </p:cNvSpPr>
          <p:nvPr/>
        </p:nvSpPr>
        <p:spPr>
          <a:xfrm>
            <a:off x="0" y="1561672"/>
            <a:ext cx="12192000" cy="464721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4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p>
        </p:txBody>
      </p:sp>
      <p:pic>
        <p:nvPicPr>
          <p:cNvPr id="5" name="Picture 4">
            <a:extLst>
              <a:ext uri="{FF2B5EF4-FFF2-40B4-BE49-F238E27FC236}">
                <a16:creationId xmlns:a16="http://schemas.microsoft.com/office/drawing/2014/main" id="{1C5CB469-ECFA-F1B7-556F-813B895AEA51}"/>
              </a:ext>
            </a:extLst>
          </p:cNvPr>
          <p:cNvPicPr>
            <a:picLocks noChangeAspect="1"/>
          </p:cNvPicPr>
          <p:nvPr/>
        </p:nvPicPr>
        <p:blipFill>
          <a:blip r:embed="rId3"/>
          <a:stretch>
            <a:fillRect/>
          </a:stretch>
        </p:blipFill>
        <p:spPr>
          <a:xfrm>
            <a:off x="1992412" y="649113"/>
            <a:ext cx="8207176" cy="5196963"/>
          </a:xfrm>
          <a:prstGeom prst="rect">
            <a:avLst/>
          </a:prstGeom>
        </p:spPr>
      </p:pic>
      <p:sp>
        <p:nvSpPr>
          <p:cNvPr id="3" name="TextBox 2">
            <a:extLst>
              <a:ext uri="{FF2B5EF4-FFF2-40B4-BE49-F238E27FC236}">
                <a16:creationId xmlns:a16="http://schemas.microsoft.com/office/drawing/2014/main" id="{B743BEE7-0765-9744-996F-8C18E410F6E2}"/>
              </a:ext>
            </a:extLst>
          </p:cNvPr>
          <p:cNvSpPr txBox="1"/>
          <p:nvPr/>
        </p:nvSpPr>
        <p:spPr>
          <a:xfrm>
            <a:off x="624840" y="5792308"/>
            <a:ext cx="10942320" cy="338554"/>
          </a:xfrm>
          <a:prstGeom prst="rect">
            <a:avLst/>
          </a:prstGeom>
          <a:noFill/>
        </p:spPr>
        <p:txBody>
          <a:bodyPr wrap="square" rtlCol="0">
            <a:spAutoFit/>
          </a:bodyPr>
          <a:lstStyle/>
          <a:p>
            <a:pPr algn="ctr"/>
            <a:r>
              <a:rPr lang="en-US" sz="1600" dirty="0">
                <a:latin typeface="Cambria" panose="02040503050406030204" pitchFamily="18" charset="0"/>
                <a:ea typeface="Cambria" panose="02040503050406030204" pitchFamily="18" charset="0"/>
              </a:rPr>
              <a:t>Source: AFROSAI-E’s </a:t>
            </a:r>
            <a:r>
              <a:rPr lang="en-US" sz="1600" i="1" dirty="0">
                <a:latin typeface="Cambria" panose="02040503050406030204" pitchFamily="18" charset="0"/>
                <a:ea typeface="Cambria" panose="02040503050406030204" pitchFamily="18" charset="0"/>
              </a:rPr>
              <a:t>Guideline: Audit Considerations for Extractive Industries, November 2019</a:t>
            </a:r>
            <a:endParaRPr lang="en-US" sz="1600" dirty="0">
              <a:latin typeface="Cambria" panose="02040503050406030204" pitchFamily="18" charset="0"/>
              <a:ea typeface="Cambria" panose="02040503050406030204" pitchFamily="18" charset="0"/>
            </a:endParaRPr>
          </a:p>
        </p:txBody>
      </p:sp>
      <p:sp>
        <p:nvSpPr>
          <p:cNvPr id="2" name="Title 1">
            <a:extLst>
              <a:ext uri="{FF2B5EF4-FFF2-40B4-BE49-F238E27FC236}">
                <a16:creationId xmlns:a16="http://schemas.microsoft.com/office/drawing/2014/main" id="{3DC0F24B-05BD-F743-8C9A-4B92A92F3A06}"/>
              </a:ext>
            </a:extLst>
          </p:cNvPr>
          <p:cNvSpPr>
            <a:spLocks noGrp="1"/>
          </p:cNvSpPr>
          <p:nvPr>
            <p:ph type="title"/>
          </p:nvPr>
        </p:nvSpPr>
        <p:spPr>
          <a:xfrm>
            <a:off x="754068" y="-145384"/>
            <a:ext cx="10515600" cy="1325563"/>
          </a:xfrm>
        </p:spPr>
        <p:txBody>
          <a:bodyPr>
            <a:normAutofit/>
          </a:bodyPr>
          <a:lstStyle/>
          <a:p>
            <a:r>
              <a:rPr lang="en-US" sz="3800" dirty="0">
                <a:latin typeface="Cambria" panose="02040503050406030204" pitchFamily="18" charset="0"/>
                <a:ea typeface="Cambria" panose="02040503050406030204" pitchFamily="18" charset="0"/>
              </a:rPr>
              <a:t>Seven key stages in the value chain  </a:t>
            </a:r>
          </a:p>
        </p:txBody>
      </p:sp>
    </p:spTree>
    <p:extLst>
      <p:ext uri="{BB962C8B-B14F-4D97-AF65-F5344CB8AC3E}">
        <p14:creationId xmlns:p14="http://schemas.microsoft.com/office/powerpoint/2010/main" val="37157214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710BC85-ECB3-BE4B-93F3-72FD992233CC}"/>
              </a:ext>
            </a:extLst>
          </p:cNvPr>
          <p:cNvSpPr>
            <a:spLocks noGrp="1"/>
          </p:cNvSpPr>
          <p:nvPr>
            <p:ph type="title"/>
          </p:nvPr>
        </p:nvSpPr>
        <p:spPr/>
        <p:txBody>
          <a:bodyPr>
            <a:normAutofit/>
          </a:bodyPr>
          <a:lstStyle/>
          <a:p>
            <a:r>
              <a:rPr lang="en-US" sz="3800" dirty="0">
                <a:latin typeface="Cambria" panose="02040503050406030204" pitchFamily="18" charset="0"/>
                <a:ea typeface="Cambria" panose="02040503050406030204" pitchFamily="18" charset="0"/>
              </a:rPr>
              <a:t>Sponsors</a:t>
            </a:r>
          </a:p>
        </p:txBody>
      </p:sp>
      <p:sp>
        <p:nvSpPr>
          <p:cNvPr id="11" name="Content Placeholder 2">
            <a:extLst>
              <a:ext uri="{FF2B5EF4-FFF2-40B4-BE49-F238E27FC236}">
                <a16:creationId xmlns:a16="http://schemas.microsoft.com/office/drawing/2014/main" id="{86ECDE4E-0835-484A-8B1C-C667BD99E199}"/>
              </a:ext>
            </a:extLst>
          </p:cNvPr>
          <p:cNvSpPr txBox="1">
            <a:spLocks/>
          </p:cNvSpPr>
          <p:nvPr/>
        </p:nvSpPr>
        <p:spPr>
          <a:xfrm>
            <a:off x="932773" y="1690688"/>
            <a:ext cx="10515600" cy="4105893"/>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b="0" i="0" kern="1200">
                <a:solidFill>
                  <a:schemeClr val="tx1">
                    <a:lumMod val="75000"/>
                    <a:lumOff val="25000"/>
                  </a:schemeClr>
                </a:solidFill>
                <a:latin typeface="Signika-Light" panose="02010003020600000004" pitchFamily="2" charset="0"/>
                <a:ea typeface="+mn-ea"/>
                <a:cs typeface="+mn-cs"/>
              </a:defRPr>
            </a:lvl1pPr>
            <a:lvl2pPr marL="685800" indent="-228600" algn="l" defTabSz="914400" rtl="0" eaLnBrk="1" latinLnBrk="0" hangingPunct="1">
              <a:lnSpc>
                <a:spcPct val="90000"/>
              </a:lnSpc>
              <a:spcBef>
                <a:spcPts val="500"/>
              </a:spcBef>
              <a:buFont typeface="Arial"/>
              <a:buChar char="•"/>
              <a:defRPr sz="2400" b="0" i="0" kern="1200">
                <a:solidFill>
                  <a:schemeClr val="tx1">
                    <a:lumMod val="75000"/>
                    <a:lumOff val="25000"/>
                  </a:schemeClr>
                </a:solidFill>
                <a:latin typeface="Signika-Light" panose="02010003020600000004" pitchFamily="2" charset="0"/>
                <a:ea typeface="+mn-ea"/>
                <a:cs typeface="+mn-cs"/>
              </a:defRPr>
            </a:lvl2pPr>
            <a:lvl3pPr marL="1143000" indent="-228600" algn="l" defTabSz="914400" rtl="0" eaLnBrk="1" latinLnBrk="0" hangingPunct="1">
              <a:lnSpc>
                <a:spcPct val="90000"/>
              </a:lnSpc>
              <a:spcBef>
                <a:spcPts val="500"/>
              </a:spcBef>
              <a:buFont typeface="Arial"/>
              <a:buChar char="•"/>
              <a:defRPr sz="2000" b="0" i="0" kern="1200">
                <a:solidFill>
                  <a:schemeClr val="tx1">
                    <a:lumMod val="75000"/>
                    <a:lumOff val="25000"/>
                  </a:schemeClr>
                </a:solidFill>
                <a:latin typeface="Signika-Light" panose="02010003020600000004" pitchFamily="2" charset="0"/>
                <a:ea typeface="+mn-ea"/>
                <a:cs typeface="+mn-cs"/>
              </a:defRPr>
            </a:lvl3pPr>
            <a:lvl4pPr marL="1600200" indent="-228600" algn="l" defTabSz="914400" rtl="0" eaLnBrk="1" latinLnBrk="0" hangingPunct="1">
              <a:lnSpc>
                <a:spcPct val="90000"/>
              </a:lnSpc>
              <a:spcBef>
                <a:spcPts val="500"/>
              </a:spcBef>
              <a:buFont typeface="Arial"/>
              <a:buChar char="•"/>
              <a:defRPr sz="1800" b="0" i="0" kern="1200">
                <a:solidFill>
                  <a:schemeClr val="tx1">
                    <a:lumMod val="75000"/>
                    <a:lumOff val="25000"/>
                  </a:schemeClr>
                </a:solidFill>
                <a:latin typeface="Signika-Light" panose="02010003020600000004" pitchFamily="2" charset="0"/>
                <a:ea typeface="+mn-ea"/>
                <a:cs typeface="+mn-cs"/>
              </a:defRPr>
            </a:lvl4pPr>
            <a:lvl5pPr marL="2057400" indent="-228600" algn="l" defTabSz="914400" rtl="0" eaLnBrk="1" latinLnBrk="0" hangingPunct="1">
              <a:lnSpc>
                <a:spcPct val="90000"/>
              </a:lnSpc>
              <a:spcBef>
                <a:spcPts val="500"/>
              </a:spcBef>
              <a:buFont typeface="Arial"/>
              <a:buChar char="•"/>
              <a:defRPr sz="1800" b="0" i="0" kern="1200">
                <a:solidFill>
                  <a:schemeClr val="tx1">
                    <a:lumMod val="75000"/>
                    <a:lumOff val="25000"/>
                  </a:schemeClr>
                </a:solidFill>
                <a:latin typeface="Signika-Light" panose="02010003020600000004" pitchFamily="2"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dirty="0">
                <a:latin typeface="Cambria" panose="02040503050406030204" pitchFamily="18" charset="0"/>
                <a:ea typeface="Cambria" panose="02040503050406030204" pitchFamily="18" charset="0"/>
              </a:rPr>
              <a:t>We thank </a:t>
            </a:r>
            <a:r>
              <a:rPr lang="en-US" b="1" dirty="0">
                <a:latin typeface="Cambria" panose="02040503050406030204" pitchFamily="18" charset="0"/>
                <a:ea typeface="Cambria" panose="02040503050406030204" pitchFamily="18" charset="0"/>
              </a:rPr>
              <a:t>Global Affairs Canada </a:t>
            </a:r>
            <a:r>
              <a:rPr lang="en-US" dirty="0">
                <a:latin typeface="Cambria" panose="02040503050406030204" pitchFamily="18" charset="0"/>
                <a:ea typeface="Cambria" panose="02040503050406030204" pitchFamily="18" charset="0"/>
              </a:rPr>
              <a:t>for the necessary funding allowing us to conduct this workshop.</a:t>
            </a:r>
          </a:p>
        </p:txBody>
      </p:sp>
      <p:pic>
        <p:nvPicPr>
          <p:cNvPr id="12" name="Picture 11" descr="Text&#10;&#10;Description automatically generated">
            <a:extLst>
              <a:ext uri="{FF2B5EF4-FFF2-40B4-BE49-F238E27FC236}">
                <a16:creationId xmlns:a16="http://schemas.microsoft.com/office/drawing/2014/main" id="{6F4F052B-EE8C-CE48-A49F-BD75B5FEE6CC}"/>
              </a:ext>
            </a:extLst>
          </p:cNvPr>
          <p:cNvPicPr>
            <a:picLocks noChangeAspect="1"/>
          </p:cNvPicPr>
          <p:nvPr/>
        </p:nvPicPr>
        <p:blipFill>
          <a:blip r:embed="rId2"/>
          <a:stretch>
            <a:fillRect/>
          </a:stretch>
        </p:blipFill>
        <p:spPr>
          <a:xfrm>
            <a:off x="4282175" y="3148626"/>
            <a:ext cx="3052075" cy="1068226"/>
          </a:xfrm>
          <a:prstGeom prst="rect">
            <a:avLst/>
          </a:prstGeom>
        </p:spPr>
      </p:pic>
      <p:sp>
        <p:nvSpPr>
          <p:cNvPr id="13" name="TextBox 12">
            <a:extLst>
              <a:ext uri="{FF2B5EF4-FFF2-40B4-BE49-F238E27FC236}">
                <a16:creationId xmlns:a16="http://schemas.microsoft.com/office/drawing/2014/main" id="{62BCAE6A-88F9-FA49-B3C6-7094B283A4E5}"/>
              </a:ext>
            </a:extLst>
          </p:cNvPr>
          <p:cNvSpPr txBox="1"/>
          <p:nvPr/>
        </p:nvSpPr>
        <p:spPr>
          <a:xfrm>
            <a:off x="1775781" y="4716703"/>
            <a:ext cx="8829583" cy="1154162"/>
          </a:xfrm>
          <a:prstGeom prst="rect">
            <a:avLst/>
          </a:prstGeom>
          <a:noFill/>
        </p:spPr>
        <p:txBody>
          <a:bodyPr wrap="square">
            <a:spAutoFit/>
          </a:bodyPr>
          <a:lstStyle/>
          <a:p>
            <a:pPr algn="ctr"/>
            <a:r>
              <a:rPr lang="en-US" sz="2300" dirty="0">
                <a:solidFill>
                  <a:schemeClr val="tx1">
                    <a:lumMod val="75000"/>
                    <a:lumOff val="25000"/>
                  </a:schemeClr>
                </a:solidFill>
                <a:latin typeface="Cambria" panose="02040503050406030204" pitchFamily="18" charset="0"/>
                <a:ea typeface="Cambria" panose="02040503050406030204" pitchFamily="18" charset="0"/>
              </a:rPr>
              <a:t>We also thank the </a:t>
            </a:r>
            <a:r>
              <a:rPr lang="en-US" sz="2300" b="1" dirty="0">
                <a:solidFill>
                  <a:schemeClr val="tx1">
                    <a:lumMod val="75000"/>
                    <a:lumOff val="25000"/>
                  </a:schemeClr>
                </a:solidFill>
                <a:latin typeface="Cambria" panose="02040503050406030204" pitchFamily="18" charset="0"/>
                <a:ea typeface="Cambria" panose="02040503050406030204" pitchFamily="18" charset="0"/>
              </a:rPr>
              <a:t>Office of the Auditor General of Alberta </a:t>
            </a:r>
            <a:r>
              <a:rPr lang="en-US" sz="2300" dirty="0">
                <a:solidFill>
                  <a:schemeClr val="tx1">
                    <a:lumMod val="75000"/>
                    <a:lumOff val="25000"/>
                  </a:schemeClr>
                </a:solidFill>
                <a:latin typeface="Cambria" panose="02040503050406030204" pitchFamily="18" charset="0"/>
                <a:ea typeface="Cambria" panose="02040503050406030204" pitchFamily="18" charset="0"/>
              </a:rPr>
              <a:t>and </a:t>
            </a:r>
            <a:r>
              <a:rPr lang="en-US" sz="2300" b="1" dirty="0">
                <a:solidFill>
                  <a:schemeClr val="tx1">
                    <a:lumMod val="75000"/>
                    <a:lumOff val="25000"/>
                  </a:schemeClr>
                </a:solidFill>
                <a:latin typeface="Cambria" panose="02040503050406030204" pitchFamily="18" charset="0"/>
                <a:ea typeface="Cambria" panose="02040503050406030204" pitchFamily="18" charset="0"/>
              </a:rPr>
              <a:t>INTOSAI Working Group of Extractive Industries </a:t>
            </a:r>
            <a:r>
              <a:rPr lang="en-US" sz="2300" dirty="0">
                <a:solidFill>
                  <a:schemeClr val="tx1">
                    <a:lumMod val="75000"/>
                    <a:lumOff val="25000"/>
                  </a:schemeClr>
                </a:solidFill>
                <a:latin typeface="Cambria" panose="02040503050406030204" pitchFamily="18" charset="0"/>
                <a:ea typeface="Cambria" panose="02040503050406030204" pitchFamily="18" charset="0"/>
              </a:rPr>
              <a:t>for their in-kind support in designing and conducting this workshop.</a:t>
            </a:r>
          </a:p>
        </p:txBody>
      </p:sp>
    </p:spTree>
    <p:extLst>
      <p:ext uri="{BB962C8B-B14F-4D97-AF65-F5344CB8AC3E}">
        <p14:creationId xmlns:p14="http://schemas.microsoft.com/office/powerpoint/2010/main" val="37947317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1156C-B00D-0E4B-8ABA-DC93839B2CAD}"/>
              </a:ext>
            </a:extLst>
          </p:cNvPr>
          <p:cNvSpPr>
            <a:spLocks noGrp="1"/>
          </p:cNvSpPr>
          <p:nvPr>
            <p:ph type="title"/>
          </p:nvPr>
        </p:nvSpPr>
        <p:spPr>
          <a:xfrm>
            <a:off x="566737" y="-217600"/>
            <a:ext cx="10515600" cy="1325563"/>
          </a:xfrm>
        </p:spPr>
        <p:txBody>
          <a:bodyPr>
            <a:normAutofit/>
          </a:bodyPr>
          <a:lstStyle/>
          <a:p>
            <a:r>
              <a:rPr lang="en-US" sz="3800" dirty="0">
                <a:latin typeface="Cambria" panose="02040503050406030204" pitchFamily="18" charset="0"/>
                <a:ea typeface="Cambria" panose="02040503050406030204" pitchFamily="18" charset="0"/>
              </a:rPr>
              <a:t>Role of the government to mitigate these risks</a:t>
            </a:r>
          </a:p>
        </p:txBody>
      </p:sp>
      <p:sp>
        <p:nvSpPr>
          <p:cNvPr id="7" name="Text Placeholder 25">
            <a:extLst>
              <a:ext uri="{FF2B5EF4-FFF2-40B4-BE49-F238E27FC236}">
                <a16:creationId xmlns:a16="http://schemas.microsoft.com/office/drawing/2014/main" id="{4661ED69-EC4D-470A-9AA3-83A64A192718}"/>
              </a:ext>
            </a:extLst>
          </p:cNvPr>
          <p:cNvSpPr txBox="1">
            <a:spLocks/>
          </p:cNvSpPr>
          <p:nvPr/>
        </p:nvSpPr>
        <p:spPr>
          <a:xfrm>
            <a:off x="0" y="1561672"/>
            <a:ext cx="12192000" cy="464721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4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p>
        </p:txBody>
      </p:sp>
      <p:sp>
        <p:nvSpPr>
          <p:cNvPr id="3" name="Content Placeholder 2">
            <a:extLst>
              <a:ext uri="{FF2B5EF4-FFF2-40B4-BE49-F238E27FC236}">
                <a16:creationId xmlns:a16="http://schemas.microsoft.com/office/drawing/2014/main" id="{D1AD4730-82D3-EDE5-7C06-169857FC256F}"/>
              </a:ext>
            </a:extLst>
          </p:cNvPr>
          <p:cNvSpPr>
            <a:spLocks noGrp="1"/>
          </p:cNvSpPr>
          <p:nvPr>
            <p:ph sz="half" idx="2"/>
          </p:nvPr>
        </p:nvSpPr>
        <p:spPr>
          <a:xfrm>
            <a:off x="856863" y="975811"/>
            <a:ext cx="10478274" cy="5244951"/>
          </a:xfrm>
        </p:spPr>
        <p:txBody>
          <a:bodyPr>
            <a:noAutofit/>
          </a:bodyPr>
          <a:lstStyle/>
          <a:p>
            <a:pPr marL="0" indent="0">
              <a:buNone/>
            </a:pPr>
            <a:r>
              <a:rPr lang="en-US" sz="2300" b="1" dirty="0">
                <a:solidFill>
                  <a:schemeClr val="tx2"/>
                </a:solidFill>
                <a:latin typeface="Cambria" panose="02040503050406030204" pitchFamily="18" charset="0"/>
                <a:ea typeface="Cambria" panose="02040503050406030204" pitchFamily="18" charset="0"/>
              </a:rPr>
              <a:t>When governments are not collecting all revenues they are entitled to, their ability to pay for existing programs, to repay debts, and to create new initiatives may be diminished. </a:t>
            </a:r>
          </a:p>
          <a:p>
            <a:pPr marL="0" indent="0">
              <a:buNone/>
            </a:pPr>
            <a:r>
              <a:rPr lang="en-US" sz="2300" b="1" dirty="0">
                <a:solidFill>
                  <a:schemeClr val="tx2"/>
                </a:solidFill>
                <a:latin typeface="Cambria" panose="02040503050406030204" pitchFamily="18" charset="0"/>
                <a:ea typeface="Cambria" panose="02040503050406030204" pitchFamily="18" charset="0"/>
              </a:rPr>
              <a:t>The government should: </a:t>
            </a:r>
          </a:p>
          <a:p>
            <a:pPr>
              <a:buFont typeface="Wingdings" panose="05000000000000000000" pitchFamily="2" charset="2"/>
              <a:buChar char="§"/>
            </a:pPr>
            <a:r>
              <a:rPr lang="en-US" sz="2300" dirty="0">
                <a:solidFill>
                  <a:schemeClr val="tx2"/>
                </a:solidFill>
                <a:latin typeface="Cambria" panose="02040503050406030204" pitchFamily="18" charset="0"/>
                <a:ea typeface="Cambria" panose="02040503050406030204" pitchFamily="18" charset="0"/>
              </a:rPr>
              <a:t>Establish clear rules for industry and put in place robust financial and system controls to ensure rules are being followed </a:t>
            </a:r>
          </a:p>
          <a:p>
            <a:pPr lvl="1">
              <a:buFont typeface="Wingdings" panose="05000000000000000000" pitchFamily="2" charset="2"/>
              <a:buChar char="§"/>
            </a:pPr>
            <a:r>
              <a:rPr lang="en-US" sz="2000" dirty="0">
                <a:solidFill>
                  <a:schemeClr val="tx2"/>
                </a:solidFill>
                <a:latin typeface="Cambria" panose="02040503050406030204" pitchFamily="18" charset="0"/>
                <a:ea typeface="Cambria" panose="02040503050406030204" pitchFamily="18" charset="0"/>
              </a:rPr>
              <a:t>These controls are particularly important in extractive industry as governments tend to rely heavily on data provided by the industry to determine what sums are to be paid </a:t>
            </a:r>
          </a:p>
          <a:p>
            <a:pPr>
              <a:buFont typeface="Wingdings" panose="05000000000000000000" pitchFamily="2" charset="2"/>
              <a:buChar char="§"/>
            </a:pPr>
            <a:r>
              <a:rPr lang="en-US" sz="2300" dirty="0">
                <a:solidFill>
                  <a:schemeClr val="tx2"/>
                </a:solidFill>
                <a:latin typeface="Cambria" panose="02040503050406030204" pitchFamily="18" charset="0"/>
                <a:ea typeface="Cambria" panose="02040503050406030204" pitchFamily="18" charset="0"/>
              </a:rPr>
              <a:t>Ensure compliance with terms, conditions, and policies set out in agreements and contracts </a:t>
            </a:r>
          </a:p>
          <a:p>
            <a:pPr>
              <a:buFont typeface="Wingdings" panose="05000000000000000000" pitchFamily="2" charset="2"/>
              <a:buChar char="§"/>
            </a:pPr>
            <a:r>
              <a:rPr lang="en-US" sz="2300" dirty="0">
                <a:solidFill>
                  <a:schemeClr val="tx2"/>
                </a:solidFill>
                <a:latin typeface="Cambria" panose="02040503050406030204" pitchFamily="18" charset="0"/>
                <a:ea typeface="Cambria" panose="02040503050406030204" pitchFamily="18" charset="0"/>
              </a:rPr>
              <a:t>Establish documented standards on how revenues should be managed, including long-term planning </a:t>
            </a:r>
          </a:p>
          <a:p>
            <a:pPr>
              <a:buFont typeface="Wingdings" panose="05000000000000000000" pitchFamily="2" charset="2"/>
              <a:buChar char="§"/>
            </a:pPr>
            <a:r>
              <a:rPr lang="en-US" sz="2300" dirty="0">
                <a:solidFill>
                  <a:schemeClr val="tx2"/>
                </a:solidFill>
                <a:latin typeface="Cambria" panose="02040503050406030204" pitchFamily="18" charset="0"/>
                <a:ea typeface="Cambria" panose="02040503050406030204" pitchFamily="18" charset="0"/>
              </a:rPr>
              <a:t>Implement controls to protect the government from liabilities associated with environmental remediation </a:t>
            </a:r>
          </a:p>
          <a:p>
            <a:pPr>
              <a:buFont typeface="Wingdings" panose="05000000000000000000" pitchFamily="2" charset="2"/>
              <a:buChar char="§"/>
            </a:pPr>
            <a:endParaRPr lang="en-US" sz="2500" dirty="0">
              <a:solidFill>
                <a:schemeClr val="tx2"/>
              </a:solidFill>
              <a:latin typeface="Cambria" panose="02040503050406030204" pitchFamily="18" charset="0"/>
              <a:ea typeface="Cambria" panose="02040503050406030204" pitchFamily="18" charset="0"/>
            </a:endParaRPr>
          </a:p>
          <a:p>
            <a:pPr>
              <a:buFont typeface="Wingdings" panose="05000000000000000000" pitchFamily="2" charset="2"/>
              <a:buChar char="§"/>
            </a:pPr>
            <a:endParaRPr lang="en-US" sz="2500" i="0" dirty="0">
              <a:solidFill>
                <a:schemeClr val="tx2"/>
              </a:solidFill>
              <a:effectLst/>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434882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1156C-B00D-0E4B-8ABA-DC93839B2CAD}"/>
              </a:ext>
            </a:extLst>
          </p:cNvPr>
          <p:cNvSpPr>
            <a:spLocks noGrp="1"/>
          </p:cNvSpPr>
          <p:nvPr>
            <p:ph type="title"/>
          </p:nvPr>
        </p:nvSpPr>
        <p:spPr>
          <a:xfrm>
            <a:off x="566737" y="8124"/>
            <a:ext cx="10515600" cy="1325563"/>
          </a:xfrm>
        </p:spPr>
        <p:txBody>
          <a:bodyPr>
            <a:normAutofit/>
          </a:bodyPr>
          <a:lstStyle/>
          <a:p>
            <a:r>
              <a:rPr lang="en-US" sz="3800" dirty="0">
                <a:latin typeface="Cambria" panose="02040503050406030204" pitchFamily="18" charset="0"/>
                <a:ea typeface="Cambria" panose="02040503050406030204" pitchFamily="18" charset="0"/>
              </a:rPr>
              <a:t>Role of the auditor to mitigate these risks</a:t>
            </a:r>
          </a:p>
        </p:txBody>
      </p:sp>
      <p:sp>
        <p:nvSpPr>
          <p:cNvPr id="7" name="Text Placeholder 25">
            <a:extLst>
              <a:ext uri="{FF2B5EF4-FFF2-40B4-BE49-F238E27FC236}">
                <a16:creationId xmlns:a16="http://schemas.microsoft.com/office/drawing/2014/main" id="{4661ED69-EC4D-470A-9AA3-83A64A192718}"/>
              </a:ext>
            </a:extLst>
          </p:cNvPr>
          <p:cNvSpPr txBox="1">
            <a:spLocks/>
          </p:cNvSpPr>
          <p:nvPr/>
        </p:nvSpPr>
        <p:spPr>
          <a:xfrm>
            <a:off x="0" y="1561672"/>
            <a:ext cx="12192000" cy="464721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4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p>
        </p:txBody>
      </p:sp>
      <p:sp>
        <p:nvSpPr>
          <p:cNvPr id="3" name="Content Placeholder 2">
            <a:extLst>
              <a:ext uri="{FF2B5EF4-FFF2-40B4-BE49-F238E27FC236}">
                <a16:creationId xmlns:a16="http://schemas.microsoft.com/office/drawing/2014/main" id="{D1AD4730-82D3-EDE5-7C06-169857FC256F}"/>
              </a:ext>
            </a:extLst>
          </p:cNvPr>
          <p:cNvSpPr>
            <a:spLocks noGrp="1"/>
          </p:cNvSpPr>
          <p:nvPr>
            <p:ph sz="half" idx="2"/>
          </p:nvPr>
        </p:nvSpPr>
        <p:spPr>
          <a:xfrm>
            <a:off x="856863" y="1327191"/>
            <a:ext cx="10478274" cy="4203617"/>
          </a:xfrm>
        </p:spPr>
        <p:txBody>
          <a:bodyPr>
            <a:noAutofit/>
          </a:bodyPr>
          <a:lstStyle/>
          <a:p>
            <a:pPr marL="0" indent="0">
              <a:buNone/>
            </a:pPr>
            <a:r>
              <a:rPr lang="en-US" sz="2500" dirty="0">
                <a:solidFill>
                  <a:schemeClr val="tx2"/>
                </a:solidFill>
                <a:latin typeface="Cambria" panose="02040503050406030204" pitchFamily="18" charset="0"/>
                <a:ea typeface="Cambria" panose="02040503050406030204" pitchFamily="18" charset="0"/>
              </a:rPr>
              <a:t>Both </a:t>
            </a:r>
            <a:r>
              <a:rPr lang="en-US" sz="2500" b="1" dirty="0">
                <a:solidFill>
                  <a:schemeClr val="tx2"/>
                </a:solidFill>
                <a:latin typeface="Cambria" panose="02040503050406030204" pitchFamily="18" charset="0"/>
                <a:ea typeface="Cambria" panose="02040503050406030204" pitchFamily="18" charset="0"/>
              </a:rPr>
              <a:t>financial auditors </a:t>
            </a:r>
            <a:r>
              <a:rPr lang="en-US" sz="2500" dirty="0">
                <a:solidFill>
                  <a:schemeClr val="tx2"/>
                </a:solidFill>
                <a:latin typeface="Cambria" panose="02040503050406030204" pitchFamily="18" charset="0"/>
                <a:ea typeface="Cambria" panose="02040503050406030204" pitchFamily="18" charset="0"/>
              </a:rPr>
              <a:t>and </a:t>
            </a:r>
            <a:r>
              <a:rPr lang="en-US" sz="2500" b="1" dirty="0">
                <a:solidFill>
                  <a:schemeClr val="tx2"/>
                </a:solidFill>
                <a:latin typeface="Cambria" panose="02040503050406030204" pitchFamily="18" charset="0"/>
                <a:ea typeface="Cambria" panose="02040503050406030204" pitchFamily="18" charset="0"/>
              </a:rPr>
              <a:t>performance auditors</a:t>
            </a:r>
            <a:r>
              <a:rPr lang="en-US" sz="2500" dirty="0">
                <a:solidFill>
                  <a:schemeClr val="tx2"/>
                </a:solidFill>
                <a:latin typeface="Cambria" panose="02040503050406030204" pitchFamily="18" charset="0"/>
                <a:ea typeface="Cambria" panose="02040503050406030204" pitchFamily="18" charset="0"/>
              </a:rPr>
              <a:t> play an important role. </a:t>
            </a:r>
          </a:p>
          <a:p>
            <a:pPr marL="0" indent="0">
              <a:buNone/>
            </a:pPr>
            <a:endParaRPr lang="en-US" sz="2500" dirty="0">
              <a:solidFill>
                <a:schemeClr val="tx2"/>
              </a:solidFill>
              <a:latin typeface="Cambria" panose="02040503050406030204" pitchFamily="18" charset="0"/>
              <a:ea typeface="Cambria" panose="02040503050406030204" pitchFamily="18" charset="0"/>
            </a:endParaRPr>
          </a:p>
          <a:p>
            <a:pPr marL="0" indent="0">
              <a:buNone/>
            </a:pPr>
            <a:r>
              <a:rPr lang="en-US" sz="2200" dirty="0">
                <a:solidFill>
                  <a:schemeClr val="tx2"/>
                </a:solidFill>
                <a:latin typeface="Cambria" panose="02040503050406030204" pitchFamily="18" charset="0"/>
                <a:ea typeface="Cambria" panose="02040503050406030204" pitchFamily="18" charset="0"/>
              </a:rPr>
              <a:t>Auditors gain a detailed understanding of the government’s processes and controls. Through this understanding (and typically control testing), weaknesses in the control environment may be discovered and brought to management’s attention. This includes areas such as: </a:t>
            </a:r>
          </a:p>
          <a:p>
            <a:pPr>
              <a:buFont typeface="Wingdings" panose="05000000000000000000" pitchFamily="2" charset="2"/>
              <a:buChar char="§"/>
            </a:pPr>
            <a:r>
              <a:rPr lang="en-US" sz="2200" dirty="0">
                <a:solidFill>
                  <a:schemeClr val="tx2"/>
                </a:solidFill>
                <a:latin typeface="Cambria" panose="02040503050406030204" pitchFamily="18" charset="0"/>
                <a:ea typeface="Cambria" panose="02040503050406030204" pitchFamily="18" charset="0"/>
              </a:rPr>
              <a:t>Routine systems and processes to identify all operators, process their royalty returns, collect their payments (including arrears and penalties)</a:t>
            </a:r>
          </a:p>
          <a:p>
            <a:pPr marL="0" indent="0">
              <a:buNone/>
            </a:pPr>
            <a:endParaRPr lang="en-US" sz="2200" dirty="0">
              <a:solidFill>
                <a:schemeClr val="tx2"/>
              </a:solidFill>
              <a:latin typeface="Cambria" panose="02040503050406030204" pitchFamily="18" charset="0"/>
              <a:ea typeface="Cambria" panose="02040503050406030204" pitchFamily="18" charset="0"/>
            </a:endParaRPr>
          </a:p>
          <a:p>
            <a:pPr marL="0" indent="0">
              <a:buNone/>
            </a:pPr>
            <a:r>
              <a:rPr lang="en-US" sz="2200" dirty="0">
                <a:solidFill>
                  <a:schemeClr val="tx2"/>
                </a:solidFill>
                <a:latin typeface="Cambria" panose="02040503050406030204" pitchFamily="18" charset="0"/>
                <a:ea typeface="Cambria" panose="02040503050406030204" pitchFamily="18" charset="0"/>
              </a:rPr>
              <a:t>Auditors also ensure the completeness and accuracy of the financial information reported – often by re-calculating or sampling. </a:t>
            </a:r>
          </a:p>
          <a:p>
            <a:pPr>
              <a:buFont typeface="Wingdings" panose="05000000000000000000" pitchFamily="2" charset="2"/>
              <a:buChar char="§"/>
            </a:pPr>
            <a:endParaRPr lang="en-US" sz="2500" i="0" dirty="0">
              <a:solidFill>
                <a:schemeClr val="tx2"/>
              </a:solidFill>
              <a:effectLst/>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6652092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C8227F-550C-BF4C-A9CF-8F93EDBCE585}"/>
              </a:ext>
            </a:extLst>
          </p:cNvPr>
          <p:cNvSpPr>
            <a:spLocks noGrp="1"/>
          </p:cNvSpPr>
          <p:nvPr>
            <p:ph type="title"/>
          </p:nvPr>
        </p:nvSpPr>
        <p:spPr/>
        <p:txBody>
          <a:bodyPr/>
          <a:lstStyle/>
          <a:p>
            <a:r>
              <a:rPr lang="en-US" dirty="0">
                <a:latin typeface="Cambria" panose="02040503050406030204" pitchFamily="18" charset="0"/>
                <a:ea typeface="Cambria" panose="02040503050406030204" pitchFamily="18" charset="0"/>
              </a:rPr>
              <a:t>Audit Areas of Focus Oil Industry</a:t>
            </a:r>
          </a:p>
        </p:txBody>
      </p:sp>
      <p:sp>
        <p:nvSpPr>
          <p:cNvPr id="3" name="Content Placeholder 2">
            <a:extLst>
              <a:ext uri="{FF2B5EF4-FFF2-40B4-BE49-F238E27FC236}">
                <a16:creationId xmlns:a16="http://schemas.microsoft.com/office/drawing/2014/main" id="{EBC5D81B-7391-B042-B711-C796CAE0EE9E}"/>
              </a:ext>
            </a:extLst>
          </p:cNvPr>
          <p:cNvSpPr>
            <a:spLocks noGrp="1"/>
          </p:cNvSpPr>
          <p:nvPr>
            <p:ph sz="half" idx="2"/>
          </p:nvPr>
        </p:nvSpPr>
        <p:spPr>
          <a:xfrm>
            <a:off x="838200" y="1463040"/>
            <a:ext cx="5808206" cy="4673600"/>
          </a:xfrm>
        </p:spPr>
        <p:txBody>
          <a:bodyPr>
            <a:normAutofit fontScale="92500" lnSpcReduction="10000"/>
          </a:bodyPr>
          <a:lstStyle/>
          <a:p>
            <a:r>
              <a:rPr lang="en-US" b="1" dirty="0">
                <a:latin typeface="Cambria" panose="02040503050406030204" pitchFamily="18" charset="0"/>
                <a:ea typeface="Cambria" panose="02040503050406030204" pitchFamily="18" charset="0"/>
              </a:rPr>
              <a:t>Revenue recognition</a:t>
            </a:r>
          </a:p>
          <a:p>
            <a:pPr lvl="1"/>
            <a:r>
              <a:rPr lang="en-US" dirty="0">
                <a:latin typeface="Cambria" panose="02040503050406030204" pitchFamily="18" charset="0"/>
                <a:ea typeface="Cambria" panose="02040503050406030204" pitchFamily="18" charset="0"/>
              </a:rPr>
              <a:t>Adequacy and accuracy of revenue recognition policies, including determining selling price of oil and allocation of revenue between products and services</a:t>
            </a:r>
          </a:p>
          <a:p>
            <a:r>
              <a:rPr lang="en-US" b="1" dirty="0">
                <a:latin typeface="Cambria" panose="02040503050406030204" pitchFamily="18" charset="0"/>
                <a:ea typeface="Cambria" panose="02040503050406030204" pitchFamily="18" charset="0"/>
              </a:rPr>
              <a:t>Royalties and Taxes</a:t>
            </a:r>
          </a:p>
          <a:p>
            <a:pPr lvl="1"/>
            <a:r>
              <a:rPr lang="en-US" dirty="0">
                <a:latin typeface="Cambria" panose="02040503050406030204" pitchFamily="18" charset="0"/>
                <a:ea typeface="Cambria" panose="02040503050406030204" pitchFamily="18" charset="0"/>
              </a:rPr>
              <a:t>Calculation and compliance with PSA</a:t>
            </a:r>
          </a:p>
          <a:p>
            <a:pPr lvl="1"/>
            <a:r>
              <a:rPr lang="en-US" dirty="0">
                <a:latin typeface="Cambria" panose="02040503050406030204" pitchFamily="18" charset="0"/>
                <a:ea typeface="Cambria" panose="02040503050406030204" pitchFamily="18" charset="0"/>
              </a:rPr>
              <a:t>Eligibility of carry forward expenditure</a:t>
            </a:r>
          </a:p>
          <a:p>
            <a:r>
              <a:rPr lang="en-US" b="1" dirty="0">
                <a:latin typeface="Cambria" panose="02040503050406030204" pitchFamily="18" charset="0"/>
                <a:ea typeface="Cambria" panose="02040503050406030204" pitchFamily="18" charset="0"/>
              </a:rPr>
              <a:t>Production Volumes</a:t>
            </a:r>
          </a:p>
          <a:p>
            <a:pPr lvl="1"/>
            <a:r>
              <a:rPr lang="en-US" dirty="0">
                <a:latin typeface="Cambria" panose="02040503050406030204" pitchFamily="18" charset="0"/>
                <a:ea typeface="Cambria" panose="02040503050406030204" pitchFamily="18" charset="0"/>
              </a:rPr>
              <a:t>Accuracy and completeness of reported production volumes</a:t>
            </a:r>
          </a:p>
          <a:p>
            <a:pPr lvl="1"/>
            <a:r>
              <a:rPr lang="en-US" dirty="0">
                <a:latin typeface="Cambria" panose="02040503050406030204" pitchFamily="18" charset="0"/>
                <a:ea typeface="Cambria" panose="02040503050406030204" pitchFamily="18" charset="0"/>
              </a:rPr>
              <a:t>Test internal controls overproduction</a:t>
            </a:r>
          </a:p>
        </p:txBody>
      </p:sp>
      <p:sp>
        <p:nvSpPr>
          <p:cNvPr id="4" name="Content Placeholder 2">
            <a:extLst>
              <a:ext uri="{FF2B5EF4-FFF2-40B4-BE49-F238E27FC236}">
                <a16:creationId xmlns:a16="http://schemas.microsoft.com/office/drawing/2014/main" id="{BCF40810-9F30-B34B-995F-7A8C000D1E1B}"/>
              </a:ext>
            </a:extLst>
          </p:cNvPr>
          <p:cNvSpPr txBox="1">
            <a:spLocks/>
          </p:cNvSpPr>
          <p:nvPr/>
        </p:nvSpPr>
        <p:spPr>
          <a:xfrm>
            <a:off x="6646406" y="1507808"/>
            <a:ext cx="5545594" cy="462883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latin typeface="Cambria" panose="02040503050406030204" pitchFamily="18" charset="0"/>
                <a:ea typeface="Cambria" panose="02040503050406030204" pitchFamily="18" charset="0"/>
              </a:rPr>
              <a:t>Compliance with PSA</a:t>
            </a:r>
          </a:p>
          <a:p>
            <a:pPr lvl="1"/>
            <a:r>
              <a:rPr lang="en-US" dirty="0">
                <a:latin typeface="Cambria" panose="02040503050406030204" pitchFamily="18" charset="0"/>
                <a:ea typeface="Cambria" panose="02040503050406030204" pitchFamily="18" charset="0"/>
              </a:rPr>
              <a:t>Reporting, Delivery, Quality Specifications</a:t>
            </a:r>
          </a:p>
          <a:p>
            <a:pPr lvl="1"/>
            <a:r>
              <a:rPr lang="en-US" dirty="0">
                <a:latin typeface="Cambria" panose="02040503050406030204" pitchFamily="18" charset="0"/>
                <a:ea typeface="Cambria" panose="02040503050406030204" pitchFamily="18" charset="0"/>
              </a:rPr>
              <a:t>Environmental and Social Responsibilities</a:t>
            </a:r>
          </a:p>
          <a:p>
            <a:r>
              <a:rPr lang="en-US" b="1" dirty="0">
                <a:latin typeface="Cambria" panose="02040503050406030204" pitchFamily="18" charset="0"/>
                <a:ea typeface="Cambria" panose="02040503050406030204" pitchFamily="18" charset="0"/>
              </a:rPr>
              <a:t>Internal Control Environment</a:t>
            </a:r>
          </a:p>
          <a:p>
            <a:pPr lvl="1"/>
            <a:r>
              <a:rPr lang="en-US" dirty="0">
                <a:latin typeface="Cambria" panose="02040503050406030204" pitchFamily="18" charset="0"/>
                <a:ea typeface="Cambria" panose="02040503050406030204" pitchFamily="18" charset="0"/>
              </a:rPr>
              <a:t>General ITGCs</a:t>
            </a:r>
          </a:p>
          <a:p>
            <a:pPr lvl="1"/>
            <a:r>
              <a:rPr lang="en-US" dirty="0">
                <a:latin typeface="Cambria" panose="02040503050406030204" pitchFamily="18" charset="0"/>
                <a:ea typeface="Cambria" panose="02040503050406030204" pitchFamily="18" charset="0"/>
              </a:rPr>
              <a:t>Fraud and Corruption Risk</a:t>
            </a:r>
          </a:p>
          <a:p>
            <a:endParaRPr lang="en-US"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5028985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34113-A10D-9935-87A7-06DA5BF94590}"/>
              </a:ext>
            </a:extLst>
          </p:cNvPr>
          <p:cNvSpPr>
            <a:spLocks noGrp="1"/>
          </p:cNvSpPr>
          <p:nvPr>
            <p:ph type="title"/>
          </p:nvPr>
        </p:nvSpPr>
        <p:spPr/>
        <p:txBody>
          <a:bodyPr>
            <a:normAutofit/>
          </a:bodyPr>
          <a:lstStyle/>
          <a:p>
            <a:r>
              <a:rPr lang="en-US" sz="3800" dirty="0">
                <a:latin typeface="Cambria" panose="02040503050406030204" pitchFamily="18" charset="0"/>
                <a:ea typeface="Cambria" panose="02040503050406030204" pitchFamily="18" charset="0"/>
              </a:rPr>
              <a:t>Learnings from Alberta</a:t>
            </a:r>
          </a:p>
        </p:txBody>
      </p:sp>
      <p:sp>
        <p:nvSpPr>
          <p:cNvPr id="3" name="Content Placeholder 2">
            <a:extLst>
              <a:ext uri="{FF2B5EF4-FFF2-40B4-BE49-F238E27FC236}">
                <a16:creationId xmlns:a16="http://schemas.microsoft.com/office/drawing/2014/main" id="{4C0F136D-1DEA-873C-1A14-6CBA80DDB211}"/>
              </a:ext>
            </a:extLst>
          </p:cNvPr>
          <p:cNvSpPr>
            <a:spLocks noGrp="1"/>
          </p:cNvSpPr>
          <p:nvPr>
            <p:ph sz="half" idx="2"/>
          </p:nvPr>
        </p:nvSpPr>
        <p:spPr/>
        <p:txBody>
          <a:bodyPr/>
          <a:lstStyle/>
          <a:p>
            <a:r>
              <a:rPr lang="en-US" sz="3500" dirty="0">
                <a:latin typeface="Cambria" panose="02040503050406030204" pitchFamily="18" charset="0"/>
                <a:ea typeface="Cambria" panose="02040503050406030204" pitchFamily="18" charset="0"/>
              </a:rPr>
              <a:t>Fiscal structure, fiscal “gap”, and “fair share”</a:t>
            </a:r>
          </a:p>
          <a:p>
            <a:endParaRPr lang="en-US" sz="3500" dirty="0">
              <a:latin typeface="Cambria" panose="02040503050406030204" pitchFamily="18" charset="0"/>
              <a:ea typeface="Cambria" panose="02040503050406030204" pitchFamily="18" charset="0"/>
            </a:endParaRPr>
          </a:p>
          <a:p>
            <a:r>
              <a:rPr lang="en-US" sz="3500" dirty="0">
                <a:latin typeface="Cambria" panose="02040503050406030204" pitchFamily="18" charset="0"/>
                <a:ea typeface="Cambria" panose="02040503050406030204" pitchFamily="18" charset="0"/>
              </a:rPr>
              <a:t>Saving for the future: </a:t>
            </a:r>
          </a:p>
          <a:p>
            <a:pPr lvl="1"/>
            <a:r>
              <a:rPr lang="en-US" sz="3100" dirty="0">
                <a:latin typeface="Cambria" panose="02040503050406030204" pitchFamily="18" charset="0"/>
                <a:ea typeface="Cambria" panose="02040503050406030204" pitchFamily="18" charset="0"/>
              </a:rPr>
              <a:t>a “Rainy Day” Fund</a:t>
            </a:r>
          </a:p>
          <a:p>
            <a:endParaRPr lang="en-US" sz="3500" dirty="0">
              <a:latin typeface="Cambria" panose="02040503050406030204" pitchFamily="18" charset="0"/>
              <a:ea typeface="Cambria" panose="02040503050406030204" pitchFamily="18" charset="0"/>
            </a:endParaRPr>
          </a:p>
          <a:p>
            <a:r>
              <a:rPr lang="en-US" sz="3500" dirty="0">
                <a:latin typeface="Cambria" panose="02040503050406030204" pitchFamily="18" charset="0"/>
                <a:ea typeface="Cambria" panose="02040503050406030204" pitchFamily="18" charset="0"/>
              </a:rPr>
              <a:t>Social and environmental considerations</a:t>
            </a:r>
          </a:p>
          <a:p>
            <a:pPr marL="0" indent="0">
              <a:buNone/>
            </a:pPr>
            <a:endParaRPr lang="en-US" dirty="0"/>
          </a:p>
          <a:p>
            <a:endParaRPr lang="en-US" dirty="0"/>
          </a:p>
        </p:txBody>
      </p:sp>
    </p:spTree>
    <p:extLst>
      <p:ext uri="{BB962C8B-B14F-4D97-AF65-F5344CB8AC3E}">
        <p14:creationId xmlns:p14="http://schemas.microsoft.com/office/powerpoint/2010/main" val="10502627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535B8-0A05-104E-B549-A4330C2CBA76}"/>
              </a:ext>
            </a:extLst>
          </p:cNvPr>
          <p:cNvSpPr>
            <a:spLocks noGrp="1"/>
          </p:cNvSpPr>
          <p:nvPr>
            <p:ph type="title"/>
          </p:nvPr>
        </p:nvSpPr>
        <p:spPr>
          <a:xfrm>
            <a:off x="282146" y="149142"/>
            <a:ext cx="4882978" cy="601662"/>
          </a:xfrm>
        </p:spPr>
        <p:txBody>
          <a:bodyPr>
            <a:normAutofit fontScale="90000"/>
          </a:bodyPr>
          <a:lstStyle/>
          <a:p>
            <a:r>
              <a:rPr lang="en-US" sz="3800" dirty="0">
                <a:latin typeface="Cambria" panose="02040503050406030204" pitchFamily="18" charset="0"/>
                <a:ea typeface="Cambria" panose="02040503050406030204" pitchFamily="18" charset="0"/>
              </a:rPr>
              <a:t>Fiscal considerations</a:t>
            </a:r>
          </a:p>
        </p:txBody>
      </p:sp>
      <p:sp>
        <p:nvSpPr>
          <p:cNvPr id="3" name="Content Placeholder 2">
            <a:extLst>
              <a:ext uri="{FF2B5EF4-FFF2-40B4-BE49-F238E27FC236}">
                <a16:creationId xmlns:a16="http://schemas.microsoft.com/office/drawing/2014/main" id="{F4C46342-1B46-3D43-90FD-42195BDA022B}"/>
              </a:ext>
            </a:extLst>
          </p:cNvPr>
          <p:cNvSpPr>
            <a:spLocks noGrp="1"/>
          </p:cNvSpPr>
          <p:nvPr>
            <p:ph sz="half" idx="2"/>
          </p:nvPr>
        </p:nvSpPr>
        <p:spPr>
          <a:xfrm>
            <a:off x="875526" y="789781"/>
            <a:ext cx="10478274" cy="5278438"/>
          </a:xfrm>
        </p:spPr>
        <p:txBody>
          <a:bodyPr/>
          <a:lstStyle/>
          <a:p>
            <a:r>
              <a:rPr lang="en-US" dirty="0">
                <a:latin typeface="Cambria" panose="02040503050406030204" pitchFamily="18" charset="0"/>
                <a:ea typeface="Cambria" panose="02040503050406030204" pitchFamily="18" charset="0"/>
              </a:rPr>
              <a:t>As revenues grow, so do pressures to spend – risk of a “fiscal gap”</a:t>
            </a:r>
          </a:p>
          <a:p>
            <a:endParaRPr lang="en-US" dirty="0"/>
          </a:p>
          <a:p>
            <a:endParaRPr lang="en-US" dirty="0"/>
          </a:p>
          <a:p>
            <a:endParaRPr lang="en-US" dirty="0"/>
          </a:p>
          <a:p>
            <a:endParaRPr lang="en-US" dirty="0"/>
          </a:p>
          <a:p>
            <a:endParaRPr lang="en-US" dirty="0"/>
          </a:p>
        </p:txBody>
      </p:sp>
      <p:pic>
        <p:nvPicPr>
          <p:cNvPr id="8" name="Picture 7">
            <a:extLst>
              <a:ext uri="{FF2B5EF4-FFF2-40B4-BE49-F238E27FC236}">
                <a16:creationId xmlns:a16="http://schemas.microsoft.com/office/drawing/2014/main" id="{70B6967C-1477-3FC1-2B56-30EFF3B76805}"/>
              </a:ext>
            </a:extLst>
          </p:cNvPr>
          <p:cNvPicPr>
            <a:picLocks noChangeAspect="1"/>
          </p:cNvPicPr>
          <p:nvPr/>
        </p:nvPicPr>
        <p:blipFill>
          <a:blip r:embed="rId3"/>
          <a:stretch>
            <a:fillRect/>
          </a:stretch>
        </p:blipFill>
        <p:spPr>
          <a:xfrm>
            <a:off x="1699965" y="1361702"/>
            <a:ext cx="8409830" cy="4706517"/>
          </a:xfrm>
          <a:prstGeom prst="rect">
            <a:avLst/>
          </a:prstGeom>
        </p:spPr>
      </p:pic>
      <p:sp>
        <p:nvSpPr>
          <p:cNvPr id="11" name="TextBox 10">
            <a:extLst>
              <a:ext uri="{FF2B5EF4-FFF2-40B4-BE49-F238E27FC236}">
                <a16:creationId xmlns:a16="http://schemas.microsoft.com/office/drawing/2014/main" id="{5EA73A88-BC6E-1D4B-F89F-B1C71EE83DC7}"/>
              </a:ext>
            </a:extLst>
          </p:cNvPr>
          <p:cNvSpPr txBox="1"/>
          <p:nvPr/>
        </p:nvSpPr>
        <p:spPr>
          <a:xfrm>
            <a:off x="10934234" y="3583654"/>
            <a:ext cx="1121004" cy="2585323"/>
          </a:xfrm>
          <a:prstGeom prst="rect">
            <a:avLst/>
          </a:prstGeom>
          <a:noFill/>
        </p:spPr>
        <p:txBody>
          <a:bodyPr wrap="square" rtlCol="0">
            <a:spAutoFit/>
          </a:bodyPr>
          <a:lstStyle/>
          <a:p>
            <a:r>
              <a:rPr lang="en-US" i="1" dirty="0">
                <a:latin typeface="Cambria" panose="02040503050406030204" pitchFamily="18" charset="0"/>
                <a:ea typeface="Cambria" panose="02040503050406030204" pitchFamily="18" charset="0"/>
              </a:rPr>
              <a:t>Source: OAG Alberta – Putting Alberta’s Financial Future in Focus (2018)</a:t>
            </a:r>
          </a:p>
        </p:txBody>
      </p:sp>
    </p:spTree>
    <p:extLst>
      <p:ext uri="{BB962C8B-B14F-4D97-AF65-F5344CB8AC3E}">
        <p14:creationId xmlns:p14="http://schemas.microsoft.com/office/powerpoint/2010/main" val="10919071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535B8-0A05-104E-B549-A4330C2CBA76}"/>
              </a:ext>
            </a:extLst>
          </p:cNvPr>
          <p:cNvSpPr>
            <a:spLocks noGrp="1"/>
          </p:cNvSpPr>
          <p:nvPr>
            <p:ph type="title"/>
          </p:nvPr>
        </p:nvSpPr>
        <p:spPr>
          <a:xfrm>
            <a:off x="282146" y="149142"/>
            <a:ext cx="4882978" cy="601662"/>
          </a:xfrm>
        </p:spPr>
        <p:txBody>
          <a:bodyPr>
            <a:normAutofit fontScale="90000"/>
          </a:bodyPr>
          <a:lstStyle/>
          <a:p>
            <a:r>
              <a:rPr lang="en-US" sz="3800" dirty="0">
                <a:latin typeface="Cambria" panose="02040503050406030204" pitchFamily="18" charset="0"/>
                <a:ea typeface="Cambria" panose="02040503050406030204" pitchFamily="18" charset="0"/>
              </a:rPr>
              <a:t>Fiscal considerations</a:t>
            </a:r>
          </a:p>
        </p:txBody>
      </p:sp>
      <p:sp>
        <p:nvSpPr>
          <p:cNvPr id="3" name="Content Placeholder 2">
            <a:extLst>
              <a:ext uri="{FF2B5EF4-FFF2-40B4-BE49-F238E27FC236}">
                <a16:creationId xmlns:a16="http://schemas.microsoft.com/office/drawing/2014/main" id="{F4C46342-1B46-3D43-90FD-42195BDA022B}"/>
              </a:ext>
            </a:extLst>
          </p:cNvPr>
          <p:cNvSpPr>
            <a:spLocks noGrp="1"/>
          </p:cNvSpPr>
          <p:nvPr>
            <p:ph sz="half" idx="2"/>
          </p:nvPr>
        </p:nvSpPr>
        <p:spPr>
          <a:xfrm>
            <a:off x="919763" y="750804"/>
            <a:ext cx="10478274" cy="5278438"/>
          </a:xfrm>
        </p:spPr>
        <p:txBody>
          <a:bodyPr/>
          <a:lstStyle/>
          <a:p>
            <a:r>
              <a:rPr lang="en-US" dirty="0">
                <a:latin typeface="Cambria" panose="02040503050406030204" pitchFamily="18" charset="0"/>
                <a:ea typeface="Cambria" panose="02040503050406030204" pitchFamily="18" charset="0"/>
              </a:rPr>
              <a:t>As revenues grow, so do pressures to spend – risk of a “fiscal gap”</a:t>
            </a:r>
          </a:p>
          <a:p>
            <a:endParaRPr lang="en-US" dirty="0"/>
          </a:p>
          <a:p>
            <a:endParaRPr lang="en-US" dirty="0"/>
          </a:p>
          <a:p>
            <a:endParaRPr lang="en-US" dirty="0"/>
          </a:p>
          <a:p>
            <a:endParaRPr lang="en-US" dirty="0"/>
          </a:p>
          <a:p>
            <a:endParaRPr lang="en-US" dirty="0"/>
          </a:p>
        </p:txBody>
      </p:sp>
      <p:pic>
        <p:nvPicPr>
          <p:cNvPr id="10" name="Picture 9">
            <a:extLst>
              <a:ext uri="{FF2B5EF4-FFF2-40B4-BE49-F238E27FC236}">
                <a16:creationId xmlns:a16="http://schemas.microsoft.com/office/drawing/2014/main" id="{565E6102-DB7F-9D50-60B3-F5C3A3FB18C5}"/>
              </a:ext>
            </a:extLst>
          </p:cNvPr>
          <p:cNvPicPr>
            <a:picLocks noChangeAspect="1"/>
          </p:cNvPicPr>
          <p:nvPr/>
        </p:nvPicPr>
        <p:blipFill>
          <a:blip r:embed="rId3"/>
          <a:stretch>
            <a:fillRect/>
          </a:stretch>
        </p:blipFill>
        <p:spPr>
          <a:xfrm>
            <a:off x="1947672" y="1202224"/>
            <a:ext cx="8098536" cy="4942489"/>
          </a:xfrm>
          <a:prstGeom prst="rect">
            <a:avLst/>
          </a:prstGeom>
        </p:spPr>
      </p:pic>
      <p:sp>
        <p:nvSpPr>
          <p:cNvPr id="11" name="TextBox 10">
            <a:extLst>
              <a:ext uri="{FF2B5EF4-FFF2-40B4-BE49-F238E27FC236}">
                <a16:creationId xmlns:a16="http://schemas.microsoft.com/office/drawing/2014/main" id="{5EA73A88-BC6E-1D4B-F89F-B1C71EE83DC7}"/>
              </a:ext>
            </a:extLst>
          </p:cNvPr>
          <p:cNvSpPr txBox="1"/>
          <p:nvPr/>
        </p:nvSpPr>
        <p:spPr>
          <a:xfrm>
            <a:off x="10604074" y="3865805"/>
            <a:ext cx="1587926" cy="2031325"/>
          </a:xfrm>
          <a:prstGeom prst="rect">
            <a:avLst/>
          </a:prstGeom>
          <a:noFill/>
        </p:spPr>
        <p:txBody>
          <a:bodyPr wrap="square" rtlCol="0">
            <a:spAutoFit/>
          </a:bodyPr>
          <a:lstStyle/>
          <a:p>
            <a:r>
              <a:rPr lang="en-US" i="1" dirty="0">
                <a:latin typeface="Cambria" panose="02040503050406030204" pitchFamily="18" charset="0"/>
                <a:ea typeface="Cambria" panose="02040503050406030204" pitchFamily="18" charset="0"/>
              </a:rPr>
              <a:t>Source: OAG Alberta – Putting Alberta’s Financial Future in Focus (2018)</a:t>
            </a:r>
          </a:p>
        </p:txBody>
      </p:sp>
    </p:spTree>
    <p:extLst>
      <p:ext uri="{BB962C8B-B14F-4D97-AF65-F5344CB8AC3E}">
        <p14:creationId xmlns:p14="http://schemas.microsoft.com/office/powerpoint/2010/main" val="40956821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2C729-AA80-C105-7227-1FF60FB7A7A6}"/>
              </a:ext>
            </a:extLst>
          </p:cNvPr>
          <p:cNvSpPr>
            <a:spLocks noGrp="1"/>
          </p:cNvSpPr>
          <p:nvPr>
            <p:ph type="title"/>
          </p:nvPr>
        </p:nvSpPr>
        <p:spPr>
          <a:xfrm>
            <a:off x="836612" y="172202"/>
            <a:ext cx="4082941" cy="1600200"/>
          </a:xfrm>
        </p:spPr>
        <p:txBody>
          <a:bodyPr anchor="b">
            <a:normAutofit/>
          </a:bodyPr>
          <a:lstStyle/>
          <a:p>
            <a:r>
              <a:rPr lang="en-US" dirty="0">
                <a:latin typeface="Cambria" panose="02040503050406030204" pitchFamily="18" charset="0"/>
                <a:ea typeface="Cambria" panose="02040503050406030204" pitchFamily="18" charset="0"/>
              </a:rPr>
              <a:t>Alberta’s Saving Fund – </a:t>
            </a:r>
            <a:br>
              <a:rPr lang="en-US" dirty="0">
                <a:latin typeface="Cambria" panose="02040503050406030204" pitchFamily="18" charset="0"/>
                <a:ea typeface="Cambria" panose="02040503050406030204" pitchFamily="18" charset="0"/>
              </a:rPr>
            </a:br>
            <a:r>
              <a:rPr lang="en-US" dirty="0">
                <a:latin typeface="Cambria" panose="02040503050406030204" pitchFamily="18" charset="0"/>
                <a:ea typeface="Cambria" panose="02040503050406030204" pitchFamily="18" charset="0"/>
              </a:rPr>
              <a:t>The Heritage Fund</a:t>
            </a:r>
          </a:p>
        </p:txBody>
      </p:sp>
      <p:pic>
        <p:nvPicPr>
          <p:cNvPr id="1028" name="Picture 4" descr="undefined">
            <a:extLst>
              <a:ext uri="{FF2B5EF4-FFF2-40B4-BE49-F238E27FC236}">
                <a16:creationId xmlns:a16="http://schemas.microsoft.com/office/drawing/2014/main" id="{1E09A7A5-511D-F570-2712-15E0F6E7736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919553" y="1453003"/>
            <a:ext cx="7025766" cy="3951993"/>
          </a:xfrm>
          <a:prstGeom prst="rect">
            <a:avLst/>
          </a:prstGeom>
          <a:solidFill>
            <a:srgbClr val="FFFFFF"/>
          </a:solidFill>
        </p:spPr>
      </p:pic>
      <p:sp>
        <p:nvSpPr>
          <p:cNvPr id="3" name="Content Placeholder 2">
            <a:extLst>
              <a:ext uri="{FF2B5EF4-FFF2-40B4-BE49-F238E27FC236}">
                <a16:creationId xmlns:a16="http://schemas.microsoft.com/office/drawing/2014/main" id="{FB9629CE-E427-F342-7103-D0BD0E654D86}"/>
              </a:ext>
            </a:extLst>
          </p:cNvPr>
          <p:cNvSpPr>
            <a:spLocks noGrp="1"/>
          </p:cNvSpPr>
          <p:nvPr>
            <p:ph type="body" sz="half" idx="2"/>
          </p:nvPr>
        </p:nvSpPr>
        <p:spPr>
          <a:xfrm>
            <a:off x="579329" y="2057400"/>
            <a:ext cx="4481186" cy="4343400"/>
          </a:xfrm>
        </p:spPr>
        <p:txBody>
          <a:bodyPr>
            <a:normAutofit lnSpcReduction="10000"/>
          </a:bodyPr>
          <a:lstStyle/>
          <a:p>
            <a:pPr marL="285750" indent="-285750">
              <a:buFont typeface="Arial" panose="020B0604020202020204" pitchFamily="34" charset="0"/>
              <a:buChar char="•"/>
            </a:pPr>
            <a:r>
              <a:rPr lang="en-US" sz="2000" dirty="0">
                <a:latin typeface="Cambria" panose="02040503050406030204" pitchFamily="18" charset="0"/>
                <a:ea typeface="Cambria" panose="02040503050406030204" pitchFamily="18" charset="0"/>
              </a:rPr>
              <a:t>Alberta’s key long-term savings fund</a:t>
            </a:r>
          </a:p>
          <a:p>
            <a:pPr marL="285750" indent="-285750">
              <a:buFont typeface="Arial" panose="020B0604020202020204" pitchFamily="34" charset="0"/>
              <a:buChar char="•"/>
            </a:pPr>
            <a:r>
              <a:rPr lang="en-US" sz="2000" dirty="0">
                <a:latin typeface="Cambria" panose="02040503050406030204" pitchFamily="18" charset="0"/>
                <a:ea typeface="Cambria" panose="02040503050406030204" pitchFamily="18" charset="0"/>
              </a:rPr>
              <a:t>Established in 1976 to collect a potion of Alberta’s non-renewable resource revenue</a:t>
            </a:r>
          </a:p>
          <a:p>
            <a:pPr marL="285750" indent="-285750">
              <a:buFont typeface="Arial" panose="020B0604020202020204" pitchFamily="34" charset="0"/>
              <a:buChar char="•"/>
            </a:pPr>
            <a:r>
              <a:rPr lang="en-US" sz="2000" dirty="0">
                <a:latin typeface="Cambria" panose="02040503050406030204" pitchFamily="18" charset="0"/>
                <a:ea typeface="Cambria" panose="02040503050406030204" pitchFamily="18" charset="0"/>
              </a:rPr>
              <a:t>No royalty revenue has been transferred into the fund since 1987</a:t>
            </a:r>
          </a:p>
          <a:p>
            <a:pPr marL="285750" indent="-285750">
              <a:buFont typeface="Arial" panose="020B0604020202020204" pitchFamily="34" charset="0"/>
              <a:buChar char="•"/>
            </a:pPr>
            <a:r>
              <a:rPr lang="en-US" sz="2000" dirty="0">
                <a:latin typeface="Cambria" panose="02040503050406030204" pitchFamily="18" charset="0"/>
                <a:ea typeface="Cambria" panose="02040503050406030204" pitchFamily="18" charset="0"/>
              </a:rPr>
              <a:t>Investment income has mostly been transferred to the General Revenue Fund to help fund operating expenditures</a:t>
            </a:r>
          </a:p>
          <a:p>
            <a:pPr marL="285750" indent="-285750">
              <a:buFont typeface="Arial" panose="020B0604020202020204" pitchFamily="34" charset="0"/>
              <a:buChar char="•"/>
            </a:pPr>
            <a:r>
              <a:rPr lang="en-US" sz="2000" dirty="0">
                <a:latin typeface="Cambria" panose="02040503050406030204" pitchFamily="18" charset="0"/>
                <a:ea typeface="Cambria" panose="02040503050406030204" pitchFamily="18" charset="0"/>
              </a:rPr>
              <a:t>In recent years, more concrete plans have taken shape to transfer a portion of royalty revenues into the Fund</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11184971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C53B4-65D8-E444-9F32-B026BD1645B5}"/>
              </a:ext>
            </a:extLst>
          </p:cNvPr>
          <p:cNvSpPr>
            <a:spLocks noGrp="1"/>
          </p:cNvSpPr>
          <p:nvPr>
            <p:ph type="title"/>
          </p:nvPr>
        </p:nvSpPr>
        <p:spPr/>
        <p:txBody>
          <a:bodyPr/>
          <a:lstStyle/>
          <a:p>
            <a:r>
              <a:rPr lang="en-US" sz="4400" dirty="0">
                <a:latin typeface="Cambria" panose="02040503050406030204" pitchFamily="18" charset="0"/>
                <a:ea typeface="Cambria" panose="02040503050406030204" pitchFamily="18" charset="0"/>
              </a:rPr>
              <a:t>Paradox of Plenty</a:t>
            </a:r>
            <a:endParaRPr lang="en-US" dirty="0">
              <a:latin typeface="Cambria" panose="02040503050406030204" pitchFamily="18" charset="0"/>
              <a:ea typeface="Cambria" panose="02040503050406030204" pitchFamily="18" charset="0"/>
            </a:endParaRPr>
          </a:p>
        </p:txBody>
      </p:sp>
      <p:sp>
        <p:nvSpPr>
          <p:cNvPr id="3" name="Content Placeholder 2">
            <a:extLst>
              <a:ext uri="{FF2B5EF4-FFF2-40B4-BE49-F238E27FC236}">
                <a16:creationId xmlns:a16="http://schemas.microsoft.com/office/drawing/2014/main" id="{BAB7C024-F2A4-454B-8524-B16176C8058C}"/>
              </a:ext>
            </a:extLst>
          </p:cNvPr>
          <p:cNvSpPr>
            <a:spLocks noGrp="1"/>
          </p:cNvSpPr>
          <p:nvPr>
            <p:ph sz="half" idx="2"/>
          </p:nvPr>
        </p:nvSpPr>
        <p:spPr>
          <a:xfrm>
            <a:off x="856863" y="2605089"/>
            <a:ext cx="10478274" cy="3031623"/>
          </a:xfrm>
        </p:spPr>
        <p:txBody>
          <a:bodyPr>
            <a:normAutofit/>
          </a:bodyPr>
          <a:lstStyle/>
          <a:p>
            <a:pPr marL="0" indent="0">
              <a:buNone/>
            </a:pPr>
            <a:r>
              <a:rPr lang="en-US" sz="2200" b="1" dirty="0">
                <a:latin typeface="Cambria" panose="02040503050406030204" pitchFamily="18" charset="0"/>
                <a:ea typeface="Cambria" panose="02040503050406030204" pitchFamily="18" charset="0"/>
              </a:rPr>
              <a:t>Resource curse / Paradox of Plenty</a:t>
            </a:r>
          </a:p>
          <a:p>
            <a:pPr marL="800100" lvl="1" indent="-342900"/>
            <a:r>
              <a:rPr lang="en-US" sz="2200" dirty="0">
                <a:latin typeface="Cambria" panose="02040503050406030204" pitchFamily="18" charset="0"/>
                <a:ea typeface="Cambria" panose="02040503050406030204" pitchFamily="18" charset="0"/>
              </a:rPr>
              <a:t>The common paradox of natural resource-rich countries not being as developed as they would be given the revenues from such resources</a:t>
            </a:r>
          </a:p>
          <a:p>
            <a:pPr marL="800100" lvl="1" indent="-342900"/>
            <a:r>
              <a:rPr lang="en-US" sz="2200" dirty="0">
                <a:latin typeface="Cambria" panose="02040503050406030204" pitchFamily="18" charset="0"/>
                <a:ea typeface="Cambria" panose="02040503050406030204" pitchFamily="18" charset="0"/>
              </a:rPr>
              <a:t>Negative consequences such as corruption, economic instability and conflict</a:t>
            </a:r>
          </a:p>
          <a:p>
            <a:pPr marL="800100" lvl="1" indent="-342900"/>
            <a:r>
              <a:rPr lang="en-US" sz="2200" dirty="0" err="1">
                <a:latin typeface="Cambria" panose="02040503050406030204" pitchFamily="18" charset="0"/>
                <a:ea typeface="Cambria" panose="02040503050406030204" pitchFamily="18" charset="0"/>
              </a:rPr>
              <a:t>e.g</a:t>
            </a:r>
            <a:r>
              <a:rPr lang="en-US" sz="2200" dirty="0">
                <a:latin typeface="Cambria" panose="02040503050406030204" pitchFamily="18" charset="0"/>
                <a:ea typeface="Cambria" panose="02040503050406030204" pitchFamily="18" charset="0"/>
              </a:rPr>
              <a:t> Nigeria </a:t>
            </a:r>
          </a:p>
          <a:p>
            <a:pPr marL="800100" lvl="1" indent="-342900"/>
            <a:r>
              <a:rPr lang="en-US" sz="2200" dirty="0">
                <a:latin typeface="Cambria" panose="02040503050406030204" pitchFamily="18" charset="0"/>
                <a:ea typeface="Cambria" panose="02040503050406030204" pitchFamily="18" charset="0"/>
              </a:rPr>
              <a:t>Exceptions/ success stories; Norway, Indonesia, Malaysia, Chile, Botswana.</a:t>
            </a:r>
          </a:p>
          <a:p>
            <a:pPr marL="342900" indent="-342900">
              <a:buFont typeface="Arial" panose="020B0604020202020204" pitchFamily="34" charset="0"/>
              <a:buChar char="•"/>
            </a:pPr>
            <a:r>
              <a:rPr lang="en-US" sz="2200" dirty="0">
                <a:latin typeface="Cambria" panose="02040503050406030204" pitchFamily="18" charset="0"/>
                <a:ea typeface="Cambria" panose="02040503050406030204" pitchFamily="18" charset="0"/>
              </a:rPr>
              <a:t>Revenue management involves allocation/ distribution of the EI revenue(expenditure, saving, investing).</a:t>
            </a:r>
          </a:p>
        </p:txBody>
      </p:sp>
      <p:sp>
        <p:nvSpPr>
          <p:cNvPr id="4" name="TextBox 3">
            <a:extLst>
              <a:ext uri="{FF2B5EF4-FFF2-40B4-BE49-F238E27FC236}">
                <a16:creationId xmlns:a16="http://schemas.microsoft.com/office/drawing/2014/main" id="{83AFF7DF-2511-6205-7C93-216D6A7115D9}"/>
              </a:ext>
            </a:extLst>
          </p:cNvPr>
          <p:cNvSpPr txBox="1"/>
          <p:nvPr/>
        </p:nvSpPr>
        <p:spPr>
          <a:xfrm>
            <a:off x="5828778" y="816062"/>
            <a:ext cx="6363222" cy="2031325"/>
          </a:xfrm>
          <a:prstGeom prst="rect">
            <a:avLst/>
          </a:prstGeom>
          <a:noFill/>
        </p:spPr>
        <p:txBody>
          <a:bodyPr wrap="square" rtlCol="0">
            <a:spAutoFit/>
          </a:bodyPr>
          <a:lstStyle/>
          <a:p>
            <a:r>
              <a:rPr lang="en-US" sz="1800" i="1" dirty="0">
                <a:latin typeface="Cambria" panose="02040503050406030204" pitchFamily="18" charset="0"/>
                <a:ea typeface="Cambria" panose="02040503050406030204" pitchFamily="18" charset="0"/>
              </a:rPr>
              <a:t>”Countries with renewable resource wealth face both an opportunity and a challenge. When used well,  these resources can create greater prosperity for the current and future generations and if used poorly, they can cause economic instability, social conflict and everlasting environmental damage” – National Resource Governance Institute </a:t>
            </a:r>
          </a:p>
          <a:p>
            <a:endParaRPr lang="en-US" dirty="0"/>
          </a:p>
        </p:txBody>
      </p:sp>
    </p:spTree>
    <p:extLst>
      <p:ext uri="{BB962C8B-B14F-4D97-AF65-F5344CB8AC3E}">
        <p14:creationId xmlns:p14="http://schemas.microsoft.com/office/powerpoint/2010/main" val="14174707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3A33A-EA7C-B54D-8E95-1AC3EF2C9FBC}"/>
              </a:ext>
            </a:extLst>
          </p:cNvPr>
          <p:cNvSpPr>
            <a:spLocks noGrp="1"/>
          </p:cNvSpPr>
          <p:nvPr>
            <p:ph type="title"/>
          </p:nvPr>
        </p:nvSpPr>
        <p:spPr>
          <a:xfrm>
            <a:off x="588723" y="365125"/>
            <a:ext cx="11603277" cy="1325563"/>
          </a:xfrm>
        </p:spPr>
        <p:txBody>
          <a:bodyPr>
            <a:normAutofit/>
          </a:bodyPr>
          <a:lstStyle/>
          <a:p>
            <a:r>
              <a:rPr lang="en-US" sz="3800" dirty="0">
                <a:latin typeface="Cambria" panose="02040503050406030204" pitchFamily="18" charset="0"/>
                <a:ea typeface="Cambria" panose="02040503050406030204" pitchFamily="18" charset="0"/>
              </a:rPr>
              <a:t>Possible causes of the </a:t>
            </a:r>
            <a:br>
              <a:rPr lang="en-US" sz="3800" dirty="0">
                <a:latin typeface="Cambria" panose="02040503050406030204" pitchFamily="18" charset="0"/>
                <a:ea typeface="Cambria" panose="02040503050406030204" pitchFamily="18" charset="0"/>
              </a:rPr>
            </a:br>
            <a:r>
              <a:rPr lang="en-US" sz="3800" i="1" dirty="0">
                <a:latin typeface="Cambria" panose="02040503050406030204" pitchFamily="18" charset="0"/>
                <a:ea typeface="Cambria" panose="02040503050406030204" pitchFamily="18" charset="0"/>
              </a:rPr>
              <a:t>Resource Curse</a:t>
            </a:r>
            <a:r>
              <a:rPr lang="en-US" sz="3800" dirty="0">
                <a:latin typeface="Cambria" panose="02040503050406030204" pitchFamily="18" charset="0"/>
                <a:ea typeface="Cambria" panose="02040503050406030204" pitchFamily="18" charset="0"/>
              </a:rPr>
              <a:t> and </a:t>
            </a:r>
            <a:r>
              <a:rPr lang="en-US" sz="3800" i="1" dirty="0">
                <a:latin typeface="Cambria" panose="02040503050406030204" pitchFamily="18" charset="0"/>
                <a:ea typeface="Cambria" panose="02040503050406030204" pitchFamily="18" charset="0"/>
              </a:rPr>
              <a:t>Paradox of Plenty</a:t>
            </a:r>
          </a:p>
        </p:txBody>
      </p:sp>
      <p:sp>
        <p:nvSpPr>
          <p:cNvPr id="3" name="Content Placeholder 2">
            <a:extLst>
              <a:ext uri="{FF2B5EF4-FFF2-40B4-BE49-F238E27FC236}">
                <a16:creationId xmlns:a16="http://schemas.microsoft.com/office/drawing/2014/main" id="{1F65FEE7-C0BE-BC4B-8662-D0E5462352B7}"/>
              </a:ext>
            </a:extLst>
          </p:cNvPr>
          <p:cNvSpPr>
            <a:spLocks noGrp="1"/>
          </p:cNvSpPr>
          <p:nvPr>
            <p:ph sz="half" idx="2"/>
          </p:nvPr>
        </p:nvSpPr>
        <p:spPr>
          <a:xfrm>
            <a:off x="588723" y="1690688"/>
            <a:ext cx="11316474" cy="4667250"/>
          </a:xfrm>
        </p:spPr>
        <p:txBody>
          <a:bodyPr>
            <a:normAutofit fontScale="77500" lnSpcReduction="20000"/>
          </a:bodyPr>
          <a:lstStyle/>
          <a:p>
            <a:r>
              <a:rPr lang="en-US" sz="3100" dirty="0">
                <a:latin typeface="Cambria" panose="02040503050406030204" pitchFamily="18" charset="0"/>
                <a:ea typeface="Cambria" panose="02040503050406030204" pitchFamily="18" charset="0"/>
              </a:rPr>
              <a:t>High dependence on natural resources coupled with weak institutions and governance</a:t>
            </a:r>
          </a:p>
          <a:p>
            <a:pPr>
              <a:lnSpc>
                <a:spcPct val="100000"/>
              </a:lnSpc>
            </a:pPr>
            <a:r>
              <a:rPr lang="en-US" sz="3100" dirty="0">
                <a:latin typeface="Cambria" panose="02040503050406030204" pitchFamily="18" charset="0"/>
                <a:ea typeface="Cambria" panose="02040503050406030204" pitchFamily="18" charset="0"/>
              </a:rPr>
              <a:t>Revenue volatility due to volatile prices of natural resource commodities (hinders long-term planning)</a:t>
            </a:r>
          </a:p>
          <a:p>
            <a:pPr>
              <a:lnSpc>
                <a:spcPct val="100000"/>
              </a:lnSpc>
            </a:pPr>
            <a:r>
              <a:rPr lang="en-US" sz="3100" dirty="0">
                <a:latin typeface="Cambria" panose="02040503050406030204" pitchFamily="18" charset="0"/>
                <a:ea typeface="Cambria" panose="02040503050406030204" pitchFamily="18" charset="0"/>
              </a:rPr>
              <a:t>Increase in public debt (borrowing against resources)</a:t>
            </a:r>
          </a:p>
          <a:p>
            <a:pPr>
              <a:lnSpc>
                <a:spcPct val="100000"/>
              </a:lnSpc>
            </a:pPr>
            <a:r>
              <a:rPr lang="en-US" sz="3100" dirty="0">
                <a:latin typeface="Cambria" panose="02040503050406030204" pitchFamily="18" charset="0"/>
                <a:ea typeface="Cambria" panose="02040503050406030204" pitchFamily="18" charset="0"/>
              </a:rPr>
              <a:t>Related economic phenomena – </a:t>
            </a:r>
            <a:r>
              <a:rPr lang="en-US" sz="3100" i="1" dirty="0">
                <a:latin typeface="Cambria" panose="02040503050406030204" pitchFamily="18" charset="0"/>
                <a:ea typeface="Cambria" panose="02040503050406030204" pitchFamily="18" charset="0"/>
              </a:rPr>
              <a:t>“Dutch Disease”</a:t>
            </a:r>
            <a:r>
              <a:rPr lang="en-US" sz="3100" dirty="0">
                <a:latin typeface="Cambria" panose="02040503050406030204" pitchFamily="18" charset="0"/>
                <a:ea typeface="Cambria" panose="02040503050406030204" pitchFamily="18" charset="0"/>
              </a:rPr>
              <a:t> </a:t>
            </a:r>
          </a:p>
          <a:p>
            <a:pPr marL="685800" lvl="2">
              <a:lnSpc>
                <a:spcPct val="100000"/>
              </a:lnSpc>
              <a:spcBef>
                <a:spcPts val="1000"/>
              </a:spcBef>
            </a:pPr>
            <a:r>
              <a:rPr lang="en-US" sz="2400" dirty="0">
                <a:latin typeface="Cambria" panose="02040503050406030204" pitchFamily="18" charset="0"/>
                <a:ea typeface="Cambria" panose="02040503050406030204" pitchFamily="18" charset="0"/>
              </a:rPr>
              <a:t>Tendency of economies ignoring other sectors and concentrating of the natural resources. </a:t>
            </a:r>
          </a:p>
          <a:p>
            <a:pPr marL="685800" lvl="2">
              <a:lnSpc>
                <a:spcPct val="100000"/>
              </a:lnSpc>
              <a:spcBef>
                <a:spcPts val="1000"/>
              </a:spcBef>
            </a:pPr>
            <a:r>
              <a:rPr lang="en-US" sz="2400" dirty="0">
                <a:latin typeface="Cambria" panose="02040503050406030204" pitchFamily="18" charset="0"/>
                <a:ea typeface="Cambria" panose="02040503050406030204" pitchFamily="18" charset="0"/>
              </a:rPr>
              <a:t>Term coined in the 1970s after discovery of natural gas in Netherlands</a:t>
            </a:r>
          </a:p>
          <a:p>
            <a:pPr marL="685800" lvl="2">
              <a:lnSpc>
                <a:spcPct val="100000"/>
              </a:lnSpc>
              <a:spcBef>
                <a:spcPts val="1000"/>
              </a:spcBef>
            </a:pPr>
            <a:r>
              <a:rPr lang="en-US" sz="2400" dirty="0">
                <a:latin typeface="Cambria" panose="02040503050406030204" pitchFamily="18" charset="0"/>
                <a:ea typeface="Cambria" panose="02040503050406030204" pitchFamily="18" charset="0"/>
              </a:rPr>
              <a:t>Influx of foreign currency - appreciation of domestic currency</a:t>
            </a:r>
          </a:p>
          <a:p>
            <a:pPr marL="685800" lvl="2">
              <a:lnSpc>
                <a:spcPct val="100000"/>
              </a:lnSpc>
              <a:spcBef>
                <a:spcPts val="1000"/>
              </a:spcBef>
            </a:pPr>
            <a:r>
              <a:rPr lang="en-US" sz="2400" dirty="0">
                <a:latin typeface="Cambria" panose="02040503050406030204" pitchFamily="18" charset="0"/>
                <a:ea typeface="Cambria" panose="02040503050406030204" pitchFamily="18" charset="0"/>
              </a:rPr>
              <a:t>Makes exports of other goods more expensive for foreign buyers – decline in the competitiveness of other sectors (manufacturing , agriculture)</a:t>
            </a:r>
          </a:p>
          <a:p>
            <a:pPr marL="685800" lvl="2">
              <a:lnSpc>
                <a:spcPct val="100000"/>
              </a:lnSpc>
              <a:spcBef>
                <a:spcPts val="1000"/>
              </a:spcBef>
            </a:pPr>
            <a:r>
              <a:rPr lang="en-US" sz="2400" dirty="0">
                <a:latin typeface="Cambria" panose="02040503050406030204" pitchFamily="18" charset="0"/>
                <a:ea typeface="Cambria" panose="02040503050406030204" pitchFamily="18" charset="0"/>
              </a:rPr>
              <a:t>Higher wages also make other sectors less attractive for workers</a:t>
            </a:r>
          </a:p>
          <a:p>
            <a:pPr marL="685800" lvl="2">
              <a:lnSpc>
                <a:spcPct val="100000"/>
              </a:lnSpc>
              <a:spcBef>
                <a:spcPts val="1000"/>
              </a:spcBef>
            </a:pPr>
            <a:r>
              <a:rPr lang="en-US" sz="2400" dirty="0">
                <a:latin typeface="Cambria" panose="02040503050406030204" pitchFamily="18" charset="0"/>
                <a:ea typeface="Cambria" panose="02040503050406030204" pitchFamily="18" charset="0"/>
              </a:rPr>
              <a:t>Example: Angola – Kwanza appreciated by 60% between 2001-2007, with (-) impact on agriculture</a:t>
            </a:r>
          </a:p>
        </p:txBody>
      </p:sp>
    </p:spTree>
    <p:extLst>
      <p:ext uri="{BB962C8B-B14F-4D97-AF65-F5344CB8AC3E}">
        <p14:creationId xmlns:p14="http://schemas.microsoft.com/office/powerpoint/2010/main" val="26680956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3A33A-EA7C-B54D-8E95-1AC3EF2C9FBC}"/>
              </a:ext>
            </a:extLst>
          </p:cNvPr>
          <p:cNvSpPr>
            <a:spLocks noGrp="1"/>
          </p:cNvSpPr>
          <p:nvPr>
            <p:ph type="title"/>
          </p:nvPr>
        </p:nvSpPr>
        <p:spPr>
          <a:xfrm>
            <a:off x="0" y="-162720"/>
            <a:ext cx="11603277" cy="1325563"/>
          </a:xfrm>
        </p:spPr>
        <p:txBody>
          <a:bodyPr>
            <a:normAutofit/>
          </a:bodyPr>
          <a:lstStyle/>
          <a:p>
            <a:r>
              <a:rPr lang="en-US" sz="3800" i="1" dirty="0">
                <a:latin typeface="Cambria" panose="02040503050406030204" pitchFamily="18" charset="0"/>
                <a:ea typeface="Cambria" panose="02040503050406030204" pitchFamily="18" charset="0"/>
              </a:rPr>
              <a:t>Video: Dutch Disease </a:t>
            </a:r>
          </a:p>
        </p:txBody>
      </p:sp>
      <p:pic>
        <p:nvPicPr>
          <p:cNvPr id="6" name="Online Media 5" title="What is Dutch Disease? | Economics Explained Essentials">
            <a:hlinkClick r:id="" action="ppaction://media"/>
            <a:extLst>
              <a:ext uri="{FF2B5EF4-FFF2-40B4-BE49-F238E27FC236}">
                <a16:creationId xmlns:a16="http://schemas.microsoft.com/office/drawing/2014/main" id="{2996F3CE-6BDB-898B-14F7-FA72D13C0EA7}"/>
              </a:ext>
            </a:extLst>
          </p:cNvPr>
          <p:cNvPicPr>
            <a:picLocks noRot="1" noChangeAspect="1"/>
          </p:cNvPicPr>
          <p:nvPr>
            <a:videoFile r:link="rId1"/>
          </p:nvPr>
        </p:nvPicPr>
        <p:blipFill>
          <a:blip r:embed="rId4"/>
          <a:stretch>
            <a:fillRect/>
          </a:stretch>
        </p:blipFill>
        <p:spPr>
          <a:xfrm>
            <a:off x="1366794" y="756999"/>
            <a:ext cx="9458411" cy="5344002"/>
          </a:xfrm>
          <a:prstGeom prst="rect">
            <a:avLst/>
          </a:prstGeom>
        </p:spPr>
      </p:pic>
    </p:spTree>
    <p:extLst>
      <p:ext uri="{BB962C8B-B14F-4D97-AF65-F5344CB8AC3E}">
        <p14:creationId xmlns:p14="http://schemas.microsoft.com/office/powerpoint/2010/main" val="1722916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with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710BC85-ECB3-BE4B-93F3-72FD992233CC}"/>
              </a:ext>
            </a:extLst>
          </p:cNvPr>
          <p:cNvSpPr>
            <a:spLocks noGrp="1"/>
          </p:cNvSpPr>
          <p:nvPr>
            <p:ph type="title"/>
          </p:nvPr>
        </p:nvSpPr>
        <p:spPr/>
        <p:txBody>
          <a:bodyPr>
            <a:normAutofit/>
          </a:bodyPr>
          <a:lstStyle/>
          <a:p>
            <a:r>
              <a:rPr lang="en-US" sz="3800" dirty="0">
                <a:latin typeface="Cambria" panose="02040503050406030204" pitchFamily="18" charset="0"/>
                <a:ea typeface="Cambria" panose="02040503050406030204" pitchFamily="18" charset="0"/>
              </a:rPr>
              <a:t>Welcome </a:t>
            </a:r>
          </a:p>
        </p:txBody>
      </p:sp>
      <p:pic>
        <p:nvPicPr>
          <p:cNvPr id="3" name="Picture 2">
            <a:extLst>
              <a:ext uri="{FF2B5EF4-FFF2-40B4-BE49-F238E27FC236}">
                <a16:creationId xmlns:a16="http://schemas.microsoft.com/office/drawing/2014/main" id="{F5E53673-D51F-E906-548E-AFC4C6385425}"/>
              </a:ext>
            </a:extLst>
          </p:cNvPr>
          <p:cNvPicPr>
            <a:picLocks noChangeAspect="1"/>
          </p:cNvPicPr>
          <p:nvPr/>
        </p:nvPicPr>
        <p:blipFill>
          <a:blip r:embed="rId2"/>
          <a:stretch>
            <a:fillRect/>
          </a:stretch>
        </p:blipFill>
        <p:spPr>
          <a:xfrm>
            <a:off x="2669218" y="2186687"/>
            <a:ext cx="6853563" cy="2484625"/>
          </a:xfrm>
          <a:prstGeom prst="rect">
            <a:avLst/>
          </a:prstGeom>
        </p:spPr>
      </p:pic>
    </p:spTree>
    <p:extLst>
      <p:ext uri="{BB962C8B-B14F-4D97-AF65-F5344CB8AC3E}">
        <p14:creationId xmlns:p14="http://schemas.microsoft.com/office/powerpoint/2010/main" val="18816399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5B15F1-2314-F04F-8505-01B8D90076DB}"/>
              </a:ext>
            </a:extLst>
          </p:cNvPr>
          <p:cNvSpPr>
            <a:spLocks noGrp="1"/>
          </p:cNvSpPr>
          <p:nvPr>
            <p:ph type="title"/>
          </p:nvPr>
        </p:nvSpPr>
        <p:spPr/>
        <p:txBody>
          <a:bodyPr>
            <a:normAutofit/>
          </a:bodyPr>
          <a:lstStyle/>
          <a:p>
            <a:r>
              <a:rPr lang="en-US" sz="3800" dirty="0">
                <a:latin typeface="Cambria" panose="02040503050406030204" pitchFamily="18" charset="0"/>
                <a:ea typeface="Cambria" panose="02040503050406030204" pitchFamily="18" charset="0"/>
              </a:rPr>
              <a:t>How to prevent resource curse and balance positive and negative impacts of oil extraction</a:t>
            </a:r>
          </a:p>
        </p:txBody>
      </p:sp>
      <p:sp>
        <p:nvSpPr>
          <p:cNvPr id="3" name="Content Placeholder 2">
            <a:extLst>
              <a:ext uri="{FF2B5EF4-FFF2-40B4-BE49-F238E27FC236}">
                <a16:creationId xmlns:a16="http://schemas.microsoft.com/office/drawing/2014/main" id="{D35ADEB8-4601-764F-B032-6DFDB369D8D8}"/>
              </a:ext>
            </a:extLst>
          </p:cNvPr>
          <p:cNvSpPr>
            <a:spLocks noGrp="1"/>
          </p:cNvSpPr>
          <p:nvPr>
            <p:ph sz="half" idx="2"/>
          </p:nvPr>
        </p:nvSpPr>
        <p:spPr/>
        <p:txBody>
          <a:bodyPr>
            <a:normAutofit fontScale="92500"/>
          </a:bodyPr>
          <a:lstStyle/>
          <a:p>
            <a:pPr marL="457200" indent="-457200">
              <a:buFont typeface="Arial" panose="020B0604020202020204" pitchFamily="34" charset="0"/>
              <a:buChar char="•"/>
            </a:pPr>
            <a:r>
              <a:rPr lang="en-US" sz="2800" dirty="0">
                <a:latin typeface="Cambria" panose="02040503050406030204" pitchFamily="18" charset="0"/>
                <a:ea typeface="Cambria" panose="02040503050406030204" pitchFamily="18" charset="0"/>
              </a:rPr>
              <a:t>Promote transparency in revenue collection and distribution </a:t>
            </a:r>
            <a:r>
              <a:rPr lang="en-US" sz="2800" dirty="0" err="1">
                <a:latin typeface="Cambria" panose="02040503050406030204" pitchFamily="18" charset="0"/>
                <a:ea typeface="Cambria" panose="02040503050406030204" pitchFamily="18" charset="0"/>
              </a:rPr>
              <a:t>e.g</a:t>
            </a:r>
            <a:r>
              <a:rPr lang="en-US" sz="2800" dirty="0">
                <a:latin typeface="Cambria" panose="02040503050406030204" pitchFamily="18" charset="0"/>
                <a:ea typeface="Cambria" panose="02040503050406030204" pitchFamily="18" charset="0"/>
              </a:rPr>
              <a:t> EITI</a:t>
            </a:r>
          </a:p>
          <a:p>
            <a:pPr marL="457200" indent="-457200">
              <a:buFont typeface="Arial" panose="020B0604020202020204" pitchFamily="34" charset="0"/>
              <a:buChar char="•"/>
            </a:pPr>
            <a:r>
              <a:rPr lang="en-US" sz="2800" dirty="0">
                <a:latin typeface="Cambria" panose="02040503050406030204" pitchFamily="18" charset="0"/>
                <a:ea typeface="Cambria" panose="02040503050406030204" pitchFamily="18" charset="0"/>
              </a:rPr>
              <a:t>Long-term planning</a:t>
            </a:r>
          </a:p>
          <a:p>
            <a:pPr marL="457200" indent="-457200">
              <a:buFont typeface="Arial" panose="020B0604020202020204" pitchFamily="34" charset="0"/>
              <a:buChar char="•"/>
            </a:pPr>
            <a:r>
              <a:rPr lang="en-US" sz="2800" dirty="0">
                <a:latin typeface="Cambria" panose="02040503050406030204" pitchFamily="18" charset="0"/>
                <a:ea typeface="Cambria" panose="02040503050406030204" pitchFamily="18" charset="0"/>
              </a:rPr>
              <a:t>Set up resource revenue funds (stabilization fund, saving funds )</a:t>
            </a:r>
          </a:p>
          <a:p>
            <a:pPr marL="457200" indent="-457200">
              <a:buFont typeface="Arial" panose="020B0604020202020204" pitchFamily="34" charset="0"/>
              <a:buChar char="•"/>
            </a:pPr>
            <a:r>
              <a:rPr lang="en-US" sz="2800" dirty="0">
                <a:latin typeface="Cambria" panose="02040503050406030204" pitchFamily="18" charset="0"/>
                <a:ea typeface="Cambria" panose="02040503050406030204" pitchFamily="18" charset="0"/>
              </a:rPr>
              <a:t>Establish sound budgetary and macro-economic policies</a:t>
            </a:r>
          </a:p>
          <a:p>
            <a:pPr marL="457200" indent="-457200">
              <a:buFont typeface="Arial" panose="020B0604020202020204" pitchFamily="34" charset="0"/>
              <a:buChar char="•"/>
            </a:pPr>
            <a:r>
              <a:rPr lang="en-US" sz="2800" dirty="0">
                <a:latin typeface="Cambria" panose="02040503050406030204" pitchFamily="18" charset="0"/>
                <a:ea typeface="Cambria" panose="02040503050406030204" pitchFamily="18" charset="0"/>
              </a:rPr>
              <a:t>Build strong institutions and invest in social and economic infrastructure </a:t>
            </a:r>
          </a:p>
          <a:p>
            <a:pPr marL="457200" indent="-457200">
              <a:buFont typeface="Arial" panose="020B0604020202020204" pitchFamily="34" charset="0"/>
              <a:buChar char="•"/>
            </a:pPr>
            <a:r>
              <a:rPr lang="en-US" dirty="0">
                <a:latin typeface="Cambria" panose="02040503050406030204" pitchFamily="18" charset="0"/>
                <a:ea typeface="Cambria" panose="02040503050406030204" pitchFamily="18" charset="0"/>
              </a:rPr>
              <a:t>Strengthen governance and transparency </a:t>
            </a:r>
          </a:p>
          <a:p>
            <a:pPr marL="457200" indent="-457200">
              <a:buFont typeface="Arial" panose="020B0604020202020204" pitchFamily="34" charset="0"/>
              <a:buChar char="•"/>
            </a:pPr>
            <a:r>
              <a:rPr lang="en-US" sz="2800" dirty="0">
                <a:latin typeface="Cambria" panose="02040503050406030204" pitchFamily="18" charset="0"/>
                <a:ea typeface="Cambria" panose="02040503050406030204" pitchFamily="18" charset="0"/>
              </a:rPr>
              <a:t>Promote local content and employment </a:t>
            </a:r>
          </a:p>
          <a:p>
            <a:pPr marL="457200" indent="-457200">
              <a:buFont typeface="Arial" panose="020B0604020202020204" pitchFamily="34" charset="0"/>
              <a:buChar char="•"/>
            </a:pPr>
            <a:r>
              <a:rPr lang="en-US" dirty="0">
                <a:latin typeface="Cambria" panose="02040503050406030204" pitchFamily="18" charset="0"/>
                <a:ea typeface="Cambria" panose="02040503050406030204" pitchFamily="18" charset="0"/>
              </a:rPr>
              <a:t>Implement environmental safeguards </a:t>
            </a:r>
            <a:endParaRPr lang="en-US" sz="2800" dirty="0">
              <a:latin typeface="Cambria" panose="02040503050406030204" pitchFamily="18" charset="0"/>
              <a:ea typeface="Cambria" panose="02040503050406030204" pitchFamily="18" charset="0"/>
            </a:endParaRPr>
          </a:p>
          <a:p>
            <a:endParaRPr lang="en-US" dirty="0"/>
          </a:p>
        </p:txBody>
      </p:sp>
    </p:spTree>
    <p:extLst>
      <p:ext uri="{BB962C8B-B14F-4D97-AF65-F5344CB8AC3E}">
        <p14:creationId xmlns:p14="http://schemas.microsoft.com/office/powerpoint/2010/main" val="2801475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3462A-1883-A541-AAEB-7818FF88FB67}"/>
              </a:ext>
            </a:extLst>
          </p:cNvPr>
          <p:cNvSpPr>
            <a:spLocks noGrp="1"/>
          </p:cNvSpPr>
          <p:nvPr>
            <p:ph type="title"/>
          </p:nvPr>
        </p:nvSpPr>
        <p:spPr/>
        <p:txBody>
          <a:bodyPr/>
          <a:lstStyle/>
          <a:p>
            <a:r>
              <a:rPr lang="en-US" dirty="0">
                <a:latin typeface="Cambria" panose="02040503050406030204" pitchFamily="18" charset="0"/>
                <a:ea typeface="Cambria" panose="02040503050406030204" pitchFamily="18" charset="0"/>
              </a:rPr>
              <a:t>Natural Resource Funds</a:t>
            </a:r>
          </a:p>
        </p:txBody>
      </p:sp>
      <p:sp>
        <p:nvSpPr>
          <p:cNvPr id="3" name="Content Placeholder 2">
            <a:extLst>
              <a:ext uri="{FF2B5EF4-FFF2-40B4-BE49-F238E27FC236}">
                <a16:creationId xmlns:a16="http://schemas.microsoft.com/office/drawing/2014/main" id="{15370D1D-0C9D-1F48-B5B3-DA252E7B2DB9}"/>
              </a:ext>
            </a:extLst>
          </p:cNvPr>
          <p:cNvSpPr>
            <a:spLocks noGrp="1"/>
          </p:cNvSpPr>
          <p:nvPr>
            <p:ph sz="half" idx="2"/>
          </p:nvPr>
        </p:nvSpPr>
        <p:spPr>
          <a:xfrm>
            <a:off x="875526" y="1519311"/>
            <a:ext cx="10478274" cy="4509931"/>
          </a:xfrm>
        </p:spPr>
        <p:txBody>
          <a:bodyPr>
            <a:normAutofit fontScale="92500" lnSpcReduction="20000"/>
          </a:bodyPr>
          <a:lstStyle/>
          <a:p>
            <a:r>
              <a:rPr lang="en-US" sz="2800" dirty="0">
                <a:latin typeface="Cambria" panose="02040503050406030204" pitchFamily="18" charset="0"/>
                <a:ea typeface="Cambria" panose="02040503050406030204" pitchFamily="18" charset="0"/>
              </a:rPr>
              <a:t>Purpose</a:t>
            </a:r>
          </a:p>
          <a:p>
            <a:pPr lvl="1"/>
            <a:r>
              <a:rPr lang="en-US" dirty="0">
                <a:latin typeface="Cambria" panose="02040503050406030204" pitchFamily="18" charset="0"/>
                <a:ea typeface="Cambria" panose="02040503050406030204" pitchFamily="18" charset="0"/>
              </a:rPr>
              <a:t>Bringing together all the revenues from the resources, ensuring present and future benefit and promoting transparence </a:t>
            </a:r>
            <a:r>
              <a:rPr lang="en-US" dirty="0" err="1">
                <a:latin typeface="Cambria" panose="02040503050406030204" pitchFamily="18" charset="0"/>
                <a:ea typeface="Cambria" panose="02040503050406030204" pitchFamily="18" charset="0"/>
              </a:rPr>
              <a:t>i.e</a:t>
            </a:r>
            <a:r>
              <a:rPr lang="en-US" dirty="0">
                <a:latin typeface="Cambria" panose="02040503050406030204" pitchFamily="18" charset="0"/>
                <a:ea typeface="Cambria" panose="02040503050406030204" pitchFamily="18" charset="0"/>
              </a:rPr>
              <a:t> common management of the resource revenues.</a:t>
            </a:r>
          </a:p>
          <a:p>
            <a:r>
              <a:rPr lang="en-US" sz="2800" dirty="0">
                <a:latin typeface="Cambria" panose="02040503050406030204" pitchFamily="18" charset="0"/>
                <a:ea typeface="Cambria" panose="02040503050406030204" pitchFamily="18" charset="0"/>
              </a:rPr>
              <a:t>Key aspects</a:t>
            </a:r>
          </a:p>
          <a:p>
            <a:pPr lvl="1"/>
            <a:r>
              <a:rPr lang="en-US" dirty="0">
                <a:latin typeface="Cambria" panose="02040503050406030204" pitchFamily="18" charset="0"/>
                <a:ea typeface="Cambria" panose="02040503050406030204" pitchFamily="18" charset="0"/>
              </a:rPr>
              <a:t>Governance (structure, process, relationship between the players, policies guiding the expenditure /investment decisions).</a:t>
            </a:r>
          </a:p>
          <a:p>
            <a:r>
              <a:rPr lang="en-US" sz="2800" dirty="0">
                <a:latin typeface="Cambria" panose="02040503050406030204" pitchFamily="18" charset="0"/>
                <a:ea typeface="Cambria" panose="02040503050406030204" pitchFamily="18" charset="0"/>
              </a:rPr>
              <a:t>Examples:</a:t>
            </a:r>
          </a:p>
          <a:p>
            <a:pPr lvl="1"/>
            <a:r>
              <a:rPr lang="en-US" dirty="0">
                <a:latin typeface="Cambria" panose="02040503050406030204" pitchFamily="18" charset="0"/>
                <a:ea typeface="Cambria" panose="02040503050406030204" pitchFamily="18" charset="0"/>
              </a:rPr>
              <a:t>Alaska Permanent Fund: 25%of royalties and bonus are paid into the fund and for reinvestment in bonds.</a:t>
            </a:r>
          </a:p>
          <a:p>
            <a:pPr lvl="1"/>
            <a:r>
              <a:rPr lang="en-US" dirty="0">
                <a:latin typeface="Cambria" panose="02040503050406030204" pitchFamily="18" charset="0"/>
                <a:ea typeface="Cambria" panose="02040503050406030204" pitchFamily="18" charset="0"/>
              </a:rPr>
              <a:t>Norwegian Petroleum Fund- Started in 1990 with monies initially used for investment in oversea bonds and stocks, now reorganized to a pension fund.</a:t>
            </a:r>
          </a:p>
          <a:p>
            <a:pPr lvl="1"/>
            <a:r>
              <a:rPr lang="en-US" dirty="0">
                <a:latin typeface="Cambria" panose="02040503050406030204" pitchFamily="18" charset="0"/>
                <a:ea typeface="Cambria" panose="02040503050406030204" pitchFamily="18" charset="0"/>
              </a:rPr>
              <a:t>Uganda Petroleum fund</a:t>
            </a:r>
          </a:p>
          <a:p>
            <a:pPr lvl="1"/>
            <a:r>
              <a:rPr lang="en-US" dirty="0">
                <a:latin typeface="Cambria" panose="02040503050406030204" pitchFamily="18" charset="0"/>
                <a:ea typeface="Cambria" panose="02040503050406030204" pitchFamily="18" charset="0"/>
              </a:rPr>
              <a:t>Ghana Petroleum Holding Fund, Ghana Stabilization Fund, Ghana Heritage Fund</a:t>
            </a:r>
          </a:p>
          <a:p>
            <a:pPr lvl="1"/>
            <a:r>
              <a:rPr lang="en-US" dirty="0">
                <a:latin typeface="Cambria" panose="02040503050406030204" pitchFamily="18" charset="0"/>
                <a:ea typeface="Cambria" panose="02040503050406030204" pitchFamily="18" charset="0"/>
              </a:rPr>
              <a:t>Alberta Heritage Fund</a:t>
            </a:r>
          </a:p>
          <a:p>
            <a:endParaRPr lang="en-US" dirty="0"/>
          </a:p>
        </p:txBody>
      </p:sp>
    </p:spTree>
    <p:extLst>
      <p:ext uri="{BB962C8B-B14F-4D97-AF65-F5344CB8AC3E}">
        <p14:creationId xmlns:p14="http://schemas.microsoft.com/office/powerpoint/2010/main" val="13657082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The Government Pension Fund Global">
            <a:hlinkClick r:id="" action="ppaction://media"/>
            <a:extLst>
              <a:ext uri="{FF2B5EF4-FFF2-40B4-BE49-F238E27FC236}">
                <a16:creationId xmlns:a16="http://schemas.microsoft.com/office/drawing/2014/main" id="{DFF46F87-954A-61CC-E146-B8E28E3B0AB0}"/>
              </a:ext>
            </a:extLst>
          </p:cNvPr>
          <p:cNvPicPr>
            <a:picLocks noRot="1" noChangeAspect="1"/>
          </p:cNvPicPr>
          <p:nvPr>
            <a:videoFile r:link="rId1"/>
          </p:nvPr>
        </p:nvPicPr>
        <p:blipFill>
          <a:blip r:embed="rId4"/>
          <a:stretch>
            <a:fillRect/>
          </a:stretch>
        </p:blipFill>
        <p:spPr>
          <a:xfrm>
            <a:off x="4062991" y="926926"/>
            <a:ext cx="8129009" cy="4453890"/>
          </a:xfrm>
          <a:prstGeom prst="rect">
            <a:avLst/>
          </a:prstGeom>
          <a:noFill/>
        </p:spPr>
      </p:pic>
      <p:sp>
        <p:nvSpPr>
          <p:cNvPr id="9" name="Text Placeholder 3">
            <a:extLst>
              <a:ext uri="{FF2B5EF4-FFF2-40B4-BE49-F238E27FC236}">
                <a16:creationId xmlns:a16="http://schemas.microsoft.com/office/drawing/2014/main" id="{05F4A1D5-11FE-0EE9-9457-4F08647DC0B7}"/>
              </a:ext>
            </a:extLst>
          </p:cNvPr>
          <p:cNvSpPr>
            <a:spLocks noGrp="1"/>
          </p:cNvSpPr>
          <p:nvPr>
            <p:ph type="body" sz="quarter" idx="15"/>
          </p:nvPr>
        </p:nvSpPr>
        <p:spPr>
          <a:xfrm>
            <a:off x="192449" y="1979393"/>
            <a:ext cx="3870542" cy="2899213"/>
          </a:xfrm>
        </p:spPr>
        <p:txBody>
          <a:bodyPr>
            <a:normAutofit/>
          </a:bodyPr>
          <a:lstStyle/>
          <a:p>
            <a:pPr algn="ctr"/>
            <a:r>
              <a:rPr lang="en-US" sz="4500" dirty="0">
                <a:latin typeface="Cambria" panose="02040503050406030204" pitchFamily="18" charset="0"/>
                <a:ea typeface="Cambria" panose="02040503050406030204" pitchFamily="18" charset="0"/>
              </a:rPr>
              <a:t>The Government Pension Fund of Norway</a:t>
            </a:r>
          </a:p>
          <a:p>
            <a:pPr algn="ctr"/>
            <a:endParaRPr lang="en-US" dirty="0"/>
          </a:p>
        </p:txBody>
      </p:sp>
    </p:spTree>
    <p:extLst>
      <p:ext uri="{BB962C8B-B14F-4D97-AF65-F5344CB8AC3E}">
        <p14:creationId xmlns:p14="http://schemas.microsoft.com/office/powerpoint/2010/main" val="1736468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with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23195B-D263-4F32-A5C0-14C1C76AA667}"/>
              </a:ext>
            </a:extLst>
          </p:cNvPr>
          <p:cNvSpPr>
            <a:spLocks noGrp="1"/>
          </p:cNvSpPr>
          <p:nvPr>
            <p:ph type="title"/>
          </p:nvPr>
        </p:nvSpPr>
        <p:spPr>
          <a:xfrm>
            <a:off x="599049" y="365125"/>
            <a:ext cx="10515600" cy="718087"/>
          </a:xfrm>
        </p:spPr>
        <p:txBody>
          <a:bodyPr>
            <a:normAutofit/>
          </a:bodyPr>
          <a:lstStyle/>
          <a:p>
            <a:r>
              <a:rPr lang="en-CA" sz="3800" dirty="0">
                <a:latin typeface="Cambria" panose="02040503050406030204" pitchFamily="18" charset="0"/>
                <a:ea typeface="Cambria" panose="02040503050406030204" pitchFamily="18" charset="0"/>
              </a:rPr>
              <a:t>Guyana </a:t>
            </a:r>
            <a:r>
              <a:rPr lang="en-CA" sz="3800" i="1" dirty="0">
                <a:latin typeface="Cambria" panose="02040503050406030204" pitchFamily="18" charset="0"/>
                <a:ea typeface="Cambria" panose="02040503050406030204" pitchFamily="18" charset="0"/>
              </a:rPr>
              <a:t>Natural Resource Fund Act </a:t>
            </a:r>
            <a:r>
              <a:rPr lang="en-CA" sz="3800" dirty="0">
                <a:latin typeface="Cambria" panose="02040503050406030204" pitchFamily="18" charset="0"/>
                <a:ea typeface="Cambria" panose="02040503050406030204" pitchFamily="18" charset="0"/>
              </a:rPr>
              <a:t>2019</a:t>
            </a:r>
          </a:p>
        </p:txBody>
      </p:sp>
      <p:sp>
        <p:nvSpPr>
          <p:cNvPr id="3" name="Content Placeholder 2">
            <a:extLst>
              <a:ext uri="{FF2B5EF4-FFF2-40B4-BE49-F238E27FC236}">
                <a16:creationId xmlns:a16="http://schemas.microsoft.com/office/drawing/2014/main" id="{1AA4E782-1258-4883-BCB2-056863A9EC2A}"/>
              </a:ext>
            </a:extLst>
          </p:cNvPr>
          <p:cNvSpPr>
            <a:spLocks noGrp="1"/>
          </p:cNvSpPr>
          <p:nvPr>
            <p:ph sz="half" idx="2"/>
          </p:nvPr>
        </p:nvSpPr>
        <p:spPr>
          <a:xfrm>
            <a:off x="557809" y="1376029"/>
            <a:ext cx="11533017" cy="5254958"/>
          </a:xfrm>
        </p:spPr>
        <p:txBody>
          <a:bodyPr>
            <a:noAutofit/>
          </a:bodyPr>
          <a:lstStyle/>
          <a:p>
            <a:r>
              <a:rPr lang="en-US" sz="2400" dirty="0">
                <a:latin typeface="Cambria" panose="02040503050406030204" pitchFamily="18" charset="0"/>
                <a:ea typeface="Cambria" panose="02040503050406030204" pitchFamily="18" charset="0"/>
              </a:rPr>
              <a:t>Oil and gas revenues, profits, taxes etc. to be deposited in Natural Resource Fund</a:t>
            </a:r>
          </a:p>
          <a:p>
            <a:pPr lvl="1"/>
            <a:r>
              <a:rPr lang="en-US" sz="2000" dirty="0">
                <a:latin typeface="Cambria" panose="02040503050406030204" pitchFamily="18" charset="0"/>
                <a:ea typeface="Cambria" panose="02040503050406030204" pitchFamily="18" charset="0"/>
              </a:rPr>
              <a:t>Managed by the Ministry of Finance </a:t>
            </a:r>
          </a:p>
          <a:p>
            <a:r>
              <a:rPr lang="en-US" sz="2400" dirty="0">
                <a:latin typeface="Cambria" panose="02040503050406030204" pitchFamily="18" charset="0"/>
                <a:ea typeface="Cambria" panose="02040503050406030204" pitchFamily="18" charset="0"/>
              </a:rPr>
              <a:t>Purpose is to manage the wealth for current and future generations:</a:t>
            </a:r>
          </a:p>
          <a:p>
            <a:pPr>
              <a:buFont typeface="Arial" panose="020B0604020202020204" pitchFamily="34" charset="0"/>
              <a:buChar char="•"/>
            </a:pPr>
            <a:r>
              <a:rPr lang="en-US" sz="2400" dirty="0">
                <a:latin typeface="Cambria" panose="02040503050406030204" pitchFamily="18" charset="0"/>
                <a:ea typeface="Cambria" panose="02040503050406030204" pitchFamily="18" charset="0"/>
              </a:rPr>
              <a:t>Oversight committee</a:t>
            </a:r>
          </a:p>
          <a:p>
            <a:pPr algn="l">
              <a:buFont typeface="Arial" panose="020B0604020202020204" pitchFamily="34" charset="0"/>
              <a:buChar char="•"/>
            </a:pPr>
            <a:r>
              <a:rPr lang="en-US" sz="2400" dirty="0">
                <a:latin typeface="Cambria" panose="02040503050406030204" pitchFamily="18" charset="0"/>
                <a:ea typeface="Cambria" panose="02040503050406030204" pitchFamily="18" charset="0"/>
              </a:rPr>
              <a:t>Investment committee - $</a:t>
            </a:r>
            <a:r>
              <a:rPr lang="en-US" sz="2000" dirty="0">
                <a:latin typeface="Cambria" panose="02040503050406030204" pitchFamily="18" charset="0"/>
                <a:ea typeface="Cambria" panose="02040503050406030204" pitchFamily="18" charset="0"/>
              </a:rPr>
              <a:t>500 million US in ‘safe’ investments</a:t>
            </a:r>
          </a:p>
          <a:p>
            <a:r>
              <a:rPr lang="en-US" sz="2400" dirty="0">
                <a:latin typeface="Cambria" panose="02040503050406030204" pitchFamily="18" charset="0"/>
                <a:ea typeface="Cambria" panose="02040503050406030204" pitchFamily="18" charset="0"/>
              </a:rPr>
              <a:t>Withdrawals – to be requested in annual budget</a:t>
            </a:r>
          </a:p>
          <a:p>
            <a:pPr lvl="1"/>
            <a:r>
              <a:rPr lang="en-US" sz="2000" dirty="0">
                <a:latin typeface="Cambria" panose="02040503050406030204" pitchFamily="18" charset="0"/>
                <a:ea typeface="Cambria" panose="02040503050406030204" pitchFamily="18" charset="0"/>
              </a:rPr>
              <a:t>National development and green economy priorities</a:t>
            </a:r>
          </a:p>
          <a:p>
            <a:pPr lvl="1"/>
            <a:r>
              <a:rPr lang="en-US" sz="2000" dirty="0">
                <a:latin typeface="Cambria" panose="02040503050406030204" pitchFamily="18" charset="0"/>
                <a:ea typeface="Cambria" panose="02040503050406030204" pitchFamily="18" charset="0"/>
              </a:rPr>
              <a:t>Natural disasters or emergencies</a:t>
            </a:r>
          </a:p>
          <a:p>
            <a:pPr lvl="1"/>
            <a:r>
              <a:rPr lang="en-US" sz="2000" dirty="0">
                <a:latin typeface="Cambria" panose="02040503050406030204" pitchFamily="18" charset="0"/>
                <a:ea typeface="Cambria" panose="02040503050406030204" pitchFamily="18" charset="0"/>
              </a:rPr>
              <a:t>‘Economically and Fiscally Sustainable’ amounts determined by Macroeconomic Committee</a:t>
            </a:r>
          </a:p>
        </p:txBody>
      </p:sp>
      <p:sp>
        <p:nvSpPr>
          <p:cNvPr id="4" name="Slide Number Placeholder 3">
            <a:extLst>
              <a:ext uri="{FF2B5EF4-FFF2-40B4-BE49-F238E27FC236}">
                <a16:creationId xmlns:a16="http://schemas.microsoft.com/office/drawing/2014/main" id="{A684E6BB-DA50-40BE-A5B7-C53710C1C0EB}"/>
              </a:ext>
            </a:extLst>
          </p:cNvPr>
          <p:cNvSpPr>
            <a:spLocks noGrp="1"/>
          </p:cNvSpPr>
          <p:nvPr>
            <p:ph type="sldNum" sz="quarter" idx="4294967295"/>
          </p:nvPr>
        </p:nvSpPr>
        <p:spPr>
          <a:xfrm>
            <a:off x="0" y="6448425"/>
            <a:ext cx="46672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F3354DC7-9D16-AB48-ACAA-9F492DB95213}" type="slidenum">
              <a:rPr lang="en-US" sz="1200" smtClean="0">
                <a:solidFill>
                  <a:prstClr val="black">
                    <a:tint val="75000"/>
                  </a:prstClr>
                </a:solidFill>
                <a:latin typeface="Calibri"/>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5021770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535B8-0A05-104E-B549-A4330C2CBA76}"/>
              </a:ext>
            </a:extLst>
          </p:cNvPr>
          <p:cNvSpPr>
            <a:spLocks noGrp="1"/>
          </p:cNvSpPr>
          <p:nvPr>
            <p:ph type="title"/>
          </p:nvPr>
        </p:nvSpPr>
        <p:spPr/>
        <p:txBody>
          <a:bodyPr>
            <a:normAutofit/>
          </a:bodyPr>
          <a:lstStyle/>
          <a:p>
            <a:r>
              <a:rPr lang="en-US" sz="3800" dirty="0">
                <a:latin typeface="Cambria" panose="02040503050406030204" pitchFamily="18" charset="0"/>
                <a:ea typeface="Cambria" panose="02040503050406030204" pitchFamily="18" charset="0"/>
              </a:rPr>
              <a:t>Environment and Social Considerations</a:t>
            </a:r>
          </a:p>
        </p:txBody>
      </p:sp>
      <p:sp>
        <p:nvSpPr>
          <p:cNvPr id="3" name="Content Placeholder 2">
            <a:extLst>
              <a:ext uri="{FF2B5EF4-FFF2-40B4-BE49-F238E27FC236}">
                <a16:creationId xmlns:a16="http://schemas.microsoft.com/office/drawing/2014/main" id="{F4C46342-1B46-3D43-90FD-42195BDA022B}"/>
              </a:ext>
            </a:extLst>
          </p:cNvPr>
          <p:cNvSpPr>
            <a:spLocks noGrp="1"/>
          </p:cNvSpPr>
          <p:nvPr>
            <p:ph sz="half" idx="2"/>
          </p:nvPr>
        </p:nvSpPr>
        <p:spPr>
          <a:xfrm>
            <a:off x="856863" y="1583578"/>
            <a:ext cx="10478274" cy="4203617"/>
          </a:xfrm>
        </p:spPr>
        <p:txBody>
          <a:bodyPr>
            <a:normAutofit lnSpcReduction="10000"/>
          </a:bodyPr>
          <a:lstStyle/>
          <a:p>
            <a:r>
              <a:rPr lang="en-US" dirty="0">
                <a:latin typeface="Cambria" panose="02040503050406030204" pitchFamily="18" charset="0"/>
                <a:ea typeface="Cambria" panose="02040503050406030204" pitchFamily="18" charset="0"/>
              </a:rPr>
              <a:t>Growing pressure to demonstrate environmental stewardship while also encouraging oil and gas investment</a:t>
            </a:r>
          </a:p>
          <a:p>
            <a:pPr lvl="1"/>
            <a:r>
              <a:rPr lang="en-US" dirty="0">
                <a:latin typeface="Cambria" panose="02040503050406030204" pitchFamily="18" charset="0"/>
                <a:ea typeface="Cambria" panose="02040503050406030204" pitchFamily="18" charset="0"/>
              </a:rPr>
              <a:t>Sensitive marine ecosystems, rising sea levels</a:t>
            </a:r>
          </a:p>
          <a:p>
            <a:pPr lvl="1"/>
            <a:r>
              <a:rPr lang="en-US" dirty="0">
                <a:latin typeface="Cambria" panose="02040503050406030204" pitchFamily="18" charset="0"/>
                <a:ea typeface="Cambria" panose="02040503050406030204" pitchFamily="18" charset="0"/>
              </a:rPr>
              <a:t>Gas flaring </a:t>
            </a:r>
          </a:p>
          <a:p>
            <a:pPr lvl="1"/>
            <a:r>
              <a:rPr lang="en-US" dirty="0">
                <a:latin typeface="Cambria" panose="02040503050406030204" pitchFamily="18" charset="0"/>
                <a:ea typeface="Cambria" panose="02040503050406030204" pitchFamily="18" charset="0"/>
              </a:rPr>
              <a:t>Citizen activism, anti-oil movements</a:t>
            </a:r>
          </a:p>
          <a:p>
            <a:pPr lvl="1"/>
            <a:r>
              <a:rPr lang="en-US" dirty="0">
                <a:latin typeface="Cambria" panose="02040503050406030204" pitchFamily="18" charset="0"/>
                <a:ea typeface="Cambria" panose="02040503050406030204" pitchFamily="18" charset="0"/>
              </a:rPr>
              <a:t>Reputational risk – especially as a ‘green champion’ </a:t>
            </a:r>
          </a:p>
          <a:p>
            <a:r>
              <a:rPr lang="en-US" dirty="0">
                <a:latin typeface="Cambria" panose="02040503050406030204" pitchFamily="18" charset="0"/>
                <a:ea typeface="Cambria" panose="02040503050406030204" pitchFamily="18" charset="0"/>
              </a:rPr>
              <a:t>Periods of rapid growth put pressure on public infrastructure and services</a:t>
            </a:r>
          </a:p>
          <a:p>
            <a:r>
              <a:rPr lang="en-US" dirty="0">
                <a:latin typeface="Cambria" panose="02040503050406030204" pitchFamily="18" charset="0"/>
                <a:ea typeface="Cambria" panose="02040503050406030204" pitchFamily="18" charset="0"/>
              </a:rPr>
              <a:t>Alberta example – the economy has historically been heavily reliant on oil and gas activity – what does that look like a generation or two from now?</a:t>
            </a:r>
          </a:p>
        </p:txBody>
      </p:sp>
    </p:spTree>
    <p:extLst>
      <p:ext uri="{BB962C8B-B14F-4D97-AF65-F5344CB8AC3E}">
        <p14:creationId xmlns:p14="http://schemas.microsoft.com/office/powerpoint/2010/main" val="13817107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3923A-7F2B-9F40-8A45-6D2C34DC8B5E}"/>
              </a:ext>
            </a:extLst>
          </p:cNvPr>
          <p:cNvSpPr>
            <a:spLocks noGrp="1"/>
          </p:cNvSpPr>
          <p:nvPr>
            <p:ph type="title"/>
          </p:nvPr>
        </p:nvSpPr>
        <p:spPr>
          <a:xfrm>
            <a:off x="838200" y="0"/>
            <a:ext cx="10515600" cy="1325563"/>
          </a:xfrm>
        </p:spPr>
        <p:txBody>
          <a:bodyPr>
            <a:normAutofit/>
          </a:bodyPr>
          <a:lstStyle/>
          <a:p>
            <a:pPr algn="ctr"/>
            <a:r>
              <a:rPr lang="en-US" sz="3800" dirty="0">
                <a:latin typeface="Cambria" panose="02040503050406030204" pitchFamily="18" charset="0"/>
                <a:ea typeface="Cambria" panose="02040503050406030204" pitchFamily="18" charset="0"/>
              </a:rPr>
              <a:t>Common Impact of Extractive Industries </a:t>
            </a:r>
          </a:p>
        </p:txBody>
      </p:sp>
      <p:sp>
        <p:nvSpPr>
          <p:cNvPr id="8" name="TextBox 7">
            <a:extLst>
              <a:ext uri="{FF2B5EF4-FFF2-40B4-BE49-F238E27FC236}">
                <a16:creationId xmlns:a16="http://schemas.microsoft.com/office/drawing/2014/main" id="{74D19B5D-D4E1-A753-8A79-198DDC4DBD87}"/>
              </a:ext>
            </a:extLst>
          </p:cNvPr>
          <p:cNvSpPr txBox="1"/>
          <p:nvPr/>
        </p:nvSpPr>
        <p:spPr>
          <a:xfrm>
            <a:off x="8872152" y="5527204"/>
            <a:ext cx="2866767" cy="383059"/>
          </a:xfrm>
          <a:prstGeom prst="rect">
            <a:avLst/>
          </a:prstGeom>
          <a:noFill/>
        </p:spPr>
        <p:txBody>
          <a:bodyPr wrap="square" rtlCol="0">
            <a:spAutoFit/>
          </a:bodyPr>
          <a:lstStyle/>
          <a:p>
            <a:r>
              <a:rPr lang="en-US" i="1" dirty="0">
                <a:latin typeface="Cambria" panose="02040503050406030204" pitchFamily="18" charset="0"/>
                <a:ea typeface="Cambria" panose="02040503050406030204" pitchFamily="18" charset="0"/>
              </a:rPr>
              <a:t>Source: adapted from WGEI</a:t>
            </a:r>
          </a:p>
        </p:txBody>
      </p:sp>
      <p:pic>
        <p:nvPicPr>
          <p:cNvPr id="4" name="Picture 3">
            <a:extLst>
              <a:ext uri="{FF2B5EF4-FFF2-40B4-BE49-F238E27FC236}">
                <a16:creationId xmlns:a16="http://schemas.microsoft.com/office/drawing/2014/main" id="{26728F5D-A25B-30EF-25A3-586E1F4FF85D}"/>
              </a:ext>
            </a:extLst>
          </p:cNvPr>
          <p:cNvPicPr>
            <a:picLocks noChangeAspect="1"/>
          </p:cNvPicPr>
          <p:nvPr/>
        </p:nvPicPr>
        <p:blipFill>
          <a:blip r:embed="rId3"/>
          <a:stretch>
            <a:fillRect/>
          </a:stretch>
        </p:blipFill>
        <p:spPr>
          <a:xfrm>
            <a:off x="1216149" y="947737"/>
            <a:ext cx="9759702" cy="4693122"/>
          </a:xfrm>
          <a:prstGeom prst="rect">
            <a:avLst/>
          </a:prstGeom>
        </p:spPr>
      </p:pic>
    </p:spTree>
    <p:extLst>
      <p:ext uri="{BB962C8B-B14F-4D97-AF65-F5344CB8AC3E}">
        <p14:creationId xmlns:p14="http://schemas.microsoft.com/office/powerpoint/2010/main" val="27183542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3923A-7F2B-9F40-8A45-6D2C34DC8B5E}"/>
              </a:ext>
            </a:extLst>
          </p:cNvPr>
          <p:cNvSpPr>
            <a:spLocks noGrp="1"/>
          </p:cNvSpPr>
          <p:nvPr>
            <p:ph type="title"/>
          </p:nvPr>
        </p:nvSpPr>
        <p:spPr>
          <a:xfrm>
            <a:off x="838200" y="0"/>
            <a:ext cx="10515600" cy="1325563"/>
          </a:xfrm>
        </p:spPr>
        <p:txBody>
          <a:bodyPr>
            <a:normAutofit/>
          </a:bodyPr>
          <a:lstStyle/>
          <a:p>
            <a:pPr algn="ctr"/>
            <a:r>
              <a:rPr lang="en-US" sz="3800" dirty="0">
                <a:latin typeface="Cambria" panose="02040503050406030204" pitchFamily="18" charset="0"/>
                <a:ea typeface="Cambria" panose="02040503050406030204" pitchFamily="18" charset="0"/>
              </a:rPr>
              <a:t>Common Impact of Extractive Industries </a:t>
            </a:r>
          </a:p>
        </p:txBody>
      </p:sp>
      <p:sp>
        <p:nvSpPr>
          <p:cNvPr id="8" name="TextBox 7">
            <a:extLst>
              <a:ext uri="{FF2B5EF4-FFF2-40B4-BE49-F238E27FC236}">
                <a16:creationId xmlns:a16="http://schemas.microsoft.com/office/drawing/2014/main" id="{74D19B5D-D4E1-A753-8A79-198DDC4DBD87}"/>
              </a:ext>
            </a:extLst>
          </p:cNvPr>
          <p:cNvSpPr txBox="1"/>
          <p:nvPr/>
        </p:nvSpPr>
        <p:spPr>
          <a:xfrm>
            <a:off x="9086592" y="5812180"/>
            <a:ext cx="2866767" cy="383059"/>
          </a:xfrm>
          <a:prstGeom prst="rect">
            <a:avLst/>
          </a:prstGeom>
          <a:noFill/>
        </p:spPr>
        <p:txBody>
          <a:bodyPr wrap="square" rtlCol="0">
            <a:spAutoFit/>
          </a:bodyPr>
          <a:lstStyle/>
          <a:p>
            <a:r>
              <a:rPr lang="en-US" i="1" dirty="0">
                <a:latin typeface="Cambria" panose="02040503050406030204" pitchFamily="18" charset="0"/>
                <a:ea typeface="Cambria" panose="02040503050406030204" pitchFamily="18" charset="0"/>
              </a:rPr>
              <a:t>Source: adapted from WGEI</a:t>
            </a:r>
          </a:p>
        </p:txBody>
      </p:sp>
      <p:pic>
        <p:nvPicPr>
          <p:cNvPr id="5" name="Picture 4">
            <a:extLst>
              <a:ext uri="{FF2B5EF4-FFF2-40B4-BE49-F238E27FC236}">
                <a16:creationId xmlns:a16="http://schemas.microsoft.com/office/drawing/2014/main" id="{8FE0F3DC-1C21-B1FC-DEC8-AEF4BB1E2826}"/>
              </a:ext>
            </a:extLst>
          </p:cNvPr>
          <p:cNvPicPr>
            <a:picLocks noChangeAspect="1"/>
          </p:cNvPicPr>
          <p:nvPr/>
        </p:nvPicPr>
        <p:blipFill>
          <a:blip r:embed="rId3"/>
          <a:stretch>
            <a:fillRect/>
          </a:stretch>
        </p:blipFill>
        <p:spPr>
          <a:xfrm>
            <a:off x="1672023" y="854290"/>
            <a:ext cx="8847953" cy="5055973"/>
          </a:xfrm>
          <a:prstGeom prst="rect">
            <a:avLst/>
          </a:prstGeom>
        </p:spPr>
      </p:pic>
    </p:spTree>
    <p:extLst>
      <p:ext uri="{BB962C8B-B14F-4D97-AF65-F5344CB8AC3E}">
        <p14:creationId xmlns:p14="http://schemas.microsoft.com/office/powerpoint/2010/main" val="12382976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0F05CA5-647E-524D-8101-C3EF51AB256C}"/>
              </a:ext>
            </a:extLst>
          </p:cNvPr>
          <p:cNvSpPr>
            <a:spLocks noGrp="1"/>
          </p:cNvSpPr>
          <p:nvPr>
            <p:ph type="body" sz="quarter" idx="11"/>
          </p:nvPr>
        </p:nvSpPr>
        <p:spPr/>
        <p:txBody>
          <a:bodyPr/>
          <a:lstStyle/>
          <a:p>
            <a:r>
              <a:rPr lang="en-US" dirty="0"/>
              <a:t>10 minutes</a:t>
            </a:r>
          </a:p>
        </p:txBody>
      </p:sp>
      <p:sp>
        <p:nvSpPr>
          <p:cNvPr id="2" name="Title 1">
            <a:extLst>
              <a:ext uri="{FF2B5EF4-FFF2-40B4-BE49-F238E27FC236}">
                <a16:creationId xmlns:a16="http://schemas.microsoft.com/office/drawing/2014/main" id="{E639FB8D-7BF5-3847-9CF4-D5053CDF6D39}"/>
              </a:ext>
            </a:extLst>
          </p:cNvPr>
          <p:cNvSpPr>
            <a:spLocks noGrp="1"/>
          </p:cNvSpPr>
          <p:nvPr>
            <p:ph type="title"/>
          </p:nvPr>
        </p:nvSpPr>
        <p:spPr/>
        <p:txBody>
          <a:bodyPr/>
          <a:lstStyle/>
          <a:p>
            <a:pPr algn="ctr"/>
            <a:r>
              <a:rPr lang="en-US" dirty="0">
                <a:latin typeface="Cambria" panose="02040503050406030204" pitchFamily="18" charset="0"/>
                <a:ea typeface="Cambria" panose="02040503050406030204" pitchFamily="18" charset="0"/>
              </a:rPr>
              <a:t>Corruption Risk</a:t>
            </a:r>
          </a:p>
        </p:txBody>
      </p:sp>
      <p:sp>
        <p:nvSpPr>
          <p:cNvPr id="7" name="Content Placeholder 6">
            <a:extLst>
              <a:ext uri="{FF2B5EF4-FFF2-40B4-BE49-F238E27FC236}">
                <a16:creationId xmlns:a16="http://schemas.microsoft.com/office/drawing/2014/main" id="{51036A28-94B9-2744-824D-1DC11A442C1E}"/>
              </a:ext>
            </a:extLst>
          </p:cNvPr>
          <p:cNvSpPr>
            <a:spLocks noGrp="1"/>
          </p:cNvSpPr>
          <p:nvPr>
            <p:ph sz="half" idx="2"/>
          </p:nvPr>
        </p:nvSpPr>
        <p:spPr>
          <a:xfrm>
            <a:off x="961745" y="1690688"/>
            <a:ext cx="5042022" cy="4146998"/>
          </a:xfrm>
        </p:spPr>
        <p:txBody>
          <a:bodyPr>
            <a:normAutofit/>
          </a:bodyPr>
          <a:lstStyle/>
          <a:p>
            <a:pPr marL="0" indent="0" algn="ctr">
              <a:buNone/>
            </a:pPr>
            <a:endParaRPr lang="en-US" sz="4000" dirty="0">
              <a:latin typeface="Cambria" panose="02040503050406030204" pitchFamily="18" charset="0"/>
              <a:ea typeface="Cambria" panose="02040503050406030204" pitchFamily="18" charset="0"/>
            </a:endParaRPr>
          </a:p>
          <a:p>
            <a:pPr marL="0" indent="0" algn="ctr">
              <a:buNone/>
            </a:pPr>
            <a:r>
              <a:rPr lang="en-US" sz="4000" dirty="0">
                <a:latin typeface="Cambria" panose="02040503050406030204" pitchFamily="18" charset="0"/>
                <a:ea typeface="Cambria" panose="02040503050406030204" pitchFamily="18" charset="0"/>
              </a:rPr>
              <a:t>What areas do you think are prone to corruption in the oil extraction industry?</a:t>
            </a:r>
          </a:p>
        </p:txBody>
      </p:sp>
    </p:spTree>
    <p:extLst>
      <p:ext uri="{BB962C8B-B14F-4D97-AF65-F5344CB8AC3E}">
        <p14:creationId xmlns:p14="http://schemas.microsoft.com/office/powerpoint/2010/main" val="42834488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A835D-4483-9949-96BA-7B1DA84A2B5A}"/>
              </a:ext>
            </a:extLst>
          </p:cNvPr>
          <p:cNvSpPr>
            <a:spLocks noGrp="1"/>
          </p:cNvSpPr>
          <p:nvPr>
            <p:ph type="title"/>
          </p:nvPr>
        </p:nvSpPr>
        <p:spPr/>
        <p:txBody>
          <a:bodyPr>
            <a:normAutofit/>
          </a:bodyPr>
          <a:lstStyle/>
          <a:p>
            <a:r>
              <a:rPr lang="en-US" sz="3800" dirty="0">
                <a:latin typeface="Cambria" panose="02040503050406030204" pitchFamily="18" charset="0"/>
                <a:ea typeface="Cambria" panose="02040503050406030204" pitchFamily="18" charset="0"/>
              </a:rPr>
              <a:t>Areas prone to corruption</a:t>
            </a:r>
          </a:p>
        </p:txBody>
      </p:sp>
      <p:sp>
        <p:nvSpPr>
          <p:cNvPr id="3" name="Content Placeholder 2">
            <a:extLst>
              <a:ext uri="{FF2B5EF4-FFF2-40B4-BE49-F238E27FC236}">
                <a16:creationId xmlns:a16="http://schemas.microsoft.com/office/drawing/2014/main" id="{29D81E35-52E1-BF43-883C-2740900D325C}"/>
              </a:ext>
            </a:extLst>
          </p:cNvPr>
          <p:cNvSpPr>
            <a:spLocks noGrp="1"/>
          </p:cNvSpPr>
          <p:nvPr>
            <p:ph sz="half" idx="2"/>
          </p:nvPr>
        </p:nvSpPr>
        <p:spPr>
          <a:xfrm>
            <a:off x="875526" y="1513108"/>
            <a:ext cx="10478274" cy="4203617"/>
          </a:xfrm>
        </p:spPr>
        <p:txBody>
          <a:bodyPr>
            <a:normAutofit fontScale="92500" lnSpcReduction="20000"/>
          </a:bodyPr>
          <a:lstStyle/>
          <a:p>
            <a:r>
              <a:rPr lang="en-US" dirty="0">
                <a:latin typeface="Cambria" panose="02040503050406030204" pitchFamily="18" charset="0"/>
                <a:ea typeface="Cambria" panose="02040503050406030204" pitchFamily="18" charset="0"/>
              </a:rPr>
              <a:t>License award and allocation</a:t>
            </a:r>
          </a:p>
          <a:p>
            <a:pPr lvl="1"/>
            <a:r>
              <a:rPr lang="en-US" dirty="0">
                <a:latin typeface="Cambria" panose="02040503050406030204" pitchFamily="18" charset="0"/>
                <a:ea typeface="Cambria" panose="02040503050406030204" pitchFamily="18" charset="0"/>
              </a:rPr>
              <a:t>much room for judgment and discretion when applying existing regulatory processes</a:t>
            </a:r>
          </a:p>
          <a:p>
            <a:r>
              <a:rPr lang="en-US" dirty="0">
                <a:latin typeface="Cambria" panose="02040503050406030204" pitchFamily="18" charset="0"/>
                <a:ea typeface="Cambria" panose="02040503050406030204" pitchFamily="18" charset="0"/>
              </a:rPr>
              <a:t>Contract Management</a:t>
            </a:r>
          </a:p>
          <a:p>
            <a:r>
              <a:rPr lang="en-US" dirty="0">
                <a:latin typeface="Cambria" panose="02040503050406030204" pitchFamily="18" charset="0"/>
                <a:ea typeface="Cambria" panose="02040503050406030204" pitchFamily="18" charset="0"/>
              </a:rPr>
              <a:t>Revenue</a:t>
            </a:r>
          </a:p>
          <a:p>
            <a:pPr lvl="1"/>
            <a:r>
              <a:rPr lang="en-US" dirty="0">
                <a:latin typeface="Cambria" panose="02040503050406030204" pitchFamily="18" charset="0"/>
                <a:ea typeface="Cambria" panose="02040503050406030204" pitchFamily="18" charset="0"/>
              </a:rPr>
              <a:t>Strong reliance on self-reported data</a:t>
            </a:r>
          </a:p>
          <a:p>
            <a:pPr lvl="1"/>
            <a:r>
              <a:rPr lang="en-US" dirty="0">
                <a:latin typeface="Cambria" panose="02040503050406030204" pitchFamily="18" charset="0"/>
                <a:ea typeface="Cambria" panose="02040503050406030204" pitchFamily="18" charset="0"/>
              </a:rPr>
              <a:t>Very large revenues</a:t>
            </a:r>
          </a:p>
          <a:p>
            <a:pPr lvl="1"/>
            <a:r>
              <a:rPr lang="en-US" dirty="0">
                <a:latin typeface="Cambria" panose="02040503050406030204" pitchFamily="18" charset="0"/>
                <a:ea typeface="Cambria" panose="02040503050406030204" pitchFamily="18" charset="0"/>
              </a:rPr>
              <a:t>Limited information</a:t>
            </a:r>
          </a:p>
          <a:p>
            <a:pPr lvl="1"/>
            <a:r>
              <a:rPr lang="en-US" dirty="0">
                <a:latin typeface="Cambria" panose="02040503050406030204" pitchFamily="18" charset="0"/>
                <a:ea typeface="Cambria" panose="02040503050406030204" pitchFamily="18" charset="0"/>
              </a:rPr>
              <a:t>Money laundering </a:t>
            </a:r>
          </a:p>
          <a:p>
            <a:r>
              <a:rPr lang="en-US" dirty="0">
                <a:latin typeface="Cambria" panose="02040503050406030204" pitchFamily="18" charset="0"/>
                <a:ea typeface="Cambria" panose="02040503050406030204" pitchFamily="18" charset="0"/>
              </a:rPr>
              <a:t>Environmental and Social Impacts</a:t>
            </a:r>
          </a:p>
          <a:p>
            <a:pPr lvl="1"/>
            <a:r>
              <a:rPr lang="en-US" dirty="0">
                <a:latin typeface="Cambria" panose="02040503050406030204" pitchFamily="18" charset="0"/>
                <a:ea typeface="Cambria" panose="02040503050406030204" pitchFamily="18" charset="0"/>
              </a:rPr>
              <a:t>Depriving people of livelihood</a:t>
            </a:r>
          </a:p>
          <a:p>
            <a:pPr lvl="1"/>
            <a:r>
              <a:rPr lang="en-US" dirty="0">
                <a:latin typeface="Cambria" panose="02040503050406030204" pitchFamily="18" charset="0"/>
                <a:ea typeface="Cambria" panose="02040503050406030204" pitchFamily="18" charset="0"/>
              </a:rPr>
              <a:t>Unsustainable extraction patterns</a:t>
            </a:r>
          </a:p>
          <a:p>
            <a:pPr lvl="1"/>
            <a:endParaRPr lang="en-US"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6878987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AD2702-65BF-3C42-85E3-0E6176C94F33}"/>
              </a:ext>
            </a:extLst>
          </p:cNvPr>
          <p:cNvSpPr>
            <a:spLocks noGrp="1"/>
          </p:cNvSpPr>
          <p:nvPr>
            <p:ph type="title"/>
          </p:nvPr>
        </p:nvSpPr>
        <p:spPr>
          <a:xfrm>
            <a:off x="838200" y="365125"/>
            <a:ext cx="2994764" cy="2473379"/>
          </a:xfrm>
        </p:spPr>
        <p:txBody>
          <a:bodyPr>
            <a:normAutofit/>
          </a:bodyPr>
          <a:lstStyle/>
          <a:p>
            <a:pPr algn="ctr"/>
            <a:r>
              <a:rPr lang="en-US" dirty="0">
                <a:latin typeface="Cambria" panose="02040503050406030204" pitchFamily="18" charset="0"/>
                <a:ea typeface="Cambria" panose="02040503050406030204" pitchFamily="18" charset="0"/>
              </a:rPr>
              <a:t>The</a:t>
            </a:r>
            <a:br>
              <a:rPr lang="en-US" dirty="0">
                <a:latin typeface="Cambria" panose="02040503050406030204" pitchFamily="18" charset="0"/>
                <a:ea typeface="Cambria" panose="02040503050406030204" pitchFamily="18" charset="0"/>
              </a:rPr>
            </a:br>
            <a:r>
              <a:rPr lang="en-US" dirty="0">
                <a:latin typeface="Cambria" panose="02040503050406030204" pitchFamily="18" charset="0"/>
                <a:ea typeface="Cambria" panose="02040503050406030204" pitchFamily="18" charset="0"/>
              </a:rPr>
              <a:t>Fraud </a:t>
            </a:r>
            <a:br>
              <a:rPr lang="en-US" dirty="0">
                <a:latin typeface="Cambria" panose="02040503050406030204" pitchFamily="18" charset="0"/>
                <a:ea typeface="Cambria" panose="02040503050406030204" pitchFamily="18" charset="0"/>
              </a:rPr>
            </a:br>
            <a:r>
              <a:rPr lang="en-US" dirty="0">
                <a:latin typeface="Cambria" panose="02040503050406030204" pitchFamily="18" charset="0"/>
                <a:ea typeface="Cambria" panose="02040503050406030204" pitchFamily="18" charset="0"/>
              </a:rPr>
              <a:t>Triangle </a:t>
            </a:r>
          </a:p>
        </p:txBody>
      </p:sp>
      <p:sp>
        <p:nvSpPr>
          <p:cNvPr id="4" name="Slide Number Placeholder 3">
            <a:extLst>
              <a:ext uri="{FF2B5EF4-FFF2-40B4-BE49-F238E27FC236}">
                <a16:creationId xmlns:a16="http://schemas.microsoft.com/office/drawing/2014/main" id="{1E4E09EC-24FA-5640-9BF0-69E14A4A6CE8}"/>
              </a:ext>
            </a:extLst>
          </p:cNvPr>
          <p:cNvSpPr>
            <a:spLocks noGrp="1"/>
          </p:cNvSpPr>
          <p:nvPr>
            <p:ph type="sldNum" sz="quarter" idx="4294967295"/>
          </p:nvPr>
        </p:nvSpPr>
        <p:spPr>
          <a:xfrm>
            <a:off x="0" y="6448425"/>
            <a:ext cx="466725" cy="365125"/>
          </a:xfrm>
          <a:prstGeom prst="rect">
            <a:avLst/>
          </a:prstGeom>
        </p:spPr>
        <p:txBody>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F3354DC7-9D16-AB48-ACAA-9F492DB95213}" type="slidenum">
              <a:rPr lang="en-US" sz="1200" smtClean="0">
                <a:solidFill>
                  <a:prstClr val="black">
                    <a:tint val="75000"/>
                  </a:prstClr>
                </a:solidFill>
                <a:latin typeface="Calibri"/>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grpSp>
        <p:nvGrpSpPr>
          <p:cNvPr id="9" name="Group 8">
            <a:extLst>
              <a:ext uri="{FF2B5EF4-FFF2-40B4-BE49-F238E27FC236}">
                <a16:creationId xmlns:a16="http://schemas.microsoft.com/office/drawing/2014/main" id="{3B6CCB87-707B-3745-9F58-7C0952103673}"/>
              </a:ext>
            </a:extLst>
          </p:cNvPr>
          <p:cNvGrpSpPr/>
          <p:nvPr/>
        </p:nvGrpSpPr>
        <p:grpSpPr>
          <a:xfrm>
            <a:off x="3626069" y="759887"/>
            <a:ext cx="6195848" cy="5139366"/>
            <a:chOff x="4076794" y="1308538"/>
            <a:chExt cx="5139366" cy="5139366"/>
          </a:xfrm>
          <a:solidFill>
            <a:srgbClr val="5A7D79"/>
          </a:solidFill>
        </p:grpSpPr>
        <p:sp>
          <p:nvSpPr>
            <p:cNvPr id="10" name="Freeform 9">
              <a:extLst>
                <a:ext uri="{FF2B5EF4-FFF2-40B4-BE49-F238E27FC236}">
                  <a16:creationId xmlns:a16="http://schemas.microsoft.com/office/drawing/2014/main" id="{A58BDD20-7BAF-B948-A756-99ACE6311E0A}"/>
                </a:ext>
              </a:extLst>
            </p:cNvPr>
            <p:cNvSpPr/>
            <p:nvPr/>
          </p:nvSpPr>
          <p:spPr>
            <a:xfrm>
              <a:off x="5361635" y="1308538"/>
              <a:ext cx="2569683" cy="2569683"/>
            </a:xfrm>
            <a:custGeom>
              <a:avLst/>
              <a:gdLst>
                <a:gd name="connsiteX0" fmla="*/ 0 w 2569683"/>
                <a:gd name="connsiteY0" fmla="*/ 2569683 h 2569683"/>
                <a:gd name="connsiteX1" fmla="*/ 1284842 w 2569683"/>
                <a:gd name="connsiteY1" fmla="*/ 0 h 2569683"/>
                <a:gd name="connsiteX2" fmla="*/ 2569683 w 2569683"/>
                <a:gd name="connsiteY2" fmla="*/ 2569683 h 2569683"/>
                <a:gd name="connsiteX3" fmla="*/ 0 w 2569683"/>
                <a:gd name="connsiteY3" fmla="*/ 2569683 h 2569683"/>
              </a:gdLst>
              <a:ahLst/>
              <a:cxnLst>
                <a:cxn ang="0">
                  <a:pos x="connsiteX0" y="connsiteY0"/>
                </a:cxn>
                <a:cxn ang="0">
                  <a:pos x="connsiteX1" y="connsiteY1"/>
                </a:cxn>
                <a:cxn ang="0">
                  <a:pos x="connsiteX2" y="connsiteY2"/>
                </a:cxn>
                <a:cxn ang="0">
                  <a:pos x="connsiteX3" y="connsiteY3"/>
                </a:cxn>
              </a:cxnLst>
              <a:rect l="l" t="t" r="r" b="b"/>
              <a:pathLst>
                <a:path w="2569683" h="2569683">
                  <a:moveTo>
                    <a:pt x="0" y="2569683"/>
                  </a:moveTo>
                  <a:lnTo>
                    <a:pt x="1284842" y="0"/>
                  </a:lnTo>
                  <a:lnTo>
                    <a:pt x="2569683" y="2569683"/>
                  </a:lnTo>
                  <a:lnTo>
                    <a:pt x="0" y="2569683"/>
                  </a:lnTo>
                  <a:close/>
                </a:path>
              </a:pathLst>
            </a:cu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18621" tIns="1361042" rIns="718621" bIns="76200" numCol="1" spcCol="1270" anchor="ctr" anchorCtr="0">
              <a:noAutofit/>
            </a:bodyPr>
            <a:lstStyle/>
            <a:p>
              <a:pPr marL="0" lvl="0" indent="0" algn="ctr" defTabSz="889000">
                <a:lnSpc>
                  <a:spcPct val="90000"/>
                </a:lnSpc>
                <a:spcBef>
                  <a:spcPct val="0"/>
                </a:spcBef>
                <a:spcAft>
                  <a:spcPct val="35000"/>
                </a:spcAft>
                <a:buNone/>
              </a:pPr>
              <a:endParaRPr lang="en-US" sz="2000" kern="1200">
                <a:latin typeface="Cambria" panose="02040503050406030204" pitchFamily="18" charset="0"/>
                <a:ea typeface="Cambria" panose="02040503050406030204" pitchFamily="18" charset="0"/>
              </a:endParaRPr>
            </a:p>
          </p:txBody>
        </p:sp>
        <p:sp>
          <p:nvSpPr>
            <p:cNvPr id="11" name="Freeform 10">
              <a:extLst>
                <a:ext uri="{FF2B5EF4-FFF2-40B4-BE49-F238E27FC236}">
                  <a16:creationId xmlns:a16="http://schemas.microsoft.com/office/drawing/2014/main" id="{9F160D83-4723-EF40-BD64-AEB300D65B2B}"/>
                </a:ext>
              </a:extLst>
            </p:cNvPr>
            <p:cNvSpPr/>
            <p:nvPr/>
          </p:nvSpPr>
          <p:spPr>
            <a:xfrm>
              <a:off x="4076794" y="3878221"/>
              <a:ext cx="2569683" cy="2569683"/>
            </a:xfrm>
            <a:custGeom>
              <a:avLst/>
              <a:gdLst>
                <a:gd name="connsiteX0" fmla="*/ 0 w 2569683"/>
                <a:gd name="connsiteY0" fmla="*/ 2569683 h 2569683"/>
                <a:gd name="connsiteX1" fmla="*/ 1284842 w 2569683"/>
                <a:gd name="connsiteY1" fmla="*/ 0 h 2569683"/>
                <a:gd name="connsiteX2" fmla="*/ 2569683 w 2569683"/>
                <a:gd name="connsiteY2" fmla="*/ 2569683 h 2569683"/>
                <a:gd name="connsiteX3" fmla="*/ 0 w 2569683"/>
                <a:gd name="connsiteY3" fmla="*/ 2569683 h 2569683"/>
              </a:gdLst>
              <a:ahLst/>
              <a:cxnLst>
                <a:cxn ang="0">
                  <a:pos x="connsiteX0" y="connsiteY0"/>
                </a:cxn>
                <a:cxn ang="0">
                  <a:pos x="connsiteX1" y="connsiteY1"/>
                </a:cxn>
                <a:cxn ang="0">
                  <a:pos x="connsiteX2" y="connsiteY2"/>
                </a:cxn>
                <a:cxn ang="0">
                  <a:pos x="connsiteX3" y="connsiteY3"/>
                </a:cxn>
              </a:cxnLst>
              <a:rect l="l" t="t" r="r" b="b"/>
              <a:pathLst>
                <a:path w="2569683" h="2569683">
                  <a:moveTo>
                    <a:pt x="0" y="2569683"/>
                  </a:moveTo>
                  <a:lnTo>
                    <a:pt x="1284842" y="0"/>
                  </a:lnTo>
                  <a:lnTo>
                    <a:pt x="2569683" y="2569683"/>
                  </a:lnTo>
                  <a:lnTo>
                    <a:pt x="0" y="2569683"/>
                  </a:lnTo>
                  <a:close/>
                </a:path>
              </a:pathLst>
            </a:cu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18621" tIns="1361042" rIns="718621" bIns="76200" numCol="1" spcCol="1270" anchor="ctr" anchorCtr="0">
              <a:noAutofit/>
            </a:bodyPr>
            <a:lstStyle/>
            <a:p>
              <a:pPr marL="0" lvl="0" indent="0" algn="ctr" defTabSz="889000">
                <a:lnSpc>
                  <a:spcPct val="90000"/>
                </a:lnSpc>
                <a:spcBef>
                  <a:spcPct val="0"/>
                </a:spcBef>
                <a:spcAft>
                  <a:spcPct val="35000"/>
                </a:spcAft>
                <a:buNone/>
              </a:pPr>
              <a:r>
                <a:rPr lang="en-US" sz="2800" kern="1200" dirty="0">
                  <a:latin typeface="Cambria" panose="02040503050406030204" pitchFamily="18" charset="0"/>
                  <a:ea typeface="Cambria" panose="02040503050406030204" pitchFamily="18" charset="0"/>
                </a:rPr>
                <a:t>Pressure/ Motivation</a:t>
              </a:r>
            </a:p>
          </p:txBody>
        </p:sp>
        <p:sp>
          <p:nvSpPr>
            <p:cNvPr id="12" name="Freeform 11">
              <a:extLst>
                <a:ext uri="{FF2B5EF4-FFF2-40B4-BE49-F238E27FC236}">
                  <a16:creationId xmlns:a16="http://schemas.microsoft.com/office/drawing/2014/main" id="{7C5EFE5F-CC9A-4945-ABFB-49F40AC992DD}"/>
                </a:ext>
              </a:extLst>
            </p:cNvPr>
            <p:cNvSpPr/>
            <p:nvPr/>
          </p:nvSpPr>
          <p:spPr>
            <a:xfrm rot="21600000">
              <a:off x="5361635" y="3878221"/>
              <a:ext cx="2569684" cy="2569683"/>
            </a:xfrm>
            <a:custGeom>
              <a:avLst/>
              <a:gdLst>
                <a:gd name="connsiteX0" fmla="*/ 0 w 2569683"/>
                <a:gd name="connsiteY0" fmla="*/ 2569683 h 2569683"/>
                <a:gd name="connsiteX1" fmla="*/ 1284842 w 2569683"/>
                <a:gd name="connsiteY1" fmla="*/ 0 h 2569683"/>
                <a:gd name="connsiteX2" fmla="*/ 2569683 w 2569683"/>
                <a:gd name="connsiteY2" fmla="*/ 2569683 h 2569683"/>
                <a:gd name="connsiteX3" fmla="*/ 0 w 2569683"/>
                <a:gd name="connsiteY3" fmla="*/ 2569683 h 2569683"/>
              </a:gdLst>
              <a:ahLst/>
              <a:cxnLst>
                <a:cxn ang="0">
                  <a:pos x="connsiteX0" y="connsiteY0"/>
                </a:cxn>
                <a:cxn ang="0">
                  <a:pos x="connsiteX1" y="connsiteY1"/>
                </a:cxn>
                <a:cxn ang="0">
                  <a:pos x="connsiteX2" y="connsiteY2"/>
                </a:cxn>
                <a:cxn ang="0">
                  <a:pos x="connsiteX3" y="connsiteY3"/>
                </a:cxn>
              </a:cxnLst>
              <a:rect l="l" t="t" r="r" b="b"/>
              <a:pathLst>
                <a:path w="2569683" h="2569683">
                  <a:moveTo>
                    <a:pt x="2569683" y="0"/>
                  </a:moveTo>
                  <a:lnTo>
                    <a:pt x="1284841" y="2569683"/>
                  </a:lnTo>
                  <a:lnTo>
                    <a:pt x="0" y="0"/>
                  </a:lnTo>
                  <a:lnTo>
                    <a:pt x="2569683" y="0"/>
                  </a:lnTo>
                  <a:close/>
                </a:path>
              </a:pathLst>
            </a:cu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18621" tIns="76200" rIns="718622" bIns="1361042" numCol="1" spcCol="1270" anchor="ctr" anchorCtr="0">
              <a:noAutofit/>
            </a:bodyPr>
            <a:lstStyle/>
            <a:p>
              <a:pPr marL="0" lvl="0" indent="0" algn="ctr" defTabSz="889000">
                <a:lnSpc>
                  <a:spcPct val="90000"/>
                </a:lnSpc>
                <a:spcBef>
                  <a:spcPct val="0"/>
                </a:spcBef>
                <a:spcAft>
                  <a:spcPct val="35000"/>
                </a:spcAft>
                <a:buNone/>
              </a:pPr>
              <a:endParaRPr lang="en-US" sz="2000" kern="1200">
                <a:latin typeface="Cambria" panose="02040503050406030204" pitchFamily="18" charset="0"/>
                <a:ea typeface="Cambria" panose="02040503050406030204" pitchFamily="18" charset="0"/>
              </a:endParaRPr>
            </a:p>
          </p:txBody>
        </p:sp>
        <p:sp>
          <p:nvSpPr>
            <p:cNvPr id="13" name="Freeform 12">
              <a:extLst>
                <a:ext uri="{FF2B5EF4-FFF2-40B4-BE49-F238E27FC236}">
                  <a16:creationId xmlns:a16="http://schemas.microsoft.com/office/drawing/2014/main" id="{EA7B21CD-BF71-2640-8C81-FF99A563C75A}"/>
                </a:ext>
              </a:extLst>
            </p:cNvPr>
            <p:cNvSpPr/>
            <p:nvPr/>
          </p:nvSpPr>
          <p:spPr>
            <a:xfrm>
              <a:off x="6646477" y="3878221"/>
              <a:ext cx="2569683" cy="2569683"/>
            </a:xfrm>
            <a:custGeom>
              <a:avLst/>
              <a:gdLst>
                <a:gd name="connsiteX0" fmla="*/ 0 w 2569683"/>
                <a:gd name="connsiteY0" fmla="*/ 2569683 h 2569683"/>
                <a:gd name="connsiteX1" fmla="*/ 1284842 w 2569683"/>
                <a:gd name="connsiteY1" fmla="*/ 0 h 2569683"/>
                <a:gd name="connsiteX2" fmla="*/ 2569683 w 2569683"/>
                <a:gd name="connsiteY2" fmla="*/ 2569683 h 2569683"/>
                <a:gd name="connsiteX3" fmla="*/ 0 w 2569683"/>
                <a:gd name="connsiteY3" fmla="*/ 2569683 h 2569683"/>
              </a:gdLst>
              <a:ahLst/>
              <a:cxnLst>
                <a:cxn ang="0">
                  <a:pos x="connsiteX0" y="connsiteY0"/>
                </a:cxn>
                <a:cxn ang="0">
                  <a:pos x="connsiteX1" y="connsiteY1"/>
                </a:cxn>
                <a:cxn ang="0">
                  <a:pos x="connsiteX2" y="connsiteY2"/>
                </a:cxn>
                <a:cxn ang="0">
                  <a:pos x="connsiteX3" y="connsiteY3"/>
                </a:cxn>
              </a:cxnLst>
              <a:rect l="l" t="t" r="r" b="b"/>
              <a:pathLst>
                <a:path w="2569683" h="2569683">
                  <a:moveTo>
                    <a:pt x="0" y="2569683"/>
                  </a:moveTo>
                  <a:lnTo>
                    <a:pt x="1284842" y="0"/>
                  </a:lnTo>
                  <a:lnTo>
                    <a:pt x="2569683" y="2569683"/>
                  </a:lnTo>
                  <a:lnTo>
                    <a:pt x="0" y="2569683"/>
                  </a:lnTo>
                  <a:close/>
                </a:path>
              </a:pathLst>
            </a:cu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18621" tIns="1361042" rIns="718621" bIns="76200" numCol="1" spcCol="1270" anchor="ctr" anchorCtr="0">
              <a:noAutofit/>
            </a:bodyPr>
            <a:lstStyle/>
            <a:p>
              <a:pPr marL="0" lvl="0" indent="0" algn="ctr" defTabSz="889000">
                <a:lnSpc>
                  <a:spcPct val="90000"/>
                </a:lnSpc>
                <a:spcBef>
                  <a:spcPct val="0"/>
                </a:spcBef>
                <a:spcAft>
                  <a:spcPct val="35000"/>
                </a:spcAft>
                <a:buNone/>
              </a:pPr>
              <a:endParaRPr lang="en-US" sz="2000" kern="1200">
                <a:latin typeface="Cambria" panose="02040503050406030204" pitchFamily="18" charset="0"/>
                <a:ea typeface="Cambria" panose="02040503050406030204" pitchFamily="18" charset="0"/>
              </a:endParaRPr>
            </a:p>
          </p:txBody>
        </p:sp>
      </p:grpSp>
      <p:sp>
        <p:nvSpPr>
          <p:cNvPr id="8" name="TextBox 7">
            <a:extLst>
              <a:ext uri="{FF2B5EF4-FFF2-40B4-BE49-F238E27FC236}">
                <a16:creationId xmlns:a16="http://schemas.microsoft.com/office/drawing/2014/main" id="{057C2826-A43E-EB4D-9C0A-34CDAA989E9C}"/>
              </a:ext>
            </a:extLst>
          </p:cNvPr>
          <p:cNvSpPr txBox="1"/>
          <p:nvPr/>
        </p:nvSpPr>
        <p:spPr>
          <a:xfrm>
            <a:off x="5786529" y="2315284"/>
            <a:ext cx="2082621" cy="523220"/>
          </a:xfrm>
          <a:prstGeom prst="rect">
            <a:avLst/>
          </a:prstGeom>
          <a:noFill/>
        </p:spPr>
        <p:txBody>
          <a:bodyPr wrap="none" rtlCol="0">
            <a:spAutoFit/>
          </a:bodyPr>
          <a:lstStyle/>
          <a:p>
            <a:r>
              <a:rPr lang="en-US" sz="2800" dirty="0">
                <a:solidFill>
                  <a:schemeClr val="bg1"/>
                </a:solidFill>
                <a:latin typeface="Cambria" panose="02040503050406030204" pitchFamily="18" charset="0"/>
                <a:ea typeface="Cambria" panose="02040503050406030204" pitchFamily="18" charset="0"/>
              </a:rPr>
              <a:t>Opportunity</a:t>
            </a:r>
          </a:p>
        </p:txBody>
      </p:sp>
      <p:sp>
        <p:nvSpPr>
          <p:cNvPr id="14" name="TextBox 13">
            <a:extLst>
              <a:ext uri="{FF2B5EF4-FFF2-40B4-BE49-F238E27FC236}">
                <a16:creationId xmlns:a16="http://schemas.microsoft.com/office/drawing/2014/main" id="{F81AC35E-CF23-7B4A-A68D-E40F7B3B56F1}"/>
              </a:ext>
            </a:extLst>
          </p:cNvPr>
          <p:cNvSpPr txBox="1"/>
          <p:nvPr/>
        </p:nvSpPr>
        <p:spPr>
          <a:xfrm>
            <a:off x="7096317" y="5122243"/>
            <a:ext cx="2504596" cy="523220"/>
          </a:xfrm>
          <a:prstGeom prst="rect">
            <a:avLst/>
          </a:prstGeom>
          <a:noFill/>
        </p:spPr>
        <p:txBody>
          <a:bodyPr wrap="none" rtlCol="0">
            <a:spAutoFit/>
          </a:bodyPr>
          <a:lstStyle/>
          <a:p>
            <a:r>
              <a:rPr lang="en-US" sz="2800" dirty="0" err="1">
                <a:solidFill>
                  <a:schemeClr val="bg1"/>
                </a:solidFill>
                <a:latin typeface="Cambria" panose="02040503050406030204" pitchFamily="18" charset="0"/>
                <a:ea typeface="Cambria" panose="02040503050406030204" pitchFamily="18" charset="0"/>
              </a:rPr>
              <a:t>Rationalisation</a:t>
            </a:r>
            <a:endParaRPr lang="en-US" sz="2800" dirty="0">
              <a:solidFill>
                <a:schemeClr val="bg1"/>
              </a:solidFill>
              <a:latin typeface="Cambria" panose="02040503050406030204" pitchFamily="18" charset="0"/>
              <a:ea typeface="Cambria" panose="02040503050406030204" pitchFamily="18" charset="0"/>
            </a:endParaRPr>
          </a:p>
        </p:txBody>
      </p:sp>
      <p:sp>
        <p:nvSpPr>
          <p:cNvPr id="15" name="TextBox 14">
            <a:extLst>
              <a:ext uri="{FF2B5EF4-FFF2-40B4-BE49-F238E27FC236}">
                <a16:creationId xmlns:a16="http://schemas.microsoft.com/office/drawing/2014/main" id="{B4BE5830-B4C3-384A-AA56-E16CF9B5C14C}"/>
              </a:ext>
            </a:extLst>
          </p:cNvPr>
          <p:cNvSpPr txBox="1"/>
          <p:nvPr/>
        </p:nvSpPr>
        <p:spPr>
          <a:xfrm>
            <a:off x="5786529" y="3784103"/>
            <a:ext cx="1859067" cy="1323439"/>
          </a:xfrm>
          <a:prstGeom prst="rect">
            <a:avLst/>
          </a:prstGeom>
          <a:noFill/>
        </p:spPr>
        <p:txBody>
          <a:bodyPr wrap="square" rtlCol="0">
            <a:spAutoFit/>
          </a:bodyPr>
          <a:lstStyle/>
          <a:p>
            <a:pPr marL="285750" indent="-285750">
              <a:buFont typeface="Arial" panose="020B0604020202020204" pitchFamily="34" charset="0"/>
              <a:buChar char="•"/>
            </a:pPr>
            <a:r>
              <a:rPr lang="en-US" sz="1600" dirty="0">
                <a:latin typeface="Cambria" panose="02040503050406030204" pitchFamily="18" charset="0"/>
                <a:ea typeface="Cambria" panose="02040503050406030204" pitchFamily="18" charset="0"/>
              </a:rPr>
              <a:t>Societal norms</a:t>
            </a:r>
          </a:p>
          <a:p>
            <a:pPr marL="285750" indent="-285750">
              <a:buFont typeface="Arial" panose="020B0604020202020204" pitchFamily="34" charset="0"/>
              <a:buChar char="•"/>
            </a:pPr>
            <a:r>
              <a:rPr lang="en-US" sz="1600" dirty="0">
                <a:latin typeface="Cambria" panose="02040503050406030204" pitchFamily="18" charset="0"/>
                <a:ea typeface="Cambria" panose="02040503050406030204" pitchFamily="18" charset="0"/>
              </a:rPr>
              <a:t>Entitlement</a:t>
            </a:r>
          </a:p>
          <a:p>
            <a:pPr marL="285750" indent="-285750">
              <a:buFont typeface="Arial" panose="020B0604020202020204" pitchFamily="34" charset="0"/>
              <a:buChar char="•"/>
            </a:pPr>
            <a:r>
              <a:rPr lang="en-US" sz="1600" dirty="0">
                <a:latin typeface="Cambria" panose="02040503050406030204" pitchFamily="18" charset="0"/>
                <a:ea typeface="Cambria" panose="02040503050406030204" pitchFamily="18" charset="0"/>
              </a:rPr>
              <a:t>Perception of power in rule breaking</a:t>
            </a:r>
          </a:p>
        </p:txBody>
      </p:sp>
      <p:sp>
        <p:nvSpPr>
          <p:cNvPr id="16" name="TextBox 15">
            <a:extLst>
              <a:ext uri="{FF2B5EF4-FFF2-40B4-BE49-F238E27FC236}">
                <a16:creationId xmlns:a16="http://schemas.microsoft.com/office/drawing/2014/main" id="{1F26BD6E-9B74-C340-9705-0407ED0CF6BD}"/>
              </a:ext>
            </a:extLst>
          </p:cNvPr>
          <p:cNvSpPr txBox="1"/>
          <p:nvPr/>
        </p:nvSpPr>
        <p:spPr>
          <a:xfrm>
            <a:off x="5940731" y="3386453"/>
            <a:ext cx="1319720" cy="523220"/>
          </a:xfrm>
          <a:prstGeom prst="rect">
            <a:avLst/>
          </a:prstGeom>
          <a:noFill/>
        </p:spPr>
        <p:txBody>
          <a:bodyPr wrap="none" rtlCol="0">
            <a:spAutoFit/>
          </a:bodyPr>
          <a:lstStyle/>
          <a:p>
            <a:r>
              <a:rPr lang="en-US" sz="2800" dirty="0">
                <a:solidFill>
                  <a:schemeClr val="bg1"/>
                </a:solidFill>
                <a:latin typeface="Cambria" panose="02040503050406030204" pitchFamily="18" charset="0"/>
                <a:ea typeface="Cambria" panose="02040503050406030204" pitchFamily="18" charset="0"/>
              </a:rPr>
              <a:t>Culture</a:t>
            </a:r>
          </a:p>
        </p:txBody>
      </p:sp>
      <p:sp>
        <p:nvSpPr>
          <p:cNvPr id="17" name="TextBox 16">
            <a:extLst>
              <a:ext uri="{FF2B5EF4-FFF2-40B4-BE49-F238E27FC236}">
                <a16:creationId xmlns:a16="http://schemas.microsoft.com/office/drawing/2014/main" id="{3FFDC06A-1F6F-D941-883A-0EF0E3A782AF}"/>
              </a:ext>
            </a:extLst>
          </p:cNvPr>
          <p:cNvSpPr txBox="1"/>
          <p:nvPr/>
        </p:nvSpPr>
        <p:spPr>
          <a:xfrm>
            <a:off x="7771624" y="1406655"/>
            <a:ext cx="4420376" cy="1477328"/>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Cambria" panose="02040503050406030204" pitchFamily="18" charset="0"/>
                <a:ea typeface="Cambria" panose="02040503050406030204" pitchFamily="18" charset="0"/>
              </a:rPr>
              <a:t>No sanctions or accountability</a:t>
            </a:r>
          </a:p>
          <a:p>
            <a:pPr marL="285750" lvl="0" indent="-285750">
              <a:buFont typeface="Arial" panose="020B0604020202020204" pitchFamily="34" charset="0"/>
              <a:buChar char="•"/>
            </a:pPr>
            <a:r>
              <a:rPr lang="en-US" dirty="0">
                <a:latin typeface="Cambria" panose="02040503050406030204" pitchFamily="18" charset="0"/>
                <a:ea typeface="Cambria" panose="02040503050406030204" pitchFamily="18" charset="0"/>
              </a:rPr>
              <a:t>Lack of enforcement</a:t>
            </a:r>
          </a:p>
          <a:p>
            <a:pPr marL="285750" lvl="0" indent="-285750">
              <a:buFont typeface="Arial" panose="020B0604020202020204" pitchFamily="34" charset="0"/>
              <a:buChar char="•"/>
            </a:pPr>
            <a:r>
              <a:rPr lang="en-US" dirty="0">
                <a:latin typeface="Cambria" panose="02040503050406030204" pitchFamily="18" charset="0"/>
                <a:ea typeface="Cambria" panose="02040503050406030204" pitchFamily="18" charset="0"/>
              </a:rPr>
              <a:t>Inconsistencies in rules</a:t>
            </a:r>
          </a:p>
          <a:p>
            <a:pPr marL="285750" lvl="0" indent="-285750">
              <a:buFont typeface="Arial" panose="020B0604020202020204" pitchFamily="34" charset="0"/>
              <a:buChar char="•"/>
            </a:pPr>
            <a:r>
              <a:rPr lang="en-US" dirty="0">
                <a:latin typeface="Cambria" panose="02040503050406030204" pitchFamily="18" charset="0"/>
                <a:ea typeface="Cambria" panose="02040503050406030204" pitchFamily="18" charset="0"/>
              </a:rPr>
              <a:t>High turnover of public officials – no institutional memory</a:t>
            </a:r>
          </a:p>
        </p:txBody>
      </p:sp>
      <p:sp>
        <p:nvSpPr>
          <p:cNvPr id="18" name="TextBox 17">
            <a:extLst>
              <a:ext uri="{FF2B5EF4-FFF2-40B4-BE49-F238E27FC236}">
                <a16:creationId xmlns:a16="http://schemas.microsoft.com/office/drawing/2014/main" id="{3607FFFB-C48E-E043-AAE3-5D7CCB3FC905}"/>
              </a:ext>
            </a:extLst>
          </p:cNvPr>
          <p:cNvSpPr txBox="1"/>
          <p:nvPr/>
        </p:nvSpPr>
        <p:spPr>
          <a:xfrm>
            <a:off x="2643554" y="3941653"/>
            <a:ext cx="1421966" cy="1477328"/>
          </a:xfrm>
          <a:prstGeom prst="rect">
            <a:avLst/>
          </a:prstGeom>
          <a:noFill/>
        </p:spPr>
        <p:txBody>
          <a:bodyPr wrap="square" rtlCol="0">
            <a:spAutoFit/>
          </a:bodyPr>
          <a:lstStyle/>
          <a:p>
            <a:pPr marL="285750" lvl="0" indent="-285750">
              <a:buFont typeface="Arial" panose="020B0604020202020204" pitchFamily="34" charset="0"/>
              <a:buChar char="•"/>
            </a:pPr>
            <a:r>
              <a:rPr lang="en-US" dirty="0">
                <a:latin typeface="Cambria" panose="02040503050406030204" pitchFamily="18" charset="0"/>
                <a:ea typeface="Cambria" panose="02040503050406030204" pitchFamily="18" charset="0"/>
              </a:rPr>
              <a:t>Money</a:t>
            </a:r>
          </a:p>
          <a:p>
            <a:pPr marL="285750" lvl="0" indent="-285750">
              <a:buFont typeface="Arial" panose="020B0604020202020204" pitchFamily="34" charset="0"/>
              <a:buChar char="•"/>
            </a:pPr>
            <a:r>
              <a:rPr lang="en-US" dirty="0">
                <a:latin typeface="Cambria" panose="02040503050406030204" pitchFamily="18" charset="0"/>
                <a:ea typeface="Cambria" panose="02040503050406030204" pitchFamily="18" charset="0"/>
              </a:rPr>
              <a:t>Power</a:t>
            </a:r>
          </a:p>
          <a:p>
            <a:pPr marL="285750" lvl="0" indent="-285750">
              <a:buFont typeface="Arial" panose="020B0604020202020204" pitchFamily="34" charset="0"/>
              <a:buChar char="•"/>
            </a:pPr>
            <a:r>
              <a:rPr lang="en-US" dirty="0">
                <a:latin typeface="Cambria" panose="02040503050406030204" pitchFamily="18" charset="0"/>
                <a:ea typeface="Cambria" panose="02040503050406030204" pitchFamily="18" charset="0"/>
              </a:rPr>
              <a:t>Health</a:t>
            </a:r>
          </a:p>
          <a:p>
            <a:pPr marL="285750" lvl="0" indent="-285750">
              <a:buFont typeface="Arial" panose="020B0604020202020204" pitchFamily="34" charset="0"/>
              <a:buChar char="•"/>
            </a:pPr>
            <a:r>
              <a:rPr lang="en-US" dirty="0">
                <a:latin typeface="Cambria" panose="02040503050406030204" pitchFamily="18" charset="0"/>
                <a:ea typeface="Cambria" panose="02040503050406030204" pitchFamily="18" charset="0"/>
              </a:rPr>
              <a:t>Family</a:t>
            </a:r>
          </a:p>
          <a:p>
            <a:pPr marL="285750" indent="-285750">
              <a:buFont typeface="Arial" panose="020B0604020202020204" pitchFamily="34" charset="0"/>
              <a:buChar char="•"/>
            </a:pPr>
            <a:endParaRPr lang="en-US" dirty="0"/>
          </a:p>
        </p:txBody>
      </p:sp>
      <p:sp>
        <p:nvSpPr>
          <p:cNvPr id="19" name="TextBox 18">
            <a:extLst>
              <a:ext uri="{FF2B5EF4-FFF2-40B4-BE49-F238E27FC236}">
                <a16:creationId xmlns:a16="http://schemas.microsoft.com/office/drawing/2014/main" id="{5CC42A5F-A72F-E84D-83BF-7A389EF39A27}"/>
              </a:ext>
            </a:extLst>
          </p:cNvPr>
          <p:cNvSpPr txBox="1"/>
          <p:nvPr/>
        </p:nvSpPr>
        <p:spPr>
          <a:xfrm>
            <a:off x="9194559" y="3629527"/>
            <a:ext cx="2755609" cy="1754326"/>
          </a:xfrm>
          <a:prstGeom prst="rect">
            <a:avLst/>
          </a:prstGeom>
          <a:noFill/>
        </p:spPr>
        <p:txBody>
          <a:bodyPr wrap="square" rtlCol="0">
            <a:spAutoFit/>
          </a:bodyPr>
          <a:lstStyle/>
          <a:p>
            <a:pPr marL="285750" lvl="0" indent="-285750">
              <a:buFont typeface="Arial" panose="020B0604020202020204" pitchFamily="34" charset="0"/>
              <a:buChar char="•"/>
            </a:pPr>
            <a:r>
              <a:rPr lang="en-US" dirty="0">
                <a:latin typeface="Cambria" panose="02040503050406030204" pitchFamily="18" charset="0"/>
                <a:ea typeface="Cambria" panose="02040503050406030204" pitchFamily="18" charset="0"/>
              </a:rPr>
              <a:t>Others break the rules too</a:t>
            </a:r>
          </a:p>
          <a:p>
            <a:pPr marL="285750" lvl="0" indent="-285750">
              <a:buFont typeface="Arial" panose="020B0604020202020204" pitchFamily="34" charset="0"/>
              <a:buChar char="•"/>
            </a:pPr>
            <a:r>
              <a:rPr lang="en-US" dirty="0">
                <a:latin typeface="Cambria" panose="02040503050406030204" pitchFamily="18" charset="0"/>
                <a:ea typeface="Cambria" panose="02040503050406030204" pitchFamily="18" charset="0"/>
              </a:rPr>
              <a:t>Lack of meritocracy</a:t>
            </a:r>
          </a:p>
          <a:p>
            <a:pPr marL="285750" lvl="0" indent="-285750">
              <a:buFont typeface="Arial" panose="020B0604020202020204" pitchFamily="34" charset="0"/>
              <a:buChar char="•"/>
            </a:pPr>
            <a:r>
              <a:rPr lang="en-US" dirty="0">
                <a:latin typeface="Cambria" panose="02040503050406030204" pitchFamily="18" charset="0"/>
                <a:ea typeface="Cambria" panose="02040503050406030204" pitchFamily="18" charset="0"/>
              </a:rPr>
              <a:t>Rules are too complicated to follow</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8350371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DF7298-884D-CD4A-9913-3E6A81F6C162}"/>
              </a:ext>
            </a:extLst>
          </p:cNvPr>
          <p:cNvSpPr>
            <a:spLocks noGrp="1"/>
          </p:cNvSpPr>
          <p:nvPr>
            <p:ph type="title"/>
          </p:nvPr>
        </p:nvSpPr>
        <p:spPr>
          <a:xfrm>
            <a:off x="838200" y="-74404"/>
            <a:ext cx="10515600" cy="1325563"/>
          </a:xfrm>
        </p:spPr>
        <p:txBody>
          <a:bodyPr>
            <a:normAutofit/>
          </a:bodyPr>
          <a:lstStyle/>
          <a:p>
            <a:r>
              <a:rPr lang="en-US" sz="3800" dirty="0">
                <a:latin typeface="Cambria" panose="02040503050406030204" pitchFamily="18" charset="0"/>
                <a:ea typeface="Cambria" panose="02040503050406030204" pitchFamily="18" charset="0"/>
              </a:rPr>
              <a:t>Facilitation Team</a:t>
            </a:r>
          </a:p>
        </p:txBody>
      </p:sp>
      <p:sp>
        <p:nvSpPr>
          <p:cNvPr id="10" name="TextBox 26">
            <a:extLst>
              <a:ext uri="{FF2B5EF4-FFF2-40B4-BE49-F238E27FC236}">
                <a16:creationId xmlns:a16="http://schemas.microsoft.com/office/drawing/2014/main" id="{2E7AAEFE-22A6-8843-9B94-52651E6DC458}"/>
              </a:ext>
            </a:extLst>
          </p:cNvPr>
          <p:cNvSpPr txBox="1">
            <a:spLocks noChangeArrowheads="1"/>
          </p:cNvSpPr>
          <p:nvPr>
            <p:custDataLst>
              <p:tags r:id="rId1"/>
            </p:custDataLst>
          </p:nvPr>
        </p:nvSpPr>
        <p:spPr bwMode="auto">
          <a:xfrm>
            <a:off x="848915" y="4775844"/>
            <a:ext cx="2404800" cy="830997"/>
          </a:xfrm>
          <a:prstGeom prst="rect">
            <a:avLst/>
          </a:prstGeom>
          <a:noFill/>
          <a:ln>
            <a:noFill/>
          </a:ln>
          <a:extLst>
            <a:ext uri="{909E8E84-426E-40dd-AFC4-6F175D3DCCD1}">
              <a14:hiddenFill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p14="http://schemas.microsoft.com/office/powerpoint/2010/main" xmlns:p15="http://schemas.microsoft.com/office/powerpoint/2012/main" xmlns:p159="http://schemas.microsoft.com/office/powerpoint/2015/09/main" xmlns:a14="http://schemas.microsoft.com/office/drawing/2010/main" xmlns="" w="9525">
                <a:solidFill>
                  <a:srgbClr val="000000"/>
                </a:solidFill>
                <a:miter lim="800000"/>
                <a:headEnd/>
                <a:tailEnd/>
              </a14:hiddenLine>
            </a:ext>
          </a:extLst>
        </p:spPr>
        <p:txBody>
          <a:bodyPr wrap="square">
            <a:spAutoFit/>
          </a:bodyPr>
          <a:lstStyle>
            <a:lvl1pPr eaLnBrk="0" hangingPunct="0">
              <a:defRPr sz="4800">
                <a:solidFill>
                  <a:schemeClr val="tx1"/>
                </a:solidFill>
                <a:latin typeface="Calibri" panose="020F0502020204030204" pitchFamily="34" charset="0"/>
                <a:ea typeface="MS PGothic" panose="020B0600070205080204" pitchFamily="34" charset="-128"/>
              </a:defRPr>
            </a:lvl1pPr>
            <a:lvl2pPr marL="742950" indent="-285750" eaLnBrk="0" hangingPunct="0">
              <a:defRPr sz="4800">
                <a:solidFill>
                  <a:schemeClr val="tx1"/>
                </a:solidFill>
                <a:latin typeface="Calibri" panose="020F0502020204030204" pitchFamily="34" charset="0"/>
                <a:ea typeface="MS PGothic" panose="020B0600070205080204" pitchFamily="34" charset="-128"/>
              </a:defRPr>
            </a:lvl2pPr>
            <a:lvl3pPr marL="1143000" indent="-228600" eaLnBrk="0" hangingPunct="0">
              <a:defRPr sz="4800">
                <a:solidFill>
                  <a:schemeClr val="tx1"/>
                </a:solidFill>
                <a:latin typeface="Calibri" panose="020F0502020204030204" pitchFamily="34" charset="0"/>
                <a:ea typeface="MS PGothic" panose="020B0600070205080204" pitchFamily="34" charset="-128"/>
              </a:defRPr>
            </a:lvl3pPr>
            <a:lvl4pPr marL="1600200" indent="-228600" eaLnBrk="0" hangingPunct="0">
              <a:defRPr sz="4800">
                <a:solidFill>
                  <a:schemeClr val="tx1"/>
                </a:solidFill>
                <a:latin typeface="Calibri" panose="020F0502020204030204" pitchFamily="34" charset="0"/>
                <a:ea typeface="MS PGothic" panose="020B0600070205080204" pitchFamily="34" charset="-128"/>
              </a:defRPr>
            </a:lvl4pPr>
            <a:lvl5pPr marL="2057400" indent="-228600" eaLnBrk="0" hangingPunct="0">
              <a:defRPr sz="4800">
                <a:solidFill>
                  <a:schemeClr val="tx1"/>
                </a:solidFill>
                <a:latin typeface="Calibri" panose="020F0502020204030204" pitchFamily="34" charset="0"/>
                <a:ea typeface="MS PGothic" panose="020B0600070205080204" pitchFamily="34" charset="-128"/>
              </a:defRPr>
            </a:lvl5pPr>
            <a:lvl6pPr marL="2514600" indent="-228600" defTabSz="1219200" eaLnBrk="0" fontAlgn="base" hangingPunct="0">
              <a:spcBef>
                <a:spcPct val="0"/>
              </a:spcBef>
              <a:spcAft>
                <a:spcPct val="0"/>
              </a:spcAft>
              <a:defRPr sz="4800">
                <a:solidFill>
                  <a:schemeClr val="tx1"/>
                </a:solidFill>
                <a:latin typeface="Calibri" panose="020F0502020204030204" pitchFamily="34" charset="0"/>
                <a:ea typeface="MS PGothic" panose="020B0600070205080204" pitchFamily="34" charset="-128"/>
              </a:defRPr>
            </a:lvl6pPr>
            <a:lvl7pPr marL="2971800" indent="-228600" defTabSz="1219200" eaLnBrk="0" fontAlgn="base" hangingPunct="0">
              <a:spcBef>
                <a:spcPct val="0"/>
              </a:spcBef>
              <a:spcAft>
                <a:spcPct val="0"/>
              </a:spcAft>
              <a:defRPr sz="4800">
                <a:solidFill>
                  <a:schemeClr val="tx1"/>
                </a:solidFill>
                <a:latin typeface="Calibri" panose="020F0502020204030204" pitchFamily="34" charset="0"/>
                <a:ea typeface="MS PGothic" panose="020B0600070205080204" pitchFamily="34" charset="-128"/>
              </a:defRPr>
            </a:lvl7pPr>
            <a:lvl8pPr marL="3429000" indent="-228600" defTabSz="1219200" eaLnBrk="0" fontAlgn="base" hangingPunct="0">
              <a:spcBef>
                <a:spcPct val="0"/>
              </a:spcBef>
              <a:spcAft>
                <a:spcPct val="0"/>
              </a:spcAft>
              <a:defRPr sz="4800">
                <a:solidFill>
                  <a:schemeClr val="tx1"/>
                </a:solidFill>
                <a:latin typeface="Calibri" panose="020F0502020204030204" pitchFamily="34" charset="0"/>
                <a:ea typeface="MS PGothic" panose="020B0600070205080204" pitchFamily="34" charset="-128"/>
              </a:defRPr>
            </a:lvl8pPr>
            <a:lvl9pPr marL="3886200" indent="-228600" defTabSz="1219200" eaLnBrk="0" fontAlgn="base" hangingPunct="0">
              <a:spcBef>
                <a:spcPct val="0"/>
              </a:spcBef>
              <a:spcAft>
                <a:spcPct val="0"/>
              </a:spcAft>
              <a:defRPr sz="4800">
                <a:solidFill>
                  <a:schemeClr val="tx1"/>
                </a:solidFill>
                <a:latin typeface="Calibri" panose="020F0502020204030204" pitchFamily="34" charset="0"/>
                <a:ea typeface="MS PGothic" panose="020B0600070205080204" pitchFamily="34" charset="-128"/>
              </a:defRPr>
            </a:lvl9pPr>
          </a:lstStyle>
          <a:p>
            <a:pPr algn="ctr" eaLnBrk="1" hangingPunct="1"/>
            <a:r>
              <a:rPr lang="en-US" altLang="en-US" sz="1600" dirty="0">
                <a:solidFill>
                  <a:schemeClr val="tx2"/>
                </a:solidFill>
                <a:latin typeface="Cambria" panose="02040503050406030204" pitchFamily="18" charset="0"/>
                <a:ea typeface="Cambria" panose="02040503050406030204" pitchFamily="18" charset="0"/>
              </a:rPr>
              <a:t>Audit Manager </a:t>
            </a:r>
          </a:p>
          <a:p>
            <a:pPr algn="ctr" eaLnBrk="1" hangingPunct="1"/>
            <a:r>
              <a:rPr lang="en-US" altLang="en-US" sz="1600" dirty="0">
                <a:solidFill>
                  <a:schemeClr val="tx2"/>
                </a:solidFill>
                <a:latin typeface="Cambria" panose="02040503050406030204" pitchFamily="18" charset="0"/>
                <a:ea typeface="Cambria" panose="02040503050406030204" pitchFamily="18" charset="0"/>
              </a:rPr>
              <a:t>Office of the Auditor General, Alberta</a:t>
            </a:r>
          </a:p>
        </p:txBody>
      </p:sp>
      <p:sp>
        <p:nvSpPr>
          <p:cNvPr id="11" name="TextBox 25">
            <a:extLst>
              <a:ext uri="{FF2B5EF4-FFF2-40B4-BE49-F238E27FC236}">
                <a16:creationId xmlns:a16="http://schemas.microsoft.com/office/drawing/2014/main" id="{808DFE9B-CA25-6646-9E3E-EF41E11C01CF}"/>
              </a:ext>
            </a:extLst>
          </p:cNvPr>
          <p:cNvSpPr txBox="1">
            <a:spLocks noChangeArrowheads="1"/>
          </p:cNvSpPr>
          <p:nvPr>
            <p:custDataLst>
              <p:tags r:id="rId2"/>
            </p:custDataLst>
          </p:nvPr>
        </p:nvSpPr>
        <p:spPr bwMode="auto">
          <a:xfrm>
            <a:off x="776078" y="4375734"/>
            <a:ext cx="2404800" cy="369332"/>
          </a:xfrm>
          <a:prstGeom prst="rect">
            <a:avLst/>
          </a:prstGeom>
          <a:noFill/>
          <a:ln>
            <a:noFill/>
          </a:ln>
          <a:extLst>
            <a:ext uri="{909E8E84-426E-40dd-AFC4-6F175D3DCCD1}">
              <a14:hiddenFill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p14="http://schemas.microsoft.com/office/powerpoint/2010/main" xmlns:p15="http://schemas.microsoft.com/office/powerpoint/2012/main" xmlns:p159="http://schemas.microsoft.com/office/powerpoint/2015/09/main" xmlns:a14="http://schemas.microsoft.com/office/drawing/2010/main" xmlns="" w="9525">
                <a:solidFill>
                  <a:srgbClr val="000000"/>
                </a:solidFill>
                <a:miter lim="800000"/>
                <a:headEnd/>
                <a:tailEnd/>
              </a14:hiddenLine>
            </a:ext>
          </a:extLst>
        </p:spPr>
        <p:txBody>
          <a:bodyPr wrap="square">
            <a:spAutoFit/>
          </a:bodyPr>
          <a:lstStyle>
            <a:lvl1pPr eaLnBrk="0" hangingPunct="0">
              <a:defRPr sz="4800">
                <a:solidFill>
                  <a:schemeClr val="tx1"/>
                </a:solidFill>
                <a:latin typeface="Calibri"/>
                <a:ea typeface="ＭＳ Ｐゴシック" charset="0"/>
                <a:cs typeface="ＭＳ Ｐゴシック" charset="0"/>
              </a:defRPr>
            </a:lvl1pPr>
            <a:lvl2pPr marL="742950" indent="-285750" eaLnBrk="0" hangingPunct="0">
              <a:defRPr sz="4800">
                <a:solidFill>
                  <a:schemeClr val="tx1"/>
                </a:solidFill>
                <a:latin typeface="Calibri"/>
                <a:ea typeface="ＭＳ Ｐゴシック" charset="0"/>
              </a:defRPr>
            </a:lvl2pPr>
            <a:lvl3pPr marL="1143000" indent="-228600" eaLnBrk="0" hangingPunct="0">
              <a:defRPr sz="4800">
                <a:solidFill>
                  <a:schemeClr val="tx1"/>
                </a:solidFill>
                <a:latin typeface="Calibri"/>
                <a:ea typeface="ＭＳ Ｐゴシック" charset="0"/>
              </a:defRPr>
            </a:lvl3pPr>
            <a:lvl4pPr marL="1600200" indent="-228600" eaLnBrk="0" hangingPunct="0">
              <a:defRPr sz="4800">
                <a:solidFill>
                  <a:schemeClr val="tx1"/>
                </a:solidFill>
                <a:latin typeface="Calibri"/>
                <a:ea typeface="ＭＳ Ｐゴシック" charset="0"/>
              </a:defRPr>
            </a:lvl4pPr>
            <a:lvl5pPr marL="2057400" indent="-228600" eaLnBrk="0" hangingPunct="0">
              <a:defRPr sz="4800">
                <a:solidFill>
                  <a:schemeClr val="tx1"/>
                </a:solidFill>
                <a:latin typeface="Calibri"/>
                <a:ea typeface="ＭＳ Ｐゴシック" charset="0"/>
              </a:defRPr>
            </a:lvl5pPr>
            <a:lvl6pPr marL="2514600" indent="-228600" defTabSz="1219200" eaLnBrk="0" fontAlgn="base" hangingPunct="0">
              <a:spcBef>
                <a:spcPct val="0"/>
              </a:spcBef>
              <a:spcAft>
                <a:spcPct val="0"/>
              </a:spcAft>
              <a:defRPr sz="4800">
                <a:solidFill>
                  <a:schemeClr val="tx1"/>
                </a:solidFill>
                <a:latin typeface="Calibri"/>
                <a:ea typeface="ＭＳ Ｐゴシック" charset="0"/>
              </a:defRPr>
            </a:lvl6pPr>
            <a:lvl7pPr marL="2971800" indent="-228600" defTabSz="1219200" eaLnBrk="0" fontAlgn="base" hangingPunct="0">
              <a:spcBef>
                <a:spcPct val="0"/>
              </a:spcBef>
              <a:spcAft>
                <a:spcPct val="0"/>
              </a:spcAft>
              <a:defRPr sz="4800">
                <a:solidFill>
                  <a:schemeClr val="tx1"/>
                </a:solidFill>
                <a:latin typeface="Calibri"/>
                <a:ea typeface="ＭＳ Ｐゴシック" charset="0"/>
              </a:defRPr>
            </a:lvl7pPr>
            <a:lvl8pPr marL="3429000" indent="-228600" defTabSz="1219200" eaLnBrk="0" fontAlgn="base" hangingPunct="0">
              <a:spcBef>
                <a:spcPct val="0"/>
              </a:spcBef>
              <a:spcAft>
                <a:spcPct val="0"/>
              </a:spcAft>
              <a:defRPr sz="4800">
                <a:solidFill>
                  <a:schemeClr val="tx1"/>
                </a:solidFill>
                <a:latin typeface="Calibri"/>
                <a:ea typeface="ＭＳ Ｐゴシック" charset="0"/>
              </a:defRPr>
            </a:lvl8pPr>
            <a:lvl9pPr marL="3886200" indent="-228600" defTabSz="1219200" eaLnBrk="0" fontAlgn="base" hangingPunct="0">
              <a:spcBef>
                <a:spcPct val="0"/>
              </a:spcBef>
              <a:spcAft>
                <a:spcPct val="0"/>
              </a:spcAft>
              <a:defRPr sz="4800">
                <a:solidFill>
                  <a:schemeClr val="tx1"/>
                </a:solidFill>
                <a:latin typeface="Calibri"/>
                <a:ea typeface="ＭＳ Ｐゴシック" charset="0"/>
              </a:defRPr>
            </a:lvl9pPr>
          </a:lstStyle>
          <a:p>
            <a:pPr algn="ctr" eaLnBrk="1" hangingPunct="1">
              <a:defRPr/>
            </a:pPr>
            <a:r>
              <a:rPr lang="en-US" sz="1800" b="1" dirty="0">
                <a:solidFill>
                  <a:schemeClr val="tx2"/>
                </a:solidFill>
                <a:latin typeface="Cambria" panose="02040503050406030204" pitchFamily="18" charset="0"/>
                <a:ea typeface="Cambria" panose="02040503050406030204" pitchFamily="18" charset="0"/>
                <a:cs typeface="Calibri" panose="020F0502020204030204" pitchFamily="34" charset="0"/>
              </a:rPr>
              <a:t>Scott Loder CPA, CA</a:t>
            </a:r>
          </a:p>
        </p:txBody>
      </p:sp>
      <p:sp>
        <p:nvSpPr>
          <p:cNvPr id="13" name="TextBox 26">
            <a:extLst>
              <a:ext uri="{FF2B5EF4-FFF2-40B4-BE49-F238E27FC236}">
                <a16:creationId xmlns:a16="http://schemas.microsoft.com/office/drawing/2014/main" id="{3D2BE5D6-9683-DF4C-9E8C-A44E7E7175DA}"/>
              </a:ext>
            </a:extLst>
          </p:cNvPr>
          <p:cNvSpPr txBox="1">
            <a:spLocks noChangeArrowheads="1"/>
          </p:cNvSpPr>
          <p:nvPr>
            <p:custDataLst>
              <p:tags r:id="rId3"/>
            </p:custDataLst>
          </p:nvPr>
        </p:nvSpPr>
        <p:spPr bwMode="auto">
          <a:xfrm>
            <a:off x="8427135" y="4775844"/>
            <a:ext cx="2404800" cy="830997"/>
          </a:xfrm>
          <a:prstGeom prst="rect">
            <a:avLst/>
          </a:prstGeom>
          <a:noFill/>
          <a:ln>
            <a:noFill/>
          </a:ln>
          <a:extLst>
            <a:ext uri="{909E8E84-426E-40dd-AFC4-6F175D3DCCD1}">
              <a14:hiddenFill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p14="http://schemas.microsoft.com/office/powerpoint/2010/main" xmlns:p15="http://schemas.microsoft.com/office/powerpoint/2012/main" xmlns:p159="http://schemas.microsoft.com/office/powerpoint/2015/09/main" xmlns:a14="http://schemas.microsoft.com/office/drawing/2010/main" xmlns="" w="9525">
                <a:solidFill>
                  <a:srgbClr val="000000"/>
                </a:solidFill>
                <a:miter lim="800000"/>
                <a:headEnd/>
                <a:tailEnd/>
              </a14:hiddenLine>
            </a:ext>
          </a:extLst>
        </p:spPr>
        <p:txBody>
          <a:bodyPr wrap="square">
            <a:spAutoFit/>
          </a:bodyPr>
          <a:lstStyle>
            <a:lvl1pPr eaLnBrk="0" hangingPunct="0">
              <a:defRPr sz="4800">
                <a:solidFill>
                  <a:schemeClr val="tx1"/>
                </a:solidFill>
                <a:latin typeface="Calibri" panose="020F0502020204030204" pitchFamily="34" charset="0"/>
                <a:ea typeface="MS PGothic" panose="020B0600070205080204" pitchFamily="34" charset="-128"/>
              </a:defRPr>
            </a:lvl1pPr>
            <a:lvl2pPr marL="742950" indent="-285750" eaLnBrk="0" hangingPunct="0">
              <a:defRPr sz="4800">
                <a:solidFill>
                  <a:schemeClr val="tx1"/>
                </a:solidFill>
                <a:latin typeface="Calibri" panose="020F0502020204030204" pitchFamily="34" charset="0"/>
                <a:ea typeface="MS PGothic" panose="020B0600070205080204" pitchFamily="34" charset="-128"/>
              </a:defRPr>
            </a:lvl2pPr>
            <a:lvl3pPr marL="1143000" indent="-228600" eaLnBrk="0" hangingPunct="0">
              <a:defRPr sz="4800">
                <a:solidFill>
                  <a:schemeClr val="tx1"/>
                </a:solidFill>
                <a:latin typeface="Calibri" panose="020F0502020204030204" pitchFamily="34" charset="0"/>
                <a:ea typeface="MS PGothic" panose="020B0600070205080204" pitchFamily="34" charset="-128"/>
              </a:defRPr>
            </a:lvl3pPr>
            <a:lvl4pPr marL="1600200" indent="-228600" eaLnBrk="0" hangingPunct="0">
              <a:defRPr sz="4800">
                <a:solidFill>
                  <a:schemeClr val="tx1"/>
                </a:solidFill>
                <a:latin typeface="Calibri" panose="020F0502020204030204" pitchFamily="34" charset="0"/>
                <a:ea typeface="MS PGothic" panose="020B0600070205080204" pitchFamily="34" charset="-128"/>
              </a:defRPr>
            </a:lvl4pPr>
            <a:lvl5pPr marL="2057400" indent="-228600" eaLnBrk="0" hangingPunct="0">
              <a:defRPr sz="4800">
                <a:solidFill>
                  <a:schemeClr val="tx1"/>
                </a:solidFill>
                <a:latin typeface="Calibri" panose="020F0502020204030204" pitchFamily="34" charset="0"/>
                <a:ea typeface="MS PGothic" panose="020B0600070205080204" pitchFamily="34" charset="-128"/>
              </a:defRPr>
            </a:lvl5pPr>
            <a:lvl6pPr marL="2514600" indent="-228600" defTabSz="1219200" eaLnBrk="0" fontAlgn="base" hangingPunct="0">
              <a:spcBef>
                <a:spcPct val="0"/>
              </a:spcBef>
              <a:spcAft>
                <a:spcPct val="0"/>
              </a:spcAft>
              <a:defRPr sz="4800">
                <a:solidFill>
                  <a:schemeClr val="tx1"/>
                </a:solidFill>
                <a:latin typeface="Calibri" panose="020F0502020204030204" pitchFamily="34" charset="0"/>
                <a:ea typeface="MS PGothic" panose="020B0600070205080204" pitchFamily="34" charset="-128"/>
              </a:defRPr>
            </a:lvl6pPr>
            <a:lvl7pPr marL="2971800" indent="-228600" defTabSz="1219200" eaLnBrk="0" fontAlgn="base" hangingPunct="0">
              <a:spcBef>
                <a:spcPct val="0"/>
              </a:spcBef>
              <a:spcAft>
                <a:spcPct val="0"/>
              </a:spcAft>
              <a:defRPr sz="4800">
                <a:solidFill>
                  <a:schemeClr val="tx1"/>
                </a:solidFill>
                <a:latin typeface="Calibri" panose="020F0502020204030204" pitchFamily="34" charset="0"/>
                <a:ea typeface="MS PGothic" panose="020B0600070205080204" pitchFamily="34" charset="-128"/>
              </a:defRPr>
            </a:lvl7pPr>
            <a:lvl8pPr marL="3429000" indent="-228600" defTabSz="1219200" eaLnBrk="0" fontAlgn="base" hangingPunct="0">
              <a:spcBef>
                <a:spcPct val="0"/>
              </a:spcBef>
              <a:spcAft>
                <a:spcPct val="0"/>
              </a:spcAft>
              <a:defRPr sz="4800">
                <a:solidFill>
                  <a:schemeClr val="tx1"/>
                </a:solidFill>
                <a:latin typeface="Calibri" panose="020F0502020204030204" pitchFamily="34" charset="0"/>
                <a:ea typeface="MS PGothic" panose="020B0600070205080204" pitchFamily="34" charset="-128"/>
              </a:defRPr>
            </a:lvl8pPr>
            <a:lvl9pPr marL="3886200" indent="-228600" defTabSz="1219200" eaLnBrk="0" fontAlgn="base" hangingPunct="0">
              <a:spcBef>
                <a:spcPct val="0"/>
              </a:spcBef>
              <a:spcAft>
                <a:spcPct val="0"/>
              </a:spcAft>
              <a:defRPr sz="4800">
                <a:solidFill>
                  <a:schemeClr val="tx1"/>
                </a:solidFill>
                <a:latin typeface="Calibri" panose="020F0502020204030204" pitchFamily="34" charset="0"/>
                <a:ea typeface="MS PGothic" panose="020B0600070205080204" pitchFamily="34" charset="-128"/>
              </a:defRPr>
            </a:lvl9pPr>
          </a:lstStyle>
          <a:p>
            <a:pPr algn="ctr" eaLnBrk="1" hangingPunct="1"/>
            <a:r>
              <a:rPr lang="en-US" altLang="en-US" sz="1600" dirty="0">
                <a:solidFill>
                  <a:schemeClr val="tx2"/>
                </a:solidFill>
                <a:latin typeface="Cambria" panose="02040503050406030204" pitchFamily="18" charset="0"/>
                <a:ea typeface="Cambria" panose="02040503050406030204" pitchFamily="18" charset="0"/>
              </a:rPr>
              <a:t>Principal Auditor </a:t>
            </a:r>
          </a:p>
          <a:p>
            <a:pPr algn="ctr" eaLnBrk="1" hangingPunct="1"/>
            <a:r>
              <a:rPr lang="en-US" altLang="en-US" sz="1600" dirty="0">
                <a:solidFill>
                  <a:schemeClr val="tx2"/>
                </a:solidFill>
                <a:latin typeface="Cambria" panose="02040503050406030204" pitchFamily="18" charset="0"/>
                <a:ea typeface="Cambria" panose="02040503050406030204" pitchFamily="18" charset="0"/>
              </a:rPr>
              <a:t>Office of the Auditor General, Uganda</a:t>
            </a:r>
          </a:p>
        </p:txBody>
      </p:sp>
      <p:sp>
        <p:nvSpPr>
          <p:cNvPr id="14" name="TextBox 25">
            <a:extLst>
              <a:ext uri="{FF2B5EF4-FFF2-40B4-BE49-F238E27FC236}">
                <a16:creationId xmlns:a16="http://schemas.microsoft.com/office/drawing/2014/main" id="{8818570D-08E4-014A-8CC9-2449CE34DBFF}"/>
              </a:ext>
            </a:extLst>
          </p:cNvPr>
          <p:cNvSpPr txBox="1">
            <a:spLocks noChangeArrowheads="1"/>
          </p:cNvSpPr>
          <p:nvPr>
            <p:custDataLst>
              <p:tags r:id="rId4"/>
            </p:custDataLst>
          </p:nvPr>
        </p:nvSpPr>
        <p:spPr bwMode="auto">
          <a:xfrm>
            <a:off x="8248170" y="4375734"/>
            <a:ext cx="2762730" cy="369332"/>
          </a:xfrm>
          <a:prstGeom prst="rect">
            <a:avLst/>
          </a:prstGeom>
          <a:noFill/>
          <a:ln>
            <a:noFill/>
          </a:ln>
          <a:extLst>
            <a:ext uri="{909E8E84-426E-40dd-AFC4-6F175D3DCCD1}">
              <a14:hiddenFill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p14="http://schemas.microsoft.com/office/powerpoint/2010/main" xmlns:p15="http://schemas.microsoft.com/office/powerpoint/2012/main" xmlns:p159="http://schemas.microsoft.com/office/powerpoint/2015/09/main" xmlns:a14="http://schemas.microsoft.com/office/drawing/2010/main" xmlns="" w="9525">
                <a:solidFill>
                  <a:srgbClr val="000000"/>
                </a:solidFill>
                <a:miter lim="800000"/>
                <a:headEnd/>
                <a:tailEnd/>
              </a14:hiddenLine>
            </a:ext>
          </a:extLst>
        </p:spPr>
        <p:txBody>
          <a:bodyPr wrap="square">
            <a:spAutoFit/>
          </a:bodyPr>
          <a:lstStyle>
            <a:defPPr>
              <a:defRPr lang="en-US"/>
            </a:defPPr>
            <a:lvl1pPr algn="ctr">
              <a:defRPr sz="2000" b="1">
                <a:solidFill>
                  <a:schemeClr val="tx2"/>
                </a:solidFill>
                <a:latin typeface="+mj-lt"/>
                <a:ea typeface="ＭＳ Ｐゴシック" charset="0"/>
                <a:cs typeface="Calibri" panose="020F0502020204030204" pitchFamily="34" charset="0"/>
              </a:defRPr>
            </a:lvl1pPr>
            <a:lvl2pPr marL="742950" indent="-285750" eaLnBrk="0" hangingPunct="0">
              <a:defRPr sz="4800">
                <a:latin typeface="Calibri"/>
                <a:ea typeface="ＭＳ Ｐゴシック" charset="0"/>
              </a:defRPr>
            </a:lvl2pPr>
            <a:lvl3pPr marL="1143000" indent="-228600" eaLnBrk="0" hangingPunct="0">
              <a:defRPr sz="4800">
                <a:latin typeface="Calibri"/>
                <a:ea typeface="ＭＳ Ｐゴシック" charset="0"/>
              </a:defRPr>
            </a:lvl3pPr>
            <a:lvl4pPr marL="1600200" indent="-228600" eaLnBrk="0" hangingPunct="0">
              <a:defRPr sz="4800">
                <a:latin typeface="Calibri"/>
                <a:ea typeface="ＭＳ Ｐゴシック" charset="0"/>
              </a:defRPr>
            </a:lvl4pPr>
            <a:lvl5pPr marL="2057400" indent="-228600" eaLnBrk="0" hangingPunct="0">
              <a:defRPr sz="4800">
                <a:latin typeface="Calibri"/>
                <a:ea typeface="ＭＳ Ｐゴシック" charset="0"/>
              </a:defRPr>
            </a:lvl5pPr>
            <a:lvl6pPr marL="2514600" indent="-228600" defTabSz="1219200" eaLnBrk="0" fontAlgn="base" hangingPunct="0">
              <a:spcBef>
                <a:spcPct val="0"/>
              </a:spcBef>
              <a:spcAft>
                <a:spcPct val="0"/>
              </a:spcAft>
              <a:defRPr sz="4800">
                <a:latin typeface="Calibri"/>
                <a:ea typeface="ＭＳ Ｐゴシック" charset="0"/>
              </a:defRPr>
            </a:lvl6pPr>
            <a:lvl7pPr marL="2971800" indent="-228600" defTabSz="1219200" eaLnBrk="0" fontAlgn="base" hangingPunct="0">
              <a:spcBef>
                <a:spcPct val="0"/>
              </a:spcBef>
              <a:spcAft>
                <a:spcPct val="0"/>
              </a:spcAft>
              <a:defRPr sz="4800">
                <a:latin typeface="Calibri"/>
                <a:ea typeface="ＭＳ Ｐゴシック" charset="0"/>
              </a:defRPr>
            </a:lvl7pPr>
            <a:lvl8pPr marL="3429000" indent="-228600" defTabSz="1219200" eaLnBrk="0" fontAlgn="base" hangingPunct="0">
              <a:spcBef>
                <a:spcPct val="0"/>
              </a:spcBef>
              <a:spcAft>
                <a:spcPct val="0"/>
              </a:spcAft>
              <a:defRPr sz="4800">
                <a:latin typeface="Calibri"/>
                <a:ea typeface="ＭＳ Ｐゴシック" charset="0"/>
              </a:defRPr>
            </a:lvl8pPr>
            <a:lvl9pPr marL="3886200" indent="-228600" defTabSz="1219200" eaLnBrk="0" fontAlgn="base" hangingPunct="0">
              <a:spcBef>
                <a:spcPct val="0"/>
              </a:spcBef>
              <a:spcAft>
                <a:spcPct val="0"/>
              </a:spcAft>
              <a:defRPr sz="4800">
                <a:latin typeface="Calibri"/>
                <a:ea typeface="ＭＳ Ｐゴシック" charset="0"/>
              </a:defRPr>
            </a:lvl9pPr>
          </a:lstStyle>
          <a:p>
            <a:r>
              <a:rPr lang="en-CA" sz="1800" dirty="0">
                <a:latin typeface="Cambria" panose="02040503050406030204" pitchFamily="18" charset="0"/>
                <a:ea typeface="Cambria" panose="02040503050406030204" pitchFamily="18" charset="0"/>
              </a:rPr>
              <a:t>Juliet S. Mutesi, CPA</a:t>
            </a:r>
            <a:endParaRPr lang="en-US" sz="1800" dirty="0">
              <a:latin typeface="Cambria" panose="02040503050406030204" pitchFamily="18" charset="0"/>
              <a:ea typeface="Cambria" panose="02040503050406030204" pitchFamily="18" charset="0"/>
            </a:endParaRPr>
          </a:p>
        </p:txBody>
      </p:sp>
      <p:sp>
        <p:nvSpPr>
          <p:cNvPr id="16" name="TextBox 26">
            <a:extLst>
              <a:ext uri="{FF2B5EF4-FFF2-40B4-BE49-F238E27FC236}">
                <a16:creationId xmlns:a16="http://schemas.microsoft.com/office/drawing/2014/main" id="{2883098D-8CAF-7C44-B6A4-45CD0350B24A}"/>
              </a:ext>
            </a:extLst>
          </p:cNvPr>
          <p:cNvSpPr txBox="1">
            <a:spLocks noChangeArrowheads="1"/>
          </p:cNvSpPr>
          <p:nvPr>
            <p:custDataLst>
              <p:tags r:id="rId5"/>
            </p:custDataLst>
          </p:nvPr>
        </p:nvSpPr>
        <p:spPr bwMode="auto">
          <a:xfrm>
            <a:off x="4024164" y="4775843"/>
            <a:ext cx="3632521" cy="830997"/>
          </a:xfrm>
          <a:prstGeom prst="rect">
            <a:avLst/>
          </a:prstGeom>
          <a:noFill/>
          <a:ln>
            <a:noFill/>
          </a:ln>
          <a:extLst>
            <a:ext uri="{909E8E84-426E-40dd-AFC4-6F175D3DCCD1}">
              <a14:hiddenFill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p14="http://schemas.microsoft.com/office/powerpoint/2010/main" xmlns:p15="http://schemas.microsoft.com/office/powerpoint/2012/main" xmlns:p159="http://schemas.microsoft.com/office/powerpoint/2015/09/main" xmlns:a14="http://schemas.microsoft.com/office/drawing/2010/main" xmlns="" w="9525">
                <a:solidFill>
                  <a:srgbClr val="000000"/>
                </a:solidFill>
                <a:miter lim="800000"/>
                <a:headEnd/>
                <a:tailEnd/>
              </a14:hiddenLine>
            </a:ext>
          </a:extLst>
        </p:spPr>
        <p:txBody>
          <a:bodyPr wrap="square">
            <a:spAutoFit/>
          </a:bodyPr>
          <a:lstStyle>
            <a:lvl1pPr eaLnBrk="0" hangingPunct="0">
              <a:defRPr sz="4800">
                <a:solidFill>
                  <a:schemeClr val="tx1"/>
                </a:solidFill>
                <a:latin typeface="Calibri" panose="020F0502020204030204" pitchFamily="34" charset="0"/>
                <a:ea typeface="MS PGothic" panose="020B0600070205080204" pitchFamily="34" charset="-128"/>
              </a:defRPr>
            </a:lvl1pPr>
            <a:lvl2pPr marL="742950" indent="-285750" eaLnBrk="0" hangingPunct="0">
              <a:defRPr sz="4800">
                <a:solidFill>
                  <a:schemeClr val="tx1"/>
                </a:solidFill>
                <a:latin typeface="Calibri" panose="020F0502020204030204" pitchFamily="34" charset="0"/>
                <a:ea typeface="MS PGothic" panose="020B0600070205080204" pitchFamily="34" charset="-128"/>
              </a:defRPr>
            </a:lvl2pPr>
            <a:lvl3pPr marL="1143000" indent="-228600" eaLnBrk="0" hangingPunct="0">
              <a:defRPr sz="4800">
                <a:solidFill>
                  <a:schemeClr val="tx1"/>
                </a:solidFill>
                <a:latin typeface="Calibri" panose="020F0502020204030204" pitchFamily="34" charset="0"/>
                <a:ea typeface="MS PGothic" panose="020B0600070205080204" pitchFamily="34" charset="-128"/>
              </a:defRPr>
            </a:lvl3pPr>
            <a:lvl4pPr marL="1600200" indent="-228600" eaLnBrk="0" hangingPunct="0">
              <a:defRPr sz="4800">
                <a:solidFill>
                  <a:schemeClr val="tx1"/>
                </a:solidFill>
                <a:latin typeface="Calibri" panose="020F0502020204030204" pitchFamily="34" charset="0"/>
                <a:ea typeface="MS PGothic" panose="020B0600070205080204" pitchFamily="34" charset="-128"/>
              </a:defRPr>
            </a:lvl4pPr>
            <a:lvl5pPr marL="2057400" indent="-228600" eaLnBrk="0" hangingPunct="0">
              <a:defRPr sz="4800">
                <a:solidFill>
                  <a:schemeClr val="tx1"/>
                </a:solidFill>
                <a:latin typeface="Calibri" panose="020F0502020204030204" pitchFamily="34" charset="0"/>
                <a:ea typeface="MS PGothic" panose="020B0600070205080204" pitchFamily="34" charset="-128"/>
              </a:defRPr>
            </a:lvl5pPr>
            <a:lvl6pPr marL="2514600" indent="-228600" defTabSz="1219200" eaLnBrk="0" fontAlgn="base" hangingPunct="0">
              <a:spcBef>
                <a:spcPct val="0"/>
              </a:spcBef>
              <a:spcAft>
                <a:spcPct val="0"/>
              </a:spcAft>
              <a:defRPr sz="4800">
                <a:solidFill>
                  <a:schemeClr val="tx1"/>
                </a:solidFill>
                <a:latin typeface="Calibri" panose="020F0502020204030204" pitchFamily="34" charset="0"/>
                <a:ea typeface="MS PGothic" panose="020B0600070205080204" pitchFamily="34" charset="-128"/>
              </a:defRPr>
            </a:lvl6pPr>
            <a:lvl7pPr marL="2971800" indent="-228600" defTabSz="1219200" eaLnBrk="0" fontAlgn="base" hangingPunct="0">
              <a:spcBef>
                <a:spcPct val="0"/>
              </a:spcBef>
              <a:spcAft>
                <a:spcPct val="0"/>
              </a:spcAft>
              <a:defRPr sz="4800">
                <a:solidFill>
                  <a:schemeClr val="tx1"/>
                </a:solidFill>
                <a:latin typeface="Calibri" panose="020F0502020204030204" pitchFamily="34" charset="0"/>
                <a:ea typeface="MS PGothic" panose="020B0600070205080204" pitchFamily="34" charset="-128"/>
              </a:defRPr>
            </a:lvl7pPr>
            <a:lvl8pPr marL="3429000" indent="-228600" defTabSz="1219200" eaLnBrk="0" fontAlgn="base" hangingPunct="0">
              <a:spcBef>
                <a:spcPct val="0"/>
              </a:spcBef>
              <a:spcAft>
                <a:spcPct val="0"/>
              </a:spcAft>
              <a:defRPr sz="4800">
                <a:solidFill>
                  <a:schemeClr val="tx1"/>
                </a:solidFill>
                <a:latin typeface="Calibri" panose="020F0502020204030204" pitchFamily="34" charset="0"/>
                <a:ea typeface="MS PGothic" panose="020B0600070205080204" pitchFamily="34" charset="-128"/>
              </a:defRPr>
            </a:lvl8pPr>
            <a:lvl9pPr marL="3886200" indent="-228600" defTabSz="1219200" eaLnBrk="0" fontAlgn="base" hangingPunct="0">
              <a:spcBef>
                <a:spcPct val="0"/>
              </a:spcBef>
              <a:spcAft>
                <a:spcPct val="0"/>
              </a:spcAft>
              <a:defRPr sz="4800">
                <a:solidFill>
                  <a:schemeClr val="tx1"/>
                </a:solidFill>
                <a:latin typeface="Calibri" panose="020F0502020204030204" pitchFamily="34" charset="0"/>
                <a:ea typeface="MS PGothic" panose="020B0600070205080204" pitchFamily="34" charset="-128"/>
              </a:defRPr>
            </a:lvl9pPr>
          </a:lstStyle>
          <a:p>
            <a:pPr algn="ctr" eaLnBrk="1" hangingPunct="1"/>
            <a:r>
              <a:rPr lang="en-US" altLang="en-US" sz="1600" dirty="0">
                <a:solidFill>
                  <a:schemeClr val="tx2"/>
                </a:solidFill>
                <a:latin typeface="Cambria" panose="02040503050406030204" pitchFamily="18" charset="0"/>
                <a:ea typeface="Cambria" panose="02040503050406030204" pitchFamily="18" charset="0"/>
              </a:rPr>
              <a:t>Former Canadian Parliamentarian and Member of Global Organization of Parliamentarians Against Corruption </a:t>
            </a:r>
          </a:p>
        </p:txBody>
      </p:sp>
      <p:sp>
        <p:nvSpPr>
          <p:cNvPr id="17" name="TextBox 25">
            <a:extLst>
              <a:ext uri="{FF2B5EF4-FFF2-40B4-BE49-F238E27FC236}">
                <a16:creationId xmlns:a16="http://schemas.microsoft.com/office/drawing/2014/main" id="{5CE1E632-EA07-FE45-8C00-6490FFB76781}"/>
              </a:ext>
            </a:extLst>
          </p:cNvPr>
          <p:cNvSpPr txBox="1">
            <a:spLocks noChangeArrowheads="1"/>
          </p:cNvSpPr>
          <p:nvPr>
            <p:custDataLst>
              <p:tags r:id="rId6"/>
            </p:custDataLst>
          </p:nvPr>
        </p:nvSpPr>
        <p:spPr bwMode="auto">
          <a:xfrm>
            <a:off x="4074798" y="4406511"/>
            <a:ext cx="3531252" cy="369332"/>
          </a:xfrm>
          <a:prstGeom prst="rect">
            <a:avLst/>
          </a:prstGeom>
          <a:noFill/>
          <a:ln>
            <a:noFill/>
          </a:ln>
          <a:extLst>
            <a:ext uri="{909E8E84-426E-40dd-AFC4-6F175D3DCCD1}">
              <a14:hiddenFill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p14="http://schemas.microsoft.com/office/powerpoint/2010/main" xmlns:p15="http://schemas.microsoft.com/office/powerpoint/2012/main" xmlns:p159="http://schemas.microsoft.com/office/powerpoint/2015/09/main" xmlns:a14="http://schemas.microsoft.com/office/drawing/2010/main" xmlns="" w="9525">
                <a:solidFill>
                  <a:srgbClr val="000000"/>
                </a:solidFill>
                <a:miter lim="800000"/>
                <a:headEnd/>
                <a:tailEnd/>
              </a14:hiddenLine>
            </a:ext>
          </a:extLst>
        </p:spPr>
        <p:txBody>
          <a:bodyPr wrap="square">
            <a:spAutoFit/>
          </a:bodyPr>
          <a:lstStyle>
            <a:lvl1pPr eaLnBrk="0" hangingPunct="0">
              <a:defRPr sz="4800">
                <a:solidFill>
                  <a:schemeClr val="tx1"/>
                </a:solidFill>
                <a:latin typeface="Calibri"/>
                <a:ea typeface="ＭＳ Ｐゴシック" charset="0"/>
                <a:cs typeface="ＭＳ Ｐゴシック" charset="0"/>
              </a:defRPr>
            </a:lvl1pPr>
            <a:lvl2pPr marL="742950" indent="-285750" eaLnBrk="0" hangingPunct="0">
              <a:defRPr sz="4800">
                <a:solidFill>
                  <a:schemeClr val="tx1"/>
                </a:solidFill>
                <a:latin typeface="Calibri"/>
                <a:ea typeface="ＭＳ Ｐゴシック" charset="0"/>
              </a:defRPr>
            </a:lvl2pPr>
            <a:lvl3pPr marL="1143000" indent="-228600" eaLnBrk="0" hangingPunct="0">
              <a:defRPr sz="4800">
                <a:solidFill>
                  <a:schemeClr val="tx1"/>
                </a:solidFill>
                <a:latin typeface="Calibri"/>
                <a:ea typeface="ＭＳ Ｐゴシック" charset="0"/>
              </a:defRPr>
            </a:lvl3pPr>
            <a:lvl4pPr marL="1600200" indent="-228600" eaLnBrk="0" hangingPunct="0">
              <a:defRPr sz="4800">
                <a:solidFill>
                  <a:schemeClr val="tx1"/>
                </a:solidFill>
                <a:latin typeface="Calibri"/>
                <a:ea typeface="ＭＳ Ｐゴシック" charset="0"/>
              </a:defRPr>
            </a:lvl4pPr>
            <a:lvl5pPr marL="2057400" indent="-228600" eaLnBrk="0" hangingPunct="0">
              <a:defRPr sz="4800">
                <a:solidFill>
                  <a:schemeClr val="tx1"/>
                </a:solidFill>
                <a:latin typeface="Calibri"/>
                <a:ea typeface="ＭＳ Ｐゴシック" charset="0"/>
              </a:defRPr>
            </a:lvl5pPr>
            <a:lvl6pPr marL="2514600" indent="-228600" defTabSz="1219200" eaLnBrk="0" fontAlgn="base" hangingPunct="0">
              <a:spcBef>
                <a:spcPct val="0"/>
              </a:spcBef>
              <a:spcAft>
                <a:spcPct val="0"/>
              </a:spcAft>
              <a:defRPr sz="4800">
                <a:solidFill>
                  <a:schemeClr val="tx1"/>
                </a:solidFill>
                <a:latin typeface="Calibri"/>
                <a:ea typeface="ＭＳ Ｐゴシック" charset="0"/>
              </a:defRPr>
            </a:lvl6pPr>
            <a:lvl7pPr marL="2971800" indent="-228600" defTabSz="1219200" eaLnBrk="0" fontAlgn="base" hangingPunct="0">
              <a:spcBef>
                <a:spcPct val="0"/>
              </a:spcBef>
              <a:spcAft>
                <a:spcPct val="0"/>
              </a:spcAft>
              <a:defRPr sz="4800">
                <a:solidFill>
                  <a:schemeClr val="tx1"/>
                </a:solidFill>
                <a:latin typeface="Calibri"/>
                <a:ea typeface="ＭＳ Ｐゴシック" charset="0"/>
              </a:defRPr>
            </a:lvl7pPr>
            <a:lvl8pPr marL="3429000" indent="-228600" defTabSz="1219200" eaLnBrk="0" fontAlgn="base" hangingPunct="0">
              <a:spcBef>
                <a:spcPct val="0"/>
              </a:spcBef>
              <a:spcAft>
                <a:spcPct val="0"/>
              </a:spcAft>
              <a:defRPr sz="4800">
                <a:solidFill>
                  <a:schemeClr val="tx1"/>
                </a:solidFill>
                <a:latin typeface="Calibri"/>
                <a:ea typeface="ＭＳ Ｐゴシック" charset="0"/>
              </a:defRPr>
            </a:lvl8pPr>
            <a:lvl9pPr marL="3886200" indent="-228600" defTabSz="1219200" eaLnBrk="0" fontAlgn="base" hangingPunct="0">
              <a:spcBef>
                <a:spcPct val="0"/>
              </a:spcBef>
              <a:spcAft>
                <a:spcPct val="0"/>
              </a:spcAft>
              <a:defRPr sz="4800">
                <a:solidFill>
                  <a:schemeClr val="tx1"/>
                </a:solidFill>
                <a:latin typeface="Calibri"/>
                <a:ea typeface="ＭＳ Ｐゴシック" charset="0"/>
              </a:defRPr>
            </a:lvl9pPr>
          </a:lstStyle>
          <a:p>
            <a:pPr algn="ctr" eaLnBrk="1" hangingPunct="1">
              <a:defRPr/>
            </a:pPr>
            <a:r>
              <a:rPr lang="en-US" sz="1800" b="1" dirty="0">
                <a:solidFill>
                  <a:schemeClr val="tx2"/>
                </a:solidFill>
                <a:latin typeface="Cambria" panose="02040503050406030204" pitchFamily="18" charset="0"/>
                <a:ea typeface="Cambria" panose="02040503050406030204" pitchFamily="18" charset="0"/>
                <a:cs typeface="Calibri" panose="020F0502020204030204" pitchFamily="34" charset="0"/>
              </a:rPr>
              <a:t>Honourable Roy Cullen, PC, CPA </a:t>
            </a:r>
          </a:p>
        </p:txBody>
      </p:sp>
      <p:pic>
        <p:nvPicPr>
          <p:cNvPr id="2050" name="Picture 2">
            <a:extLst>
              <a:ext uri="{FF2B5EF4-FFF2-40B4-BE49-F238E27FC236}">
                <a16:creationId xmlns:a16="http://schemas.microsoft.com/office/drawing/2014/main" id="{CE94DCBE-3213-2105-103A-A4B793359E9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64179" y="1251160"/>
            <a:ext cx="2700686" cy="270993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DE6B9358-DA2B-FCDD-FCE9-55E256C9CC18}"/>
              </a:ext>
            </a:extLst>
          </p:cNvPr>
          <p:cNvPicPr>
            <a:picLocks noChangeAspect="1"/>
          </p:cNvPicPr>
          <p:nvPr/>
        </p:nvPicPr>
        <p:blipFill>
          <a:blip r:embed="rId10"/>
          <a:stretch>
            <a:fillRect/>
          </a:stretch>
        </p:blipFill>
        <p:spPr>
          <a:xfrm>
            <a:off x="700972" y="1281937"/>
            <a:ext cx="2552743" cy="2704893"/>
          </a:xfrm>
          <a:prstGeom prst="ellipse">
            <a:avLst/>
          </a:prstGeom>
          <a:ln w="28575" cap="rnd">
            <a:solidFill>
              <a:srgbClr val="EE7F34"/>
            </a:solidFill>
          </a:ln>
          <a:effectLst/>
          <a:scene3d>
            <a:camera prst="orthographicFront"/>
            <a:lightRig rig="contrasting" dir="t">
              <a:rot lat="0" lon="0" rev="3000000"/>
            </a:lightRig>
          </a:scene3d>
          <a:sp3d contourW="7620">
            <a:bevelT w="95250" h="31750"/>
            <a:contourClr>
              <a:srgbClr val="333333"/>
            </a:contourClr>
          </a:sp3d>
        </p:spPr>
      </p:pic>
      <p:pic>
        <p:nvPicPr>
          <p:cNvPr id="1026" name="Picture 2">
            <a:extLst>
              <a:ext uri="{FF2B5EF4-FFF2-40B4-BE49-F238E27FC236}">
                <a16:creationId xmlns:a16="http://schemas.microsoft.com/office/drawing/2014/main" id="{F2731384-3D57-F7DB-9658-CEAF86711F73}"/>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288747" y="1397883"/>
            <a:ext cx="2681576" cy="27048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67776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9FB8D-7BF5-3847-9CF4-D5053CDF6D39}"/>
              </a:ext>
            </a:extLst>
          </p:cNvPr>
          <p:cNvSpPr>
            <a:spLocks noGrp="1"/>
          </p:cNvSpPr>
          <p:nvPr>
            <p:ph type="title"/>
          </p:nvPr>
        </p:nvSpPr>
        <p:spPr>
          <a:xfrm>
            <a:off x="9031101" y="169819"/>
            <a:ext cx="3160899" cy="1660543"/>
          </a:xfrm>
        </p:spPr>
        <p:txBody>
          <a:bodyPr>
            <a:noAutofit/>
          </a:bodyPr>
          <a:lstStyle/>
          <a:p>
            <a:r>
              <a:rPr lang="en-US" sz="4000" dirty="0">
                <a:latin typeface="Cambria" panose="02040503050406030204" pitchFamily="18" charset="0"/>
                <a:ea typeface="Cambria" panose="02040503050406030204" pitchFamily="18" charset="0"/>
              </a:rPr>
              <a:t>Corruption:  </a:t>
            </a:r>
            <a:r>
              <a:rPr lang="en-US" sz="4000" i="1" dirty="0">
                <a:latin typeface="Cambria" panose="02040503050406030204" pitchFamily="18" charset="0"/>
                <a:ea typeface="Cambria" panose="02040503050406030204" pitchFamily="18" charset="0"/>
              </a:rPr>
              <a:t>Twelve Red Flags</a:t>
            </a:r>
          </a:p>
        </p:txBody>
      </p:sp>
      <p:sp>
        <p:nvSpPr>
          <p:cNvPr id="7" name="TextBox 6">
            <a:extLst>
              <a:ext uri="{FF2B5EF4-FFF2-40B4-BE49-F238E27FC236}">
                <a16:creationId xmlns:a16="http://schemas.microsoft.com/office/drawing/2014/main" id="{DF800B08-5A76-B99B-85FA-1163C9AAB54E}"/>
              </a:ext>
            </a:extLst>
          </p:cNvPr>
          <p:cNvSpPr txBox="1"/>
          <p:nvPr/>
        </p:nvSpPr>
        <p:spPr>
          <a:xfrm>
            <a:off x="9406893" y="2272937"/>
            <a:ext cx="2403566" cy="2785378"/>
          </a:xfrm>
          <a:prstGeom prst="rect">
            <a:avLst/>
          </a:prstGeom>
          <a:noFill/>
        </p:spPr>
        <p:txBody>
          <a:bodyPr wrap="square" rtlCol="0">
            <a:spAutoFit/>
          </a:bodyPr>
          <a:lstStyle/>
          <a:p>
            <a:pPr marL="285750" indent="-285750">
              <a:buFont typeface="Arial" panose="020B0604020202020204" pitchFamily="34" charset="0"/>
              <a:buChar char="•"/>
            </a:pPr>
            <a:r>
              <a:rPr lang="en-US" sz="2500" i="1" dirty="0">
                <a:latin typeface="Cambria" panose="02040503050406030204" pitchFamily="18" charset="0"/>
                <a:ea typeface="Cambria" panose="02040503050406030204" pitchFamily="18" charset="0"/>
              </a:rPr>
              <a:t>Do you spot a common theme? </a:t>
            </a:r>
          </a:p>
          <a:p>
            <a:pPr marL="285750" indent="-285750">
              <a:buFont typeface="Arial" panose="020B0604020202020204" pitchFamily="34" charset="0"/>
              <a:buChar char="•"/>
            </a:pPr>
            <a:r>
              <a:rPr lang="en-US" sz="2500" i="1" dirty="0">
                <a:latin typeface="Cambria" panose="02040503050406030204" pitchFamily="18" charset="0"/>
                <a:ea typeface="Cambria" panose="02040503050406030204" pitchFamily="18" charset="0"/>
              </a:rPr>
              <a:t>Which of these twelve do you think is most frequent? </a:t>
            </a:r>
          </a:p>
        </p:txBody>
      </p:sp>
      <p:pic>
        <p:nvPicPr>
          <p:cNvPr id="4" name="Picture 3">
            <a:extLst>
              <a:ext uri="{FF2B5EF4-FFF2-40B4-BE49-F238E27FC236}">
                <a16:creationId xmlns:a16="http://schemas.microsoft.com/office/drawing/2014/main" id="{BF6A233E-5DC6-E1F5-B728-247375A305E8}"/>
              </a:ext>
            </a:extLst>
          </p:cNvPr>
          <p:cNvPicPr>
            <a:picLocks noChangeAspect="1"/>
          </p:cNvPicPr>
          <p:nvPr/>
        </p:nvPicPr>
        <p:blipFill>
          <a:blip r:embed="rId3"/>
          <a:stretch>
            <a:fillRect/>
          </a:stretch>
        </p:blipFill>
        <p:spPr>
          <a:xfrm>
            <a:off x="381541" y="0"/>
            <a:ext cx="8334529" cy="6207739"/>
          </a:xfrm>
          <a:prstGeom prst="rect">
            <a:avLst/>
          </a:prstGeom>
        </p:spPr>
      </p:pic>
      <p:pic>
        <p:nvPicPr>
          <p:cNvPr id="8" name="Picture 7">
            <a:extLst>
              <a:ext uri="{FF2B5EF4-FFF2-40B4-BE49-F238E27FC236}">
                <a16:creationId xmlns:a16="http://schemas.microsoft.com/office/drawing/2014/main" id="{15DDA67C-14AF-CE60-BFD2-1ED514213B4D}"/>
              </a:ext>
            </a:extLst>
          </p:cNvPr>
          <p:cNvPicPr>
            <a:picLocks noChangeAspect="1"/>
          </p:cNvPicPr>
          <p:nvPr/>
        </p:nvPicPr>
        <p:blipFill>
          <a:blip r:embed="rId4"/>
          <a:stretch>
            <a:fillRect/>
          </a:stretch>
        </p:blipFill>
        <p:spPr>
          <a:xfrm>
            <a:off x="410372" y="4102571"/>
            <a:ext cx="2110405" cy="2110405"/>
          </a:xfrm>
          <a:prstGeom prst="rect">
            <a:avLst/>
          </a:prstGeom>
        </p:spPr>
      </p:pic>
    </p:spTree>
    <p:extLst>
      <p:ext uri="{BB962C8B-B14F-4D97-AF65-F5344CB8AC3E}">
        <p14:creationId xmlns:p14="http://schemas.microsoft.com/office/powerpoint/2010/main" val="1511236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FA28B-4896-F347-BA84-F1BB0E6DBCE8}"/>
              </a:ext>
            </a:extLst>
          </p:cNvPr>
          <p:cNvSpPr>
            <a:spLocks noGrp="1"/>
          </p:cNvSpPr>
          <p:nvPr>
            <p:ph type="title"/>
          </p:nvPr>
        </p:nvSpPr>
        <p:spPr/>
        <p:txBody>
          <a:bodyPr>
            <a:normAutofit/>
          </a:bodyPr>
          <a:lstStyle/>
          <a:p>
            <a:r>
              <a:rPr lang="en-US" sz="3800" dirty="0">
                <a:latin typeface="Cambria" panose="02040503050406030204" pitchFamily="18" charset="0"/>
                <a:ea typeface="Cambria" panose="02040503050406030204" pitchFamily="18" charset="0"/>
              </a:rPr>
              <a:t>Who can use this list</a:t>
            </a:r>
          </a:p>
        </p:txBody>
      </p:sp>
      <p:sp>
        <p:nvSpPr>
          <p:cNvPr id="3" name="Content Placeholder 2">
            <a:extLst>
              <a:ext uri="{FF2B5EF4-FFF2-40B4-BE49-F238E27FC236}">
                <a16:creationId xmlns:a16="http://schemas.microsoft.com/office/drawing/2014/main" id="{355E6ADE-1218-A145-96F6-1C6BBA72306D}"/>
              </a:ext>
            </a:extLst>
          </p:cNvPr>
          <p:cNvSpPr>
            <a:spLocks noGrp="1"/>
          </p:cNvSpPr>
          <p:nvPr>
            <p:ph sz="half" idx="2"/>
          </p:nvPr>
        </p:nvSpPr>
        <p:spPr/>
        <p:txBody>
          <a:bodyPr/>
          <a:lstStyle/>
          <a:p>
            <a:r>
              <a:rPr lang="en-CA"/>
              <a:t>Government officials who design award processes</a:t>
            </a:r>
          </a:p>
          <a:p>
            <a:r>
              <a:rPr lang="en-CA"/>
              <a:t>Government officials who oversee and approve awards</a:t>
            </a:r>
          </a:p>
          <a:p>
            <a:r>
              <a:rPr lang="en-CA"/>
              <a:t>Parliamentarians and government oversight bodies (including auditors!)</a:t>
            </a:r>
          </a:p>
          <a:p>
            <a:r>
              <a:rPr lang="en-CA"/>
              <a:t>Law enforcement officers</a:t>
            </a:r>
          </a:p>
          <a:p>
            <a:r>
              <a:rPr lang="en-CA"/>
              <a:t>Extractive company officials</a:t>
            </a:r>
          </a:p>
          <a:p>
            <a:r>
              <a:rPr lang="en-CA"/>
              <a:t>Financial institution staff</a:t>
            </a:r>
          </a:p>
          <a:p>
            <a:r>
              <a:rPr lang="en-CA"/>
              <a:t>Civil society actors and journalists</a:t>
            </a:r>
            <a:endParaRPr lang="en-US"/>
          </a:p>
        </p:txBody>
      </p:sp>
    </p:spTree>
    <p:extLst>
      <p:ext uri="{BB962C8B-B14F-4D97-AF65-F5344CB8AC3E}">
        <p14:creationId xmlns:p14="http://schemas.microsoft.com/office/powerpoint/2010/main" val="12049189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933982-589B-8CB6-B35E-59BE72B1A0AC}"/>
              </a:ext>
            </a:extLst>
          </p:cNvPr>
          <p:cNvSpPr>
            <a:spLocks noGrp="1"/>
          </p:cNvSpPr>
          <p:nvPr>
            <p:ph type="title"/>
          </p:nvPr>
        </p:nvSpPr>
        <p:spPr>
          <a:xfrm>
            <a:off x="838200" y="2305135"/>
            <a:ext cx="10515600" cy="2427503"/>
          </a:xfrm>
        </p:spPr>
        <p:txBody>
          <a:bodyPr>
            <a:normAutofit fontScale="90000"/>
          </a:bodyPr>
          <a:lstStyle/>
          <a:p>
            <a:r>
              <a:rPr lang="en-US" dirty="0">
                <a:latin typeface="Cambria" panose="02040503050406030204" pitchFamily="18" charset="0"/>
                <a:ea typeface="Cambria" panose="02040503050406030204" pitchFamily="18" charset="0"/>
              </a:rPr>
              <a:t>Thank you – </a:t>
            </a:r>
            <a:r>
              <a:rPr lang="en-US" b="0" dirty="0">
                <a:latin typeface="Cambria" panose="02040503050406030204" pitchFamily="18" charset="0"/>
                <a:ea typeface="Cambria" panose="02040503050406030204" pitchFamily="18" charset="0"/>
              </a:rPr>
              <a:t>we sincerely appreciate your time and participation and hope you gleaned some useful information from this session. </a:t>
            </a:r>
          </a:p>
        </p:txBody>
      </p:sp>
    </p:spTree>
    <p:extLst>
      <p:ext uri="{BB962C8B-B14F-4D97-AF65-F5344CB8AC3E}">
        <p14:creationId xmlns:p14="http://schemas.microsoft.com/office/powerpoint/2010/main" val="25509713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51AD2DB-5BC1-3647-81EE-B179BF6F92B3}"/>
              </a:ext>
            </a:extLst>
          </p:cNvPr>
          <p:cNvSpPr>
            <a:spLocks noGrp="1"/>
          </p:cNvSpPr>
          <p:nvPr>
            <p:ph type="title"/>
          </p:nvPr>
        </p:nvSpPr>
        <p:spPr/>
        <p:txBody>
          <a:bodyPr/>
          <a:lstStyle/>
          <a:p>
            <a:r>
              <a:rPr lang="nb-NO" sz="4400" dirty="0"/>
              <a:t>Data management - </a:t>
            </a:r>
            <a:r>
              <a:rPr lang="nb-NO" sz="4400" dirty="0" err="1"/>
              <a:t>national</a:t>
            </a:r>
            <a:r>
              <a:rPr lang="nb-NO" sz="4400" dirty="0"/>
              <a:t> </a:t>
            </a:r>
            <a:r>
              <a:rPr lang="nb-NO" sz="4400" dirty="0" err="1"/>
              <a:t>depositories</a:t>
            </a:r>
            <a:endParaRPr lang="en-US" dirty="0"/>
          </a:p>
        </p:txBody>
      </p:sp>
      <p:sp>
        <p:nvSpPr>
          <p:cNvPr id="50" name="Text Placeholder 49"/>
          <p:cNvSpPr>
            <a:spLocks noGrp="1"/>
          </p:cNvSpPr>
          <p:nvPr>
            <p:ph sz="half" idx="2"/>
          </p:nvPr>
        </p:nvSpPr>
        <p:spPr/>
        <p:txBody>
          <a:bodyPr>
            <a:normAutofit fontScale="85000" lnSpcReduction="10000"/>
          </a:bodyPr>
          <a:lstStyle/>
          <a:p>
            <a:pPr marL="0" indent="0" algn="just">
              <a:buNone/>
            </a:pPr>
            <a:r>
              <a:rPr lang="en-US" sz="4000" b="1" i="1" dirty="0"/>
              <a:t>National Depositories</a:t>
            </a:r>
          </a:p>
          <a:p>
            <a:pPr algn="just"/>
            <a:r>
              <a:rPr lang="en-US" sz="4000" dirty="0"/>
              <a:t>Such a database typically consists of: wells, well log data, well reports, core samples, seismic surveys, post-stack seismic, field data/tapes, seismic (acquisition/processing) reports, production data, geological maps and reports, license data and geological models.</a:t>
            </a:r>
          </a:p>
          <a:p>
            <a:r>
              <a:rPr lang="en-US" sz="3600" b="1" dirty="0"/>
              <a:t>Examples</a:t>
            </a:r>
          </a:p>
          <a:p>
            <a:pPr lvl="1"/>
            <a:r>
              <a:rPr lang="en-US" sz="3600" b="1" dirty="0"/>
              <a:t>Uganda – example of audit of national databases</a:t>
            </a:r>
          </a:p>
          <a:p>
            <a:pPr lvl="1"/>
            <a:r>
              <a:rPr lang="en-US" sz="3600" b="1" dirty="0"/>
              <a:t>Norway - https://</a:t>
            </a:r>
            <a:r>
              <a:rPr lang="en-US" sz="3600" b="1" dirty="0" err="1"/>
              <a:t>www.npd.no</a:t>
            </a:r>
            <a:r>
              <a:rPr lang="en-US" sz="3600" b="1" dirty="0"/>
              <a:t>/</a:t>
            </a:r>
            <a:r>
              <a:rPr lang="en-US" sz="3600" b="1" dirty="0" err="1"/>
              <a:t>en</a:t>
            </a:r>
            <a:r>
              <a:rPr lang="en-US" sz="3600" b="1" dirty="0"/>
              <a:t>/about-us/open-data/</a:t>
            </a:r>
          </a:p>
          <a:p>
            <a:endParaRPr lang="en-US" sz="4000" dirty="0"/>
          </a:p>
        </p:txBody>
      </p:sp>
    </p:spTree>
    <p:extLst>
      <p:ext uri="{BB962C8B-B14F-4D97-AF65-F5344CB8AC3E}">
        <p14:creationId xmlns:p14="http://schemas.microsoft.com/office/powerpoint/2010/main" val="377347868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7F45-D3E6-C04D-A900-13CC3F11679C}"/>
              </a:ext>
            </a:extLst>
          </p:cNvPr>
          <p:cNvSpPr>
            <a:spLocks noGrp="1"/>
          </p:cNvSpPr>
          <p:nvPr>
            <p:ph type="title"/>
          </p:nvPr>
        </p:nvSpPr>
        <p:spPr/>
        <p:txBody>
          <a:bodyPr/>
          <a:lstStyle/>
          <a:p>
            <a:r>
              <a:rPr lang="en-US" dirty="0"/>
              <a:t>STAGE 3:Award of Contract and Licenses</a:t>
            </a:r>
          </a:p>
        </p:txBody>
      </p:sp>
      <p:sp>
        <p:nvSpPr>
          <p:cNvPr id="4" name="Content Placeholder 3">
            <a:extLst>
              <a:ext uri="{FF2B5EF4-FFF2-40B4-BE49-F238E27FC236}">
                <a16:creationId xmlns:a16="http://schemas.microsoft.com/office/drawing/2014/main" id="{42E4B1E9-4CA3-484A-BFB3-E58DA1121762}"/>
              </a:ext>
            </a:extLst>
          </p:cNvPr>
          <p:cNvSpPr>
            <a:spLocks noGrp="1"/>
          </p:cNvSpPr>
          <p:nvPr>
            <p:ph sz="half" idx="2"/>
          </p:nvPr>
        </p:nvSpPr>
        <p:spPr>
          <a:xfrm>
            <a:off x="875526" y="1690688"/>
            <a:ext cx="10478274" cy="4203617"/>
          </a:xfrm>
        </p:spPr>
        <p:txBody>
          <a:bodyPr>
            <a:normAutofit lnSpcReduction="10000"/>
          </a:bodyPr>
          <a:lstStyle/>
          <a:p>
            <a:pPr marL="0" indent="0">
              <a:buNone/>
            </a:pPr>
            <a:r>
              <a:rPr lang="en-US" sz="2800" dirty="0"/>
              <a:t>An efficient and effective award system is</a:t>
            </a:r>
          </a:p>
          <a:p>
            <a:pPr marL="342900" indent="-342900">
              <a:buFont typeface="Arial" panose="020B0604020202020204" pitchFamily="34" charset="0"/>
              <a:buChar char="•"/>
            </a:pPr>
            <a:r>
              <a:rPr lang="en-US" sz="2800" b="0" dirty="0"/>
              <a:t>Transparent</a:t>
            </a:r>
          </a:p>
          <a:p>
            <a:pPr marL="342900" indent="-342900">
              <a:buFont typeface="Arial" panose="020B0604020202020204" pitchFamily="34" charset="0"/>
              <a:buChar char="•"/>
            </a:pPr>
            <a:r>
              <a:rPr lang="en-US" sz="2800" b="0" dirty="0"/>
              <a:t>Competitive </a:t>
            </a:r>
          </a:p>
          <a:p>
            <a:pPr marL="342900" indent="-342900">
              <a:buFont typeface="Arial" panose="020B0604020202020204" pitchFamily="34" charset="0"/>
              <a:buChar char="•"/>
            </a:pPr>
            <a:r>
              <a:rPr lang="en-US" sz="2800" b="0" dirty="0"/>
              <a:t>With minimal discretionary authority</a:t>
            </a:r>
          </a:p>
          <a:p>
            <a:pPr marL="342900" indent="-342900">
              <a:buFont typeface="Arial" panose="020B0604020202020204" pitchFamily="34" charset="0"/>
              <a:buChar char="•"/>
            </a:pPr>
            <a:r>
              <a:rPr lang="en-US" dirty="0">
                <a:solidFill>
                  <a:schemeClr val="tx1"/>
                </a:solidFill>
              </a:rPr>
              <a:t>Depending on </a:t>
            </a:r>
            <a:r>
              <a:rPr lang="en-US" sz="2800" dirty="0">
                <a:solidFill>
                  <a:schemeClr val="tx1"/>
                </a:solidFill>
              </a:rPr>
              <a:t>complexity of the negotiations – use transactional advisors</a:t>
            </a:r>
          </a:p>
          <a:p>
            <a:r>
              <a:rPr lang="en-US" sz="2800" i="1" dirty="0">
                <a:solidFill>
                  <a:schemeClr val="tx1"/>
                </a:solidFill>
              </a:rPr>
              <a:t>Example: </a:t>
            </a:r>
          </a:p>
          <a:p>
            <a:pPr lvl="1"/>
            <a:r>
              <a:rPr lang="en-US" b="0" i="1" dirty="0">
                <a:solidFill>
                  <a:schemeClr val="tx1"/>
                </a:solidFill>
              </a:rPr>
              <a:t>Uganda:  The Ministry of Energy and Minerals Development carried out the competitive bidding.</a:t>
            </a:r>
          </a:p>
          <a:p>
            <a:pPr lvl="1"/>
            <a:r>
              <a:rPr lang="en-US" i="1" dirty="0">
                <a:solidFill>
                  <a:srgbClr val="FF0000"/>
                </a:solidFill>
              </a:rPr>
              <a:t>Guyana: refer to the ministry website for the recent award</a:t>
            </a:r>
          </a:p>
          <a:p>
            <a:endParaRPr lang="en-US" dirty="0"/>
          </a:p>
        </p:txBody>
      </p:sp>
    </p:spTree>
    <p:extLst>
      <p:ext uri="{BB962C8B-B14F-4D97-AF65-F5344CB8AC3E}">
        <p14:creationId xmlns:p14="http://schemas.microsoft.com/office/powerpoint/2010/main" val="213883695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AE230-3C54-8D4F-82D7-1BD9815EEBA3}"/>
              </a:ext>
            </a:extLst>
          </p:cNvPr>
          <p:cNvSpPr>
            <a:spLocks noGrp="1"/>
          </p:cNvSpPr>
          <p:nvPr>
            <p:ph type="title"/>
          </p:nvPr>
        </p:nvSpPr>
        <p:spPr>
          <a:xfrm>
            <a:off x="838199" y="365125"/>
            <a:ext cx="11134725" cy="1325563"/>
          </a:xfrm>
        </p:spPr>
        <p:txBody>
          <a:bodyPr/>
          <a:lstStyle/>
          <a:p>
            <a:r>
              <a:rPr lang="en-US" dirty="0"/>
              <a:t>Product Sharing Agreement/Contract (PSA/PSC)</a:t>
            </a:r>
          </a:p>
        </p:txBody>
      </p:sp>
      <p:sp>
        <p:nvSpPr>
          <p:cNvPr id="11" name="Text Placeholder 10"/>
          <p:cNvSpPr>
            <a:spLocks noGrp="1"/>
          </p:cNvSpPr>
          <p:nvPr>
            <p:ph sz="half" idx="2"/>
          </p:nvPr>
        </p:nvSpPr>
        <p:spPr>
          <a:xfrm>
            <a:off x="838199" y="1724026"/>
            <a:ext cx="10478274" cy="4203617"/>
          </a:xfrm>
        </p:spPr>
        <p:txBody>
          <a:bodyPr>
            <a:normAutofit/>
          </a:bodyPr>
          <a:lstStyle/>
          <a:p>
            <a:pPr marL="457200" indent="-457200">
              <a:buFont typeface="Arial" panose="020B0604020202020204" pitchFamily="34" charset="0"/>
              <a:buChar char="•"/>
            </a:pPr>
            <a:r>
              <a:rPr lang="en-US" sz="3600" dirty="0"/>
              <a:t>This was 1</a:t>
            </a:r>
            <a:r>
              <a:rPr lang="en-US" sz="3600" baseline="30000" dirty="0"/>
              <a:t>st</a:t>
            </a:r>
            <a:r>
              <a:rPr lang="en-US" sz="3600" dirty="0"/>
              <a:t> used in Indonesia (“Indonesian formula”). </a:t>
            </a:r>
          </a:p>
          <a:p>
            <a:pPr marL="457200" indent="-457200">
              <a:buFont typeface="Arial" panose="020B0604020202020204" pitchFamily="34" charset="0"/>
              <a:buChar char="•"/>
            </a:pPr>
            <a:r>
              <a:rPr lang="en-US" sz="3600" dirty="0"/>
              <a:t>The main feature is that the host government retained ownership of the resource and negotiated a profit-sharing scheme with the companies.</a:t>
            </a:r>
          </a:p>
          <a:p>
            <a:pPr marL="457200" indent="-457200">
              <a:buFont typeface="Arial" panose="020B0604020202020204" pitchFamily="34" charset="0"/>
              <a:buChar char="•"/>
            </a:pPr>
            <a:r>
              <a:rPr lang="en-US" sz="3600" dirty="0"/>
              <a:t>Host governments give companies the right to explore and develop oil fields.</a:t>
            </a:r>
          </a:p>
          <a:p>
            <a:endParaRPr lang="en-US" sz="3200" dirty="0"/>
          </a:p>
        </p:txBody>
      </p:sp>
    </p:spTree>
    <p:extLst>
      <p:ext uri="{BB962C8B-B14F-4D97-AF65-F5344CB8AC3E}">
        <p14:creationId xmlns:p14="http://schemas.microsoft.com/office/powerpoint/2010/main" val="27612873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AE230-3C54-8D4F-82D7-1BD9815EEBA3}"/>
              </a:ext>
            </a:extLst>
          </p:cNvPr>
          <p:cNvSpPr>
            <a:spLocks noGrp="1"/>
          </p:cNvSpPr>
          <p:nvPr>
            <p:ph type="title"/>
          </p:nvPr>
        </p:nvSpPr>
        <p:spPr>
          <a:xfrm>
            <a:off x="838199" y="365125"/>
            <a:ext cx="11206163" cy="1325563"/>
          </a:xfrm>
        </p:spPr>
        <p:txBody>
          <a:bodyPr/>
          <a:lstStyle/>
          <a:p>
            <a:r>
              <a:rPr lang="en-US" dirty="0"/>
              <a:t>Common Features in PSA/PSCs</a:t>
            </a:r>
          </a:p>
        </p:txBody>
      </p:sp>
      <p:sp>
        <p:nvSpPr>
          <p:cNvPr id="11" name="Text Placeholder 10"/>
          <p:cNvSpPr>
            <a:spLocks noGrp="1"/>
          </p:cNvSpPr>
          <p:nvPr>
            <p:ph sz="half" idx="1"/>
          </p:nvPr>
        </p:nvSpPr>
        <p:spPr>
          <a:ln>
            <a:solidFill>
              <a:srgbClr val="5A7D79"/>
            </a:solidFill>
          </a:ln>
        </p:spPr>
        <p:txBody>
          <a:bodyPr>
            <a:normAutofit/>
          </a:bodyPr>
          <a:lstStyle/>
          <a:p>
            <a:pPr marL="342900" lvl="0" indent="-342900" fontAlgn="base">
              <a:lnSpc>
                <a:spcPct val="100000"/>
              </a:lnSpc>
              <a:spcBef>
                <a:spcPct val="20000"/>
              </a:spcBef>
              <a:spcAft>
                <a:spcPct val="0"/>
              </a:spcAft>
              <a:buFont typeface="Arial" charset="0"/>
              <a:buChar char="•"/>
              <a:defRPr/>
            </a:pPr>
            <a:r>
              <a:rPr lang="en-US" sz="2800" b="0" dirty="0">
                <a:solidFill>
                  <a:prstClr val="black"/>
                </a:solidFill>
              </a:rPr>
              <a:t>Exploration period</a:t>
            </a:r>
          </a:p>
          <a:p>
            <a:pPr marL="342900" lvl="0" indent="-342900" fontAlgn="base">
              <a:lnSpc>
                <a:spcPct val="100000"/>
              </a:lnSpc>
              <a:spcBef>
                <a:spcPct val="20000"/>
              </a:spcBef>
              <a:spcAft>
                <a:spcPct val="0"/>
              </a:spcAft>
              <a:buFont typeface="Arial" charset="0"/>
              <a:buChar char="•"/>
              <a:defRPr/>
            </a:pPr>
            <a:r>
              <a:rPr lang="en-US" sz="2800" b="0" dirty="0">
                <a:solidFill>
                  <a:prstClr val="black"/>
                </a:solidFill>
              </a:rPr>
              <a:t>Royalties</a:t>
            </a:r>
          </a:p>
          <a:p>
            <a:pPr marL="342900" lvl="0" indent="-342900" fontAlgn="base">
              <a:lnSpc>
                <a:spcPct val="100000"/>
              </a:lnSpc>
              <a:spcBef>
                <a:spcPct val="20000"/>
              </a:spcBef>
              <a:spcAft>
                <a:spcPct val="0"/>
              </a:spcAft>
              <a:buFont typeface="Arial" charset="0"/>
              <a:buChar char="•"/>
              <a:defRPr/>
            </a:pPr>
            <a:r>
              <a:rPr lang="en-US" sz="2800" b="0" dirty="0">
                <a:solidFill>
                  <a:prstClr val="black"/>
                </a:solidFill>
              </a:rPr>
              <a:t>Signature/sign on bonus</a:t>
            </a:r>
          </a:p>
          <a:p>
            <a:pPr marL="342900" indent="-342900" fontAlgn="base">
              <a:lnSpc>
                <a:spcPct val="100000"/>
              </a:lnSpc>
              <a:spcBef>
                <a:spcPct val="20000"/>
              </a:spcBef>
              <a:spcAft>
                <a:spcPct val="0"/>
              </a:spcAft>
              <a:buFont typeface="Arial" charset="0"/>
              <a:buChar char="•"/>
              <a:defRPr/>
            </a:pPr>
            <a:r>
              <a:rPr lang="en-US" sz="2800" b="0" dirty="0">
                <a:solidFill>
                  <a:prstClr val="black"/>
                </a:solidFill>
              </a:rPr>
              <a:t>National Participation(National Oil Companies)</a:t>
            </a:r>
          </a:p>
          <a:p>
            <a:pPr marL="342900" indent="-342900" fontAlgn="base">
              <a:lnSpc>
                <a:spcPct val="100000"/>
              </a:lnSpc>
              <a:spcBef>
                <a:spcPct val="20000"/>
              </a:spcBef>
              <a:spcAft>
                <a:spcPct val="0"/>
              </a:spcAft>
              <a:buFont typeface="Arial" charset="0"/>
              <a:buChar char="•"/>
              <a:defRPr/>
            </a:pPr>
            <a:r>
              <a:rPr lang="en-US" sz="2800" b="0" dirty="0">
                <a:solidFill>
                  <a:prstClr val="black"/>
                </a:solidFill>
              </a:rPr>
              <a:t>Local content</a:t>
            </a:r>
          </a:p>
          <a:p>
            <a:endParaRPr lang="en-US" sz="2400" dirty="0"/>
          </a:p>
        </p:txBody>
      </p:sp>
      <p:sp>
        <p:nvSpPr>
          <p:cNvPr id="3" name="Content Placeholder 2">
            <a:extLst>
              <a:ext uri="{FF2B5EF4-FFF2-40B4-BE49-F238E27FC236}">
                <a16:creationId xmlns:a16="http://schemas.microsoft.com/office/drawing/2014/main" id="{7A191117-7ABE-AB47-9924-23E79FEFAF29}"/>
              </a:ext>
            </a:extLst>
          </p:cNvPr>
          <p:cNvSpPr>
            <a:spLocks noGrp="1"/>
          </p:cNvSpPr>
          <p:nvPr>
            <p:ph sz="half" idx="2"/>
          </p:nvPr>
        </p:nvSpPr>
        <p:spPr>
          <a:ln>
            <a:solidFill>
              <a:srgbClr val="5A7D79"/>
            </a:solidFill>
          </a:ln>
        </p:spPr>
        <p:txBody>
          <a:bodyPr/>
          <a:lstStyle/>
          <a:p>
            <a:pPr marL="342900" indent="-342900" fontAlgn="base">
              <a:lnSpc>
                <a:spcPct val="100000"/>
              </a:lnSpc>
              <a:spcBef>
                <a:spcPct val="20000"/>
              </a:spcBef>
              <a:spcAft>
                <a:spcPct val="0"/>
              </a:spcAft>
              <a:buFont typeface="Arial" charset="0"/>
              <a:buChar char="•"/>
              <a:defRPr/>
            </a:pPr>
            <a:r>
              <a:rPr lang="en-US" sz="2800" b="0" dirty="0">
                <a:solidFill>
                  <a:prstClr val="black"/>
                </a:solidFill>
              </a:rPr>
              <a:t>Cost recovery </a:t>
            </a:r>
          </a:p>
          <a:p>
            <a:pPr marL="342900" lvl="0" indent="-342900" fontAlgn="base">
              <a:lnSpc>
                <a:spcPct val="100000"/>
              </a:lnSpc>
              <a:spcBef>
                <a:spcPct val="20000"/>
              </a:spcBef>
              <a:spcAft>
                <a:spcPct val="0"/>
              </a:spcAft>
              <a:buFont typeface="Arial" charset="0"/>
              <a:buChar char="•"/>
              <a:defRPr/>
            </a:pPr>
            <a:r>
              <a:rPr lang="en-US" sz="2800" b="0" dirty="0">
                <a:solidFill>
                  <a:prstClr val="black"/>
                </a:solidFill>
              </a:rPr>
              <a:t>Confidentiality</a:t>
            </a:r>
          </a:p>
          <a:p>
            <a:pPr marL="342900" lvl="0" indent="-342900" fontAlgn="base">
              <a:lnSpc>
                <a:spcPct val="100000"/>
              </a:lnSpc>
              <a:spcBef>
                <a:spcPct val="20000"/>
              </a:spcBef>
              <a:spcAft>
                <a:spcPct val="0"/>
              </a:spcAft>
              <a:buFont typeface="Arial" charset="0"/>
              <a:buChar char="•"/>
              <a:defRPr/>
            </a:pPr>
            <a:r>
              <a:rPr lang="en-US" sz="2800" b="0" dirty="0">
                <a:solidFill>
                  <a:prstClr val="black"/>
                </a:solidFill>
              </a:rPr>
              <a:t>Decommissioning</a:t>
            </a:r>
          </a:p>
          <a:p>
            <a:pPr marL="342900" lvl="0" indent="-342900" fontAlgn="base">
              <a:lnSpc>
                <a:spcPct val="100000"/>
              </a:lnSpc>
              <a:spcBef>
                <a:spcPct val="20000"/>
              </a:spcBef>
              <a:spcAft>
                <a:spcPct val="0"/>
              </a:spcAft>
              <a:buFont typeface="Arial" charset="0"/>
              <a:buChar char="•"/>
              <a:defRPr/>
            </a:pPr>
            <a:r>
              <a:rPr lang="en-US" dirty="0">
                <a:solidFill>
                  <a:prstClr val="black"/>
                </a:solidFill>
              </a:rPr>
              <a:t>E</a:t>
            </a:r>
            <a:r>
              <a:rPr lang="en-US" sz="2800" b="0" dirty="0">
                <a:solidFill>
                  <a:prstClr val="black"/>
                </a:solidFill>
              </a:rPr>
              <a:t>xploration period</a:t>
            </a:r>
          </a:p>
          <a:p>
            <a:pPr marL="342900" lvl="0" indent="-342900" fontAlgn="base">
              <a:lnSpc>
                <a:spcPct val="100000"/>
              </a:lnSpc>
              <a:spcBef>
                <a:spcPct val="20000"/>
              </a:spcBef>
              <a:spcAft>
                <a:spcPct val="0"/>
              </a:spcAft>
              <a:buFont typeface="Arial" charset="0"/>
              <a:buChar char="•"/>
              <a:defRPr/>
            </a:pPr>
            <a:r>
              <a:rPr lang="en-US" sz="2800" b="0" dirty="0">
                <a:solidFill>
                  <a:prstClr val="black"/>
                </a:solidFill>
              </a:rPr>
              <a:t>Minimum exploration period</a:t>
            </a:r>
          </a:p>
          <a:p>
            <a:pPr marL="342900" lvl="0" indent="-342900" fontAlgn="base">
              <a:lnSpc>
                <a:spcPct val="100000"/>
              </a:lnSpc>
              <a:spcBef>
                <a:spcPct val="20000"/>
              </a:spcBef>
              <a:spcAft>
                <a:spcPct val="0"/>
              </a:spcAft>
              <a:buFont typeface="Arial" charset="0"/>
              <a:buChar char="•"/>
              <a:defRPr/>
            </a:pPr>
            <a:r>
              <a:rPr lang="en-US" sz="2800" b="0" dirty="0">
                <a:solidFill>
                  <a:prstClr val="black"/>
                </a:solidFill>
              </a:rPr>
              <a:t>Delivery point</a:t>
            </a:r>
          </a:p>
          <a:p>
            <a:endParaRPr lang="en-US" dirty="0"/>
          </a:p>
        </p:txBody>
      </p:sp>
    </p:spTree>
    <p:extLst>
      <p:ext uri="{BB962C8B-B14F-4D97-AF65-F5344CB8AC3E}">
        <p14:creationId xmlns:p14="http://schemas.microsoft.com/office/powerpoint/2010/main" val="1811489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7E260-5ED6-3049-A299-6005DB222FFF}"/>
              </a:ext>
            </a:extLst>
          </p:cNvPr>
          <p:cNvSpPr>
            <a:spLocks noGrp="1"/>
          </p:cNvSpPr>
          <p:nvPr>
            <p:ph type="title"/>
          </p:nvPr>
        </p:nvSpPr>
        <p:spPr/>
        <p:txBody>
          <a:bodyPr/>
          <a:lstStyle/>
          <a:p>
            <a:r>
              <a:rPr lang="en-US" dirty="0"/>
              <a:t>PSAs continued</a:t>
            </a:r>
          </a:p>
        </p:txBody>
      </p:sp>
      <p:sp>
        <p:nvSpPr>
          <p:cNvPr id="3" name="Content Placeholder 2">
            <a:extLst>
              <a:ext uri="{FF2B5EF4-FFF2-40B4-BE49-F238E27FC236}">
                <a16:creationId xmlns:a16="http://schemas.microsoft.com/office/drawing/2014/main" id="{46075481-55FE-C848-8222-DAD7DA4F51E9}"/>
              </a:ext>
            </a:extLst>
          </p:cNvPr>
          <p:cNvSpPr>
            <a:spLocks noGrp="1"/>
          </p:cNvSpPr>
          <p:nvPr>
            <p:ph sz="half" idx="1"/>
          </p:nvPr>
        </p:nvSpPr>
        <p:spPr>
          <a:xfrm>
            <a:off x="528638" y="1468436"/>
            <a:ext cx="5534025" cy="4706585"/>
          </a:xfrm>
          <a:ln>
            <a:solidFill>
              <a:srgbClr val="5A7D79"/>
            </a:solidFill>
          </a:ln>
        </p:spPr>
        <p:txBody>
          <a:bodyPr>
            <a:noAutofit/>
          </a:bodyPr>
          <a:lstStyle/>
          <a:p>
            <a:r>
              <a:rPr lang="en-US" sz="2400" dirty="0"/>
              <a:t>Eligibility of costs to be recovered </a:t>
            </a:r>
          </a:p>
          <a:p>
            <a:pPr lvl="1"/>
            <a:r>
              <a:rPr lang="en-US" sz="2000" dirty="0"/>
              <a:t>usually covered in the agreement, could be in the laws</a:t>
            </a:r>
          </a:p>
          <a:p>
            <a:pPr lvl="1"/>
            <a:r>
              <a:rPr lang="en-US" sz="2000" dirty="0"/>
              <a:t>Uganda: In the agreement</a:t>
            </a:r>
          </a:p>
          <a:p>
            <a:pPr lvl="1"/>
            <a:r>
              <a:rPr lang="en-US" sz="2000" dirty="0"/>
              <a:t>Indonesia: Negative list</a:t>
            </a:r>
          </a:p>
          <a:p>
            <a:pPr lvl="1"/>
            <a:r>
              <a:rPr lang="en-US" sz="2000" dirty="0"/>
              <a:t>Ring Fencing</a:t>
            </a:r>
          </a:p>
          <a:p>
            <a:r>
              <a:rPr lang="en-US" sz="2400" dirty="0"/>
              <a:t>Unrecoverable costs</a:t>
            </a:r>
          </a:p>
          <a:p>
            <a:pPr lvl="1"/>
            <a:r>
              <a:rPr lang="en-US" sz="2000" dirty="0"/>
              <a:t>Costs incurred before the Effective Date</a:t>
            </a:r>
          </a:p>
          <a:p>
            <a:pPr lvl="1"/>
            <a:r>
              <a:rPr lang="en-US" sz="2000" dirty="0"/>
              <a:t>Signature and other Bonuses</a:t>
            </a:r>
          </a:p>
          <a:p>
            <a:pPr lvl="1"/>
            <a:r>
              <a:rPr lang="en-US" sz="2000" dirty="0"/>
              <a:t>Royalty</a:t>
            </a:r>
          </a:p>
          <a:p>
            <a:pPr lvl="1"/>
            <a:r>
              <a:rPr lang="en-US" sz="2000" dirty="0"/>
              <a:t>Income tax</a:t>
            </a:r>
          </a:p>
          <a:p>
            <a:pPr lvl="1"/>
            <a:r>
              <a:rPr lang="en-US" sz="2000" dirty="0"/>
              <a:t>Fines and penalties</a:t>
            </a:r>
          </a:p>
          <a:p>
            <a:pPr lvl="1"/>
            <a:r>
              <a:rPr lang="en-US" sz="2000" dirty="0"/>
              <a:t>Interest incurred on loans to finance exploration activities</a:t>
            </a:r>
          </a:p>
          <a:p>
            <a:endParaRPr lang="en-US" sz="2400" dirty="0"/>
          </a:p>
        </p:txBody>
      </p:sp>
      <p:sp>
        <p:nvSpPr>
          <p:cNvPr id="4" name="Content Placeholder 3">
            <a:extLst>
              <a:ext uri="{FF2B5EF4-FFF2-40B4-BE49-F238E27FC236}">
                <a16:creationId xmlns:a16="http://schemas.microsoft.com/office/drawing/2014/main" id="{73238004-3F50-294C-8130-382D23CF4E82}"/>
              </a:ext>
            </a:extLst>
          </p:cNvPr>
          <p:cNvSpPr>
            <a:spLocks noGrp="1"/>
          </p:cNvSpPr>
          <p:nvPr>
            <p:ph sz="half" idx="2"/>
          </p:nvPr>
        </p:nvSpPr>
        <p:spPr>
          <a:xfrm>
            <a:off x="6372225" y="1468437"/>
            <a:ext cx="5291137" cy="4706584"/>
          </a:xfrm>
          <a:ln>
            <a:solidFill>
              <a:srgbClr val="5A7D79"/>
            </a:solidFill>
          </a:ln>
        </p:spPr>
        <p:txBody>
          <a:bodyPr>
            <a:normAutofit/>
          </a:bodyPr>
          <a:lstStyle/>
          <a:p>
            <a:pPr marL="171450" indent="-171450">
              <a:buFont typeface="Arial" panose="020B0604020202020204" pitchFamily="34" charset="0"/>
              <a:buChar char="•"/>
            </a:pPr>
            <a:r>
              <a:rPr lang="en-US" sz="2400" dirty="0"/>
              <a:t>Unrecoverable Costs (</a:t>
            </a:r>
            <a:r>
              <a:rPr lang="en-US" sz="2400" dirty="0" err="1"/>
              <a:t>ctd</a:t>
            </a:r>
            <a:r>
              <a:rPr lang="en-US" sz="2400" dirty="0"/>
              <a:t>.)</a:t>
            </a:r>
          </a:p>
          <a:p>
            <a:pPr marL="628650" lvl="1" indent="-171450"/>
            <a:r>
              <a:rPr lang="en-US" sz="2000" dirty="0"/>
              <a:t>Donations</a:t>
            </a:r>
          </a:p>
          <a:p>
            <a:pPr marL="628650" lvl="1" indent="-171450"/>
            <a:r>
              <a:rPr lang="en-US" sz="2000" dirty="0"/>
              <a:t>Any other expenses incurred without the approval of the Authority.</a:t>
            </a:r>
          </a:p>
          <a:p>
            <a:pPr marL="171450" indent="-171450">
              <a:buFont typeface="Arial" panose="020B0604020202020204" pitchFamily="34" charset="0"/>
              <a:buChar char="•"/>
            </a:pPr>
            <a:r>
              <a:rPr lang="en-US" sz="2400" dirty="0"/>
              <a:t>Profit Oil</a:t>
            </a:r>
          </a:p>
          <a:p>
            <a:pPr marL="628650" lvl="1" indent="-171450"/>
            <a:r>
              <a:rPr lang="en-US" sz="2000" dirty="0"/>
              <a:t>Remains after the removal of the cost oil. It is shared between the host government and contractor as per the agreement.</a:t>
            </a:r>
          </a:p>
          <a:p>
            <a:pPr marL="628650" lvl="1" indent="-171450"/>
            <a:r>
              <a:rPr lang="en-US" sz="2000" dirty="0"/>
              <a:t>usually stated as percentages </a:t>
            </a:r>
            <a:r>
              <a:rPr lang="en-US" sz="2000" dirty="0" err="1"/>
              <a:t>e.g</a:t>
            </a:r>
            <a:r>
              <a:rPr lang="en-US" sz="2000" dirty="0"/>
              <a:t> 50%-50%</a:t>
            </a:r>
          </a:p>
          <a:p>
            <a:pPr marL="628650" lvl="1" indent="-171450"/>
            <a:r>
              <a:rPr lang="en-US" sz="2000" dirty="0"/>
              <a:t>percentages can be influenced by various aspects; political stability of the host country, commerciality of the reserves, prevailing</a:t>
            </a:r>
          </a:p>
          <a:p>
            <a:endParaRPr lang="en-US" sz="4000" dirty="0"/>
          </a:p>
        </p:txBody>
      </p:sp>
    </p:spTree>
    <p:extLst>
      <p:ext uri="{BB962C8B-B14F-4D97-AF65-F5344CB8AC3E}">
        <p14:creationId xmlns:p14="http://schemas.microsoft.com/office/powerpoint/2010/main" val="185651816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E9B2A3-A348-2048-BDD2-17EDE6CABAE0}"/>
              </a:ext>
            </a:extLst>
          </p:cNvPr>
          <p:cNvSpPr>
            <a:spLocks noGrp="1"/>
          </p:cNvSpPr>
          <p:nvPr>
            <p:ph type="title"/>
          </p:nvPr>
        </p:nvSpPr>
        <p:spPr/>
        <p:txBody>
          <a:bodyPr/>
          <a:lstStyle/>
          <a:p>
            <a:r>
              <a:rPr lang="en-US" dirty="0"/>
              <a:t>Features of Uganda’s PSA</a:t>
            </a:r>
          </a:p>
        </p:txBody>
      </p:sp>
      <p:sp>
        <p:nvSpPr>
          <p:cNvPr id="3" name="Content Placeholder 2">
            <a:extLst>
              <a:ext uri="{FF2B5EF4-FFF2-40B4-BE49-F238E27FC236}">
                <a16:creationId xmlns:a16="http://schemas.microsoft.com/office/drawing/2014/main" id="{24E196FB-E03A-CF42-ABEA-015E9ACE5A02}"/>
              </a:ext>
            </a:extLst>
          </p:cNvPr>
          <p:cNvSpPr>
            <a:spLocks noGrp="1"/>
          </p:cNvSpPr>
          <p:nvPr>
            <p:ph sz="half" idx="2"/>
          </p:nvPr>
        </p:nvSpPr>
        <p:spPr>
          <a:xfrm>
            <a:off x="593304" y="1725123"/>
            <a:ext cx="5739763" cy="4370877"/>
          </a:xfrm>
          <a:ln>
            <a:solidFill>
              <a:schemeClr val="accent2"/>
            </a:solidFill>
          </a:ln>
        </p:spPr>
        <p:txBody>
          <a:bodyPr>
            <a:normAutofit fontScale="92500" lnSpcReduction="20000"/>
          </a:bodyPr>
          <a:lstStyle/>
          <a:p>
            <a:pPr marL="180000" indent="-342900">
              <a:lnSpc>
                <a:spcPct val="120000"/>
              </a:lnSpc>
              <a:buFont typeface="Arial" panose="020B0604020202020204" pitchFamily="34" charset="0"/>
              <a:buChar char="•"/>
            </a:pPr>
            <a:r>
              <a:rPr lang="en-GB" sz="2400" dirty="0"/>
              <a:t>Bonus </a:t>
            </a:r>
          </a:p>
          <a:p>
            <a:pPr marL="637200" lvl="2" indent="-342900">
              <a:lnSpc>
                <a:spcPct val="120000"/>
              </a:lnSpc>
            </a:pPr>
            <a:r>
              <a:rPr lang="en-GB" sz="1700" dirty="0"/>
              <a:t>Signing Bonus Between 100K-200K</a:t>
            </a:r>
          </a:p>
          <a:p>
            <a:pPr marL="637200" lvl="2" indent="-342900">
              <a:lnSpc>
                <a:spcPct val="120000"/>
              </a:lnSpc>
            </a:pPr>
            <a:r>
              <a:rPr lang="en-GB" sz="1700" dirty="0"/>
              <a:t>Production Bonus 50m BOE $5M @ additional 25m BOE $3M</a:t>
            </a:r>
          </a:p>
          <a:p>
            <a:pPr marL="180000" indent="-342900">
              <a:lnSpc>
                <a:spcPct val="120000"/>
              </a:lnSpc>
              <a:buFont typeface="Arial" panose="020B0604020202020204" pitchFamily="34" charset="0"/>
              <a:buChar char="•"/>
            </a:pPr>
            <a:r>
              <a:rPr lang="en-GB" sz="2400" dirty="0"/>
              <a:t>Royalties – dependent on production volumes – sliding scale</a:t>
            </a:r>
          </a:p>
          <a:p>
            <a:pPr marL="180000" indent="-342900">
              <a:lnSpc>
                <a:spcPct val="120000"/>
              </a:lnSpc>
              <a:buFont typeface="Arial" panose="020B0604020202020204" pitchFamily="34" charset="0"/>
              <a:buChar char="•"/>
            </a:pPr>
            <a:r>
              <a:rPr lang="en-US" sz="2400" dirty="0"/>
              <a:t>Cost Recovery </a:t>
            </a:r>
          </a:p>
          <a:p>
            <a:pPr marL="637200" lvl="2" indent="-342900">
              <a:lnSpc>
                <a:spcPct val="120000"/>
              </a:lnSpc>
            </a:pPr>
            <a:r>
              <a:rPr lang="en-US" sz="1700" dirty="0"/>
              <a:t>Cost oil: Retained by the contractor to reimburse the costs associated with exploration, development and production.</a:t>
            </a:r>
          </a:p>
          <a:p>
            <a:pPr marL="180000" lvl="1">
              <a:lnSpc>
                <a:spcPct val="120000"/>
              </a:lnSpc>
            </a:pPr>
            <a:r>
              <a:rPr lang="en-US" sz="1800" dirty="0"/>
              <a:t>Limit on recovery - to ensure host government always has a share in any given year</a:t>
            </a:r>
          </a:p>
          <a:p>
            <a:pPr marL="637200" lvl="3">
              <a:lnSpc>
                <a:spcPct val="120000"/>
              </a:lnSpc>
            </a:pPr>
            <a:r>
              <a:rPr lang="en-US" sz="1700" dirty="0"/>
              <a:t>Common range of the limit is </a:t>
            </a:r>
            <a:r>
              <a:rPr lang="en-GB" sz="1700" dirty="0"/>
              <a:t>55-70%. </a:t>
            </a:r>
          </a:p>
          <a:p>
            <a:pPr marL="637200" lvl="3">
              <a:lnSpc>
                <a:spcPct val="120000"/>
              </a:lnSpc>
            </a:pPr>
            <a:r>
              <a:rPr lang="en-US" sz="1700" dirty="0"/>
              <a:t>Uganda : limit is 60% - 65%</a:t>
            </a:r>
          </a:p>
          <a:p>
            <a:pPr marL="180000">
              <a:lnSpc>
                <a:spcPct val="120000"/>
              </a:lnSpc>
            </a:pPr>
            <a:endParaRPr lang="en-US" sz="2400" dirty="0"/>
          </a:p>
        </p:txBody>
      </p:sp>
      <p:pic>
        <p:nvPicPr>
          <p:cNvPr id="5" name="Picture 4">
            <a:extLst>
              <a:ext uri="{FF2B5EF4-FFF2-40B4-BE49-F238E27FC236}">
                <a16:creationId xmlns:a16="http://schemas.microsoft.com/office/drawing/2014/main" id="{E1250658-57C8-6844-AD83-AE95A064A36F}"/>
              </a:ext>
            </a:extLst>
          </p:cNvPr>
          <p:cNvPicPr>
            <a:picLocks noChangeAspect="1"/>
          </p:cNvPicPr>
          <p:nvPr/>
        </p:nvPicPr>
        <p:blipFill>
          <a:blip r:embed="rId2"/>
          <a:stretch>
            <a:fillRect/>
          </a:stretch>
        </p:blipFill>
        <p:spPr>
          <a:xfrm>
            <a:off x="6792734" y="3429000"/>
            <a:ext cx="4911373" cy="2001308"/>
          </a:xfrm>
          <a:prstGeom prst="rect">
            <a:avLst/>
          </a:prstGeom>
        </p:spPr>
      </p:pic>
      <p:sp>
        <p:nvSpPr>
          <p:cNvPr id="6" name="Content Placeholder 2">
            <a:extLst>
              <a:ext uri="{FF2B5EF4-FFF2-40B4-BE49-F238E27FC236}">
                <a16:creationId xmlns:a16="http://schemas.microsoft.com/office/drawing/2014/main" id="{E589B1D0-9FEA-8E40-8405-42B8470C6D43}"/>
              </a:ext>
            </a:extLst>
          </p:cNvPr>
          <p:cNvSpPr txBox="1">
            <a:spLocks/>
          </p:cNvSpPr>
          <p:nvPr/>
        </p:nvSpPr>
        <p:spPr>
          <a:xfrm>
            <a:off x="6452237" y="1725124"/>
            <a:ext cx="5409915" cy="4370876"/>
          </a:xfrm>
          <a:prstGeom prst="rect">
            <a:avLst/>
          </a:prstGeom>
          <a:ln>
            <a:solidFill>
              <a:schemeClr val="accent2"/>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00"/>
            <a:r>
              <a:rPr lang="en-US" sz="2000" dirty="0"/>
              <a:t>Carryforwards</a:t>
            </a:r>
          </a:p>
          <a:p>
            <a:pPr marL="637200" lvl="2"/>
            <a:r>
              <a:rPr lang="en-US" sz="1600" dirty="0"/>
              <a:t>A contractor incurs exploration costs in years 1, 2 &amp; 3 </a:t>
            </a:r>
          </a:p>
          <a:p>
            <a:pPr marL="637200" lvl="2"/>
            <a:r>
              <a:rPr lang="en-US" sz="1600" dirty="0"/>
              <a:t>When production starts, they recover these costs.</a:t>
            </a:r>
          </a:p>
          <a:p>
            <a:pPr marL="180000"/>
            <a:r>
              <a:rPr lang="en-US" sz="2000" dirty="0"/>
              <a:t>Profit Sharing</a:t>
            </a:r>
          </a:p>
          <a:p>
            <a:pPr marL="180000"/>
            <a:endParaRPr lang="en-US" sz="2400" dirty="0"/>
          </a:p>
        </p:txBody>
      </p:sp>
    </p:spTree>
    <p:extLst>
      <p:ext uri="{BB962C8B-B14F-4D97-AF65-F5344CB8AC3E}">
        <p14:creationId xmlns:p14="http://schemas.microsoft.com/office/powerpoint/2010/main" val="290855119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639A57C-78CE-CD4E-B4E8-545E3FB00185}"/>
              </a:ext>
            </a:extLst>
          </p:cNvPr>
          <p:cNvSpPr>
            <a:spLocks noGrp="1"/>
          </p:cNvSpPr>
          <p:nvPr>
            <p:ph type="body" sz="quarter" idx="10"/>
          </p:nvPr>
        </p:nvSpPr>
        <p:spPr/>
        <p:txBody>
          <a:bodyPr/>
          <a:lstStyle/>
          <a:p>
            <a:r>
              <a:rPr lang="en-US" dirty="0"/>
              <a:t>Individual Exercise</a:t>
            </a:r>
          </a:p>
        </p:txBody>
      </p:sp>
      <p:sp>
        <p:nvSpPr>
          <p:cNvPr id="3" name="Content Placeholder 2">
            <a:extLst>
              <a:ext uri="{FF2B5EF4-FFF2-40B4-BE49-F238E27FC236}">
                <a16:creationId xmlns:a16="http://schemas.microsoft.com/office/drawing/2014/main" id="{CB6967DE-46FA-6A4E-9C4A-5F3895E09FED}"/>
              </a:ext>
            </a:extLst>
          </p:cNvPr>
          <p:cNvSpPr>
            <a:spLocks noGrp="1"/>
          </p:cNvSpPr>
          <p:nvPr>
            <p:ph sz="half" idx="2"/>
          </p:nvPr>
        </p:nvSpPr>
        <p:spPr/>
        <p:txBody>
          <a:bodyPr>
            <a:normAutofit lnSpcReduction="10000"/>
          </a:bodyPr>
          <a:lstStyle/>
          <a:p>
            <a:r>
              <a:rPr lang="en-US" dirty="0"/>
              <a:t>Scenario:</a:t>
            </a:r>
          </a:p>
          <a:p>
            <a:pPr lvl="1"/>
            <a:r>
              <a:rPr lang="en-US" dirty="0"/>
              <a:t>Total production: 1 million barrels</a:t>
            </a:r>
          </a:p>
          <a:p>
            <a:pPr lvl="1"/>
            <a:r>
              <a:rPr lang="en-US" dirty="0"/>
              <a:t>Average price per barrel: $100</a:t>
            </a:r>
          </a:p>
          <a:p>
            <a:pPr lvl="1"/>
            <a:r>
              <a:rPr lang="en-US" dirty="0"/>
              <a:t>Royalty rate : 2%</a:t>
            </a:r>
          </a:p>
          <a:p>
            <a:pPr lvl="1"/>
            <a:r>
              <a:rPr lang="en-US" dirty="0"/>
              <a:t>Limit on Cost Recovery : 75%</a:t>
            </a:r>
          </a:p>
          <a:p>
            <a:pPr lvl="1"/>
            <a:r>
              <a:rPr lang="en-US" dirty="0"/>
              <a:t>Profit Split : 60:40%</a:t>
            </a:r>
          </a:p>
          <a:p>
            <a:pPr lvl="1"/>
            <a:r>
              <a:rPr lang="en-US" dirty="0"/>
              <a:t>Tax Rate is 30%</a:t>
            </a:r>
          </a:p>
          <a:p>
            <a:pPr lvl="1"/>
            <a:r>
              <a:rPr lang="en-US" dirty="0"/>
              <a:t>Brought forward balance of cost oil : 500M$</a:t>
            </a:r>
          </a:p>
          <a:p>
            <a:r>
              <a:rPr lang="en-US" dirty="0"/>
              <a:t>Work out the total revenue that the government will receive</a:t>
            </a:r>
          </a:p>
        </p:txBody>
      </p:sp>
      <p:sp>
        <p:nvSpPr>
          <p:cNvPr id="4" name="Title 3">
            <a:extLst>
              <a:ext uri="{FF2B5EF4-FFF2-40B4-BE49-F238E27FC236}">
                <a16:creationId xmlns:a16="http://schemas.microsoft.com/office/drawing/2014/main" id="{6DC36C18-E36B-5A46-B834-277455ABE6EA}"/>
              </a:ext>
            </a:extLst>
          </p:cNvPr>
          <p:cNvSpPr>
            <a:spLocks noGrp="1"/>
          </p:cNvSpPr>
          <p:nvPr>
            <p:ph type="title"/>
          </p:nvPr>
        </p:nvSpPr>
        <p:spPr/>
        <p:txBody>
          <a:bodyPr/>
          <a:lstStyle/>
          <a:p>
            <a:r>
              <a:rPr lang="en-US" dirty="0"/>
              <a:t>Revenue Sharing Example</a:t>
            </a:r>
          </a:p>
        </p:txBody>
      </p:sp>
    </p:spTree>
    <p:extLst>
      <p:ext uri="{BB962C8B-B14F-4D97-AF65-F5344CB8AC3E}">
        <p14:creationId xmlns:p14="http://schemas.microsoft.com/office/powerpoint/2010/main" val="8489609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4F8E19-5E43-8A4A-AC9C-44BC56E0C37E}"/>
              </a:ext>
            </a:extLst>
          </p:cNvPr>
          <p:cNvSpPr>
            <a:spLocks noGrp="1"/>
          </p:cNvSpPr>
          <p:nvPr>
            <p:ph type="title"/>
          </p:nvPr>
        </p:nvSpPr>
        <p:spPr>
          <a:xfrm>
            <a:off x="340935" y="459921"/>
            <a:ext cx="10515600" cy="1325563"/>
          </a:xfrm>
        </p:spPr>
        <p:txBody>
          <a:bodyPr>
            <a:normAutofit/>
          </a:bodyPr>
          <a:lstStyle/>
          <a:p>
            <a:r>
              <a:rPr lang="en-US" sz="3800" dirty="0">
                <a:latin typeface="Cambria" panose="02040503050406030204" pitchFamily="18" charset="0"/>
                <a:ea typeface="Cambria" panose="02040503050406030204" pitchFamily="18" charset="0"/>
              </a:rPr>
              <a:t>Agenda</a:t>
            </a:r>
          </a:p>
        </p:txBody>
      </p:sp>
      <p:sp>
        <p:nvSpPr>
          <p:cNvPr id="13" name="Freeform 12">
            <a:extLst>
              <a:ext uri="{FF2B5EF4-FFF2-40B4-BE49-F238E27FC236}">
                <a16:creationId xmlns:a16="http://schemas.microsoft.com/office/drawing/2014/main" id="{0ABEBE6A-0E9C-1B46-8B46-504BF24FC994}"/>
              </a:ext>
            </a:extLst>
          </p:cNvPr>
          <p:cNvSpPr/>
          <p:nvPr/>
        </p:nvSpPr>
        <p:spPr>
          <a:xfrm>
            <a:off x="540983" y="2115990"/>
            <a:ext cx="11336715" cy="3446610"/>
          </a:xfrm>
          <a:custGeom>
            <a:avLst/>
            <a:gdLst>
              <a:gd name="connsiteX0" fmla="*/ 0 w 9777413"/>
              <a:gd name="connsiteY0" fmla="*/ 0 h 869400"/>
              <a:gd name="connsiteX1" fmla="*/ 9777413 w 9777413"/>
              <a:gd name="connsiteY1" fmla="*/ 0 h 869400"/>
              <a:gd name="connsiteX2" fmla="*/ 9777413 w 9777413"/>
              <a:gd name="connsiteY2" fmla="*/ 869400 h 869400"/>
              <a:gd name="connsiteX3" fmla="*/ 0 w 9777413"/>
              <a:gd name="connsiteY3" fmla="*/ 869400 h 869400"/>
              <a:gd name="connsiteX4" fmla="*/ 0 w 9777413"/>
              <a:gd name="connsiteY4" fmla="*/ 0 h 86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413" h="869400">
                <a:moveTo>
                  <a:pt x="0" y="0"/>
                </a:moveTo>
                <a:lnTo>
                  <a:pt x="9777413" y="0"/>
                </a:lnTo>
                <a:lnTo>
                  <a:pt x="9777413" y="869400"/>
                </a:lnTo>
                <a:lnTo>
                  <a:pt x="0" y="869400"/>
                </a:lnTo>
                <a:lnTo>
                  <a:pt x="0" y="0"/>
                </a:lnTo>
                <a:close/>
              </a:path>
            </a:pathLst>
          </a:custGeom>
          <a:ln>
            <a:solidFill>
              <a:srgbClr val="5A7D7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58836" tIns="396000" rIns="758836" bIns="120904" numCol="1" spcCol="1270" anchor="ctr" anchorCtr="0">
            <a:noAutofit/>
          </a:bodyPr>
          <a:lstStyle/>
          <a:p>
            <a:pPr marL="0" lvl="1" defTabSz="755650">
              <a:spcAft>
                <a:spcPts val="0"/>
              </a:spcAft>
            </a:pPr>
            <a:r>
              <a:rPr lang="en-US" sz="2800" b="1" dirty="0">
                <a:latin typeface="Cambria" panose="02040503050406030204" pitchFamily="18" charset="0"/>
                <a:ea typeface="Cambria" panose="02040503050406030204" pitchFamily="18" charset="0"/>
              </a:rPr>
              <a:t>Module 1 </a:t>
            </a:r>
            <a:r>
              <a:rPr lang="en-US" sz="2800" dirty="0">
                <a:latin typeface="Cambria" panose="02040503050406030204" pitchFamily="18" charset="0"/>
                <a:ea typeface="Cambria" panose="02040503050406030204" pitchFamily="18" charset="0"/>
              </a:rPr>
              <a:t>– 	Overview of Guyana’s Extractive Industry, 				Regulation, and Government Involvement </a:t>
            </a:r>
          </a:p>
          <a:p>
            <a:pPr marL="0" lvl="1" defTabSz="755650"/>
            <a:r>
              <a:rPr lang="en-US" sz="2800" b="1" dirty="0">
                <a:latin typeface="Cambria" panose="02040503050406030204" pitchFamily="18" charset="0"/>
                <a:ea typeface="Cambria" panose="02040503050406030204" pitchFamily="18" charset="0"/>
              </a:rPr>
              <a:t>Module 2 </a:t>
            </a:r>
            <a:r>
              <a:rPr lang="en-US" sz="2800" dirty="0">
                <a:latin typeface="Cambria" panose="02040503050406030204" pitchFamily="18" charset="0"/>
                <a:ea typeface="Cambria" panose="02040503050406030204" pitchFamily="18" charset="0"/>
              </a:rPr>
              <a:t>– 	Fiscal Regimes and Guyana’s Petroleum 					Agreements</a:t>
            </a:r>
          </a:p>
          <a:p>
            <a:pPr marL="0" lvl="1" defTabSz="755650"/>
            <a:r>
              <a:rPr lang="en-US" sz="2800" b="1" dirty="0">
                <a:latin typeface="Cambria" panose="02040503050406030204" pitchFamily="18" charset="0"/>
                <a:ea typeface="Cambria" panose="02040503050406030204" pitchFamily="18" charset="0"/>
              </a:rPr>
              <a:t>Module 3 </a:t>
            </a:r>
            <a:r>
              <a:rPr lang="en-US" sz="2800" dirty="0">
                <a:latin typeface="Cambria" panose="02040503050406030204" pitchFamily="18" charset="0"/>
                <a:ea typeface="Cambria" panose="02040503050406030204" pitchFamily="18" charset="0"/>
              </a:rPr>
              <a:t>– 	Roles of governments, auditors, and policy 				makers </a:t>
            </a:r>
          </a:p>
          <a:p>
            <a:pPr marL="0" lvl="1" defTabSz="755650"/>
            <a:r>
              <a:rPr lang="en-US" sz="2800" b="1" dirty="0">
                <a:latin typeface="Cambria" panose="02040503050406030204" pitchFamily="18" charset="0"/>
                <a:ea typeface="Cambria" panose="02040503050406030204" pitchFamily="18" charset="0"/>
              </a:rPr>
              <a:t>Module 4 </a:t>
            </a:r>
            <a:r>
              <a:rPr lang="en-US" sz="2800" dirty="0">
                <a:latin typeface="Cambria" panose="02040503050406030204" pitchFamily="18" charset="0"/>
                <a:ea typeface="Cambria" panose="02040503050406030204" pitchFamily="18" charset="0"/>
              </a:rPr>
              <a:t>– 	Fiscal, environmental, and social considerations </a:t>
            </a:r>
          </a:p>
        </p:txBody>
      </p:sp>
      <p:sp>
        <p:nvSpPr>
          <p:cNvPr id="14" name="Freeform 13">
            <a:extLst>
              <a:ext uri="{FF2B5EF4-FFF2-40B4-BE49-F238E27FC236}">
                <a16:creationId xmlns:a16="http://schemas.microsoft.com/office/drawing/2014/main" id="{C59E9DF7-D1CC-E94B-AE9A-570207759C76}"/>
              </a:ext>
            </a:extLst>
          </p:cNvPr>
          <p:cNvSpPr/>
          <p:nvPr/>
        </p:nvSpPr>
        <p:spPr>
          <a:xfrm>
            <a:off x="1409344" y="1713332"/>
            <a:ext cx="8378781" cy="805316"/>
          </a:xfrm>
          <a:custGeom>
            <a:avLst/>
            <a:gdLst>
              <a:gd name="connsiteX0" fmla="*/ 0 w 7538874"/>
              <a:gd name="connsiteY0" fmla="*/ 118082 h 708480"/>
              <a:gd name="connsiteX1" fmla="*/ 118082 w 7538874"/>
              <a:gd name="connsiteY1" fmla="*/ 0 h 708480"/>
              <a:gd name="connsiteX2" fmla="*/ 7420792 w 7538874"/>
              <a:gd name="connsiteY2" fmla="*/ 0 h 708480"/>
              <a:gd name="connsiteX3" fmla="*/ 7538874 w 7538874"/>
              <a:gd name="connsiteY3" fmla="*/ 118082 h 708480"/>
              <a:gd name="connsiteX4" fmla="*/ 7538874 w 7538874"/>
              <a:gd name="connsiteY4" fmla="*/ 590398 h 708480"/>
              <a:gd name="connsiteX5" fmla="*/ 7420792 w 7538874"/>
              <a:gd name="connsiteY5" fmla="*/ 708480 h 708480"/>
              <a:gd name="connsiteX6" fmla="*/ 118082 w 7538874"/>
              <a:gd name="connsiteY6" fmla="*/ 708480 h 708480"/>
              <a:gd name="connsiteX7" fmla="*/ 0 w 7538874"/>
              <a:gd name="connsiteY7" fmla="*/ 590398 h 708480"/>
              <a:gd name="connsiteX8" fmla="*/ 0 w 7538874"/>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8874" h="708480">
                <a:moveTo>
                  <a:pt x="0" y="118082"/>
                </a:moveTo>
                <a:cubicBezTo>
                  <a:pt x="0" y="52867"/>
                  <a:pt x="52867" y="0"/>
                  <a:pt x="118082" y="0"/>
                </a:cubicBezTo>
                <a:lnTo>
                  <a:pt x="7420792" y="0"/>
                </a:lnTo>
                <a:cubicBezTo>
                  <a:pt x="7486007" y="0"/>
                  <a:pt x="7538874" y="52867"/>
                  <a:pt x="7538874" y="118082"/>
                </a:cubicBezTo>
                <a:lnTo>
                  <a:pt x="7538874" y="590398"/>
                </a:lnTo>
                <a:cubicBezTo>
                  <a:pt x="7538874" y="655613"/>
                  <a:pt x="7486007" y="708480"/>
                  <a:pt x="7420792" y="708480"/>
                </a:cubicBezTo>
                <a:lnTo>
                  <a:pt x="118082" y="708480"/>
                </a:lnTo>
                <a:cubicBezTo>
                  <a:pt x="52867" y="708480"/>
                  <a:pt x="0" y="655613"/>
                  <a:pt x="0" y="590398"/>
                </a:cubicBezTo>
                <a:lnTo>
                  <a:pt x="0" y="118082"/>
                </a:lnTo>
                <a:close/>
              </a:path>
            </a:pathLst>
          </a:custGeom>
          <a:solidFill>
            <a:srgbClr val="5A7D79"/>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3279" tIns="34585" rIns="293279" bIns="34585" numCol="1" spcCol="1270" anchor="ctr" anchorCtr="0">
            <a:noAutofit/>
          </a:bodyPr>
          <a:lstStyle/>
          <a:p>
            <a:pPr lvl="0" algn="ctr" defTabSz="1066800">
              <a:lnSpc>
                <a:spcPct val="90000"/>
              </a:lnSpc>
              <a:spcAft>
                <a:spcPct val="35000"/>
              </a:spcAft>
            </a:pPr>
            <a:r>
              <a:rPr lang="en-US" sz="2400" b="1" dirty="0">
                <a:latin typeface="Cambria" panose="02040503050406030204" pitchFamily="18" charset="0"/>
                <a:ea typeface="Cambria" panose="02040503050406030204" pitchFamily="18" charset="0"/>
              </a:rPr>
              <a:t>April 18, 2023</a:t>
            </a:r>
            <a:r>
              <a:rPr lang="en-CA" sz="2400" b="1" kern="1200" dirty="0">
                <a:latin typeface="Cambria" panose="02040503050406030204" pitchFamily="18" charset="0"/>
                <a:ea typeface="Cambria" panose="02040503050406030204" pitchFamily="18" charset="0"/>
              </a:rPr>
              <a:t>| </a:t>
            </a:r>
            <a:r>
              <a:rPr lang="en-US" sz="2400" b="1" dirty="0">
                <a:latin typeface="Cambria" panose="02040503050406030204" pitchFamily="18" charset="0"/>
                <a:ea typeface="Cambria" panose="02040503050406030204" pitchFamily="18" charset="0"/>
              </a:rPr>
              <a:t>9</a:t>
            </a:r>
            <a:r>
              <a:rPr lang="en-US" sz="2400" b="1" kern="1200" dirty="0">
                <a:latin typeface="Cambria" panose="02040503050406030204" pitchFamily="18" charset="0"/>
                <a:ea typeface="Cambria" panose="02040503050406030204" pitchFamily="18" charset="0"/>
              </a:rPr>
              <a:t>:00 </a:t>
            </a:r>
            <a:r>
              <a:rPr lang="en-US" sz="2400" b="1" dirty="0">
                <a:latin typeface="Cambria" panose="02040503050406030204" pitchFamily="18" charset="0"/>
                <a:ea typeface="Cambria" panose="02040503050406030204" pitchFamily="18" charset="0"/>
              </a:rPr>
              <a:t>a</a:t>
            </a:r>
            <a:r>
              <a:rPr lang="en-US" sz="2400" b="1" kern="1200" dirty="0">
                <a:latin typeface="Cambria" panose="02040503050406030204" pitchFamily="18" charset="0"/>
                <a:ea typeface="Cambria" panose="02040503050406030204" pitchFamily="18" charset="0"/>
              </a:rPr>
              <a:t>.m. – 12:30  p.m. GYT</a:t>
            </a:r>
          </a:p>
        </p:txBody>
      </p:sp>
    </p:spTree>
    <p:extLst>
      <p:ext uri="{BB962C8B-B14F-4D97-AF65-F5344CB8AC3E}">
        <p14:creationId xmlns:p14="http://schemas.microsoft.com/office/powerpoint/2010/main" val="35525467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48672-FDBE-ED41-8F1E-A57241A7A970}"/>
              </a:ext>
            </a:extLst>
          </p:cNvPr>
          <p:cNvSpPr>
            <a:spLocks noGrp="1"/>
          </p:cNvSpPr>
          <p:nvPr>
            <p:ph type="title"/>
          </p:nvPr>
        </p:nvSpPr>
        <p:spPr/>
        <p:txBody>
          <a:bodyPr/>
          <a:lstStyle/>
          <a:p>
            <a:r>
              <a:rPr lang="en-US" dirty="0"/>
              <a:t>Solution</a:t>
            </a:r>
          </a:p>
        </p:txBody>
      </p:sp>
      <p:sp>
        <p:nvSpPr>
          <p:cNvPr id="4" name="Rounded Rectangle 3">
            <a:extLst>
              <a:ext uri="{FF2B5EF4-FFF2-40B4-BE49-F238E27FC236}">
                <a16:creationId xmlns:a16="http://schemas.microsoft.com/office/drawing/2014/main" id="{A0539A72-39F0-FD4F-BD00-51CFE0B5D821}"/>
              </a:ext>
            </a:extLst>
          </p:cNvPr>
          <p:cNvSpPr/>
          <p:nvPr/>
        </p:nvSpPr>
        <p:spPr>
          <a:xfrm>
            <a:off x="883356" y="1380243"/>
            <a:ext cx="6070600" cy="4314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 Crude oil production</a:t>
            </a:r>
          </a:p>
        </p:txBody>
      </p:sp>
      <p:sp>
        <p:nvSpPr>
          <p:cNvPr id="5" name="Rounded Rectangle 4">
            <a:extLst>
              <a:ext uri="{FF2B5EF4-FFF2-40B4-BE49-F238E27FC236}">
                <a16:creationId xmlns:a16="http://schemas.microsoft.com/office/drawing/2014/main" id="{F0914C1D-6176-A947-B68B-23BC1F6ABD01}"/>
              </a:ext>
            </a:extLst>
          </p:cNvPr>
          <p:cNvSpPr/>
          <p:nvPr/>
        </p:nvSpPr>
        <p:spPr>
          <a:xfrm>
            <a:off x="883356" y="1912936"/>
            <a:ext cx="6070600" cy="4314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 Less: 2% Royalty</a:t>
            </a:r>
          </a:p>
        </p:txBody>
      </p:sp>
      <p:sp>
        <p:nvSpPr>
          <p:cNvPr id="6" name="Rounded Rectangle 5">
            <a:extLst>
              <a:ext uri="{FF2B5EF4-FFF2-40B4-BE49-F238E27FC236}">
                <a16:creationId xmlns:a16="http://schemas.microsoft.com/office/drawing/2014/main" id="{D458FECA-D474-224C-8EFF-8D0EA4AEE890}"/>
              </a:ext>
            </a:extLst>
          </p:cNvPr>
          <p:cNvSpPr/>
          <p:nvPr/>
        </p:nvSpPr>
        <p:spPr>
          <a:xfrm>
            <a:off x="883356" y="2492422"/>
            <a:ext cx="6070600" cy="4314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 Less: Cost Recovery (lower of 550M and 75% of production)</a:t>
            </a:r>
          </a:p>
        </p:txBody>
      </p:sp>
      <p:sp>
        <p:nvSpPr>
          <p:cNvPr id="7" name="Rounded Rectangle 6">
            <a:extLst>
              <a:ext uri="{FF2B5EF4-FFF2-40B4-BE49-F238E27FC236}">
                <a16:creationId xmlns:a16="http://schemas.microsoft.com/office/drawing/2014/main" id="{9A92C339-FFFB-9F42-B6BD-DE8C88487DA2}"/>
              </a:ext>
            </a:extLst>
          </p:cNvPr>
          <p:cNvSpPr/>
          <p:nvPr/>
        </p:nvSpPr>
        <p:spPr>
          <a:xfrm>
            <a:off x="7552266" y="421304"/>
            <a:ext cx="1693334" cy="620889"/>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Licensee Share</a:t>
            </a:r>
          </a:p>
        </p:txBody>
      </p:sp>
      <p:sp>
        <p:nvSpPr>
          <p:cNvPr id="8" name="Rounded Rectangle 7">
            <a:extLst>
              <a:ext uri="{FF2B5EF4-FFF2-40B4-BE49-F238E27FC236}">
                <a16:creationId xmlns:a16="http://schemas.microsoft.com/office/drawing/2014/main" id="{E6E93340-3564-6D49-BB5E-7D4E82CEDD18}"/>
              </a:ext>
            </a:extLst>
          </p:cNvPr>
          <p:cNvSpPr/>
          <p:nvPr/>
        </p:nvSpPr>
        <p:spPr>
          <a:xfrm>
            <a:off x="9867899" y="421304"/>
            <a:ext cx="1693334" cy="620889"/>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Government Share</a:t>
            </a:r>
          </a:p>
        </p:txBody>
      </p:sp>
      <p:sp>
        <p:nvSpPr>
          <p:cNvPr id="9" name="Rounded Rectangle 8">
            <a:extLst>
              <a:ext uri="{FF2B5EF4-FFF2-40B4-BE49-F238E27FC236}">
                <a16:creationId xmlns:a16="http://schemas.microsoft.com/office/drawing/2014/main" id="{7F5088C0-85CF-7545-87F0-C4AEB89A90D3}"/>
              </a:ext>
            </a:extLst>
          </p:cNvPr>
          <p:cNvSpPr/>
          <p:nvPr/>
        </p:nvSpPr>
        <p:spPr>
          <a:xfrm>
            <a:off x="7552266" y="1912935"/>
            <a:ext cx="1693334" cy="431491"/>
          </a:xfrm>
          <a:prstGeom prst="roundRect">
            <a:avLst/>
          </a:prstGeom>
          <a:solidFill>
            <a:srgbClr val="5A7D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(2,000,000)</a:t>
            </a:r>
          </a:p>
        </p:txBody>
      </p:sp>
      <p:sp>
        <p:nvSpPr>
          <p:cNvPr id="10" name="Rounded Rectangle 9">
            <a:extLst>
              <a:ext uri="{FF2B5EF4-FFF2-40B4-BE49-F238E27FC236}">
                <a16:creationId xmlns:a16="http://schemas.microsoft.com/office/drawing/2014/main" id="{89406547-CCEF-5C46-BB7F-440A80A21A3D}"/>
              </a:ext>
            </a:extLst>
          </p:cNvPr>
          <p:cNvSpPr/>
          <p:nvPr/>
        </p:nvSpPr>
        <p:spPr>
          <a:xfrm>
            <a:off x="9843910" y="1912935"/>
            <a:ext cx="1693334" cy="431491"/>
          </a:xfrm>
          <a:prstGeom prst="roundRect">
            <a:avLst/>
          </a:prstGeom>
          <a:solidFill>
            <a:srgbClr val="5A7D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2,000,000</a:t>
            </a:r>
          </a:p>
        </p:txBody>
      </p:sp>
      <p:sp>
        <p:nvSpPr>
          <p:cNvPr id="11" name="Rounded Rectangle 10">
            <a:extLst>
              <a:ext uri="{FF2B5EF4-FFF2-40B4-BE49-F238E27FC236}">
                <a16:creationId xmlns:a16="http://schemas.microsoft.com/office/drawing/2014/main" id="{9E76B42E-D19C-9644-A90E-DFB206065B8F}"/>
              </a:ext>
            </a:extLst>
          </p:cNvPr>
          <p:cNvSpPr/>
          <p:nvPr/>
        </p:nvSpPr>
        <p:spPr>
          <a:xfrm>
            <a:off x="7552266" y="2495600"/>
            <a:ext cx="1693334" cy="431491"/>
          </a:xfrm>
          <a:prstGeom prst="roundRect">
            <a:avLst/>
          </a:prstGeom>
          <a:solidFill>
            <a:srgbClr val="5A7D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(75,000,000)</a:t>
            </a:r>
          </a:p>
        </p:txBody>
      </p:sp>
      <p:sp>
        <p:nvSpPr>
          <p:cNvPr id="12" name="Rounded Rectangle 11">
            <a:extLst>
              <a:ext uri="{FF2B5EF4-FFF2-40B4-BE49-F238E27FC236}">
                <a16:creationId xmlns:a16="http://schemas.microsoft.com/office/drawing/2014/main" id="{F4516684-8C2D-D94F-A33E-4C95483ACF21}"/>
              </a:ext>
            </a:extLst>
          </p:cNvPr>
          <p:cNvSpPr/>
          <p:nvPr/>
        </p:nvSpPr>
        <p:spPr>
          <a:xfrm>
            <a:off x="7552266" y="1366221"/>
            <a:ext cx="1693334" cy="431491"/>
          </a:xfrm>
          <a:prstGeom prst="roundRect">
            <a:avLst/>
          </a:prstGeom>
          <a:solidFill>
            <a:srgbClr val="5A7D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100,000,000</a:t>
            </a:r>
          </a:p>
        </p:txBody>
      </p:sp>
      <p:sp>
        <p:nvSpPr>
          <p:cNvPr id="13" name="Rounded Rectangle 12">
            <a:extLst>
              <a:ext uri="{FF2B5EF4-FFF2-40B4-BE49-F238E27FC236}">
                <a16:creationId xmlns:a16="http://schemas.microsoft.com/office/drawing/2014/main" id="{21D69761-D610-814B-B107-DB6C9F356F5E}"/>
              </a:ext>
            </a:extLst>
          </p:cNvPr>
          <p:cNvSpPr/>
          <p:nvPr/>
        </p:nvSpPr>
        <p:spPr>
          <a:xfrm>
            <a:off x="838200" y="3694382"/>
            <a:ext cx="6070600" cy="6208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 = Less: 60% of Government Share of Profit (100M-2M-75m)</a:t>
            </a:r>
          </a:p>
        </p:txBody>
      </p:sp>
      <p:sp>
        <p:nvSpPr>
          <p:cNvPr id="14" name="Rounded Rectangle 13">
            <a:extLst>
              <a:ext uri="{FF2B5EF4-FFF2-40B4-BE49-F238E27FC236}">
                <a16:creationId xmlns:a16="http://schemas.microsoft.com/office/drawing/2014/main" id="{6F8CE92A-2198-CF48-BC89-43A9195DC2BA}"/>
              </a:ext>
            </a:extLst>
          </p:cNvPr>
          <p:cNvSpPr/>
          <p:nvPr/>
        </p:nvSpPr>
        <p:spPr>
          <a:xfrm>
            <a:off x="7507110" y="3694381"/>
            <a:ext cx="1693334" cy="620889"/>
          </a:xfrm>
          <a:prstGeom prst="roundRect">
            <a:avLst/>
          </a:prstGeom>
          <a:solidFill>
            <a:srgbClr val="5A7D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(13,800,000)</a:t>
            </a:r>
          </a:p>
        </p:txBody>
      </p:sp>
      <p:sp>
        <p:nvSpPr>
          <p:cNvPr id="15" name="Rounded Rectangle 14">
            <a:extLst>
              <a:ext uri="{FF2B5EF4-FFF2-40B4-BE49-F238E27FC236}">
                <a16:creationId xmlns:a16="http://schemas.microsoft.com/office/drawing/2014/main" id="{F38BFA5E-CCB4-5D4A-9945-6E73DBFF38A7}"/>
              </a:ext>
            </a:extLst>
          </p:cNvPr>
          <p:cNvSpPr/>
          <p:nvPr/>
        </p:nvSpPr>
        <p:spPr>
          <a:xfrm>
            <a:off x="9798754" y="3694380"/>
            <a:ext cx="1693334" cy="620889"/>
          </a:xfrm>
          <a:prstGeom prst="roundRect">
            <a:avLst/>
          </a:prstGeom>
          <a:solidFill>
            <a:srgbClr val="5A7D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13,800,000</a:t>
            </a:r>
          </a:p>
        </p:txBody>
      </p:sp>
      <p:sp>
        <p:nvSpPr>
          <p:cNvPr id="16" name="Rounded Rectangle 15">
            <a:extLst>
              <a:ext uri="{FF2B5EF4-FFF2-40B4-BE49-F238E27FC236}">
                <a16:creationId xmlns:a16="http://schemas.microsoft.com/office/drawing/2014/main" id="{B689F812-5B39-B348-AC54-7CC3AE1F3974}"/>
              </a:ext>
            </a:extLst>
          </p:cNvPr>
          <p:cNvSpPr/>
          <p:nvPr/>
        </p:nvSpPr>
        <p:spPr>
          <a:xfrm>
            <a:off x="838200" y="4465023"/>
            <a:ext cx="6070600" cy="4314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D-E=F : Licensee’s Share of Profit (40%)</a:t>
            </a:r>
          </a:p>
        </p:txBody>
      </p:sp>
      <p:sp>
        <p:nvSpPr>
          <p:cNvPr id="17" name="Rounded Rectangle 16">
            <a:extLst>
              <a:ext uri="{FF2B5EF4-FFF2-40B4-BE49-F238E27FC236}">
                <a16:creationId xmlns:a16="http://schemas.microsoft.com/office/drawing/2014/main" id="{91822222-A991-4347-92FF-D8B864223737}"/>
              </a:ext>
            </a:extLst>
          </p:cNvPr>
          <p:cNvSpPr/>
          <p:nvPr/>
        </p:nvSpPr>
        <p:spPr>
          <a:xfrm>
            <a:off x="838200" y="3145282"/>
            <a:ext cx="6070600" cy="4314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A-B-C = D : Profit Oil</a:t>
            </a:r>
          </a:p>
        </p:txBody>
      </p:sp>
      <p:sp>
        <p:nvSpPr>
          <p:cNvPr id="18" name="Rounded Rectangle 17">
            <a:extLst>
              <a:ext uri="{FF2B5EF4-FFF2-40B4-BE49-F238E27FC236}">
                <a16:creationId xmlns:a16="http://schemas.microsoft.com/office/drawing/2014/main" id="{4B698D66-DB7B-D047-8D3B-2C4DA541DDFD}"/>
              </a:ext>
            </a:extLst>
          </p:cNvPr>
          <p:cNvSpPr/>
          <p:nvPr/>
        </p:nvSpPr>
        <p:spPr>
          <a:xfrm>
            <a:off x="7507110" y="3107723"/>
            <a:ext cx="1693334" cy="495094"/>
          </a:xfrm>
          <a:prstGeom prst="roundRect">
            <a:avLst/>
          </a:prstGeom>
          <a:solidFill>
            <a:srgbClr val="5A7D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23,000,000</a:t>
            </a:r>
          </a:p>
        </p:txBody>
      </p:sp>
      <p:sp>
        <p:nvSpPr>
          <p:cNvPr id="19" name="Rounded Rectangle 18">
            <a:extLst>
              <a:ext uri="{FF2B5EF4-FFF2-40B4-BE49-F238E27FC236}">
                <a16:creationId xmlns:a16="http://schemas.microsoft.com/office/drawing/2014/main" id="{ABBA056F-B26B-0E4A-84D1-5B494051BCE2}"/>
              </a:ext>
            </a:extLst>
          </p:cNvPr>
          <p:cNvSpPr/>
          <p:nvPr/>
        </p:nvSpPr>
        <p:spPr>
          <a:xfrm>
            <a:off x="7494410" y="4426500"/>
            <a:ext cx="1693334" cy="431491"/>
          </a:xfrm>
          <a:prstGeom prst="roundRect">
            <a:avLst/>
          </a:prstGeom>
          <a:solidFill>
            <a:srgbClr val="5A7D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9,200,000</a:t>
            </a:r>
          </a:p>
        </p:txBody>
      </p:sp>
      <p:sp>
        <p:nvSpPr>
          <p:cNvPr id="20" name="Rounded Rectangle 19">
            <a:extLst>
              <a:ext uri="{FF2B5EF4-FFF2-40B4-BE49-F238E27FC236}">
                <a16:creationId xmlns:a16="http://schemas.microsoft.com/office/drawing/2014/main" id="{E634E812-AE68-644D-A14F-53E3EA12DC52}"/>
              </a:ext>
            </a:extLst>
          </p:cNvPr>
          <p:cNvSpPr/>
          <p:nvPr/>
        </p:nvSpPr>
        <p:spPr>
          <a:xfrm>
            <a:off x="838200" y="5046266"/>
            <a:ext cx="6070600" cy="4314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F*tax rate = G : Tax thereon @ 30%</a:t>
            </a:r>
          </a:p>
        </p:txBody>
      </p:sp>
      <p:sp>
        <p:nvSpPr>
          <p:cNvPr id="21" name="Rounded Rectangle 20">
            <a:extLst>
              <a:ext uri="{FF2B5EF4-FFF2-40B4-BE49-F238E27FC236}">
                <a16:creationId xmlns:a16="http://schemas.microsoft.com/office/drawing/2014/main" id="{E0144C7B-D06F-4842-BAE8-47B9D997C844}"/>
              </a:ext>
            </a:extLst>
          </p:cNvPr>
          <p:cNvSpPr/>
          <p:nvPr/>
        </p:nvSpPr>
        <p:spPr>
          <a:xfrm>
            <a:off x="7507110" y="4979639"/>
            <a:ext cx="1693334" cy="431491"/>
          </a:xfrm>
          <a:prstGeom prst="roundRect">
            <a:avLst/>
          </a:prstGeom>
          <a:solidFill>
            <a:srgbClr val="5A7D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(2,760,000)</a:t>
            </a:r>
          </a:p>
        </p:txBody>
      </p:sp>
      <p:sp>
        <p:nvSpPr>
          <p:cNvPr id="22" name="Rounded Rectangle 21">
            <a:extLst>
              <a:ext uri="{FF2B5EF4-FFF2-40B4-BE49-F238E27FC236}">
                <a16:creationId xmlns:a16="http://schemas.microsoft.com/office/drawing/2014/main" id="{7732DE71-3A8A-2041-AFD3-735FDF53A7D7}"/>
              </a:ext>
            </a:extLst>
          </p:cNvPr>
          <p:cNvSpPr/>
          <p:nvPr/>
        </p:nvSpPr>
        <p:spPr>
          <a:xfrm>
            <a:off x="9798754" y="4979638"/>
            <a:ext cx="1693334" cy="431491"/>
          </a:xfrm>
          <a:prstGeom prst="roundRect">
            <a:avLst/>
          </a:prstGeom>
          <a:solidFill>
            <a:srgbClr val="5A7D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2,760,000</a:t>
            </a:r>
          </a:p>
        </p:txBody>
      </p:sp>
      <p:sp>
        <p:nvSpPr>
          <p:cNvPr id="23" name="Rounded Rectangle 22">
            <a:extLst>
              <a:ext uri="{FF2B5EF4-FFF2-40B4-BE49-F238E27FC236}">
                <a16:creationId xmlns:a16="http://schemas.microsoft.com/office/drawing/2014/main" id="{9F65AB9F-CEA1-6746-A8DD-BC5E3FFC3065}"/>
              </a:ext>
            </a:extLst>
          </p:cNvPr>
          <p:cNvSpPr/>
          <p:nvPr/>
        </p:nvSpPr>
        <p:spPr>
          <a:xfrm>
            <a:off x="838200" y="5706666"/>
            <a:ext cx="6070600" cy="4314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B+E+G = Total government revenue</a:t>
            </a:r>
          </a:p>
        </p:txBody>
      </p:sp>
      <p:sp>
        <p:nvSpPr>
          <p:cNvPr id="24" name="Rounded Rectangle 23">
            <a:extLst>
              <a:ext uri="{FF2B5EF4-FFF2-40B4-BE49-F238E27FC236}">
                <a16:creationId xmlns:a16="http://schemas.microsoft.com/office/drawing/2014/main" id="{3B34EBBF-30C4-0541-8118-13D7440FE5B5}"/>
              </a:ext>
            </a:extLst>
          </p:cNvPr>
          <p:cNvSpPr/>
          <p:nvPr/>
        </p:nvSpPr>
        <p:spPr>
          <a:xfrm>
            <a:off x="9798754" y="5644007"/>
            <a:ext cx="1693334" cy="431491"/>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18,560,000</a:t>
            </a:r>
          </a:p>
        </p:txBody>
      </p:sp>
    </p:spTree>
    <p:extLst>
      <p:ext uri="{BB962C8B-B14F-4D97-AF65-F5344CB8AC3E}">
        <p14:creationId xmlns:p14="http://schemas.microsoft.com/office/powerpoint/2010/main" val="166769996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E5A53-7DE3-FD47-ACDD-D9F07F25A4CD}"/>
              </a:ext>
            </a:extLst>
          </p:cNvPr>
          <p:cNvSpPr>
            <a:spLocks noGrp="1"/>
          </p:cNvSpPr>
          <p:nvPr>
            <p:ph type="title"/>
          </p:nvPr>
        </p:nvSpPr>
        <p:spPr/>
        <p:txBody>
          <a:bodyPr/>
          <a:lstStyle/>
          <a:p>
            <a:r>
              <a:rPr lang="en-US" dirty="0"/>
              <a:t>Transfer Pricing</a:t>
            </a:r>
          </a:p>
        </p:txBody>
      </p:sp>
      <p:sp>
        <p:nvSpPr>
          <p:cNvPr id="3" name="Content Placeholder 2">
            <a:extLst>
              <a:ext uri="{FF2B5EF4-FFF2-40B4-BE49-F238E27FC236}">
                <a16:creationId xmlns:a16="http://schemas.microsoft.com/office/drawing/2014/main" id="{416BE331-B3B6-EA4B-B34D-3E7E7541AD5B}"/>
              </a:ext>
            </a:extLst>
          </p:cNvPr>
          <p:cNvSpPr>
            <a:spLocks noGrp="1"/>
          </p:cNvSpPr>
          <p:nvPr>
            <p:ph sz="half" idx="2"/>
          </p:nvPr>
        </p:nvSpPr>
        <p:spPr/>
        <p:txBody>
          <a:bodyPr>
            <a:normAutofit fontScale="92500" lnSpcReduction="10000"/>
          </a:bodyPr>
          <a:lstStyle/>
          <a:p>
            <a:r>
              <a:rPr lang="en-US" dirty="0">
                <a:solidFill>
                  <a:srgbClr val="313537"/>
                </a:solidFill>
                <a:latin typeface="Roboto" panose="02000000000000000000" pitchFamily="2" charset="0"/>
              </a:rPr>
              <a:t>Value of goods/services between related parties (holding, subsidiary, associates)</a:t>
            </a:r>
          </a:p>
          <a:p>
            <a:r>
              <a:rPr lang="en-CA" dirty="0">
                <a:solidFill>
                  <a:srgbClr val="313537"/>
                </a:solidFill>
                <a:latin typeface="Roboto" panose="02000000000000000000" pitchFamily="2" charset="0"/>
              </a:rPr>
              <a:t>S</a:t>
            </a:r>
            <a:r>
              <a:rPr lang="en-CA" b="0" i="0" dirty="0">
                <a:solidFill>
                  <a:srgbClr val="313537"/>
                </a:solidFill>
                <a:effectLst/>
                <a:latin typeface="Roboto" panose="02000000000000000000" pitchFamily="2" charset="0"/>
              </a:rPr>
              <a:t>hift taxable profit</a:t>
            </a:r>
          </a:p>
          <a:p>
            <a:r>
              <a:rPr lang="en-CA" dirty="0">
                <a:solidFill>
                  <a:srgbClr val="313537"/>
                </a:solidFill>
                <a:latin typeface="Roboto" panose="02000000000000000000" pitchFamily="2" charset="0"/>
              </a:rPr>
              <a:t>E</a:t>
            </a:r>
            <a:r>
              <a:rPr lang="en-CA" b="0" i="0" dirty="0">
                <a:solidFill>
                  <a:srgbClr val="313537"/>
                </a:solidFill>
                <a:effectLst/>
                <a:latin typeface="Roboto" panose="02000000000000000000" pitchFamily="2" charset="0"/>
              </a:rPr>
              <a:t>conomic incentives for MNEs to shift profit between their companies in respectively high- and low-tax jurisdictions</a:t>
            </a:r>
          </a:p>
          <a:p>
            <a:r>
              <a:rPr lang="en-CA" dirty="0">
                <a:solidFill>
                  <a:srgbClr val="313537"/>
                </a:solidFill>
                <a:latin typeface="Roboto" panose="02000000000000000000" pitchFamily="2" charset="0"/>
              </a:rPr>
              <a:t>F</a:t>
            </a:r>
            <a:r>
              <a:rPr lang="en-CA" b="0" i="0" dirty="0">
                <a:solidFill>
                  <a:srgbClr val="313537"/>
                </a:solidFill>
                <a:effectLst/>
                <a:latin typeface="Roboto" panose="02000000000000000000" pitchFamily="2" charset="0"/>
              </a:rPr>
              <a:t>ixing prices accordingly</a:t>
            </a:r>
          </a:p>
          <a:p>
            <a:pPr lvl="1"/>
            <a:r>
              <a:rPr lang="en-CA" b="0" i="0" dirty="0">
                <a:solidFill>
                  <a:srgbClr val="313537"/>
                </a:solidFill>
                <a:effectLst/>
                <a:latin typeface="Roboto" panose="02000000000000000000" pitchFamily="2" charset="0"/>
              </a:rPr>
              <a:t>Charge a high rate for a service to a company in a higher tax zone</a:t>
            </a:r>
          </a:p>
          <a:p>
            <a:r>
              <a:rPr lang="en-CA" dirty="0">
                <a:solidFill>
                  <a:srgbClr val="313537"/>
                </a:solidFill>
                <a:latin typeface="Roboto" panose="02000000000000000000" pitchFamily="2" charset="0"/>
              </a:rPr>
              <a:t>High risk for multinational entities</a:t>
            </a:r>
          </a:p>
          <a:p>
            <a:r>
              <a:rPr lang="en-CA" dirty="0">
                <a:solidFill>
                  <a:srgbClr val="313537"/>
                </a:solidFill>
                <a:latin typeface="Roboto" panose="02000000000000000000" pitchFamily="2" charset="0"/>
              </a:rPr>
              <a:t>E</a:t>
            </a:r>
            <a:r>
              <a:rPr lang="en-CA" b="0" i="0" dirty="0">
                <a:solidFill>
                  <a:srgbClr val="313537"/>
                </a:solidFill>
                <a:effectLst/>
                <a:latin typeface="Roboto" panose="02000000000000000000" pitchFamily="2" charset="0"/>
              </a:rPr>
              <a:t>stimated 60-70% of world trade is transactions between subsidiaries within MNEs. </a:t>
            </a:r>
            <a:endParaRPr lang="en-US" dirty="0"/>
          </a:p>
          <a:p>
            <a:endParaRPr lang="en-US" dirty="0"/>
          </a:p>
        </p:txBody>
      </p:sp>
    </p:spTree>
    <p:extLst>
      <p:ext uri="{BB962C8B-B14F-4D97-AF65-F5344CB8AC3E}">
        <p14:creationId xmlns:p14="http://schemas.microsoft.com/office/powerpoint/2010/main" val="289170749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88E791-1E9A-EF4B-97E1-A3E96C770105}"/>
              </a:ext>
            </a:extLst>
          </p:cNvPr>
          <p:cNvSpPr>
            <a:spLocks noGrp="1"/>
          </p:cNvSpPr>
          <p:nvPr>
            <p:ph type="title"/>
          </p:nvPr>
        </p:nvSpPr>
        <p:spPr/>
        <p:txBody>
          <a:bodyPr/>
          <a:lstStyle/>
          <a:p>
            <a:r>
              <a:rPr lang="nb-NO" dirty="0"/>
              <a:t>Transfer </a:t>
            </a:r>
            <a:r>
              <a:rPr lang="nb-NO" dirty="0" err="1"/>
              <a:t>Pricing</a:t>
            </a:r>
            <a:r>
              <a:rPr lang="nb-NO" dirty="0"/>
              <a:t> </a:t>
            </a:r>
            <a:r>
              <a:rPr lang="nb-NO" dirty="0" err="1"/>
              <a:t>considerations</a:t>
            </a:r>
            <a:r>
              <a:rPr lang="nb-NO" dirty="0"/>
              <a:t> for </a:t>
            </a:r>
            <a:r>
              <a:rPr lang="nb-NO" dirty="0" err="1"/>
              <a:t>auditors</a:t>
            </a:r>
            <a:endParaRPr lang="en-US" dirty="0"/>
          </a:p>
        </p:txBody>
      </p:sp>
      <p:sp>
        <p:nvSpPr>
          <p:cNvPr id="3" name="Content Placeholder 2">
            <a:extLst>
              <a:ext uri="{FF2B5EF4-FFF2-40B4-BE49-F238E27FC236}">
                <a16:creationId xmlns:a16="http://schemas.microsoft.com/office/drawing/2014/main" id="{E569D05F-E712-FB43-B28D-7447FE252FBD}"/>
              </a:ext>
            </a:extLst>
          </p:cNvPr>
          <p:cNvSpPr>
            <a:spLocks noGrp="1"/>
          </p:cNvSpPr>
          <p:nvPr>
            <p:ph sz="half" idx="2"/>
          </p:nvPr>
        </p:nvSpPr>
        <p:spPr/>
        <p:txBody>
          <a:bodyPr>
            <a:normAutofit/>
          </a:bodyPr>
          <a:lstStyle/>
          <a:p>
            <a:pPr marL="457200" indent="-457200">
              <a:buFont typeface="Arial" panose="020B0604020202020204" pitchFamily="34" charset="0"/>
              <a:buChar char="•"/>
            </a:pPr>
            <a:r>
              <a:rPr lang="en-ZA" sz="2800" dirty="0"/>
              <a:t>Tax authorities most important to prevent illicit profit sharing</a:t>
            </a:r>
          </a:p>
          <a:p>
            <a:pPr marL="914400" lvl="1" indent="-457200"/>
            <a:r>
              <a:rPr lang="en-ZA" dirty="0"/>
              <a:t>Applying general anti avoidance regulations (GAAR)</a:t>
            </a:r>
          </a:p>
          <a:p>
            <a:pPr marL="914400" lvl="1" indent="-457200"/>
            <a:r>
              <a:rPr lang="en-ZA" dirty="0"/>
              <a:t>Note: No TP regulation in GY; but there is a GAAR</a:t>
            </a:r>
          </a:p>
          <a:p>
            <a:pPr marL="457200" indent="-457200">
              <a:buFont typeface="Arial" panose="020B0604020202020204" pitchFamily="34" charset="0"/>
              <a:buChar char="•"/>
            </a:pPr>
            <a:r>
              <a:rPr lang="en-ZA" sz="2800" dirty="0"/>
              <a:t>A SAI’s mandate is normally limited to assessing how tax authorities handle TP risks. </a:t>
            </a:r>
          </a:p>
          <a:p>
            <a:pPr marL="914400" lvl="1" indent="-457200"/>
            <a:r>
              <a:rPr lang="en-ZA" dirty="0"/>
              <a:t>However, if the SAI is mandated to audit cost statements, then SAI will also consider TP</a:t>
            </a:r>
          </a:p>
          <a:p>
            <a:pPr marL="457200" indent="-457200">
              <a:buFont typeface="Arial" panose="020B0604020202020204" pitchFamily="34" charset="0"/>
              <a:buChar char="•"/>
            </a:pPr>
            <a:r>
              <a:rPr lang="en-ZA" dirty="0"/>
              <a:t>C</a:t>
            </a:r>
            <a:r>
              <a:rPr lang="en-ZA" sz="2800" dirty="0"/>
              <a:t>onsider the country’s domestic legislation regarding key TP principles, including the arm's length principle, TP methods</a:t>
            </a:r>
            <a:r>
              <a:rPr lang="nb-NO" sz="2800" dirty="0"/>
              <a:t> etc.</a:t>
            </a:r>
          </a:p>
          <a:p>
            <a:pPr marL="914400" lvl="1" indent="-457200"/>
            <a:r>
              <a:rPr lang="en-ZA" dirty="0"/>
              <a:t>Pre-approved methods for calculating arm’s length</a:t>
            </a:r>
            <a:endParaRPr lang="nb-NO" dirty="0"/>
          </a:p>
        </p:txBody>
      </p:sp>
    </p:spTree>
    <p:extLst>
      <p:ext uri="{BB962C8B-B14F-4D97-AF65-F5344CB8AC3E}">
        <p14:creationId xmlns:p14="http://schemas.microsoft.com/office/powerpoint/2010/main" val="303666888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48A9A-516D-F446-B026-9A2DE23B6910}"/>
              </a:ext>
            </a:extLst>
          </p:cNvPr>
          <p:cNvSpPr>
            <a:spLocks noGrp="1"/>
          </p:cNvSpPr>
          <p:nvPr>
            <p:ph type="title"/>
          </p:nvPr>
        </p:nvSpPr>
        <p:spPr/>
        <p:txBody>
          <a:bodyPr/>
          <a:lstStyle/>
          <a:p>
            <a:r>
              <a:rPr lang="en-US" dirty="0"/>
              <a:t>Transfer Pricing audit finding examples</a:t>
            </a:r>
          </a:p>
        </p:txBody>
      </p:sp>
      <p:sp>
        <p:nvSpPr>
          <p:cNvPr id="3" name="Content Placeholder 2">
            <a:extLst>
              <a:ext uri="{FF2B5EF4-FFF2-40B4-BE49-F238E27FC236}">
                <a16:creationId xmlns:a16="http://schemas.microsoft.com/office/drawing/2014/main" id="{6D8E6D95-4D27-254F-B6B7-217A7FBD7C22}"/>
              </a:ext>
            </a:extLst>
          </p:cNvPr>
          <p:cNvSpPr>
            <a:spLocks noGrp="1"/>
          </p:cNvSpPr>
          <p:nvPr>
            <p:ph sz="half" idx="2"/>
          </p:nvPr>
        </p:nvSpPr>
        <p:spPr>
          <a:xfrm>
            <a:off x="875526" y="1435101"/>
            <a:ext cx="10478274" cy="4594142"/>
          </a:xfrm>
        </p:spPr>
        <p:txBody>
          <a:bodyPr>
            <a:noAutofit/>
          </a:bodyPr>
          <a:lstStyle/>
          <a:p>
            <a:pPr fontAlgn="base"/>
            <a:r>
              <a:rPr lang="en-CA" sz="2000" b="0" i="0" dirty="0">
                <a:solidFill>
                  <a:srgbClr val="313537"/>
                </a:solidFill>
                <a:effectLst/>
              </a:rPr>
              <a:t>Reluctancy or unwillingness to provide mandatory TP documents for audit;</a:t>
            </a:r>
          </a:p>
          <a:p>
            <a:pPr algn="l" fontAlgn="base">
              <a:buFont typeface="Arial" panose="020B0604020202020204" pitchFamily="34" charset="0"/>
              <a:buChar char="•"/>
            </a:pPr>
            <a:r>
              <a:rPr lang="en-CA" sz="2000" b="0" i="0" dirty="0">
                <a:solidFill>
                  <a:srgbClr val="313537"/>
                </a:solidFill>
                <a:effectLst/>
              </a:rPr>
              <a:t>Revenue authority does not enforce taxpayer’s compliance of providing TP documentation within deadline;</a:t>
            </a:r>
          </a:p>
          <a:p>
            <a:pPr algn="l" fontAlgn="base">
              <a:buFont typeface="Arial" panose="020B0604020202020204" pitchFamily="34" charset="0"/>
              <a:buChar char="•"/>
            </a:pPr>
            <a:r>
              <a:rPr lang="en-CA" sz="2000" b="0" i="0" dirty="0">
                <a:solidFill>
                  <a:srgbClr val="313537"/>
                </a:solidFill>
                <a:effectLst/>
              </a:rPr>
              <a:t>Lack of competence and resources in revenue authority;</a:t>
            </a:r>
          </a:p>
          <a:p>
            <a:pPr algn="l" fontAlgn="base">
              <a:buFont typeface="Arial" panose="020B0604020202020204" pitchFamily="34" charset="0"/>
              <a:buChar char="•"/>
            </a:pPr>
            <a:r>
              <a:rPr lang="en-CA" sz="2000" b="0" i="0" dirty="0">
                <a:solidFill>
                  <a:srgbClr val="313537"/>
                </a:solidFill>
                <a:effectLst/>
              </a:rPr>
              <a:t>Indiscriminate rate of services provided regardless of staff experience or merit; </a:t>
            </a:r>
          </a:p>
          <a:p>
            <a:pPr algn="l" fontAlgn="base">
              <a:buFont typeface="Arial" panose="020B0604020202020204" pitchFamily="34" charset="0"/>
              <a:buChar char="•"/>
            </a:pPr>
            <a:r>
              <a:rPr lang="en-CA" sz="2000" b="0" i="0" dirty="0">
                <a:solidFill>
                  <a:srgbClr val="313537"/>
                </a:solidFill>
                <a:effectLst/>
              </a:rPr>
              <a:t>Duplication of costs (liable not to be discovered/detected in TP arrangements);</a:t>
            </a:r>
          </a:p>
          <a:p>
            <a:pPr algn="l" fontAlgn="base">
              <a:buFont typeface="Arial" panose="020B0604020202020204" pitchFamily="34" charset="0"/>
              <a:buChar char="•"/>
            </a:pPr>
            <a:r>
              <a:rPr lang="en-CA" sz="2000" b="0" i="0" dirty="0">
                <a:solidFill>
                  <a:srgbClr val="313537"/>
                </a:solidFill>
                <a:effectLst/>
              </a:rPr>
              <a:t>Insurance/captives − overpriced by subsidiary in tax haven;</a:t>
            </a:r>
          </a:p>
          <a:p>
            <a:pPr algn="l" fontAlgn="base">
              <a:buFont typeface="Arial" panose="020B0604020202020204" pitchFamily="34" charset="0"/>
              <a:buChar char="•"/>
            </a:pPr>
            <a:r>
              <a:rPr lang="en-CA" sz="2000" b="0" i="0" dirty="0">
                <a:solidFill>
                  <a:srgbClr val="313537"/>
                </a:solidFill>
                <a:effectLst/>
              </a:rPr>
              <a:t>Use of intangibles − overpriced by subsidiary in tax haven;</a:t>
            </a:r>
          </a:p>
          <a:p>
            <a:pPr algn="l" fontAlgn="base">
              <a:buFont typeface="Arial" panose="020B0604020202020204" pitchFamily="34" charset="0"/>
              <a:buChar char="•"/>
            </a:pPr>
            <a:r>
              <a:rPr lang="en-CA" sz="2000" b="0" i="0" dirty="0">
                <a:solidFill>
                  <a:srgbClr val="313537"/>
                </a:solidFill>
                <a:effectLst/>
              </a:rPr>
              <a:t>Loans from related companies/affiliates with inflated interest rates;</a:t>
            </a:r>
          </a:p>
          <a:p>
            <a:pPr algn="l" fontAlgn="base">
              <a:buFont typeface="Arial" panose="020B0604020202020204" pitchFamily="34" charset="0"/>
              <a:buChar char="•"/>
            </a:pPr>
            <a:r>
              <a:rPr lang="en-CA" sz="2000" b="0" i="0" dirty="0">
                <a:solidFill>
                  <a:srgbClr val="313537"/>
                </a:solidFill>
                <a:effectLst/>
              </a:rPr>
              <a:t>Restrictions to audit TP in clauses of PSA</a:t>
            </a:r>
          </a:p>
        </p:txBody>
      </p:sp>
    </p:spTree>
    <p:extLst>
      <p:ext uri="{BB962C8B-B14F-4D97-AF65-F5344CB8AC3E}">
        <p14:creationId xmlns:p14="http://schemas.microsoft.com/office/powerpoint/2010/main" val="8207660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E9BC1-48F0-E145-B62D-B03D9058EEB5}"/>
              </a:ext>
            </a:extLst>
          </p:cNvPr>
          <p:cNvSpPr>
            <a:spLocks noGrp="1"/>
          </p:cNvSpPr>
          <p:nvPr>
            <p:ph type="title"/>
          </p:nvPr>
        </p:nvSpPr>
        <p:spPr>
          <a:xfrm>
            <a:off x="838200" y="0"/>
            <a:ext cx="10515600" cy="1325563"/>
          </a:xfrm>
        </p:spPr>
        <p:txBody>
          <a:bodyPr>
            <a:normAutofit/>
          </a:bodyPr>
          <a:lstStyle/>
          <a:p>
            <a:r>
              <a:rPr lang="en-US" sz="3800" dirty="0">
                <a:latin typeface="Cambria" panose="02040503050406030204" pitchFamily="18" charset="0"/>
                <a:ea typeface="Cambria" panose="02040503050406030204" pitchFamily="18" charset="0"/>
              </a:rPr>
              <a:t>Overview of Guyana’s Oil Industry</a:t>
            </a:r>
          </a:p>
        </p:txBody>
      </p:sp>
      <p:sp>
        <p:nvSpPr>
          <p:cNvPr id="3" name="Content Placeholder 2">
            <a:extLst>
              <a:ext uri="{FF2B5EF4-FFF2-40B4-BE49-F238E27FC236}">
                <a16:creationId xmlns:a16="http://schemas.microsoft.com/office/drawing/2014/main" id="{DFAB9439-CC18-5F41-91E6-4F5CAB36ED56}"/>
              </a:ext>
            </a:extLst>
          </p:cNvPr>
          <p:cNvSpPr>
            <a:spLocks noGrp="1"/>
          </p:cNvSpPr>
          <p:nvPr>
            <p:ph sz="half" idx="2"/>
          </p:nvPr>
        </p:nvSpPr>
        <p:spPr>
          <a:xfrm>
            <a:off x="875526" y="1179953"/>
            <a:ext cx="10478274" cy="4754013"/>
          </a:xfrm>
        </p:spPr>
        <p:txBody>
          <a:bodyPr>
            <a:noAutofit/>
          </a:bodyPr>
          <a:lstStyle/>
          <a:p>
            <a:pPr>
              <a:lnSpc>
                <a:spcPct val="115000"/>
              </a:lnSpc>
              <a:spcBef>
                <a:spcPts val="0"/>
              </a:spcBef>
            </a:pPr>
            <a:r>
              <a:rPr lang="en-CA" sz="2000" dirty="0">
                <a:latin typeface="Cambria" panose="02040503050406030204" pitchFamily="18" charset="0"/>
                <a:ea typeface="Cambria" panose="02040503050406030204" pitchFamily="18" charset="0"/>
              </a:rPr>
              <a:t>T</a:t>
            </a:r>
            <a:r>
              <a:rPr lang="en-CA" sz="2000" dirty="0">
                <a:effectLst/>
                <a:latin typeface="Cambria" panose="02040503050406030204" pitchFamily="18" charset="0"/>
                <a:ea typeface="Cambria" panose="02040503050406030204" pitchFamily="18" charset="0"/>
              </a:rPr>
              <a:t>wo petroleum basins</a:t>
            </a:r>
            <a:r>
              <a:rPr lang="en-CA" sz="2000" dirty="0">
                <a:solidFill>
                  <a:srgbClr val="664F3F"/>
                </a:solidFill>
                <a:latin typeface="Cambria" panose="02040503050406030204" pitchFamily="18" charset="0"/>
                <a:ea typeface="Cambria" panose="02040503050406030204" pitchFamily="18" charset="0"/>
              </a:rPr>
              <a:t>: </a:t>
            </a:r>
            <a:r>
              <a:rPr lang="en-CA" sz="2000" dirty="0">
                <a:effectLst/>
                <a:latin typeface="Cambria" panose="02040503050406030204" pitchFamily="18" charset="0"/>
                <a:ea typeface="Cambria" panose="02040503050406030204" pitchFamily="18" charset="0"/>
              </a:rPr>
              <a:t>the </a:t>
            </a:r>
            <a:r>
              <a:rPr lang="en-CA" sz="2000" b="1" dirty="0">
                <a:effectLst/>
                <a:latin typeface="Cambria" panose="02040503050406030204" pitchFamily="18" charset="0"/>
                <a:ea typeface="Cambria" panose="02040503050406030204" pitchFamily="18" charset="0"/>
              </a:rPr>
              <a:t>Guyana Basin </a:t>
            </a:r>
            <a:r>
              <a:rPr lang="en-CA" sz="2000" dirty="0">
                <a:effectLst/>
                <a:latin typeface="Cambria" panose="02040503050406030204" pitchFamily="18" charset="0"/>
                <a:ea typeface="Cambria" panose="02040503050406030204" pitchFamily="18" charset="0"/>
              </a:rPr>
              <a:t>which comprises both coastal onshore and offshore blocks and the </a:t>
            </a:r>
            <a:r>
              <a:rPr lang="en-CA" sz="2000" b="1" dirty="0">
                <a:effectLst/>
                <a:latin typeface="Cambria" panose="02040503050406030204" pitchFamily="18" charset="0"/>
                <a:ea typeface="Cambria" panose="02040503050406030204" pitchFamily="18" charset="0"/>
              </a:rPr>
              <a:t>Takutu Basin </a:t>
            </a:r>
            <a:r>
              <a:rPr lang="en-CA" sz="2000" dirty="0">
                <a:effectLst/>
                <a:latin typeface="Cambria" panose="02040503050406030204" pitchFamily="18" charset="0"/>
                <a:ea typeface="Cambria" panose="02040503050406030204" pitchFamily="18" charset="0"/>
              </a:rPr>
              <a:t>(Southwest of Guyana). </a:t>
            </a:r>
          </a:p>
          <a:p>
            <a:pPr marL="0" indent="0">
              <a:lnSpc>
                <a:spcPct val="115000"/>
              </a:lnSpc>
              <a:spcBef>
                <a:spcPts val="0"/>
              </a:spcBef>
              <a:buNone/>
            </a:pPr>
            <a:endParaRPr lang="en-CA" sz="2000" dirty="0">
              <a:latin typeface="Cambria" panose="02040503050406030204" pitchFamily="18" charset="0"/>
              <a:ea typeface="Cambria" panose="02040503050406030204" pitchFamily="18" charset="0"/>
            </a:endParaRPr>
          </a:p>
          <a:p>
            <a:pPr>
              <a:lnSpc>
                <a:spcPct val="115000"/>
              </a:lnSpc>
              <a:spcBef>
                <a:spcPts val="0"/>
              </a:spcBef>
            </a:pPr>
            <a:r>
              <a:rPr lang="en-CA" sz="2000" b="1" dirty="0">
                <a:effectLst/>
                <a:latin typeface="Cambria" panose="02040503050406030204" pitchFamily="18" charset="0"/>
                <a:ea typeface="Cambria" panose="02040503050406030204" pitchFamily="18" charset="0"/>
                <a:cs typeface="Times New Roman" panose="02020603050405020304" pitchFamily="18" charset="0"/>
              </a:rPr>
              <a:t>ExxonMobil</a:t>
            </a:r>
            <a:r>
              <a:rPr lang="en-CA" sz="2000" dirty="0">
                <a:effectLst/>
                <a:latin typeface="Cambria" panose="02040503050406030204" pitchFamily="18" charset="0"/>
                <a:ea typeface="Cambria" panose="02040503050406030204" pitchFamily="18" charset="0"/>
                <a:cs typeface="Times New Roman" panose="02020603050405020304" pitchFamily="18" charset="0"/>
              </a:rPr>
              <a:t> started exploring Guyana’s offshore territory – 2008</a:t>
            </a:r>
          </a:p>
          <a:p>
            <a:pPr marL="0" indent="0">
              <a:lnSpc>
                <a:spcPct val="115000"/>
              </a:lnSpc>
              <a:spcBef>
                <a:spcPts val="0"/>
              </a:spcBef>
              <a:buNone/>
            </a:pPr>
            <a:endParaRPr lang="en-CA" sz="2000" dirty="0">
              <a:effectLst/>
              <a:latin typeface="Cambria" panose="02040503050406030204" pitchFamily="18" charset="0"/>
              <a:ea typeface="Cambria" panose="02040503050406030204" pitchFamily="18" charset="0"/>
              <a:cs typeface="Times New Roman" panose="02020603050405020304" pitchFamily="18" charset="0"/>
            </a:endParaRPr>
          </a:p>
          <a:p>
            <a:pPr>
              <a:lnSpc>
                <a:spcPct val="115000"/>
              </a:lnSpc>
              <a:spcBef>
                <a:spcPts val="0"/>
              </a:spcBef>
            </a:pPr>
            <a:r>
              <a:rPr lang="en-CA" sz="2000" b="1" dirty="0">
                <a:effectLst/>
                <a:latin typeface="Cambria" panose="02040503050406030204" pitchFamily="18" charset="0"/>
                <a:ea typeface="Cambria" panose="02040503050406030204" pitchFamily="18" charset="0"/>
                <a:cs typeface="Times New Roman" panose="02020603050405020304" pitchFamily="18" charset="0"/>
              </a:rPr>
              <a:t>Liza Phase 1 project </a:t>
            </a:r>
            <a:r>
              <a:rPr lang="en-CA" sz="2000" dirty="0">
                <a:effectLst/>
                <a:latin typeface="Cambria" panose="02040503050406030204" pitchFamily="18" charset="0"/>
                <a:ea typeface="Cambria" panose="02040503050406030204" pitchFamily="18" charset="0"/>
                <a:cs typeface="Times New Roman" panose="02020603050405020304" pitchFamily="18" charset="0"/>
              </a:rPr>
              <a:t>- development drilling, May 2015, with Production License, June 2017 and 36 wells explored and more than 18 discoveries in </a:t>
            </a:r>
            <a:r>
              <a:rPr lang="en-CA" sz="2000" b="1" dirty="0">
                <a:effectLst/>
                <a:latin typeface="Cambria" panose="02040503050406030204" pitchFamily="18" charset="0"/>
                <a:ea typeface="Cambria" panose="02040503050406030204" pitchFamily="18" charset="0"/>
                <a:cs typeface="Times New Roman" panose="02020603050405020304" pitchFamily="18" charset="0"/>
              </a:rPr>
              <a:t>Stabroek Block</a:t>
            </a:r>
            <a:r>
              <a:rPr lang="en-CA" sz="2000" dirty="0">
                <a:effectLst/>
                <a:latin typeface="Cambria" panose="02040503050406030204" pitchFamily="18" charset="0"/>
                <a:ea typeface="Cambria" panose="02040503050406030204" pitchFamily="18" charset="0"/>
                <a:cs typeface="Times New Roman" panose="02020603050405020304" pitchFamily="18" charset="0"/>
              </a:rPr>
              <a:t> – est. 11 billion oil-equivalent barrels</a:t>
            </a:r>
          </a:p>
          <a:p>
            <a:pPr marL="0" indent="0">
              <a:lnSpc>
                <a:spcPct val="115000"/>
              </a:lnSpc>
              <a:spcBef>
                <a:spcPts val="0"/>
              </a:spcBef>
              <a:buNone/>
            </a:pPr>
            <a:endParaRPr lang="en-CA" sz="2000" dirty="0">
              <a:effectLst/>
              <a:latin typeface="Cambria" panose="02040503050406030204" pitchFamily="18" charset="0"/>
              <a:ea typeface="Cambria" panose="02040503050406030204" pitchFamily="18" charset="0"/>
              <a:cs typeface="Times New Roman" panose="02020603050405020304" pitchFamily="18" charset="0"/>
            </a:endParaRPr>
          </a:p>
          <a:p>
            <a:pPr>
              <a:lnSpc>
                <a:spcPct val="115000"/>
              </a:lnSpc>
              <a:spcBef>
                <a:spcPts val="0"/>
              </a:spcBef>
            </a:pPr>
            <a:r>
              <a:rPr lang="en-CA" sz="2000" b="1" dirty="0">
                <a:latin typeface="Cambria" panose="02040503050406030204" pitchFamily="18" charset="0"/>
                <a:ea typeface="Cambria" panose="02040503050406030204" pitchFamily="18" charset="0"/>
                <a:cs typeface="Times New Roman" panose="02020603050405020304" pitchFamily="18" charset="0"/>
              </a:rPr>
              <a:t>2019 – Guyana became an oil-producing nation – </a:t>
            </a:r>
            <a:r>
              <a:rPr lang="en-CA" sz="2000" dirty="0">
                <a:latin typeface="Cambria" panose="02040503050406030204" pitchFamily="18" charset="0"/>
                <a:ea typeface="Cambria" panose="02040503050406030204" pitchFamily="18" charset="0"/>
                <a:cs typeface="Times New Roman" panose="02020603050405020304" pitchFamily="18" charset="0"/>
              </a:rPr>
              <a:t>427 thousand barrels of oil valued at approximately 26 million USD from Liza</a:t>
            </a:r>
          </a:p>
          <a:p>
            <a:pPr marL="0" indent="0">
              <a:lnSpc>
                <a:spcPct val="115000"/>
              </a:lnSpc>
              <a:spcBef>
                <a:spcPts val="0"/>
              </a:spcBef>
              <a:buNone/>
            </a:pPr>
            <a:endParaRPr lang="en-CA" sz="2000" dirty="0">
              <a:latin typeface="Cambria" panose="02040503050406030204" pitchFamily="18" charset="0"/>
              <a:ea typeface="Cambria" panose="02040503050406030204" pitchFamily="18" charset="0"/>
              <a:cs typeface="Times New Roman" panose="02020603050405020304" pitchFamily="18" charset="0"/>
            </a:endParaRPr>
          </a:p>
          <a:p>
            <a:pPr>
              <a:lnSpc>
                <a:spcPct val="115000"/>
              </a:lnSpc>
              <a:spcBef>
                <a:spcPts val="0"/>
              </a:spcBef>
            </a:pPr>
            <a:r>
              <a:rPr lang="en-CA" sz="2000" dirty="0">
                <a:effectLst/>
                <a:latin typeface="Cambria" panose="02040503050406030204" pitchFamily="18" charset="0"/>
                <a:ea typeface="Cambria" panose="02040503050406030204" pitchFamily="18" charset="0"/>
                <a:cs typeface="Times New Roman" panose="02020603050405020304" pitchFamily="18" charset="0"/>
              </a:rPr>
              <a:t>Early-2020 – Guyana extracted its first 1 million barrels of crude and is currently producing </a:t>
            </a:r>
            <a:r>
              <a:rPr lang="en-CA" sz="2000" dirty="0">
                <a:latin typeface="Cambria" panose="02040503050406030204" pitchFamily="18" charset="0"/>
                <a:ea typeface="Cambria" panose="02040503050406030204" pitchFamily="18" charset="0"/>
                <a:cs typeface="Times New Roman" panose="02020603050405020304" pitchFamily="18" charset="0"/>
              </a:rPr>
              <a:t>about</a:t>
            </a:r>
            <a:r>
              <a:rPr lang="en-CA" sz="2000" dirty="0">
                <a:effectLst/>
                <a:latin typeface="Cambria" panose="02040503050406030204" pitchFamily="18" charset="0"/>
                <a:ea typeface="Cambria" panose="02040503050406030204" pitchFamily="18" charset="0"/>
                <a:cs typeface="Times New Roman" panose="02020603050405020304" pitchFamily="18" charset="0"/>
              </a:rPr>
              <a:t> 130,000 barrels per day. </a:t>
            </a:r>
          </a:p>
          <a:p>
            <a:pPr marL="156600">
              <a:spcBef>
                <a:spcPts val="0"/>
              </a:spcBef>
              <a:spcAft>
                <a:spcPts val="0"/>
              </a:spcAft>
            </a:pPr>
            <a:endParaRPr lang="en-US" sz="2000" dirty="0"/>
          </a:p>
        </p:txBody>
      </p:sp>
    </p:spTree>
    <p:extLst>
      <p:ext uri="{BB962C8B-B14F-4D97-AF65-F5344CB8AC3E}">
        <p14:creationId xmlns:p14="http://schemas.microsoft.com/office/powerpoint/2010/main" val="17252470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3E4EF6-1304-DA4D-BD38-5F9471E3DBF2}"/>
              </a:ext>
            </a:extLst>
          </p:cNvPr>
          <p:cNvSpPr>
            <a:spLocks noGrp="1"/>
          </p:cNvSpPr>
          <p:nvPr>
            <p:ph type="title"/>
          </p:nvPr>
        </p:nvSpPr>
        <p:spPr/>
        <p:txBody>
          <a:bodyPr>
            <a:normAutofit/>
          </a:bodyPr>
          <a:lstStyle/>
          <a:p>
            <a:r>
              <a:rPr lang="en-US" sz="3800" dirty="0">
                <a:latin typeface="Cambria" panose="02040503050406030204" pitchFamily="18" charset="0"/>
                <a:ea typeface="Cambria" panose="02040503050406030204" pitchFamily="18" charset="0"/>
              </a:rPr>
              <a:t>Guyana Oil Revenues</a:t>
            </a:r>
          </a:p>
        </p:txBody>
      </p:sp>
      <p:sp>
        <p:nvSpPr>
          <p:cNvPr id="5" name="Content Placeholder 4">
            <a:extLst>
              <a:ext uri="{FF2B5EF4-FFF2-40B4-BE49-F238E27FC236}">
                <a16:creationId xmlns:a16="http://schemas.microsoft.com/office/drawing/2014/main" id="{C7D303D9-5B5C-1440-BC95-189D534EBD00}"/>
              </a:ext>
            </a:extLst>
          </p:cNvPr>
          <p:cNvSpPr>
            <a:spLocks noGrp="1"/>
          </p:cNvSpPr>
          <p:nvPr>
            <p:ph sz="half" idx="2"/>
          </p:nvPr>
        </p:nvSpPr>
        <p:spPr/>
        <p:txBody>
          <a:bodyPr>
            <a:normAutofit/>
          </a:bodyPr>
          <a:lstStyle/>
          <a:p>
            <a:r>
              <a:rPr lang="en-US" dirty="0">
                <a:latin typeface="Cambria" panose="02040503050406030204" pitchFamily="18" charset="0"/>
                <a:ea typeface="Cambria" panose="02040503050406030204" pitchFamily="18" charset="0"/>
              </a:rPr>
              <a:t>Oil Revenues </a:t>
            </a:r>
          </a:p>
          <a:p>
            <a:pPr lvl="1"/>
            <a:r>
              <a:rPr lang="en-US" dirty="0">
                <a:latin typeface="Cambria" panose="02040503050406030204" pitchFamily="18" charset="0"/>
                <a:ea typeface="Cambria" panose="02040503050406030204" pitchFamily="18" charset="0"/>
              </a:rPr>
              <a:t>From about </a:t>
            </a:r>
            <a:r>
              <a:rPr lang="en-US" b="1" dirty="0">
                <a:latin typeface="Cambria" panose="02040503050406030204" pitchFamily="18" charset="0"/>
                <a:ea typeface="Cambria" panose="02040503050406030204" pitchFamily="18" charset="0"/>
              </a:rPr>
              <a:t>US $26 million </a:t>
            </a:r>
            <a:r>
              <a:rPr lang="en-US" dirty="0">
                <a:latin typeface="Cambria" panose="02040503050406030204" pitchFamily="18" charset="0"/>
                <a:ea typeface="Cambria" panose="02040503050406030204" pitchFamily="18" charset="0"/>
              </a:rPr>
              <a:t>to over </a:t>
            </a:r>
            <a:r>
              <a:rPr lang="en-US" b="1" dirty="0">
                <a:latin typeface="Cambria" panose="02040503050406030204" pitchFamily="18" charset="0"/>
                <a:ea typeface="Cambria" panose="02040503050406030204" pitchFamily="18" charset="0"/>
              </a:rPr>
              <a:t>US $1 billion </a:t>
            </a:r>
            <a:r>
              <a:rPr lang="en-US" dirty="0">
                <a:latin typeface="Cambria" panose="02040503050406030204" pitchFamily="18" charset="0"/>
                <a:ea typeface="Cambria" panose="02040503050406030204" pitchFamily="18" charset="0"/>
              </a:rPr>
              <a:t>in 2022</a:t>
            </a:r>
            <a:endParaRPr lang="en-CA" dirty="0">
              <a:latin typeface="Cambria" panose="02040503050406030204" pitchFamily="18" charset="0"/>
              <a:ea typeface="Cambria" panose="02040503050406030204" pitchFamily="18" charset="0"/>
            </a:endParaRPr>
          </a:p>
          <a:p>
            <a:endParaRPr lang="en-CA" dirty="0">
              <a:latin typeface="Cambria" panose="02040503050406030204" pitchFamily="18" charset="0"/>
              <a:ea typeface="Cambria" panose="02040503050406030204" pitchFamily="18" charset="0"/>
            </a:endParaRPr>
          </a:p>
          <a:p>
            <a:r>
              <a:rPr lang="en-CA" dirty="0">
                <a:latin typeface="Cambria" panose="02040503050406030204" pitchFamily="18" charset="0"/>
                <a:ea typeface="Cambria" panose="02040503050406030204" pitchFamily="18" charset="0"/>
              </a:rPr>
              <a:t>Per Guyana’s Ministry of Finance 2023 Budget:</a:t>
            </a:r>
          </a:p>
          <a:p>
            <a:pPr lvl="1"/>
            <a:r>
              <a:rPr lang="en-CA" dirty="0">
                <a:latin typeface="Cambria" panose="02040503050406030204" pitchFamily="18" charset="0"/>
                <a:ea typeface="Cambria" panose="02040503050406030204" pitchFamily="18" charset="0"/>
              </a:rPr>
              <a:t>G$781.9 billion - 41% larger than previous year, largest budget ever</a:t>
            </a:r>
          </a:p>
          <a:p>
            <a:pPr lvl="1"/>
            <a:r>
              <a:rPr lang="en-CA" dirty="0">
                <a:latin typeface="Cambria" panose="02040503050406030204" pitchFamily="18" charset="0"/>
                <a:ea typeface="Cambria" panose="02040503050406030204" pitchFamily="18" charset="0"/>
              </a:rPr>
              <a:t>First time sale of Guyana’s carbon credits projected at G$31.3 billion</a:t>
            </a:r>
          </a:p>
          <a:p>
            <a:pPr lvl="1"/>
            <a:r>
              <a:rPr lang="en-CA" dirty="0">
                <a:latin typeface="Cambria" panose="02040503050406030204" pitchFamily="18" charset="0"/>
                <a:ea typeface="Cambria" panose="02040503050406030204" pitchFamily="18" charset="0"/>
              </a:rPr>
              <a:t>Transfer of G$208.9 billion from the NRF to Consolidated Fund this year.</a:t>
            </a:r>
          </a:p>
          <a:p>
            <a:pPr lvl="1"/>
            <a:r>
              <a:rPr lang="en-CA" dirty="0">
                <a:latin typeface="Cambria" panose="02040503050406030204" pitchFamily="18" charset="0"/>
                <a:ea typeface="Cambria" panose="02040503050406030204" pitchFamily="18" charset="0"/>
              </a:rPr>
              <a:t>Overall real GDP projected growth 25%</a:t>
            </a:r>
          </a:p>
          <a:p>
            <a:pPr lvl="1"/>
            <a:r>
              <a:rPr lang="en-CA" dirty="0">
                <a:latin typeface="Cambria" panose="02040503050406030204" pitchFamily="18" charset="0"/>
                <a:ea typeface="Cambria" panose="02040503050406030204" pitchFamily="18" charset="0"/>
              </a:rPr>
              <a:t>Oil sector projected to grow by 34%</a:t>
            </a:r>
          </a:p>
        </p:txBody>
      </p:sp>
      <p:sp>
        <p:nvSpPr>
          <p:cNvPr id="2" name="TextBox 1">
            <a:extLst>
              <a:ext uri="{FF2B5EF4-FFF2-40B4-BE49-F238E27FC236}">
                <a16:creationId xmlns:a16="http://schemas.microsoft.com/office/drawing/2014/main" id="{987153B0-FC20-C1FA-A287-C7EF8CEDF27C}"/>
              </a:ext>
            </a:extLst>
          </p:cNvPr>
          <p:cNvSpPr txBox="1"/>
          <p:nvPr/>
        </p:nvSpPr>
        <p:spPr>
          <a:xfrm>
            <a:off x="6337792" y="828758"/>
            <a:ext cx="5257800" cy="1015663"/>
          </a:xfrm>
          <a:prstGeom prst="rect">
            <a:avLst/>
          </a:prstGeom>
          <a:noFill/>
        </p:spPr>
        <p:txBody>
          <a:bodyPr wrap="square" rtlCol="0">
            <a:spAutoFit/>
          </a:bodyPr>
          <a:lstStyle/>
          <a:p>
            <a:r>
              <a:rPr lang="en-US" sz="2000" i="1" dirty="0">
                <a:latin typeface="Cambria" panose="02040503050406030204" pitchFamily="18" charset="0"/>
                <a:ea typeface="Cambria" panose="02040503050406030204" pitchFamily="18" charset="0"/>
              </a:rPr>
              <a:t>“Guyana’s revenue from oil exports and royalties this year is expected to climb 31% to $1.63 billion [USD]” </a:t>
            </a:r>
            <a:r>
              <a:rPr lang="en-US" sz="1400" dirty="0">
                <a:latin typeface="Cambria" panose="02040503050406030204" pitchFamily="18" charset="0"/>
                <a:ea typeface="Cambria" panose="02040503050406030204" pitchFamily="18" charset="0"/>
              </a:rPr>
              <a:t>– Reuters, January 16, 2023</a:t>
            </a:r>
          </a:p>
        </p:txBody>
      </p:sp>
    </p:spTree>
    <p:extLst>
      <p:ext uri="{BB962C8B-B14F-4D97-AF65-F5344CB8AC3E}">
        <p14:creationId xmlns:p14="http://schemas.microsoft.com/office/powerpoint/2010/main" val="24312882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EE0380-B948-B049-B86B-D52850268EB3}"/>
              </a:ext>
            </a:extLst>
          </p:cNvPr>
          <p:cNvSpPr>
            <a:spLocks noGrp="1"/>
          </p:cNvSpPr>
          <p:nvPr>
            <p:ph type="title"/>
          </p:nvPr>
        </p:nvSpPr>
        <p:spPr>
          <a:xfrm>
            <a:off x="995860" y="98425"/>
            <a:ext cx="10515600" cy="1325563"/>
          </a:xfrm>
        </p:spPr>
        <p:txBody>
          <a:bodyPr anchor="ctr">
            <a:normAutofit/>
          </a:bodyPr>
          <a:lstStyle/>
          <a:p>
            <a:r>
              <a:rPr lang="en-US" sz="3800" dirty="0">
                <a:latin typeface="Cambria" panose="02040503050406030204" pitchFamily="18" charset="0"/>
                <a:ea typeface="Cambria" panose="02040503050406030204" pitchFamily="18" charset="0"/>
              </a:rPr>
              <a:t>Regulatory Authorities</a:t>
            </a:r>
          </a:p>
        </p:txBody>
      </p:sp>
      <p:sp>
        <p:nvSpPr>
          <p:cNvPr id="3" name="Content Placeholder 2">
            <a:extLst>
              <a:ext uri="{FF2B5EF4-FFF2-40B4-BE49-F238E27FC236}">
                <a16:creationId xmlns:a16="http://schemas.microsoft.com/office/drawing/2014/main" id="{90C6469A-2201-D744-B88F-6A1FB9C79D29}"/>
              </a:ext>
            </a:extLst>
          </p:cNvPr>
          <p:cNvSpPr>
            <a:spLocks noGrp="1"/>
          </p:cNvSpPr>
          <p:nvPr>
            <p:ph sz="half" idx="1"/>
          </p:nvPr>
        </p:nvSpPr>
        <p:spPr>
          <a:xfrm>
            <a:off x="995860" y="1263457"/>
            <a:ext cx="10905628" cy="427231"/>
          </a:xfrm>
        </p:spPr>
        <p:txBody>
          <a:bodyPr>
            <a:normAutofit/>
          </a:bodyPr>
          <a:lstStyle/>
          <a:p>
            <a:pPr marL="0" indent="0" fontAlgn="base">
              <a:buNone/>
            </a:pPr>
            <a:r>
              <a:rPr lang="en-CA" sz="2000" dirty="0">
                <a:latin typeface="Cambria" panose="02040503050406030204" pitchFamily="18" charset="0"/>
                <a:ea typeface="Cambria" panose="02040503050406030204" pitchFamily="18" charset="0"/>
              </a:rPr>
              <a:t>Guyana’s </a:t>
            </a:r>
            <a:r>
              <a:rPr lang="en-CA" sz="2000" i="0" dirty="0">
                <a:effectLst/>
                <a:latin typeface="Cambria" panose="02040503050406030204" pitchFamily="18" charset="0"/>
                <a:ea typeface="Cambria" panose="02040503050406030204" pitchFamily="18" charset="0"/>
              </a:rPr>
              <a:t>sector is mainly regulated and administered by :  </a:t>
            </a:r>
          </a:p>
          <a:p>
            <a:endParaRPr lang="en-US" sz="2000" dirty="0"/>
          </a:p>
        </p:txBody>
      </p:sp>
      <p:graphicFrame>
        <p:nvGraphicFramePr>
          <p:cNvPr id="4" name="Table 5">
            <a:extLst>
              <a:ext uri="{FF2B5EF4-FFF2-40B4-BE49-F238E27FC236}">
                <a16:creationId xmlns:a16="http://schemas.microsoft.com/office/drawing/2014/main" id="{FB916BA7-9821-B042-9C09-EE078C2B3748}"/>
              </a:ext>
            </a:extLst>
          </p:cNvPr>
          <p:cNvGraphicFramePr>
            <a:graphicFrameLocks noGrp="1"/>
          </p:cNvGraphicFramePr>
          <p:nvPr>
            <p:extLst>
              <p:ext uri="{D42A27DB-BD31-4B8C-83A1-F6EECF244321}">
                <p14:modId xmlns:p14="http://schemas.microsoft.com/office/powerpoint/2010/main" val="2325100458"/>
              </p:ext>
            </p:extLst>
          </p:nvPr>
        </p:nvGraphicFramePr>
        <p:xfrm>
          <a:off x="1122150" y="1690688"/>
          <a:ext cx="10263019" cy="4414520"/>
        </p:xfrm>
        <a:graphic>
          <a:graphicData uri="http://schemas.openxmlformats.org/drawingml/2006/table">
            <a:tbl>
              <a:tblPr firstRow="1" bandRow="1">
                <a:tableStyleId>{85BE263C-DBD7-4A20-BB59-AAB30ACAA65A}</a:tableStyleId>
              </a:tblPr>
              <a:tblGrid>
                <a:gridCol w="5256880">
                  <a:extLst>
                    <a:ext uri="{9D8B030D-6E8A-4147-A177-3AD203B41FA5}">
                      <a16:colId xmlns:a16="http://schemas.microsoft.com/office/drawing/2014/main" val="3729024403"/>
                    </a:ext>
                  </a:extLst>
                </a:gridCol>
                <a:gridCol w="5006139">
                  <a:extLst>
                    <a:ext uri="{9D8B030D-6E8A-4147-A177-3AD203B41FA5}">
                      <a16:colId xmlns:a16="http://schemas.microsoft.com/office/drawing/2014/main" val="2747434037"/>
                    </a:ext>
                  </a:extLst>
                </a:gridCol>
              </a:tblGrid>
              <a:tr h="370840">
                <a:tc>
                  <a:txBody>
                    <a:bodyPr/>
                    <a:lstStyle/>
                    <a:p>
                      <a:r>
                        <a:rPr lang="en-US" sz="1600" dirty="0">
                          <a:latin typeface="Cambria" panose="02040503050406030204" pitchFamily="18" charset="0"/>
                          <a:ea typeface="Cambria" panose="02040503050406030204" pitchFamily="18" charset="0"/>
                        </a:rPr>
                        <a:t>Entity</a:t>
                      </a:r>
                    </a:p>
                  </a:txBody>
                  <a:tcPr/>
                </a:tc>
                <a:tc>
                  <a:txBody>
                    <a:bodyPr/>
                    <a:lstStyle/>
                    <a:p>
                      <a:r>
                        <a:rPr lang="en-US" sz="1600">
                          <a:latin typeface="Cambria" panose="02040503050406030204" pitchFamily="18" charset="0"/>
                          <a:ea typeface="Cambria" panose="02040503050406030204" pitchFamily="18" charset="0"/>
                        </a:rPr>
                        <a:t>Description</a:t>
                      </a:r>
                    </a:p>
                  </a:txBody>
                  <a:tcPr/>
                </a:tc>
                <a:extLst>
                  <a:ext uri="{0D108BD9-81ED-4DB2-BD59-A6C34878D82A}">
                    <a16:rowId xmlns:a16="http://schemas.microsoft.com/office/drawing/2014/main" val="409703091"/>
                  </a:ext>
                </a:extLst>
              </a:tr>
              <a:tr h="370840">
                <a:tc>
                  <a:txBody>
                    <a:bodyPr/>
                    <a:lstStyle/>
                    <a:p>
                      <a:r>
                        <a:rPr lang="en-US" sz="1600" dirty="0">
                          <a:latin typeface="Cambria" panose="02040503050406030204" pitchFamily="18" charset="0"/>
                          <a:ea typeface="Cambria" panose="02040503050406030204" pitchFamily="18" charset="0"/>
                        </a:rPr>
                        <a:t>Ministry of Natural Resources</a:t>
                      </a:r>
                    </a:p>
                  </a:txBody>
                  <a:tcPr/>
                </a:tc>
                <a:tc rowSpan="2">
                  <a:txBody>
                    <a:bodyPr/>
                    <a:lstStyle/>
                    <a:p>
                      <a:r>
                        <a:rPr lang="en-CA" sz="1400" kern="1200" dirty="0">
                          <a:solidFill>
                            <a:schemeClr val="dk1"/>
                          </a:solidFill>
                          <a:effectLst/>
                          <a:latin typeface="Cambria" panose="02040503050406030204" pitchFamily="18" charset="0"/>
                          <a:ea typeface="Cambria" panose="02040503050406030204" pitchFamily="18" charset="0"/>
                        </a:rPr>
                        <a:t>Develops, implements, and oversees policies for the responsible exploration, development, and utilization of natural resources whilst ensuring the protection and conservation of the environment and advancement of the green economy. </a:t>
                      </a:r>
                      <a:endParaRPr lang="en-CA" sz="14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3670663939"/>
                  </a:ext>
                </a:extLst>
              </a:tr>
              <a:tr h="370840">
                <a:tc>
                  <a:txBody>
                    <a:bodyPr/>
                    <a:lstStyle/>
                    <a:p>
                      <a:r>
                        <a:rPr lang="en-US" sz="1600" dirty="0">
                          <a:latin typeface="Cambria" panose="02040503050406030204" pitchFamily="18" charset="0"/>
                          <a:ea typeface="Cambria" panose="02040503050406030204" pitchFamily="18" charset="0"/>
                        </a:rPr>
                        <a:t>Department of Energy  (established August 2018 under Ministry of Presidency, now under MNR)</a:t>
                      </a:r>
                    </a:p>
                  </a:txBody>
                  <a:tcPr/>
                </a:tc>
                <a:tc vMerge="1">
                  <a:txBody>
                    <a:bodyPr/>
                    <a:lstStyle/>
                    <a:p>
                      <a:endParaRPr lang="en-US"/>
                    </a:p>
                  </a:txBody>
                  <a:tcPr/>
                </a:tc>
                <a:extLst>
                  <a:ext uri="{0D108BD9-81ED-4DB2-BD59-A6C34878D82A}">
                    <a16:rowId xmlns:a16="http://schemas.microsoft.com/office/drawing/2014/main" val="552939024"/>
                  </a:ext>
                </a:extLst>
              </a:tr>
              <a:tr h="370840">
                <a:tc>
                  <a:txBody>
                    <a:bodyPr/>
                    <a:lstStyle/>
                    <a:p>
                      <a:r>
                        <a:rPr lang="en-US" sz="1600" dirty="0">
                          <a:latin typeface="Cambria" panose="02040503050406030204" pitchFamily="18" charset="0"/>
                          <a:ea typeface="Cambria" panose="02040503050406030204" pitchFamily="18" charset="0"/>
                        </a:rPr>
                        <a:t>Guyana Geology and Mines Commission</a:t>
                      </a:r>
                    </a:p>
                  </a:txBody>
                  <a:tcPr/>
                </a:tc>
                <a:tc>
                  <a:txBody>
                    <a:bodyPr/>
                    <a:lstStyle/>
                    <a:p>
                      <a:r>
                        <a:rPr lang="en-US" sz="1400" dirty="0">
                          <a:latin typeface="Cambria" panose="02040503050406030204" pitchFamily="18" charset="0"/>
                          <a:ea typeface="Cambria" panose="02040503050406030204" pitchFamily="18" charset="0"/>
                        </a:rPr>
                        <a:t>Promotes, facilitates, monitors, and regulates sustainable utilization of Guyana’s mineral resources (including petroleum). Grants and keeps records of licenses.</a:t>
                      </a:r>
                    </a:p>
                  </a:txBody>
                  <a:tcPr/>
                </a:tc>
                <a:extLst>
                  <a:ext uri="{0D108BD9-81ED-4DB2-BD59-A6C34878D82A}">
                    <a16:rowId xmlns:a16="http://schemas.microsoft.com/office/drawing/2014/main" val="2157929045"/>
                  </a:ext>
                </a:extLst>
              </a:tr>
              <a:tr h="370840">
                <a:tc>
                  <a:txBody>
                    <a:bodyPr/>
                    <a:lstStyle/>
                    <a:p>
                      <a:r>
                        <a:rPr lang="en-US" sz="1600" dirty="0">
                          <a:latin typeface="Cambria" panose="02040503050406030204" pitchFamily="18" charset="0"/>
                          <a:ea typeface="Cambria" panose="02040503050406030204" pitchFamily="18" charset="0"/>
                        </a:rPr>
                        <a:t>Guyana Revenue Authority</a:t>
                      </a:r>
                    </a:p>
                  </a:txBody>
                  <a:tcPr/>
                </a:tc>
                <a:tc>
                  <a:txBody>
                    <a:bodyPr/>
                    <a:lstStyle/>
                    <a:p>
                      <a:r>
                        <a:rPr lang="en-US" sz="1400" dirty="0">
                          <a:latin typeface="Cambria" panose="02040503050406030204" pitchFamily="18" charset="0"/>
                          <a:ea typeface="Cambria" panose="02040503050406030204" pitchFamily="18" charset="0"/>
                        </a:rPr>
                        <a:t>Collects taxes and royalties</a:t>
                      </a:r>
                    </a:p>
                  </a:txBody>
                  <a:tcPr/>
                </a:tc>
                <a:extLst>
                  <a:ext uri="{0D108BD9-81ED-4DB2-BD59-A6C34878D82A}">
                    <a16:rowId xmlns:a16="http://schemas.microsoft.com/office/drawing/2014/main" val="2929399259"/>
                  </a:ext>
                </a:extLst>
              </a:tr>
              <a:tr h="370840">
                <a:tc>
                  <a:txBody>
                    <a:bodyPr/>
                    <a:lstStyle/>
                    <a:p>
                      <a:r>
                        <a:rPr lang="en-US" sz="1600" dirty="0">
                          <a:latin typeface="Cambria" panose="02040503050406030204" pitchFamily="18" charset="0"/>
                          <a:ea typeface="Cambria" panose="02040503050406030204" pitchFamily="18" charset="0"/>
                        </a:rPr>
                        <a:t>Petroleum Commission </a:t>
                      </a:r>
                      <a:r>
                        <a:rPr lang="en-US" sz="1600" i="1" dirty="0">
                          <a:latin typeface="Cambria" panose="02040503050406030204" pitchFamily="18" charset="0"/>
                          <a:ea typeface="Cambria" panose="02040503050406030204" pitchFamily="18" charset="0"/>
                        </a:rPr>
                        <a:t>(to be established)</a:t>
                      </a:r>
                    </a:p>
                  </a:txBody>
                  <a:tcPr/>
                </a:tc>
                <a:tc>
                  <a:txBody>
                    <a:bodyPr/>
                    <a:lstStyle/>
                    <a:p>
                      <a:r>
                        <a:rPr lang="en-CA" sz="1400" dirty="0">
                          <a:effectLst/>
                          <a:latin typeface="Cambria" panose="02040503050406030204" pitchFamily="18" charset="0"/>
                          <a:ea typeface="Cambria" panose="02040503050406030204" pitchFamily="18" charset="0"/>
                        </a:rPr>
                        <a:t>To collect of fees, fines, and other charges within the oil and gas industry</a:t>
                      </a:r>
                      <a:endParaRPr lang="en-US" sz="14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3081684719"/>
                  </a:ext>
                </a:extLst>
              </a:tr>
              <a:tr h="370840">
                <a:tc>
                  <a:txBody>
                    <a:bodyPr/>
                    <a:lstStyle/>
                    <a:p>
                      <a:r>
                        <a:rPr lang="en-US" sz="1600" dirty="0">
                          <a:latin typeface="Cambria" panose="02040503050406030204" pitchFamily="18" charset="0"/>
                          <a:ea typeface="Cambria" panose="02040503050406030204" pitchFamily="18" charset="0"/>
                        </a:rPr>
                        <a:t>Environmental Protection Agency </a:t>
                      </a:r>
                    </a:p>
                  </a:txBody>
                  <a:tcPr/>
                </a:tc>
                <a:tc>
                  <a:txBody>
                    <a:bodyPr/>
                    <a:lstStyle/>
                    <a:p>
                      <a:r>
                        <a:rPr lang="en-US" sz="1400" dirty="0">
                          <a:latin typeface="Cambria" panose="02040503050406030204" pitchFamily="18" charset="0"/>
                          <a:ea typeface="Cambria" panose="02040503050406030204" pitchFamily="18" charset="0"/>
                        </a:rPr>
                        <a:t>Promotes, facilitates, and coordinates effective environmental management and protection and the sustainable use of Guyana natural resources</a:t>
                      </a:r>
                    </a:p>
                  </a:txBody>
                  <a:tcPr/>
                </a:tc>
                <a:extLst>
                  <a:ext uri="{0D108BD9-81ED-4DB2-BD59-A6C34878D82A}">
                    <a16:rowId xmlns:a16="http://schemas.microsoft.com/office/drawing/2014/main" val="2857026666"/>
                  </a:ext>
                </a:extLst>
              </a:tr>
              <a:tr h="370840">
                <a:tc>
                  <a:txBody>
                    <a:bodyPr/>
                    <a:lstStyle/>
                    <a:p>
                      <a:r>
                        <a:rPr lang="en-US" sz="1600" dirty="0">
                          <a:latin typeface="Cambria" panose="02040503050406030204" pitchFamily="18" charset="0"/>
                          <a:ea typeface="Cambria" panose="02040503050406030204" pitchFamily="18" charset="0"/>
                        </a:rPr>
                        <a:t>Ministry of Finance</a:t>
                      </a:r>
                    </a:p>
                  </a:txBody>
                  <a:tcPr/>
                </a:tc>
                <a:tc>
                  <a:txBody>
                    <a:bodyPr/>
                    <a:lstStyle/>
                    <a:p>
                      <a:r>
                        <a:rPr lang="en-US" sz="1400" dirty="0">
                          <a:latin typeface="Cambria" panose="02040503050406030204" pitchFamily="18" charset="0"/>
                          <a:ea typeface="Cambria" panose="02040503050406030204" pitchFamily="18" charset="0"/>
                        </a:rPr>
                        <a:t>Manages Guyana’s Natural Resource Fund</a:t>
                      </a:r>
                    </a:p>
                  </a:txBody>
                  <a:tcPr/>
                </a:tc>
                <a:extLst>
                  <a:ext uri="{0D108BD9-81ED-4DB2-BD59-A6C34878D82A}">
                    <a16:rowId xmlns:a16="http://schemas.microsoft.com/office/drawing/2014/main" val="2877933997"/>
                  </a:ext>
                </a:extLst>
              </a:tr>
              <a:tr h="370840">
                <a:tc>
                  <a:txBody>
                    <a:bodyPr/>
                    <a:lstStyle/>
                    <a:p>
                      <a:r>
                        <a:rPr lang="en-US" sz="1600" dirty="0">
                          <a:latin typeface="Cambria" panose="02040503050406030204" pitchFamily="18" charset="0"/>
                          <a:ea typeface="Cambria" panose="02040503050406030204" pitchFamily="18" charset="0"/>
                        </a:rPr>
                        <a:t>Other agencies</a:t>
                      </a:r>
                    </a:p>
                  </a:txBody>
                  <a:tcPr/>
                </a:tc>
                <a:tc>
                  <a:txBody>
                    <a:bodyPr/>
                    <a:lstStyle/>
                    <a:p>
                      <a:r>
                        <a:rPr lang="en-US" sz="1400" dirty="0">
                          <a:latin typeface="Cambria" panose="02040503050406030204" pitchFamily="18" charset="0"/>
                          <a:ea typeface="Cambria" panose="02040503050406030204" pitchFamily="18" charset="0"/>
                        </a:rPr>
                        <a:t>National Insurance Scheme, Financial Intelligence Unit, </a:t>
                      </a:r>
                    </a:p>
                  </a:txBody>
                  <a:tcPr/>
                </a:tc>
                <a:extLst>
                  <a:ext uri="{0D108BD9-81ED-4DB2-BD59-A6C34878D82A}">
                    <a16:rowId xmlns:a16="http://schemas.microsoft.com/office/drawing/2014/main" val="1999822147"/>
                  </a:ext>
                </a:extLst>
              </a:tr>
            </a:tbl>
          </a:graphicData>
        </a:graphic>
      </p:graphicFrame>
    </p:spTree>
    <p:extLst>
      <p:ext uri="{BB962C8B-B14F-4D97-AF65-F5344CB8AC3E}">
        <p14:creationId xmlns:p14="http://schemas.microsoft.com/office/powerpoint/2010/main" val="42827332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EE0380-B948-B049-B86B-D52850268EB3}"/>
              </a:ext>
            </a:extLst>
          </p:cNvPr>
          <p:cNvSpPr>
            <a:spLocks noGrp="1"/>
          </p:cNvSpPr>
          <p:nvPr>
            <p:ph type="title"/>
          </p:nvPr>
        </p:nvSpPr>
        <p:spPr>
          <a:xfrm>
            <a:off x="995860" y="365125"/>
            <a:ext cx="10515600" cy="1325563"/>
          </a:xfrm>
        </p:spPr>
        <p:txBody>
          <a:bodyPr anchor="ctr">
            <a:normAutofit/>
          </a:bodyPr>
          <a:lstStyle/>
          <a:p>
            <a:r>
              <a:rPr lang="en-US" sz="3800" dirty="0">
                <a:latin typeface="Cambria" panose="02040503050406030204" pitchFamily="18" charset="0"/>
                <a:ea typeface="Cambria" panose="02040503050406030204" pitchFamily="18" charset="0"/>
              </a:rPr>
              <a:t>Guyana’s Regulatory Framework</a:t>
            </a:r>
          </a:p>
        </p:txBody>
      </p:sp>
      <p:sp>
        <p:nvSpPr>
          <p:cNvPr id="3" name="Content Placeholder 2">
            <a:extLst>
              <a:ext uri="{FF2B5EF4-FFF2-40B4-BE49-F238E27FC236}">
                <a16:creationId xmlns:a16="http://schemas.microsoft.com/office/drawing/2014/main" id="{90C6469A-2201-D744-B88F-6A1FB9C79D29}"/>
              </a:ext>
            </a:extLst>
          </p:cNvPr>
          <p:cNvSpPr>
            <a:spLocks noGrp="1"/>
          </p:cNvSpPr>
          <p:nvPr>
            <p:ph sz="half" idx="1"/>
          </p:nvPr>
        </p:nvSpPr>
        <p:spPr>
          <a:xfrm>
            <a:off x="995859" y="1830195"/>
            <a:ext cx="10168669" cy="4351338"/>
          </a:xfrm>
        </p:spPr>
        <p:txBody>
          <a:bodyPr>
            <a:normAutofit/>
          </a:bodyPr>
          <a:lstStyle/>
          <a:p>
            <a:pPr fontAlgn="base">
              <a:buFont typeface="Wingdings" panose="05000000000000000000" pitchFamily="2" charset="2"/>
              <a:buChar char="§"/>
            </a:pPr>
            <a:r>
              <a:rPr lang="en-CA" sz="2100" b="0" i="0" u="none" strike="noStrike" dirty="0">
                <a:effectLst/>
                <a:latin typeface="Cambria" panose="02040503050406030204" pitchFamily="18" charset="0"/>
                <a:ea typeface="Cambria" panose="02040503050406030204" pitchFamily="18" charset="0"/>
              </a:rPr>
              <a:t>Petroleum (Production) Act, No. 41 of 1939 (Cap 65:05) </a:t>
            </a:r>
          </a:p>
          <a:p>
            <a:pPr fontAlgn="base">
              <a:buFont typeface="Wingdings" panose="05000000000000000000" pitchFamily="2" charset="2"/>
              <a:buChar char="§"/>
            </a:pPr>
            <a:r>
              <a:rPr lang="en-CA" sz="2100" b="0" i="0" u="none" strike="noStrike" dirty="0">
                <a:effectLst/>
                <a:latin typeface="Cambria" panose="02040503050406030204" pitchFamily="18" charset="0"/>
                <a:ea typeface="Cambria" panose="02040503050406030204" pitchFamily="18" charset="0"/>
              </a:rPr>
              <a:t>Petroleum (Exploration and Production) Act, No. 3 of 1986 (Cap 65:04)</a:t>
            </a:r>
          </a:p>
          <a:p>
            <a:pPr fontAlgn="base">
              <a:buFont typeface="Wingdings" panose="05000000000000000000" pitchFamily="2" charset="2"/>
              <a:buChar char="§"/>
            </a:pPr>
            <a:r>
              <a:rPr lang="en-CA" sz="2100" b="0" i="0" u="none" strike="noStrike" dirty="0">
                <a:effectLst/>
                <a:latin typeface="Cambria" panose="02040503050406030204" pitchFamily="18" charset="0"/>
                <a:ea typeface="Cambria" panose="02040503050406030204" pitchFamily="18" charset="0"/>
              </a:rPr>
              <a:t>Petroleum (Exploration and Production) Regulations (1986)</a:t>
            </a:r>
            <a:endParaRPr lang="en-CA" sz="2100" dirty="0">
              <a:latin typeface="Cambria" panose="02040503050406030204" pitchFamily="18" charset="0"/>
              <a:ea typeface="Cambria" panose="02040503050406030204" pitchFamily="18" charset="0"/>
            </a:endParaRPr>
          </a:p>
          <a:p>
            <a:pPr fontAlgn="base">
              <a:buFont typeface="Wingdings" panose="05000000000000000000" pitchFamily="2" charset="2"/>
              <a:buChar char="§"/>
            </a:pPr>
            <a:r>
              <a:rPr lang="en-CA" sz="2100" b="0" i="0" u="none" strike="noStrike" dirty="0">
                <a:effectLst/>
                <a:latin typeface="Cambria" panose="02040503050406030204" pitchFamily="18" charset="0"/>
                <a:ea typeface="Cambria" panose="02040503050406030204" pitchFamily="18" charset="0"/>
              </a:rPr>
              <a:t>Guyana Geology and Mines Commission Act, No. 7 of 1979</a:t>
            </a:r>
          </a:p>
          <a:p>
            <a:pPr fontAlgn="base">
              <a:buFont typeface="Wingdings" panose="05000000000000000000" pitchFamily="2" charset="2"/>
              <a:buChar char="§"/>
            </a:pPr>
            <a:r>
              <a:rPr lang="en-CA" sz="2100" dirty="0">
                <a:latin typeface="Cambria" panose="02040503050406030204" pitchFamily="18" charset="0"/>
                <a:ea typeface="Cambria" panose="02040503050406030204" pitchFamily="18" charset="0"/>
              </a:rPr>
              <a:t>Environmental Protection Act</a:t>
            </a:r>
          </a:p>
          <a:p>
            <a:pPr fontAlgn="base">
              <a:buFont typeface="Wingdings" panose="05000000000000000000" pitchFamily="2" charset="2"/>
              <a:buChar char="§"/>
            </a:pPr>
            <a:r>
              <a:rPr lang="en-CA" sz="2100" b="0" i="0" u="none" strike="noStrike" dirty="0">
                <a:effectLst/>
                <a:latin typeface="Cambria" panose="02040503050406030204" pitchFamily="18" charset="0"/>
                <a:ea typeface="Cambria" panose="02040503050406030204" pitchFamily="18" charset="0"/>
              </a:rPr>
              <a:t>Natural Resource Fund Act 2019</a:t>
            </a:r>
          </a:p>
          <a:p>
            <a:pPr fontAlgn="base">
              <a:buFont typeface="Wingdings" panose="05000000000000000000" pitchFamily="2" charset="2"/>
              <a:buChar char="§"/>
            </a:pPr>
            <a:r>
              <a:rPr lang="en-CA" sz="2100" dirty="0">
                <a:latin typeface="Cambria" panose="02040503050406030204" pitchFamily="18" charset="0"/>
                <a:ea typeface="Cambria" panose="02040503050406030204" pitchFamily="18" charset="0"/>
              </a:rPr>
              <a:t>Local Content Act, 2021</a:t>
            </a:r>
          </a:p>
          <a:p>
            <a:pPr fontAlgn="base">
              <a:buFont typeface="Wingdings" panose="05000000000000000000" pitchFamily="2" charset="2"/>
              <a:buChar char="§"/>
            </a:pPr>
            <a:r>
              <a:rPr lang="en-CA" sz="2100" dirty="0">
                <a:effectLst/>
                <a:latin typeface="Cambria" panose="02040503050406030204" pitchFamily="18" charset="0"/>
                <a:ea typeface="Cambria" panose="02040503050406030204" pitchFamily="18" charset="0"/>
              </a:rPr>
              <a:t>Petroleum Exploration and Production (Amendment) Act 2021 </a:t>
            </a:r>
            <a:endParaRPr lang="en-CA" sz="21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29246412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RESENTER_SHAPEINFO" val="&lt;ThreeDShapeInfo&gt;&lt;uuid val=&quot;{7cf815da-a25b-4b92-9da8-e415c23ce831}&quot; /&gt;&lt;isInvalidForFieldText val=&quot;0&quot; /&gt;&lt;Image&gt;&lt;filename val=&quot;E:\breeze\content\1508479789\1541139991-1\input\breezo\data\asimages\{7cf815da-a25b-4b92-9da8-e415c23ce831}.jpg&quot; /&gt;&lt;left val=&quot;1054&quot; /&gt;&lt;top val=&quot;490&quot; /&gt;&lt;width val=&quot;194&quot; /&gt;&lt;height val=&quot;229&quot; /&gt;&lt;hasText val=&quot;1&quot; /&gt;&lt;/Image&gt;&lt;/ThreeDShapeInfo&gt;"/>
</p:tagLst>
</file>

<file path=ppt/tags/tag10.xml><?xml version="1.0" encoding="utf-8"?>
<p:tagLst xmlns:a="http://schemas.openxmlformats.org/drawingml/2006/main" xmlns:r="http://schemas.openxmlformats.org/officeDocument/2006/relationships" xmlns:p="http://schemas.openxmlformats.org/presentationml/2006/main">
  <p:tag name="PRESENTER_SHAPEINFO" val="&lt;ThreeDShapeInfo&gt;&lt;uuid val=&quot;{2e475a70-9ef5-48c7-81f1-295164734604}&quot; /&gt;&lt;isInvalidForFieldText val=&quot;0&quot; /&gt;&lt;Image&gt;&lt;filename val=&quot;E:\breeze\content\1508479789\1541139991-1\input\breezo\data\asimages\{2e475a70-9ef5-48c7-81f1-295164734604}.png&quot; /&gt;&lt;left val=&quot;0&quot; /&gt;&lt;top val=&quot;277&quot; /&gt;&lt;width val=&quot;1280&quot; /&gt;&lt;height val=&quot;181&quot; /&gt;&lt;hasText val=&quot;1&quot; /&gt;&lt;/Image&gt;&lt;/ThreeDShapeInfo&gt;"/>
  <p:tag name="PRESENTER_SHAPETEXTINFO" val="&lt;ShapeTextInfo&gt;&lt;TableIndex row=&quot;-1&quot; col=&quot;-1&quot;&gt;&lt;linesCount val=&quot;0&quot; /&gt;&lt;/TableIndex&gt;&lt;/ShapeTextInfo&gt;"/>
</p:tagLst>
</file>

<file path=ppt/tags/tag11.xml><?xml version="1.0" encoding="utf-8"?>
<p:tagLst xmlns:a="http://schemas.openxmlformats.org/drawingml/2006/main" xmlns:r="http://schemas.openxmlformats.org/officeDocument/2006/relationships" xmlns:p="http://schemas.openxmlformats.org/presentationml/2006/main">
  <p:tag name="PRESENTER_SHAPEINFO" val="&lt;ThreeDShapeInfo&gt;&lt;uuid val=&quot;{efa2faea-d7aa-4a50-b5db-600b314ba5bf}&quot; /&gt;&lt;isInvalidForFieldText val=&quot;0&quot; /&gt;&lt;Image&gt;&lt;filename val=&quot;E:\breeze\content\1508479789\1541139991-1\input\breezo\data\asimages\{efa2faea-d7aa-4a50-b5db-600b314ba5bf}.png&quot; /&gt;&lt;left val=&quot;1010&quot; /&gt;&lt;top val=&quot;152&quot; /&gt;&lt;width val=&quot;181&quot; /&gt;&lt;height val=&quot;239&quot; /&gt;&lt;hasText val=&quot;1&quot; /&gt;&lt;/Image&gt;&lt;/ThreeDShapeInfo&gt;"/>
</p:tagLst>
</file>

<file path=ppt/tags/tag12.xml><?xml version="1.0" encoding="utf-8"?>
<p:tagLst xmlns:a="http://schemas.openxmlformats.org/drawingml/2006/main" xmlns:r="http://schemas.openxmlformats.org/officeDocument/2006/relationships" xmlns:p="http://schemas.openxmlformats.org/presentationml/2006/main">
  <p:tag name="PRESENTER_SHAPEINFO" val="&lt;ThreeDShapeInfo&gt;&lt;uuid val=&quot;{19fad12e-0cfb-4f4b-8f34-5669549554dc}&quot; /&gt;&lt;isInvalidForFieldText val=&quot;0&quot; /&gt;&lt;Image&gt;&lt;filename val=&quot;E:\breeze\content\1508479789\1541139991-1\input\breezo\data\asimages\{19fad12e-0cfb-4f4b-8f34-5669549554dc}.png&quot; /&gt;&lt;left val=&quot;860&quot; /&gt;&lt;top val=&quot;296&quot; /&gt;&lt;width val=&quot;113&quot; /&gt;&lt;height val=&quot;143&quot; /&gt;&lt;hasText val=&quot;1&quot; /&gt;&lt;/Image&gt;&lt;/ThreeDShapeInfo&gt;"/>
</p:tagLst>
</file>

<file path=ppt/tags/tag13.xml><?xml version="1.0" encoding="utf-8"?>
<p:tagLst xmlns:a="http://schemas.openxmlformats.org/drawingml/2006/main" xmlns:r="http://schemas.openxmlformats.org/officeDocument/2006/relationships" xmlns:p="http://schemas.openxmlformats.org/presentationml/2006/main">
  <p:tag name="PRESENTER_SHAPEINFO" val="&lt;ThreeDShapeInfo&gt;&lt;uuid val=&quot;{012185da-ca1e-498b-be43-193593eef0c6}&quot; /&gt;&lt;isInvalidForFieldText val=&quot;0&quot; /&gt;&lt;Image&gt;&lt;filename val=&quot;E:\breeze\content\1508479789\1541139991-1\input\breezo\data\asimages\{012185da-ca1e-498b-be43-193593eef0c6}.png&quot; /&gt;&lt;left val=&quot;71&quot; /&gt;&lt;top val=&quot;328&quot; /&gt;&lt;width val=&quot;545&quot; /&gt;&lt;height val=&quot;77&quot; /&gt;&lt;hasText val=&quot;1&quot; /&gt;&lt;/Image&gt;&lt;/ThreeDShapeInfo&gt;"/>
  <p:tag name="PRESENTER_SHAPETEXTINFO" val="&lt;ShapeTextInfo&gt;&lt;TableIndex row=&quot;-1&quot; col=&quot;-1&quot;&gt;&lt;linesCount val=&quot;1&quot; /&gt;&lt;lineCharCount val=&quot;12&quot; /&gt;&lt;/TableIndex&gt;&lt;/ShapeTextInfo&gt;"/>
</p:tagLst>
</file>

<file path=ppt/tags/tag2.xml><?xml version="1.0" encoding="utf-8"?>
<p:tagLst xmlns:a="http://schemas.openxmlformats.org/drawingml/2006/main" xmlns:r="http://schemas.openxmlformats.org/officeDocument/2006/relationships" xmlns:p="http://schemas.openxmlformats.org/presentationml/2006/main">
  <p:tag name="PRESENTER_SHAPEINFO" val="&lt;ThreeDShapeInfo&gt;&lt;uuid val=&quot;{7cf815da-a25b-4b92-9da8-e415c23ce831}&quot; /&gt;&lt;isInvalidForFieldText val=&quot;0&quot; /&gt;&lt;Image&gt;&lt;filename val=&quot;E:\breeze\content\1508479789\1541139991-1\input\breezo\data\asimages\{7cf815da-a25b-4b92-9da8-e415c23ce831}.jpg&quot; /&gt;&lt;left val=&quot;1054&quot; /&gt;&lt;top val=&quot;490&quot; /&gt;&lt;width val=&quot;194&quot; /&gt;&lt;height val=&quot;229&quot; /&gt;&lt;hasText val=&quot;1&quot; /&gt;&lt;/Image&gt;&lt;/ThreeDShapeInfo&gt;"/>
</p:tagLst>
</file>

<file path=ppt/tags/tag3.xml><?xml version="1.0" encoding="utf-8"?>
<p:tagLst xmlns:a="http://schemas.openxmlformats.org/drawingml/2006/main" xmlns:r="http://schemas.openxmlformats.org/officeDocument/2006/relationships" xmlns:p="http://schemas.openxmlformats.org/presentationml/2006/main">
  <p:tag name="PRESENTER_SHAPEINFO" val="&lt;ThreeDShapeInfo&gt;&lt;uuid val=&quot;{ee521741-7003-480a-9a17-0c6bf0d2dbe0}&quot; /&gt;&lt;isInvalidForFieldText val=&quot;0&quot; /&gt;&lt;Image&gt;&lt;filename val=&quot;E:\breeze\content\1508479789\1577101026-1\input\breezo\data\asimages\{ee521741-7003-480a-9a17-0c6bf0d2dbe0}.png&quot; /&gt;&lt;left val=&quot;897&quot; /&gt;&lt;top val=&quot;173&quot; /&gt;&lt;width val=&quot;261&quot; /&gt;&lt;height val=&quot;251&quot; /&gt;&lt;hasText val=&quot;1&quot; /&gt;&lt;/Image&gt;&lt;/ThreeDShapeInfo&gt;"/>
</p:tagLst>
</file>

<file path=ppt/tags/tag4.xml><?xml version="1.0" encoding="utf-8"?>
<p:tagLst xmlns:a="http://schemas.openxmlformats.org/drawingml/2006/main" xmlns:r="http://schemas.openxmlformats.org/officeDocument/2006/relationships" xmlns:p="http://schemas.openxmlformats.org/presentationml/2006/main">
  <p:tag name="PRESENTER_SHAPEINFO" val="&lt;ThreeDShapeInfo&gt;&lt;uuid val=&quot;{dbc8fc7d-dc7e-4e54-92d8-9dc2d8cb680f}&quot; /&gt;&lt;isInvalidForFieldText val=&quot;0&quot; /&gt;&lt;Image&gt;&lt;filename val=&quot;E:\breeze\content\1508479789\1541139991-1\input\breezo\data\asimages\{dbc8fc7d-dc7e-4e54-92d8-9dc2d8cb680f}.png&quot; /&gt;&lt;left val=&quot;852&quot; /&gt;&lt;top val=&quot;591&quot; /&gt;&lt;width val=&quot;197&quot; /&gt;&lt;height val=&quot;20&quot; /&gt;&lt;hasText val=&quot;1&quot; /&gt;&lt;/Image&gt;&lt;/ThreeDShapeInfo&gt;"/>
  <p:tag name="PRESENTER_SHAPETEXTINFO" val="&lt;ShapeTextInfo&gt;&lt;TableIndex row=&quot;-1&quot; col=&quot;-1&quot;&gt;&lt;linesCount val=&quot;1&quot; /&gt;&lt;lineCharCount val=&quot;21&quot; /&gt;&lt;/TableIndex&gt;&lt;/ShapeTextInfo&gt;"/>
</p:tagLst>
</file>

<file path=ppt/tags/tag5.xml><?xml version="1.0" encoding="utf-8"?>
<p:tagLst xmlns:a="http://schemas.openxmlformats.org/drawingml/2006/main" xmlns:r="http://schemas.openxmlformats.org/officeDocument/2006/relationships" xmlns:p="http://schemas.openxmlformats.org/presentationml/2006/main">
  <p:tag name="PRESENTER_SHAPEINFO" val="&lt;ThreeDShapeInfo&gt;&lt;uuid val=&quot;{deb64b26-362b-45b2-9135-dfcb594ac91a}&quot; /&gt;&lt;isInvalidForFieldText val=&quot;0&quot; /&gt;&lt;Image&gt;&lt;filename val=&quot;E:\breeze\content\1508479789\1541139991-1\input\breezo\data\asimages\{deb64b26-362b-45b2-9135-dfcb594ac91a}.png&quot; /&gt;&lt;left val=&quot;856&quot; /&gt;&lt;top val=&quot;540&quot; /&gt;&lt;width val=&quot;189&quot; /&gt;&lt;height val=&quot;27&quot; /&gt;&lt;hasText val=&quot;1&quot; /&gt;&lt;/Image&gt;&lt;/ThreeDShapeInfo&gt;"/>
  <p:tag name="PRESENTER_SHAPETEXTINFO" val="&lt;ShapeTextInfo&gt;&lt;TableIndex row=&quot;-1&quot; col=&quot;-1&quot;&gt;&lt;linesCount val=&quot;1&quot; /&gt;&lt;lineCharCount val=&quot;12&quot; /&gt;&lt;/TableIndex&gt;&lt;/ShapeTextInfo&gt;"/>
</p:tagLst>
</file>

<file path=ppt/tags/tag6.xml><?xml version="1.0" encoding="utf-8"?>
<p:tagLst xmlns:a="http://schemas.openxmlformats.org/drawingml/2006/main" xmlns:r="http://schemas.openxmlformats.org/officeDocument/2006/relationships" xmlns:p="http://schemas.openxmlformats.org/presentationml/2006/main">
  <p:tag name="PRESENTER_SHAPEINFO" val="&lt;ThreeDShapeInfo&gt;&lt;uuid val=&quot;{dbc8fc7d-dc7e-4e54-92d8-9dc2d8cb680f}&quot; /&gt;&lt;isInvalidForFieldText val=&quot;0&quot; /&gt;&lt;Image&gt;&lt;filename val=&quot;E:\breeze\content\1508479789\1541139991-1\input\breezo\data\asimages\{dbc8fc7d-dc7e-4e54-92d8-9dc2d8cb680f}.png&quot; /&gt;&lt;left val=&quot;852&quot; /&gt;&lt;top val=&quot;591&quot; /&gt;&lt;width val=&quot;197&quot; /&gt;&lt;height val=&quot;20&quot; /&gt;&lt;hasText val=&quot;1&quot; /&gt;&lt;/Image&gt;&lt;/ThreeDShapeInfo&gt;"/>
  <p:tag name="PRESENTER_SHAPETEXTINFO" val="&lt;ShapeTextInfo&gt;&lt;TableIndex row=&quot;-1&quot; col=&quot;-1&quot;&gt;&lt;linesCount val=&quot;1&quot; /&gt;&lt;lineCharCount val=&quot;21&quot; /&gt;&lt;/TableIndex&gt;&lt;/ShapeTextInfo&gt;"/>
</p:tagLst>
</file>

<file path=ppt/tags/tag7.xml><?xml version="1.0" encoding="utf-8"?>
<p:tagLst xmlns:a="http://schemas.openxmlformats.org/drawingml/2006/main" xmlns:r="http://schemas.openxmlformats.org/officeDocument/2006/relationships" xmlns:p="http://schemas.openxmlformats.org/presentationml/2006/main">
  <p:tag name="PRESENTER_SHAPEINFO" val="&lt;ThreeDShapeInfo&gt;&lt;uuid val=&quot;{deb64b26-362b-45b2-9135-dfcb594ac91a}&quot; /&gt;&lt;isInvalidForFieldText val=&quot;0&quot; /&gt;&lt;Image&gt;&lt;filename val=&quot;E:\breeze\content\1508479789\1541139991-1\input\breezo\data\asimages\{deb64b26-362b-45b2-9135-dfcb594ac91a}.png&quot; /&gt;&lt;left val=&quot;856&quot; /&gt;&lt;top val=&quot;540&quot; /&gt;&lt;width val=&quot;189&quot; /&gt;&lt;height val=&quot;27&quot; /&gt;&lt;hasText val=&quot;1&quot; /&gt;&lt;/Image&gt;&lt;/ThreeDShapeInfo&gt;"/>
  <p:tag name="PRESENTER_SHAPETEXTINFO" val="&lt;ShapeTextInfo&gt;&lt;TableIndex row=&quot;-1&quot; col=&quot;-1&quot;&gt;&lt;linesCount val=&quot;1&quot; /&gt;&lt;lineCharCount val=&quot;12&quot; /&gt;&lt;/TableIndex&gt;&lt;/ShapeTextInfo&gt;"/>
</p:tagLst>
</file>

<file path=ppt/tags/tag8.xml><?xml version="1.0" encoding="utf-8"?>
<p:tagLst xmlns:a="http://schemas.openxmlformats.org/drawingml/2006/main" xmlns:r="http://schemas.openxmlformats.org/officeDocument/2006/relationships" xmlns:p="http://schemas.openxmlformats.org/presentationml/2006/main">
  <p:tag name="PRESENTER_SHAPEINFO" val="&lt;ThreeDShapeInfo&gt;&lt;uuid val=&quot;{dbc8fc7d-dc7e-4e54-92d8-9dc2d8cb680f}&quot; /&gt;&lt;isInvalidForFieldText val=&quot;0&quot; /&gt;&lt;Image&gt;&lt;filename val=&quot;E:\breeze\content\1508479789\1541139991-1\input\breezo\data\asimages\{dbc8fc7d-dc7e-4e54-92d8-9dc2d8cb680f}.png&quot; /&gt;&lt;left val=&quot;852&quot; /&gt;&lt;top val=&quot;591&quot; /&gt;&lt;width val=&quot;197&quot; /&gt;&lt;height val=&quot;20&quot; /&gt;&lt;hasText val=&quot;1&quot; /&gt;&lt;/Image&gt;&lt;/ThreeDShapeInfo&gt;"/>
  <p:tag name="PRESENTER_SHAPETEXTINFO" val="&lt;ShapeTextInfo&gt;&lt;TableIndex row=&quot;-1&quot; col=&quot;-1&quot;&gt;&lt;linesCount val=&quot;1&quot; /&gt;&lt;lineCharCount val=&quot;21&quot; /&gt;&lt;/TableIndex&gt;&lt;/ShapeTextInfo&gt;"/>
</p:tagLst>
</file>

<file path=ppt/tags/tag9.xml><?xml version="1.0" encoding="utf-8"?>
<p:tagLst xmlns:a="http://schemas.openxmlformats.org/drawingml/2006/main" xmlns:r="http://schemas.openxmlformats.org/officeDocument/2006/relationships" xmlns:p="http://schemas.openxmlformats.org/presentationml/2006/main">
  <p:tag name="PRESENTER_SHAPEINFO" val="&lt;ThreeDShapeInfo&gt;&lt;uuid val=&quot;{deb64b26-362b-45b2-9135-dfcb594ac91a}&quot; /&gt;&lt;isInvalidForFieldText val=&quot;0&quot; /&gt;&lt;Image&gt;&lt;filename val=&quot;E:\breeze\content\1508479789\1541139991-1\input\breezo\data\asimages\{deb64b26-362b-45b2-9135-dfcb594ac91a}.png&quot; /&gt;&lt;left val=&quot;856&quot; /&gt;&lt;top val=&quot;540&quot; /&gt;&lt;width val=&quot;189&quot; /&gt;&lt;height val=&quot;27&quot; /&gt;&lt;hasText val=&quot;1&quot; /&gt;&lt;/Image&gt;&lt;/ThreeDShapeInfo&gt;"/>
  <p:tag name="PRESENTER_SHAPETEXTINFO" val="&lt;ShapeTextInfo&gt;&lt;TableIndex row=&quot;-1&quot; col=&quot;-1&quot;&gt;&lt;linesCount val=&quot;1&quot; /&gt;&lt;lineCharCount val=&quot;12&quot; /&gt;&lt;/TableIndex&gt;&lt;/ShapeTextInfo&gt;"/>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GEI PRESENTATION 1 DEC.potx [Autosaved]" id="{A806DD31-81C3-4C6B-BEDA-41C284F6C30B}" vid="{81178C08-5E8C-410D-B701-32EF2BEF746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1239</TotalTime>
  <Words>12063</Words>
  <Application>Microsoft Office PowerPoint</Application>
  <PresentationFormat>Widescreen</PresentationFormat>
  <Paragraphs>801</Paragraphs>
  <Slides>53</Slides>
  <Notes>47</Notes>
  <HiddenSlides>0</HiddenSlides>
  <MMClips>2</MMClips>
  <ScaleCrop>false</ScaleCrop>
  <HeadingPairs>
    <vt:vector size="6" baseType="variant">
      <vt:variant>
        <vt:lpstr>Fonts Used</vt:lpstr>
      </vt:variant>
      <vt:variant>
        <vt:i4>25</vt:i4>
      </vt:variant>
      <vt:variant>
        <vt:lpstr>Theme</vt:lpstr>
      </vt:variant>
      <vt:variant>
        <vt:i4>1</vt:i4>
      </vt:variant>
      <vt:variant>
        <vt:lpstr>Slide Titles</vt:lpstr>
      </vt:variant>
      <vt:variant>
        <vt:i4>53</vt:i4>
      </vt:variant>
    </vt:vector>
  </HeadingPairs>
  <TitlesOfParts>
    <vt:vector size="79" baseType="lpstr">
      <vt:lpstr>Arial</vt:lpstr>
      <vt:lpstr>Arial  </vt:lpstr>
      <vt:lpstr>Arial Black</vt:lpstr>
      <vt:lpstr>Calibri</vt:lpstr>
      <vt:lpstr>Calibri Light</vt:lpstr>
      <vt:lpstr>Cambria</vt:lpstr>
      <vt:lpstr>Courier New</vt:lpstr>
      <vt:lpstr>EMprint</vt:lpstr>
      <vt:lpstr>inherit</vt:lpstr>
      <vt:lpstr>Karla</vt:lpstr>
      <vt:lpstr>lato</vt:lpstr>
      <vt:lpstr>merriweather</vt:lpstr>
      <vt:lpstr>MuseoSansRounded</vt:lpstr>
      <vt:lpstr>Open Sans</vt:lpstr>
      <vt:lpstr>Pe-icon-7-stroke</vt:lpstr>
      <vt:lpstr>Poppins</vt:lpstr>
      <vt:lpstr>PT Sans</vt:lpstr>
      <vt:lpstr>PwC Helvetica Neue</vt:lpstr>
      <vt:lpstr>Raleway ExtraBold</vt:lpstr>
      <vt:lpstr>Roboto</vt:lpstr>
      <vt:lpstr>Signika-Light</vt:lpstr>
      <vt:lpstr>Söhne</vt:lpstr>
      <vt:lpstr>Symbol</vt:lpstr>
      <vt:lpstr>Times New Roman</vt:lpstr>
      <vt:lpstr>Wingdings</vt:lpstr>
      <vt:lpstr>Office Theme</vt:lpstr>
      <vt:lpstr>PowerPoint Presentation</vt:lpstr>
      <vt:lpstr>Sponsors</vt:lpstr>
      <vt:lpstr>Welcome </vt:lpstr>
      <vt:lpstr>Facilitation Team</vt:lpstr>
      <vt:lpstr>Agenda</vt:lpstr>
      <vt:lpstr>Overview of Guyana’s Oil Industry</vt:lpstr>
      <vt:lpstr>Guyana Oil Revenues</vt:lpstr>
      <vt:lpstr>Regulatory Authorities</vt:lpstr>
      <vt:lpstr>Guyana’s Regulatory Framework</vt:lpstr>
      <vt:lpstr>Transparency in Guyana –  Extractive Industries Transparency Initiative (EITI)</vt:lpstr>
      <vt:lpstr>Fiscal Regimes</vt:lpstr>
      <vt:lpstr>Fiscal Regimes/ Instruments</vt:lpstr>
      <vt:lpstr>Petroleum Agreement with Esso, Nexen and Hess – June 2016</vt:lpstr>
      <vt:lpstr>Petroleum Agreement with Esso, Nexen and Hess – June 2016</vt:lpstr>
      <vt:lpstr>Petroleum Agreement with Esso, Nexen and Hess – June 2016</vt:lpstr>
      <vt:lpstr>Share of profit– how does Guyana compare? </vt:lpstr>
      <vt:lpstr>Time for a Break!</vt:lpstr>
      <vt:lpstr>Key areas of consideration and risks</vt:lpstr>
      <vt:lpstr>Seven key stages in the value chain  </vt:lpstr>
      <vt:lpstr>Role of the government to mitigate these risks</vt:lpstr>
      <vt:lpstr>Role of the auditor to mitigate these risks</vt:lpstr>
      <vt:lpstr>Audit Areas of Focus Oil Industry</vt:lpstr>
      <vt:lpstr>Learnings from Alberta</vt:lpstr>
      <vt:lpstr>Fiscal considerations</vt:lpstr>
      <vt:lpstr>Fiscal considerations</vt:lpstr>
      <vt:lpstr>Alberta’s Saving Fund –  The Heritage Fund</vt:lpstr>
      <vt:lpstr>Paradox of Plenty</vt:lpstr>
      <vt:lpstr>Possible causes of the  Resource Curse and Paradox of Plenty</vt:lpstr>
      <vt:lpstr>Video: Dutch Disease </vt:lpstr>
      <vt:lpstr>How to prevent resource curse and balance positive and negative impacts of oil extraction</vt:lpstr>
      <vt:lpstr>Natural Resource Funds</vt:lpstr>
      <vt:lpstr>PowerPoint Presentation</vt:lpstr>
      <vt:lpstr>Guyana Natural Resource Fund Act 2019</vt:lpstr>
      <vt:lpstr>Environment and Social Considerations</vt:lpstr>
      <vt:lpstr>Common Impact of Extractive Industries </vt:lpstr>
      <vt:lpstr>Common Impact of Extractive Industries </vt:lpstr>
      <vt:lpstr>Corruption Risk</vt:lpstr>
      <vt:lpstr>Areas prone to corruption</vt:lpstr>
      <vt:lpstr>The Fraud  Triangle </vt:lpstr>
      <vt:lpstr>Corruption:  Twelve Red Flags</vt:lpstr>
      <vt:lpstr>Who can use this list</vt:lpstr>
      <vt:lpstr>Thank you – we sincerely appreciate your time and participation and hope you gleaned some useful information from this session. </vt:lpstr>
      <vt:lpstr>Data management - national depositories</vt:lpstr>
      <vt:lpstr>STAGE 3:Award of Contract and Licenses</vt:lpstr>
      <vt:lpstr>Product Sharing Agreement/Contract (PSA/PSC)</vt:lpstr>
      <vt:lpstr>Common Features in PSA/PSCs</vt:lpstr>
      <vt:lpstr>PSAs continued</vt:lpstr>
      <vt:lpstr>Features of Uganda’s PSA</vt:lpstr>
      <vt:lpstr>Revenue Sharing Example</vt:lpstr>
      <vt:lpstr>Solution</vt:lpstr>
      <vt:lpstr>Transfer Pricing</vt:lpstr>
      <vt:lpstr>Transfer Pricing considerations for auditors</vt:lpstr>
      <vt:lpstr>Transfer Pricing audit finding examples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Sheilla Ngira</cp:lastModifiedBy>
  <cp:revision>40</cp:revision>
  <dcterms:created xsi:type="dcterms:W3CDTF">2021-03-12T10:37:58Z</dcterms:created>
  <dcterms:modified xsi:type="dcterms:W3CDTF">2023-05-15T12:57:17Z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a10f0be-a937-460c-93d8-5e592f11f82f_Enabled">
    <vt:lpwstr>true</vt:lpwstr>
  </property>
  <property fmtid="{D5CDD505-2E9C-101B-9397-08002B2CF9AE}" pid="3" name="MSIP_Label_ca10f0be-a937-460c-93d8-5e592f11f82f_SetDate">
    <vt:lpwstr>2023-04-11T16:51:33Z</vt:lpwstr>
  </property>
  <property fmtid="{D5CDD505-2E9C-101B-9397-08002B2CF9AE}" pid="4" name="MSIP_Label_ca10f0be-a937-460c-93d8-5e592f11f82f_Method">
    <vt:lpwstr>Standard</vt:lpwstr>
  </property>
  <property fmtid="{D5CDD505-2E9C-101B-9397-08002B2CF9AE}" pid="5" name="MSIP_Label_ca10f0be-a937-460c-93d8-5e592f11f82f_Name">
    <vt:lpwstr>Protected B</vt:lpwstr>
  </property>
  <property fmtid="{D5CDD505-2E9C-101B-9397-08002B2CF9AE}" pid="6" name="MSIP_Label_ca10f0be-a937-460c-93d8-5e592f11f82f_SiteId">
    <vt:lpwstr>49d8f860-172d-44de-bcc2-11b03d07a1d1</vt:lpwstr>
  </property>
  <property fmtid="{D5CDD505-2E9C-101B-9397-08002B2CF9AE}" pid="7" name="MSIP_Label_ca10f0be-a937-460c-93d8-5e592f11f82f_ActionId">
    <vt:lpwstr>e5e56ee8-3881-437e-800d-788ea2ac8edf</vt:lpwstr>
  </property>
  <property fmtid="{D5CDD505-2E9C-101B-9397-08002B2CF9AE}" pid="8" name="MSIP_Label_ca10f0be-a937-460c-93d8-5e592f11f82f_ContentBits">
    <vt:lpwstr>2</vt:lpwstr>
  </property>
  <property fmtid="{D5CDD505-2E9C-101B-9397-08002B2CF9AE}" pid="9" name="ClassificationContentMarkingFooterLocations">
    <vt:lpwstr>Office Theme:6</vt:lpwstr>
  </property>
  <property fmtid="{D5CDD505-2E9C-101B-9397-08002B2CF9AE}" pid="10" name="ClassificationContentMarkingFooterText">
    <vt:lpwstr>Classification: Protected B</vt:lpwstr>
  </property>
</Properties>
</file>