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6" r:id="rId2"/>
    <p:sldId id="261" r:id="rId3"/>
    <p:sldId id="264" r:id="rId4"/>
    <p:sldId id="276" r:id="rId5"/>
    <p:sldId id="272" r:id="rId6"/>
    <p:sldId id="262" r:id="rId7"/>
    <p:sldId id="268" r:id="rId8"/>
    <p:sldId id="269" r:id="rId9"/>
    <p:sldId id="270" r:id="rId10"/>
    <p:sldId id="275" r:id="rId11"/>
    <p:sldId id="273" r:id="rId12"/>
    <p:sldId id="260" r:id="rId13"/>
    <p:sldId id="277" r:id="rId14"/>
    <p:sldId id="278" r:id="rId15"/>
    <p:sldId id="279" r:id="rId16"/>
    <p:sldId id="280" r:id="rId17"/>
    <p:sldId id="281" r:id="rId18"/>
    <p:sldId id="265" r:id="rId19"/>
    <p:sldId id="263" r:id="rId20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0"/>
    <a:srgbClr val="002855"/>
    <a:srgbClr val="005A81"/>
    <a:srgbClr val="0E2142"/>
    <a:srgbClr val="FFFFFF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8" autoAdjust="0"/>
    <p:restoredTop sz="66462" autoAdjust="0"/>
  </p:normalViewPr>
  <p:slideViewPr>
    <p:cSldViewPr snapToGrid="0" snapToObjects="1">
      <p:cViewPr>
        <p:scale>
          <a:sx n="83" d="100"/>
          <a:sy n="83" d="100"/>
        </p:scale>
        <p:origin x="-2323" y="-58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4/19/2021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“Signature Bonus” means a single, non-recoverable lump sum payment by the Licensee to Government upon the granting of a Petroleum Exploration </a:t>
            </a:r>
            <a:r>
              <a:rPr lang="en-US" sz="9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Petroleum Production </a:t>
            </a:r>
            <a:r>
              <a:rPr lang="en-US" sz="9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Licence</a:t>
            </a: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dirty="0" smtClean="0"/>
              <a:t> Sliding scale. Significant amounts</a:t>
            </a:r>
          </a:p>
          <a:p>
            <a:endParaRPr lang="en-US" dirty="0" smtClean="0"/>
          </a:p>
          <a:p>
            <a:r>
              <a:rPr lang="en-US" dirty="0" smtClean="0"/>
              <a:t>Production Bonus: Normally fixed</a:t>
            </a:r>
            <a:r>
              <a:rPr lang="en-US" baseline="0" dirty="0" smtClean="0"/>
              <a:t> amount in USD b</a:t>
            </a:r>
            <a:r>
              <a:rPr lang="en-US" dirty="0" smtClean="0"/>
              <a:t>ased on</a:t>
            </a:r>
            <a:r>
              <a:rPr lang="en-US" baseline="0" dirty="0" smtClean="0"/>
              <a:t> produced BOPD, Threshold</a:t>
            </a:r>
            <a:endParaRPr lang="en-US" dirty="0" smtClean="0"/>
          </a:p>
          <a:p>
            <a:endParaRPr lang="en-US" sz="9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3578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Government shall take the following </a:t>
            </a:r>
            <a:r>
              <a:rPr lang="en-US" sz="900" b="1" i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Royalty</a:t>
            </a: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Gross Total Daily Production in Barrels of Oil Per Day (BOPD) for each Contract Area.</a:t>
            </a:r>
            <a:r>
              <a:rPr lang="en-US" sz="9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</a:t>
            </a: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uch Gross Total Daily Production defined as the total</a:t>
            </a:r>
            <a:b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output of Crude Oil less all water and sediments produced and all amounts of hydrocarbons re-injected into the Petroleum Reservoir. </a:t>
            </a:r>
            <a:r>
              <a:rPr lang="en-US" dirty="0" smtClean="0"/>
              <a:t>Sliding scale. Significant amounts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Annual fees, payments for rental of land/seabed, regulated in the contract or in accordance with section 155 of the Act.</a:t>
            </a:r>
            <a:r>
              <a:rPr lang="en-US" sz="9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Significance varies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702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556553-DB35-469D-8B34-F8C3DC79F575}" type="slidenum">
              <a:rPr lang="nb-NO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36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A3F33-0347-4710-BA3A-C7F389F1D640}" type="slidenum">
              <a:rPr lang="en-GB" altLang="nb-NO" smtClean="0"/>
              <a:pPr/>
              <a:t>11</a:t>
            </a:fld>
            <a:endParaRPr lang="en-GB" altLang="nb-NO"/>
          </a:p>
        </p:txBody>
      </p:sp>
    </p:spTree>
    <p:extLst>
      <p:ext uri="{BB962C8B-B14F-4D97-AF65-F5344CB8AC3E}">
        <p14:creationId xmlns:p14="http://schemas.microsoft.com/office/powerpoint/2010/main" val="3717423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Postbanken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A3EAB-4EAA-4155-8C95-C6EBFD534EE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901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xmlns="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xmlns="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xmlns="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xmlns="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xmlns="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xmlns="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xmlns="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xmlns="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xmlns="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xmlns="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xmlns="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xmlns="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xmlns="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xmlns="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xmlns="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xmlns="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xmlns="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xmlns="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xmlns="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xmlns="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xmlns="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xmlns="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xmlns="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xmlns="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xmlns="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xmlns="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xmlns="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xmlns="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xmlns="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xmlns="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xmlns="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xmlns="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xmlns="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xmlns="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xmlns="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xmlns="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5481228" y="4995000"/>
            <a:ext cx="594066" cy="81000"/>
          </a:xfrm>
          <a:prstGeom prst="rect">
            <a:avLst/>
          </a:prstGeom>
        </p:spPr>
        <p:txBody>
          <a:bodyPr/>
          <a:lstStyle/>
          <a:p>
            <a:fld id="{7E022264-3028-448B-9FB5-FAF721EF5DC8}" type="datetimeFigureOut">
              <a:rPr lang="nb-NO" smtClean="0"/>
              <a:t>19.04.2021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6075294" y="4995000"/>
            <a:ext cx="439806" cy="81000"/>
          </a:xfrm>
          <a:prstGeom prst="rect">
            <a:avLst/>
          </a:prstGeom>
        </p:spPr>
        <p:txBody>
          <a:bodyPr/>
          <a:lstStyle/>
          <a:p>
            <a:fld id="{685502E2-816E-4CC8-AC1B-30010DDD035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299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9505E0-9B7A-451B-B7B2-E8820AA9E0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6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xmlns="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xmlns="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xmlns="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xmlns="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xmlns="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xmlns="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xmlns="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xmlns="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xmlns="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xmlns="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xmlns="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xmlns="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xmlns="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xmlns="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xmlns="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xmlns="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xmlns="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  <p:sldLayoutId id="2147483681" r:id="rId21"/>
    <p:sldLayoutId id="2147483682" r:id="rId22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7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xmlns="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733" y="2892289"/>
            <a:ext cx="3443748" cy="1102519"/>
          </a:xfrm>
        </p:spPr>
        <p:txBody>
          <a:bodyPr/>
          <a:lstStyle/>
          <a:p>
            <a:r>
              <a:rPr lang="en-ZA" dirty="0" smtClean="0"/>
              <a:t>Extractive  Industries - Revenues</a:t>
            </a:r>
            <a:endParaRPr lang="en-ZA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xmlns="" id="{CF40E0B5-4350-4896-BBA3-37CB20D62B4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2733" y="3994808"/>
            <a:ext cx="3443748" cy="456493"/>
          </a:xfrm>
        </p:spPr>
        <p:txBody>
          <a:bodyPr>
            <a:normAutofit fontScale="47500" lnSpcReduction="20000"/>
          </a:bodyPr>
          <a:lstStyle/>
          <a:p>
            <a:endParaRPr lang="en-ZA" dirty="0" smtClean="0"/>
          </a:p>
          <a:p>
            <a:r>
              <a:rPr lang="en-ZA" dirty="0" smtClean="0"/>
              <a:t>Emphasis on Petroleum operations</a:t>
            </a:r>
            <a:endParaRPr lang="en-ZA" dirty="0"/>
          </a:p>
        </p:txBody>
      </p:sp>
      <p:pic>
        <p:nvPicPr>
          <p:cNvPr id="5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000" y="3238808"/>
            <a:ext cx="1440000" cy="7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92241" y="195486"/>
            <a:ext cx="6148064" cy="648072"/>
          </a:xfrm>
        </p:spPr>
        <p:txBody>
          <a:bodyPr>
            <a:normAutofit/>
          </a:bodyPr>
          <a:lstStyle/>
          <a:p>
            <a:r>
              <a:rPr lang="nb-NO" sz="1800" cap="all" dirty="0" smtClean="0"/>
              <a:t>PSA/PSC – </a:t>
            </a:r>
            <a:r>
              <a:rPr lang="nb-NO" sz="1800" cap="all" dirty="0" err="1" smtClean="0"/>
              <a:t>Timeline</a:t>
            </a:r>
            <a:r>
              <a:rPr lang="nb-NO" sz="1800" cap="all" dirty="0" smtClean="0"/>
              <a:t> OF </a:t>
            </a:r>
            <a:r>
              <a:rPr lang="nb-NO" sz="1800" cap="all" dirty="0" err="1" smtClean="0"/>
              <a:t>revenues</a:t>
            </a:r>
            <a:endParaRPr lang="nb-NO" sz="2100" u="sng" dirty="0"/>
          </a:p>
        </p:txBody>
      </p:sp>
      <p:cxnSp>
        <p:nvCxnSpPr>
          <p:cNvPr id="3" name="Rett linje 2"/>
          <p:cNvCxnSpPr/>
          <p:nvPr/>
        </p:nvCxnSpPr>
        <p:spPr>
          <a:xfrm>
            <a:off x="904429" y="1835683"/>
            <a:ext cx="0" cy="25922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Sylinder 10"/>
          <p:cNvSpPr txBox="1"/>
          <p:nvPr/>
        </p:nvSpPr>
        <p:spPr>
          <a:xfrm>
            <a:off x="385993" y="1662559"/>
            <a:ext cx="858062" cy="196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 err="1">
                <a:solidFill>
                  <a:srgbClr val="000000"/>
                </a:solidFill>
              </a:rPr>
              <a:t>Award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of</a:t>
            </a:r>
            <a:r>
              <a:rPr lang="nb-NO" sz="675" dirty="0">
                <a:solidFill>
                  <a:srgbClr val="000000"/>
                </a:solidFill>
              </a:rPr>
              <a:t> PSA</a:t>
            </a:r>
          </a:p>
        </p:txBody>
      </p:sp>
      <p:sp>
        <p:nvSpPr>
          <p:cNvPr id="12" name="TekstSylinder 11"/>
          <p:cNvSpPr txBox="1"/>
          <p:nvPr/>
        </p:nvSpPr>
        <p:spPr>
          <a:xfrm>
            <a:off x="142548" y="3377888"/>
            <a:ext cx="582212" cy="196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>
                <a:solidFill>
                  <a:srgbClr val="000000"/>
                </a:solidFill>
              </a:rPr>
              <a:t>Exploration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81601" y="3625808"/>
            <a:ext cx="776461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 err="1">
                <a:solidFill>
                  <a:srgbClr val="000000"/>
                </a:solidFill>
              </a:rPr>
              <a:t>Appraisal</a:t>
            </a:r>
            <a:r>
              <a:rPr lang="nb-NO" sz="675" dirty="0">
                <a:solidFill>
                  <a:srgbClr val="000000"/>
                </a:solidFill>
              </a:rPr>
              <a:t>/</a:t>
            </a:r>
            <a:r>
              <a:rPr lang="nb-NO" sz="675" dirty="0" err="1">
                <a:solidFill>
                  <a:srgbClr val="000000"/>
                </a:solidFill>
              </a:rPr>
              <a:t>delimitation</a:t>
            </a:r>
            <a:endParaRPr lang="nb-NO" sz="675" dirty="0">
              <a:solidFill>
                <a:srgbClr val="000000"/>
              </a:solidFill>
            </a:endParaRPr>
          </a:p>
        </p:txBody>
      </p:sp>
      <p:sp>
        <p:nvSpPr>
          <p:cNvPr id="16" name="TekstSylinder 15"/>
          <p:cNvSpPr txBox="1"/>
          <p:nvPr/>
        </p:nvSpPr>
        <p:spPr>
          <a:xfrm>
            <a:off x="81602" y="4015147"/>
            <a:ext cx="776461" cy="196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>
                <a:solidFill>
                  <a:srgbClr val="000000"/>
                </a:solidFill>
              </a:rPr>
              <a:t>Development</a:t>
            </a:r>
          </a:p>
        </p:txBody>
      </p:sp>
      <p:sp>
        <p:nvSpPr>
          <p:cNvPr id="19" name="TekstSylinder 18"/>
          <p:cNvSpPr txBox="1"/>
          <p:nvPr/>
        </p:nvSpPr>
        <p:spPr>
          <a:xfrm>
            <a:off x="1815271" y="4341092"/>
            <a:ext cx="848310" cy="196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>
                <a:solidFill>
                  <a:srgbClr val="000000"/>
                </a:solidFill>
              </a:rPr>
              <a:t>Start </a:t>
            </a:r>
            <a:r>
              <a:rPr lang="nb-NO" sz="675" dirty="0" err="1">
                <a:solidFill>
                  <a:srgbClr val="000000"/>
                </a:solidFill>
              </a:rPr>
              <a:t>of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production</a:t>
            </a:r>
            <a:endParaRPr lang="nb-NO" sz="675" dirty="0">
              <a:solidFill>
                <a:srgbClr val="000000"/>
              </a:solidFill>
            </a:endParaRPr>
          </a:p>
        </p:txBody>
      </p:sp>
      <p:sp>
        <p:nvSpPr>
          <p:cNvPr id="22" name="TekstSylinder 21"/>
          <p:cNvSpPr txBox="1"/>
          <p:nvPr/>
        </p:nvSpPr>
        <p:spPr>
          <a:xfrm>
            <a:off x="3486304" y="3666286"/>
            <a:ext cx="816250" cy="3000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 err="1">
                <a:solidFill>
                  <a:srgbClr val="000000"/>
                </a:solidFill>
              </a:rPr>
              <a:t>Cost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recovery</a:t>
            </a:r>
            <a:r>
              <a:rPr lang="nb-NO" sz="675" dirty="0">
                <a:solidFill>
                  <a:srgbClr val="000000"/>
                </a:solidFill>
              </a:rPr>
              <a:t/>
            </a:r>
            <a:br>
              <a:rPr lang="nb-NO" sz="675" dirty="0">
                <a:solidFill>
                  <a:srgbClr val="000000"/>
                </a:solidFill>
              </a:rPr>
            </a:br>
            <a:r>
              <a:rPr lang="nb-NO" sz="675" dirty="0">
                <a:solidFill>
                  <a:srgbClr val="000000"/>
                </a:solidFill>
              </a:rPr>
              <a:t>«</a:t>
            </a:r>
            <a:r>
              <a:rPr lang="nb-NO" sz="675" dirty="0" err="1">
                <a:solidFill>
                  <a:srgbClr val="000000"/>
                </a:solidFill>
              </a:rPr>
              <a:t>Cost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smtClean="0">
                <a:solidFill>
                  <a:srgbClr val="000000"/>
                </a:solidFill>
              </a:rPr>
              <a:t>Petroleum»</a:t>
            </a:r>
            <a:endParaRPr lang="nb-NO" sz="675" dirty="0">
              <a:solidFill>
                <a:srgbClr val="000000"/>
              </a:solidFill>
            </a:endParaRPr>
          </a:p>
        </p:txBody>
      </p:sp>
      <p:sp>
        <p:nvSpPr>
          <p:cNvPr id="24" name="TekstSylinder 23"/>
          <p:cNvSpPr txBox="1"/>
          <p:nvPr/>
        </p:nvSpPr>
        <p:spPr>
          <a:xfrm>
            <a:off x="5904000" y="1908000"/>
            <a:ext cx="736099" cy="19620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 err="1">
                <a:solidFill>
                  <a:srgbClr val="000000"/>
                </a:solidFill>
              </a:rPr>
              <a:t>Contractor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take</a:t>
            </a:r>
            <a:endParaRPr lang="nb-NO" sz="675" dirty="0">
              <a:solidFill>
                <a:srgbClr val="000000"/>
              </a:solidFill>
            </a:endParaRPr>
          </a:p>
        </p:txBody>
      </p:sp>
      <p:sp>
        <p:nvSpPr>
          <p:cNvPr id="25" name="TekstSylinder 24"/>
          <p:cNvSpPr txBox="1"/>
          <p:nvPr/>
        </p:nvSpPr>
        <p:spPr>
          <a:xfrm>
            <a:off x="5924445" y="2228850"/>
            <a:ext cx="800219" cy="19620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nb-NO" sz="675" dirty="0" err="1">
                <a:solidFill>
                  <a:srgbClr val="000000"/>
                </a:solidFill>
              </a:rPr>
              <a:t>Government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take</a:t>
            </a:r>
            <a:endParaRPr lang="nb-NO" sz="675" dirty="0">
              <a:solidFill>
                <a:srgbClr val="000000"/>
              </a:solidFill>
            </a:endParaRPr>
          </a:p>
        </p:txBody>
      </p:sp>
      <p:cxnSp>
        <p:nvCxnSpPr>
          <p:cNvPr id="104" name="Rett linje 103"/>
          <p:cNvCxnSpPr/>
          <p:nvPr/>
        </p:nvCxnSpPr>
        <p:spPr>
          <a:xfrm>
            <a:off x="904429" y="3104911"/>
            <a:ext cx="5764931" cy="89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Rett linje 110"/>
          <p:cNvCxnSpPr/>
          <p:nvPr/>
        </p:nvCxnSpPr>
        <p:spPr>
          <a:xfrm flipH="1">
            <a:off x="907256" y="3107531"/>
            <a:ext cx="35498" cy="183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tt linje 118"/>
          <p:cNvCxnSpPr/>
          <p:nvPr/>
        </p:nvCxnSpPr>
        <p:spPr>
          <a:xfrm flipV="1">
            <a:off x="2240868" y="2978534"/>
            <a:ext cx="0" cy="13479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Rett linje 120"/>
          <p:cNvCxnSpPr/>
          <p:nvPr/>
        </p:nvCxnSpPr>
        <p:spPr>
          <a:xfrm rot="10800000">
            <a:off x="2914650" y="3657600"/>
            <a:ext cx="698394" cy="1264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Frihåndsform 124"/>
          <p:cNvSpPr/>
          <p:nvPr/>
        </p:nvSpPr>
        <p:spPr>
          <a:xfrm>
            <a:off x="914400" y="1885950"/>
            <a:ext cx="5754960" cy="2276921"/>
          </a:xfrm>
          <a:custGeom>
            <a:avLst/>
            <a:gdLst>
              <a:gd name="connsiteX0" fmla="*/ 0 w 7810500"/>
              <a:gd name="connsiteY0" fmla="*/ 1751112 h 3158231"/>
              <a:gd name="connsiteX1" fmla="*/ 2019300 w 7810500"/>
              <a:gd name="connsiteY1" fmla="*/ 3122712 h 3158231"/>
              <a:gd name="connsiteX2" fmla="*/ 5724525 w 7810500"/>
              <a:gd name="connsiteY2" fmla="*/ 465237 h 3158231"/>
              <a:gd name="connsiteX3" fmla="*/ 7810500 w 7810500"/>
              <a:gd name="connsiteY3" fmla="*/ 17562 h 3158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10500" h="3158231">
                <a:moveTo>
                  <a:pt x="0" y="1751112"/>
                </a:moveTo>
                <a:cubicBezTo>
                  <a:pt x="532606" y="2544068"/>
                  <a:pt x="1065213" y="3337024"/>
                  <a:pt x="2019300" y="3122712"/>
                </a:cubicBezTo>
                <a:cubicBezTo>
                  <a:pt x="2973387" y="2908400"/>
                  <a:pt x="4759325" y="982762"/>
                  <a:pt x="5724525" y="465237"/>
                </a:cubicBezTo>
                <a:cubicBezTo>
                  <a:pt x="6689725" y="-52288"/>
                  <a:pt x="7250112" y="-17363"/>
                  <a:pt x="7810500" y="17562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b-NO" sz="3300">
              <a:solidFill>
                <a:srgbClr val="FFFFFF"/>
              </a:solidFill>
            </a:endParaRPr>
          </a:p>
        </p:txBody>
      </p:sp>
      <p:sp>
        <p:nvSpPr>
          <p:cNvPr id="127" name="Frihåndsform 126"/>
          <p:cNvSpPr/>
          <p:nvPr/>
        </p:nvSpPr>
        <p:spPr>
          <a:xfrm>
            <a:off x="3969060" y="2171700"/>
            <a:ext cx="2717490" cy="933212"/>
          </a:xfrm>
          <a:custGeom>
            <a:avLst/>
            <a:gdLst>
              <a:gd name="connsiteX0" fmla="*/ 0 w 3714750"/>
              <a:gd name="connsiteY0" fmla="*/ 904875 h 904875"/>
              <a:gd name="connsiteX1" fmla="*/ 1447800 w 3714750"/>
              <a:gd name="connsiteY1" fmla="*/ 266700 h 904875"/>
              <a:gd name="connsiteX2" fmla="*/ 3714750 w 3714750"/>
              <a:gd name="connsiteY2" fmla="*/ 0 h 904875"/>
              <a:gd name="connsiteX0" fmla="*/ 0 w 6012677"/>
              <a:gd name="connsiteY0" fmla="*/ 2121424 h 2121424"/>
              <a:gd name="connsiteX1" fmla="*/ 3745727 w 6012677"/>
              <a:gd name="connsiteY1" fmla="*/ 266700 h 2121424"/>
              <a:gd name="connsiteX2" fmla="*/ 6012677 w 6012677"/>
              <a:gd name="connsiteY2" fmla="*/ 0 h 2121424"/>
              <a:gd name="connsiteX0" fmla="*/ 0 w 6012677"/>
              <a:gd name="connsiteY0" fmla="*/ 2121424 h 2121424"/>
              <a:gd name="connsiteX1" fmla="*/ 3745727 w 6012677"/>
              <a:gd name="connsiteY1" fmla="*/ 266700 h 2121424"/>
              <a:gd name="connsiteX2" fmla="*/ 6012677 w 6012677"/>
              <a:gd name="connsiteY2" fmla="*/ 0 h 2121424"/>
              <a:gd name="connsiteX0" fmla="*/ 0 w 6012677"/>
              <a:gd name="connsiteY0" fmla="*/ 2121424 h 2121424"/>
              <a:gd name="connsiteX1" fmla="*/ 6012677 w 6012677"/>
              <a:gd name="connsiteY1" fmla="*/ 0 h 2121424"/>
              <a:gd name="connsiteX0" fmla="*/ 0 w 6012677"/>
              <a:gd name="connsiteY0" fmla="*/ 2142145 h 2142145"/>
              <a:gd name="connsiteX1" fmla="*/ 6012677 w 6012677"/>
              <a:gd name="connsiteY1" fmla="*/ 20721 h 2142145"/>
              <a:gd name="connsiteX0" fmla="*/ 0 w 6012677"/>
              <a:gd name="connsiteY0" fmla="*/ 2145175 h 2145175"/>
              <a:gd name="connsiteX1" fmla="*/ 6012677 w 6012677"/>
              <a:gd name="connsiteY1" fmla="*/ 23751 h 2145175"/>
              <a:gd name="connsiteX0" fmla="*/ 0 w 6044482"/>
              <a:gd name="connsiteY0" fmla="*/ 2137341 h 2137341"/>
              <a:gd name="connsiteX1" fmla="*/ 6044482 w 6044482"/>
              <a:gd name="connsiteY1" fmla="*/ 23869 h 2137341"/>
              <a:gd name="connsiteX0" fmla="*/ 0 w 6036531"/>
              <a:gd name="connsiteY0" fmla="*/ 2176517 h 2176517"/>
              <a:gd name="connsiteX1" fmla="*/ 6036531 w 6036531"/>
              <a:gd name="connsiteY1" fmla="*/ 23288 h 21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36531" h="2176517">
                <a:moveTo>
                  <a:pt x="0" y="2176517"/>
                </a:moveTo>
                <a:cubicBezTo>
                  <a:pt x="1646417" y="1230837"/>
                  <a:pt x="2974782" y="-199873"/>
                  <a:pt x="6036531" y="23288"/>
                </a:cubicBezTo>
              </a:path>
            </a:pathLst>
          </a:custGeom>
          <a:noFill/>
          <a:ln w="28575">
            <a:solidFill>
              <a:srgbClr val="0059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b-NO" sz="3300">
              <a:solidFill>
                <a:srgbClr val="FFFFFF"/>
              </a:solidFill>
            </a:endParaRPr>
          </a:p>
        </p:txBody>
      </p:sp>
      <p:cxnSp>
        <p:nvCxnSpPr>
          <p:cNvPr id="129" name="Rett linje 128"/>
          <p:cNvCxnSpPr>
            <a:stCxn id="12" idx="3"/>
          </p:cNvCxnSpPr>
          <p:nvPr/>
        </p:nvCxnSpPr>
        <p:spPr>
          <a:xfrm>
            <a:off x="724759" y="3464450"/>
            <a:ext cx="435989" cy="57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Rett linje 130"/>
          <p:cNvCxnSpPr>
            <a:stCxn id="15" idx="3"/>
          </p:cNvCxnSpPr>
          <p:nvPr/>
        </p:nvCxnSpPr>
        <p:spPr>
          <a:xfrm flipV="1">
            <a:off x="858061" y="3625808"/>
            <a:ext cx="356693" cy="138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tt linje 132"/>
          <p:cNvCxnSpPr>
            <a:stCxn id="16" idx="3"/>
          </p:cNvCxnSpPr>
          <p:nvPr/>
        </p:nvCxnSpPr>
        <p:spPr>
          <a:xfrm flipV="1">
            <a:off x="858063" y="3862712"/>
            <a:ext cx="626722" cy="23899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ktangel 1"/>
          <p:cNvSpPr/>
          <p:nvPr/>
        </p:nvSpPr>
        <p:spPr bwMode="auto">
          <a:xfrm>
            <a:off x="3523938" y="1835683"/>
            <a:ext cx="970458" cy="33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sz="3300">
              <a:solidFill>
                <a:srgbClr val="000000"/>
              </a:solidFill>
            </a:endParaRPr>
          </a:p>
        </p:txBody>
      </p:sp>
      <p:sp>
        <p:nvSpPr>
          <p:cNvPr id="9" name="TekstSylinder 8"/>
          <p:cNvSpPr txBox="1"/>
          <p:nvPr/>
        </p:nvSpPr>
        <p:spPr>
          <a:xfrm>
            <a:off x="3786894" y="1835683"/>
            <a:ext cx="938250" cy="19620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dirty="0">
                <a:solidFill>
                  <a:srgbClr val="000000"/>
                </a:solidFill>
              </a:rPr>
              <a:t>Profit </a:t>
            </a:r>
            <a:r>
              <a:rPr lang="en-US" sz="675" dirty="0" smtClean="0">
                <a:solidFill>
                  <a:srgbClr val="000000"/>
                </a:solidFill>
              </a:rPr>
              <a:t>Petroleum</a:t>
            </a:r>
            <a:endParaRPr lang="en-US" sz="675" dirty="0">
              <a:solidFill>
                <a:srgbClr val="000000"/>
              </a:solidFill>
            </a:endParaRPr>
          </a:p>
        </p:txBody>
      </p:sp>
      <p:cxnSp>
        <p:nvCxnSpPr>
          <p:cNvPr id="13" name="Rett pil 12"/>
          <p:cNvCxnSpPr/>
          <p:nvPr/>
        </p:nvCxnSpPr>
        <p:spPr bwMode="auto">
          <a:xfrm>
            <a:off x="5211198" y="2076696"/>
            <a:ext cx="523782" cy="548662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0" name="Bue 9"/>
          <p:cNvSpPr/>
          <p:nvPr/>
        </p:nvSpPr>
        <p:spPr bwMode="auto">
          <a:xfrm>
            <a:off x="2240868" y="3562554"/>
            <a:ext cx="1080120" cy="600317"/>
          </a:xfrm>
          <a:prstGeom prst="arc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nb-NO" sz="3300">
              <a:solidFill>
                <a:srgbClr val="000000"/>
              </a:solidFill>
            </a:endParaRPr>
          </a:p>
        </p:txBody>
      </p:sp>
      <p:cxnSp>
        <p:nvCxnSpPr>
          <p:cNvPr id="18" name="Rett linje 17"/>
          <p:cNvCxnSpPr>
            <a:stCxn id="9" idx="3"/>
            <a:endCxn id="125" idx="2"/>
          </p:cNvCxnSpPr>
          <p:nvPr/>
        </p:nvCxnSpPr>
        <p:spPr bwMode="auto">
          <a:xfrm>
            <a:off x="4725144" y="1922245"/>
            <a:ext cx="407221" cy="29911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1" name="TekstSylinder 20"/>
          <p:cNvSpPr txBox="1"/>
          <p:nvPr/>
        </p:nvSpPr>
        <p:spPr>
          <a:xfrm>
            <a:off x="6057900" y="2715353"/>
            <a:ext cx="47641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587"/>
            <a:r>
              <a:rPr lang="nb-NO" sz="675" dirty="0" smtClean="0"/>
              <a:t>Royalty</a:t>
            </a:r>
          </a:p>
          <a:p>
            <a:pPr defTabSz="685587"/>
            <a:r>
              <a:rPr lang="nb-NO" sz="675" dirty="0" err="1" smtClean="0"/>
              <a:t>Bonuses</a:t>
            </a:r>
            <a:endParaRPr lang="nb-NO" sz="675" dirty="0" smtClean="0"/>
          </a:p>
          <a:p>
            <a:pPr defTabSz="685587"/>
            <a:r>
              <a:rPr lang="nb-NO" sz="675" dirty="0" err="1" smtClean="0"/>
              <a:t>Fees</a:t>
            </a:r>
            <a:endParaRPr lang="nb-NO" sz="675" dirty="0" smtClean="0"/>
          </a:p>
          <a:p>
            <a:pPr defTabSz="685587"/>
            <a:endParaRPr lang="nb-NO" sz="675" dirty="0"/>
          </a:p>
        </p:txBody>
      </p:sp>
      <p:sp>
        <p:nvSpPr>
          <p:cNvPr id="23" name="TekstSylinder 22"/>
          <p:cNvSpPr txBox="1"/>
          <p:nvPr/>
        </p:nvSpPr>
        <p:spPr>
          <a:xfrm>
            <a:off x="4995174" y="3423912"/>
            <a:ext cx="1674186" cy="1234953"/>
          </a:xfrm>
          <a:prstGeom prst="rect">
            <a:avLst/>
          </a:prstGeom>
          <a:noFill/>
          <a:ln w="25400">
            <a:solidFill>
              <a:srgbClr val="005953"/>
            </a:solidFill>
          </a:ln>
        </p:spPr>
        <p:txBody>
          <a:bodyPr wrap="square" rtlCol="0">
            <a:spAutoFit/>
          </a:bodyPr>
          <a:lstStyle/>
          <a:p>
            <a:pPr defTabSz="685587"/>
            <a:r>
              <a:rPr lang="nb-NO" sz="675" dirty="0" err="1">
                <a:solidFill>
                  <a:srgbClr val="000000"/>
                </a:solidFill>
              </a:rPr>
              <a:t>Government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take</a:t>
            </a:r>
            <a:r>
              <a:rPr lang="nb-NO" sz="675" dirty="0">
                <a:solidFill>
                  <a:srgbClr val="000000"/>
                </a:solidFill>
              </a:rPr>
              <a:t>: </a:t>
            </a:r>
          </a:p>
          <a:p>
            <a:pPr defTabSz="685587"/>
            <a:r>
              <a:rPr lang="nb-NO" sz="675" dirty="0" err="1">
                <a:solidFill>
                  <a:srgbClr val="000000"/>
                </a:solidFill>
              </a:rPr>
              <a:t>Government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>
                <a:solidFill>
                  <a:srgbClr val="000000"/>
                </a:solidFill>
              </a:rPr>
              <a:t>production</a:t>
            </a:r>
            <a:r>
              <a:rPr lang="nb-NO" sz="675" dirty="0">
                <a:solidFill>
                  <a:srgbClr val="000000"/>
                </a:solidFill>
              </a:rPr>
              <a:t> </a:t>
            </a:r>
            <a:r>
              <a:rPr lang="nb-NO" sz="675" dirty="0" err="1" smtClean="0">
                <a:solidFill>
                  <a:srgbClr val="000000"/>
                </a:solidFill>
              </a:rPr>
              <a:t>share</a:t>
            </a:r>
            <a:endParaRPr lang="nb-NO" sz="675" dirty="0" smtClean="0">
              <a:solidFill>
                <a:srgbClr val="000000"/>
              </a:solidFill>
            </a:endParaRPr>
          </a:p>
          <a:p>
            <a:pPr defTabSz="685587"/>
            <a:r>
              <a:rPr lang="nb-NO" sz="675" dirty="0" smtClean="0">
                <a:solidFill>
                  <a:srgbClr val="000000"/>
                </a:solidFill>
              </a:rPr>
              <a:t>+ JV </a:t>
            </a:r>
            <a:r>
              <a:rPr lang="nb-NO" sz="675" dirty="0" err="1" smtClean="0">
                <a:solidFill>
                  <a:srgbClr val="000000"/>
                </a:solidFill>
              </a:rPr>
              <a:t>profits</a:t>
            </a:r>
            <a:r>
              <a:rPr lang="nb-NO" sz="675" dirty="0" smtClean="0">
                <a:solidFill>
                  <a:srgbClr val="000000"/>
                </a:solidFill>
              </a:rPr>
              <a:t> </a:t>
            </a:r>
          </a:p>
          <a:p>
            <a:pPr defTabSz="685587"/>
            <a:r>
              <a:rPr lang="nb-NO" sz="675" dirty="0" smtClean="0">
                <a:solidFill>
                  <a:srgbClr val="000000"/>
                </a:solidFill>
              </a:rPr>
              <a:t>+ </a:t>
            </a:r>
            <a:r>
              <a:rPr lang="nb-NO" sz="675" dirty="0">
                <a:solidFill>
                  <a:srgbClr val="000000"/>
                </a:solidFill>
              </a:rPr>
              <a:t>Royalty </a:t>
            </a:r>
          </a:p>
          <a:p>
            <a:pPr defTabSz="685587"/>
            <a:r>
              <a:rPr lang="nb-NO" sz="675" dirty="0">
                <a:solidFill>
                  <a:srgbClr val="000000"/>
                </a:solidFill>
              </a:rPr>
              <a:t>+ </a:t>
            </a:r>
            <a:r>
              <a:rPr lang="nb-NO" sz="675" dirty="0" err="1" smtClean="0">
                <a:solidFill>
                  <a:srgbClr val="000000"/>
                </a:solidFill>
              </a:rPr>
              <a:t>Taxes</a:t>
            </a:r>
            <a:endParaRPr lang="nb-NO" sz="675" dirty="0" smtClean="0">
              <a:solidFill>
                <a:srgbClr val="000000"/>
              </a:solidFill>
            </a:endParaRPr>
          </a:p>
          <a:p>
            <a:pPr defTabSz="685587"/>
            <a:r>
              <a:rPr lang="nb-NO" sz="675" dirty="0" smtClean="0">
                <a:solidFill>
                  <a:srgbClr val="000000"/>
                </a:solidFill>
              </a:rPr>
              <a:t>+ </a:t>
            </a:r>
            <a:r>
              <a:rPr lang="nb-NO" sz="675" dirty="0" err="1" smtClean="0">
                <a:solidFill>
                  <a:srgbClr val="000000"/>
                </a:solidFill>
              </a:rPr>
              <a:t>Signature</a:t>
            </a:r>
            <a:r>
              <a:rPr lang="nb-NO" sz="675" dirty="0" smtClean="0">
                <a:solidFill>
                  <a:srgbClr val="000000"/>
                </a:solidFill>
              </a:rPr>
              <a:t> </a:t>
            </a:r>
            <a:r>
              <a:rPr lang="nb-NO" sz="675" dirty="0">
                <a:solidFill>
                  <a:srgbClr val="000000"/>
                </a:solidFill>
              </a:rPr>
              <a:t>Bonus </a:t>
            </a:r>
          </a:p>
          <a:p>
            <a:pPr defTabSz="685587"/>
            <a:r>
              <a:rPr lang="nb-NO" sz="675" dirty="0">
                <a:solidFill>
                  <a:srgbClr val="000000"/>
                </a:solidFill>
              </a:rPr>
              <a:t>+ Data </a:t>
            </a:r>
            <a:r>
              <a:rPr lang="nb-NO" sz="675" dirty="0" err="1" smtClean="0">
                <a:solidFill>
                  <a:srgbClr val="000000"/>
                </a:solidFill>
              </a:rPr>
              <a:t>Fee</a:t>
            </a:r>
            <a:endParaRPr lang="nb-NO" sz="675" dirty="0">
              <a:solidFill>
                <a:srgbClr val="000000"/>
              </a:solidFill>
            </a:endParaRPr>
          </a:p>
          <a:p>
            <a:pPr defTabSz="685587"/>
            <a:r>
              <a:rPr lang="nb-NO" sz="675" dirty="0">
                <a:solidFill>
                  <a:srgbClr val="000000"/>
                </a:solidFill>
              </a:rPr>
              <a:t>+ Production Bonus </a:t>
            </a:r>
          </a:p>
          <a:p>
            <a:pPr defTabSz="685587"/>
            <a:r>
              <a:rPr lang="nb-NO" sz="675" dirty="0">
                <a:solidFill>
                  <a:srgbClr val="000000"/>
                </a:solidFill>
              </a:rPr>
              <a:t>+ </a:t>
            </a:r>
            <a:r>
              <a:rPr lang="nb-NO" sz="675" dirty="0" err="1" smtClean="0">
                <a:solidFill>
                  <a:srgbClr val="000000"/>
                </a:solidFill>
              </a:rPr>
              <a:t>Taxes</a:t>
            </a:r>
            <a:endParaRPr lang="nb-NO" sz="675" dirty="0" smtClean="0">
              <a:solidFill>
                <a:srgbClr val="000000"/>
              </a:solidFill>
            </a:endParaRPr>
          </a:p>
          <a:p>
            <a:pPr defTabSz="685587"/>
            <a:r>
              <a:rPr lang="nb-NO" sz="675" dirty="0" smtClean="0">
                <a:solidFill>
                  <a:srgbClr val="000000"/>
                </a:solidFill>
              </a:rPr>
              <a:t>+ VAT</a:t>
            </a:r>
            <a:endParaRPr lang="nb-NO" sz="675" dirty="0">
              <a:solidFill>
                <a:srgbClr val="000000"/>
              </a:solidFill>
            </a:endParaRPr>
          </a:p>
          <a:p>
            <a:pPr defTabSz="685587"/>
            <a:r>
              <a:rPr lang="nb-NO" sz="675" dirty="0">
                <a:solidFill>
                  <a:srgbClr val="000000"/>
                </a:solidFill>
              </a:rPr>
              <a:t>+ </a:t>
            </a:r>
            <a:r>
              <a:rPr lang="nb-NO" sz="675" dirty="0" err="1" smtClean="0">
                <a:solidFill>
                  <a:srgbClr val="000000"/>
                </a:solidFill>
              </a:rPr>
              <a:t>Customs</a:t>
            </a:r>
            <a:r>
              <a:rPr lang="nb-NO" sz="675" dirty="0" smtClean="0">
                <a:solidFill>
                  <a:srgbClr val="000000"/>
                </a:solidFill>
              </a:rPr>
              <a:t>, </a:t>
            </a:r>
            <a:r>
              <a:rPr lang="nb-NO" sz="675" dirty="0" err="1" smtClean="0">
                <a:solidFill>
                  <a:srgbClr val="000000"/>
                </a:solidFill>
              </a:rPr>
              <a:t>Excise</a:t>
            </a:r>
            <a:endParaRPr lang="nb-NO" sz="675" dirty="0">
              <a:solidFill>
                <a:srgbClr val="000000"/>
              </a:solidFill>
            </a:endParaRPr>
          </a:p>
        </p:txBody>
      </p:sp>
      <p:cxnSp>
        <p:nvCxnSpPr>
          <p:cNvPr id="36" name="Rett linje 35"/>
          <p:cNvCxnSpPr/>
          <p:nvPr/>
        </p:nvCxnSpPr>
        <p:spPr>
          <a:xfrm flipV="1">
            <a:off x="3949652" y="2823626"/>
            <a:ext cx="0" cy="7273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Bue 42"/>
          <p:cNvSpPr/>
          <p:nvPr/>
        </p:nvSpPr>
        <p:spPr>
          <a:xfrm rot="16200000">
            <a:off x="4006646" y="969006"/>
            <a:ext cx="680712" cy="4229100"/>
          </a:xfrm>
          <a:prstGeom prst="arc">
            <a:avLst>
              <a:gd name="adj1" fmla="val 16200000"/>
              <a:gd name="adj2" fmla="val 341323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b-NO" sz="1200"/>
          </a:p>
        </p:txBody>
      </p:sp>
      <p:cxnSp>
        <p:nvCxnSpPr>
          <p:cNvPr id="45" name="Rett linje 44"/>
          <p:cNvCxnSpPr>
            <a:stCxn id="43" idx="2"/>
          </p:cNvCxnSpPr>
          <p:nvPr/>
        </p:nvCxnSpPr>
        <p:spPr>
          <a:xfrm rot="5400000" flipH="1" flipV="1">
            <a:off x="5652646" y="1944208"/>
            <a:ext cx="9914" cy="16078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ktangel 46"/>
          <p:cNvSpPr/>
          <p:nvPr/>
        </p:nvSpPr>
        <p:spPr>
          <a:xfrm>
            <a:off x="645076" y="2428612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200" b="1" dirty="0">
                <a:latin typeface="Lucida Grande"/>
                <a:ea typeface="Lucida Grande"/>
                <a:cs typeface="Lucida Grande"/>
              </a:rPr>
              <a:t>$</a:t>
            </a:r>
            <a:endParaRPr lang="nb-NO" sz="1200" dirty="0"/>
          </a:p>
        </p:txBody>
      </p:sp>
      <p:pic>
        <p:nvPicPr>
          <p:cNvPr id="37" name="Bild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00" y="52484"/>
            <a:ext cx="694045" cy="37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58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7" grpId="0" animBg="1"/>
      <p:bldP spid="23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8177" y="0"/>
            <a:ext cx="5884980" cy="357504"/>
          </a:xfrm>
        </p:spPr>
        <p:txBody>
          <a:bodyPr>
            <a:normAutofit fontScale="90000"/>
          </a:bodyPr>
          <a:lstStyle/>
          <a:p>
            <a:r>
              <a:rPr lang="en-US" sz="2250" b="1" dirty="0"/>
              <a:t>Contractual Petroleum Sharing - How?</a:t>
            </a:r>
            <a:endParaRPr lang="nb-NO" sz="2250" dirty="0"/>
          </a:p>
        </p:txBody>
      </p:sp>
      <p:graphicFrame>
        <p:nvGraphicFramePr>
          <p:cNvPr id="8" name="Plassholder for innhol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44884"/>
              </p:ext>
            </p:extLst>
          </p:nvPr>
        </p:nvGraphicFramePr>
        <p:xfrm>
          <a:off x="80628" y="357504"/>
          <a:ext cx="6696745" cy="508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4014">
                  <a:extLst>
                    <a:ext uri="{9D8B030D-6E8A-4147-A177-3AD203B41FA5}">
                      <a16:colId xmlns:a16="http://schemas.microsoft.com/office/drawing/2014/main" xmlns="" val="81469550"/>
                    </a:ext>
                  </a:extLst>
                </a:gridCol>
                <a:gridCol w="1183489">
                  <a:extLst>
                    <a:ext uri="{9D8B030D-6E8A-4147-A177-3AD203B41FA5}">
                      <a16:colId xmlns:a16="http://schemas.microsoft.com/office/drawing/2014/main" xmlns="" val="1536684827"/>
                    </a:ext>
                  </a:extLst>
                </a:gridCol>
                <a:gridCol w="615377">
                  <a:extLst>
                    <a:ext uri="{9D8B030D-6E8A-4147-A177-3AD203B41FA5}">
                      <a16:colId xmlns:a16="http://schemas.microsoft.com/office/drawing/2014/main" xmlns="" val="492223264"/>
                    </a:ext>
                  </a:extLst>
                </a:gridCol>
                <a:gridCol w="310149">
                  <a:extLst>
                    <a:ext uri="{9D8B030D-6E8A-4147-A177-3AD203B41FA5}">
                      <a16:colId xmlns:a16="http://schemas.microsoft.com/office/drawing/2014/main" xmlns="" val="413259666"/>
                    </a:ext>
                  </a:extLst>
                </a:gridCol>
                <a:gridCol w="1983716">
                  <a:extLst>
                    <a:ext uri="{9D8B030D-6E8A-4147-A177-3AD203B41FA5}">
                      <a16:colId xmlns:a16="http://schemas.microsoft.com/office/drawing/2014/main" xmlns="" val="2737115296"/>
                    </a:ext>
                  </a:extLst>
                </a:gridCol>
              </a:tblGrid>
              <a:tr h="518642">
                <a:tc gridSpan="5">
                  <a:txBody>
                    <a:bodyPr/>
                    <a:lstStyle/>
                    <a:p>
                      <a:pPr algn="ctr"/>
                      <a:r>
                        <a:rPr lang="nb-NO" sz="2100" dirty="0" err="1" smtClean="0"/>
                        <a:t>Available</a:t>
                      </a:r>
                      <a:r>
                        <a:rPr lang="nb-NO" sz="2100" baseline="0" smtClean="0"/>
                        <a:t> petroleum*</a:t>
                      </a:r>
                      <a:endParaRPr lang="nb-NO" sz="14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nb-NO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56024917"/>
                  </a:ext>
                </a:extLst>
              </a:tr>
              <a:tr h="553469">
                <a:tc>
                  <a:txBody>
                    <a:bodyPr/>
                    <a:lstStyle/>
                    <a:p>
                      <a:pPr algn="ctr"/>
                      <a:r>
                        <a:rPr lang="nb-NO" sz="2100" dirty="0" err="1" smtClean="0">
                          <a:solidFill>
                            <a:srgbClr val="FFFF00"/>
                          </a:solidFill>
                        </a:rPr>
                        <a:t>Cost</a:t>
                      </a:r>
                      <a:r>
                        <a:rPr lang="nb-NO" sz="2100" baseline="0" dirty="0" smtClean="0">
                          <a:solidFill>
                            <a:srgbClr val="FFFF00"/>
                          </a:solidFill>
                        </a:rPr>
                        <a:t> Petroleum</a:t>
                      </a:r>
                      <a:endParaRPr lang="nb-NO" sz="21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FF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nb-NO" sz="2100" dirty="0" smtClean="0"/>
                        <a:t>Profit</a:t>
                      </a:r>
                      <a:r>
                        <a:rPr lang="nb-NO" sz="2100" baseline="0" dirty="0" smtClean="0"/>
                        <a:t> Petroleum</a:t>
                      </a:r>
                      <a:endParaRPr lang="nb-NO" sz="2100" dirty="0"/>
                    </a:p>
                  </a:txBody>
                  <a:tcPr marL="68580" marR="68580" marT="34290" marB="3429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53254850"/>
                  </a:ext>
                </a:extLst>
              </a:tr>
              <a:tr h="1269724"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solidFill>
                            <a:srgbClr val="FFFF00"/>
                          </a:solidFill>
                        </a:rPr>
                        <a:t>Exploration</a:t>
                      </a:r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Costs</a:t>
                      </a:r>
                      <a:endParaRPr lang="nb-NO" sz="12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Development 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Costs</a:t>
                      </a:r>
                      <a:endParaRPr lang="nb-NO" sz="12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Production 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Cost</a:t>
                      </a:r>
                      <a:endParaRPr lang="nb-NO" sz="1200" baseline="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Abandonment 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Costs</a:t>
                      </a:r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 (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accrued</a:t>
                      </a:r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endParaRPr lang="nb-NO" sz="12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FF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nb-NO" sz="1200" dirty="0" smtClean="0"/>
                        <a:t>IOC </a:t>
                      </a:r>
                      <a:r>
                        <a:rPr lang="nb-NO" sz="1200" dirty="0" err="1" smtClean="0"/>
                        <a:t>share</a:t>
                      </a:r>
                      <a:endParaRPr lang="nb-NO" sz="1200" dirty="0"/>
                    </a:p>
                  </a:txBody>
                  <a:tcPr marL="68580" marR="68580" marT="34290" marB="34290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nb-NO" sz="1200" dirty="0" err="1" smtClean="0"/>
                        <a:t>Government</a:t>
                      </a:r>
                      <a:r>
                        <a:rPr lang="nb-NO" sz="1200" baseline="0" dirty="0" smtClean="0"/>
                        <a:t> </a:t>
                      </a:r>
                      <a:r>
                        <a:rPr lang="nb-NO" sz="1200" baseline="0" dirty="0" err="1" smtClean="0"/>
                        <a:t>share</a:t>
                      </a:r>
                      <a:endParaRPr lang="nb-NO" sz="1200" dirty="0"/>
                    </a:p>
                  </a:txBody>
                  <a:tcPr marL="68580" marR="68580" marT="34290" marB="34290"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93016032"/>
                  </a:ext>
                </a:extLst>
              </a:tr>
              <a:tr h="155448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solidFill>
                            <a:srgbClr val="FFFF00"/>
                          </a:solidFill>
                        </a:rPr>
                        <a:t>Total </a:t>
                      </a:r>
                      <a:r>
                        <a:rPr lang="nb-NO" sz="1200" dirty="0" err="1" smtClean="0">
                          <a:solidFill>
                            <a:srgbClr val="FFFF00"/>
                          </a:solidFill>
                        </a:rPr>
                        <a:t>Costs</a:t>
                      </a:r>
                      <a:endParaRPr lang="nb-NO" sz="1200" dirty="0" smtClean="0">
                        <a:solidFill>
                          <a:srgbClr val="FFFF00"/>
                        </a:solidFill>
                      </a:endParaRPr>
                    </a:p>
                    <a:p>
                      <a:pPr algn="ctr"/>
                      <a:r>
                        <a:rPr lang="nb-NO" sz="1200" dirty="0" smtClean="0">
                          <a:solidFill>
                            <a:srgbClr val="FFFF00"/>
                          </a:solidFill>
                        </a:rPr>
                        <a:t>(</a:t>
                      </a:r>
                      <a:r>
                        <a:rPr lang="nb-NO" sz="1200" dirty="0" err="1" smtClean="0">
                          <a:solidFill>
                            <a:srgbClr val="FFFF00"/>
                          </a:solidFill>
                        </a:rPr>
                        <a:t>Governments</a:t>
                      </a:r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lang="nb-NO" sz="1200" baseline="0" dirty="0" err="1" smtClean="0">
                          <a:solidFill>
                            <a:srgbClr val="FFFF00"/>
                          </a:solidFill>
                        </a:rPr>
                        <a:t>wiew</a:t>
                      </a:r>
                      <a:r>
                        <a:rPr lang="nb-NO" sz="1200" baseline="0" dirty="0" smtClean="0">
                          <a:solidFill>
                            <a:srgbClr val="FFFF00"/>
                          </a:solidFill>
                        </a:rPr>
                        <a:t>)</a:t>
                      </a:r>
                      <a:endParaRPr lang="nb-NO" sz="1200" dirty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34290" marB="34290" anchor="ctr"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nb-N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b-NO" sz="1100" dirty="0" err="1" smtClean="0"/>
                        <a:t>Bonuses</a:t>
                      </a:r>
                      <a:endParaRPr lang="nb-NO" sz="1100" dirty="0" smtClean="0"/>
                    </a:p>
                    <a:p>
                      <a:r>
                        <a:rPr lang="nb-NO" sz="1100" dirty="0" err="1" smtClean="0"/>
                        <a:t>Taxes</a:t>
                      </a:r>
                      <a:endParaRPr lang="nb-NO" sz="1100" dirty="0" smtClean="0"/>
                    </a:p>
                    <a:p>
                      <a:r>
                        <a:rPr lang="nb-NO" sz="1100" dirty="0" err="1" smtClean="0"/>
                        <a:t>Fees</a:t>
                      </a:r>
                      <a:endParaRPr lang="nb-NO" sz="1100" dirty="0" smtClean="0"/>
                    </a:p>
                    <a:p>
                      <a:r>
                        <a:rPr lang="nb-NO" sz="1100" dirty="0" err="1" smtClean="0"/>
                        <a:t>Rentals</a:t>
                      </a:r>
                      <a:endParaRPr lang="nb-NO" sz="1100" dirty="0" smtClean="0"/>
                    </a:p>
                    <a:p>
                      <a:r>
                        <a:rPr lang="nb-NO" sz="1100" dirty="0" err="1" smtClean="0"/>
                        <a:t>Duties</a:t>
                      </a:r>
                      <a:endParaRPr lang="nb-NO" sz="1100" dirty="0" smtClean="0"/>
                    </a:p>
                    <a:p>
                      <a:r>
                        <a:rPr lang="nb-NO" sz="1100" dirty="0" err="1" smtClean="0"/>
                        <a:t>Excise</a:t>
                      </a:r>
                      <a:endParaRPr lang="nb-NO" sz="1100" dirty="0" smtClean="0"/>
                    </a:p>
                    <a:p>
                      <a:r>
                        <a:rPr lang="nb-NO" sz="1100" dirty="0" smtClean="0"/>
                        <a:t>VAT</a:t>
                      </a:r>
                    </a:p>
                    <a:p>
                      <a:endParaRPr lang="nb-NO" sz="1200" dirty="0" smtClean="0"/>
                    </a:p>
                    <a:p>
                      <a:pPr algn="ctr"/>
                      <a:endParaRPr lang="nb-NO" sz="1200" dirty="0"/>
                    </a:p>
                  </a:txBody>
                  <a:tcPr marL="68580" marR="68580" marT="34290" marB="3429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sz="14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400" dirty="0" smtClean="0"/>
                        <a:t>State </a:t>
                      </a:r>
                      <a:r>
                        <a:rPr lang="nb-NO" sz="1400" dirty="0" err="1" smtClean="0"/>
                        <a:t>Participation</a:t>
                      </a:r>
                      <a:endParaRPr lang="nb-NO" sz="1200" dirty="0" smtClean="0"/>
                    </a:p>
                    <a:p>
                      <a:endParaRPr lang="nb-NO" sz="1200" dirty="0"/>
                    </a:p>
                  </a:txBody>
                  <a:tcPr marL="68580" marR="68580" marT="34290" marB="34290" vert="vert" anchor="ctr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 smtClean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6820069"/>
                  </a:ext>
                </a:extLst>
              </a:tr>
              <a:tr h="1134530">
                <a:tc gridSpan="2"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200" dirty="0" err="1" smtClean="0"/>
                        <a:t>Government</a:t>
                      </a:r>
                      <a:r>
                        <a:rPr lang="nb-NO" sz="1200" dirty="0" smtClean="0"/>
                        <a:t> </a:t>
                      </a:r>
                      <a:r>
                        <a:rPr lang="nb-NO" sz="1200" dirty="0" err="1" smtClean="0"/>
                        <a:t>Take</a:t>
                      </a:r>
                      <a:endParaRPr lang="nb-NO" sz="1200" dirty="0" smtClean="0"/>
                    </a:p>
                  </a:txBody>
                  <a:tcPr marL="68580" marR="68580" marT="34290" marB="3429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 smtClean="0"/>
                    </a:p>
                  </a:txBody>
                  <a:tcPr vert="vert" anchor="ctr"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b-NO" dirty="0" smtClean="0"/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2176487"/>
                  </a:ext>
                </a:extLst>
              </a:tr>
            </a:tbl>
          </a:graphicData>
        </a:graphic>
      </p:graphicFrame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ED0A9-B99E-4E30-970B-379391D07574}" type="slidenum">
              <a:rPr lang="en-GB" altLang="nb-NO" smtClean="0"/>
              <a:pPr/>
              <a:t>11</a:t>
            </a:fld>
            <a:endParaRPr lang="en-GB" altLang="nb-NO"/>
          </a:p>
        </p:txBody>
      </p:sp>
    </p:spTree>
    <p:extLst>
      <p:ext uri="{BB962C8B-B14F-4D97-AF65-F5344CB8AC3E}">
        <p14:creationId xmlns:p14="http://schemas.microsoft.com/office/powerpoint/2010/main" val="36470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025F71B6-C9C2-4D53-9008-F3ED0E568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00" y="116775"/>
            <a:ext cx="5014254" cy="725497"/>
          </a:xfrm>
        </p:spPr>
        <p:txBody>
          <a:bodyPr/>
          <a:lstStyle/>
          <a:p>
            <a:r>
              <a:rPr lang="en-ZA" dirty="0" smtClean="0"/>
              <a:t>Concessionary system - Revenues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8B106E0-D460-4246-B517-44436DB5BE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b-NO" altLang="nb-NO" sz="3200" dirty="0"/>
              <a:t>Income </a:t>
            </a:r>
            <a:r>
              <a:rPr lang="nb-NO" altLang="nb-NO" sz="3200" dirty="0" err="1"/>
              <a:t>tax</a:t>
            </a:r>
            <a:r>
              <a:rPr lang="nb-NO" altLang="nb-NO" sz="3200" dirty="0"/>
              <a:t>:	22% </a:t>
            </a:r>
            <a:r>
              <a:rPr lang="nb-NO" altLang="nb-NO" sz="3200" dirty="0" err="1"/>
              <a:t>tax</a:t>
            </a:r>
            <a:r>
              <a:rPr lang="nb-NO" altLang="nb-NO" sz="3200" dirty="0"/>
              <a:t> </a:t>
            </a:r>
            <a:r>
              <a:rPr lang="nb-NO" altLang="nb-NO" sz="3200" dirty="0" smtClean="0"/>
              <a:t>rate </a:t>
            </a:r>
            <a:r>
              <a:rPr lang="nb-NO" altLang="nb-NO" sz="2000" dirty="0" smtClean="0"/>
              <a:t>(</a:t>
            </a:r>
            <a:r>
              <a:rPr lang="nb-NO" altLang="nb-NO" sz="2000" dirty="0" err="1" smtClean="0"/>
              <a:t>Corporate</a:t>
            </a:r>
            <a:r>
              <a:rPr lang="nb-NO" altLang="nb-NO" sz="2000" dirty="0" smtClean="0"/>
              <a:t> </a:t>
            </a:r>
            <a:r>
              <a:rPr lang="nb-NO" altLang="nb-NO" sz="2000" dirty="0" err="1" smtClean="0"/>
              <a:t>tax</a:t>
            </a:r>
            <a:r>
              <a:rPr lang="nb-NO" altLang="nb-NO" sz="2000" dirty="0" smtClean="0"/>
              <a:t>)</a:t>
            </a:r>
            <a:endParaRPr lang="nb-NO" altLang="nb-NO" sz="2000" dirty="0"/>
          </a:p>
          <a:p>
            <a:endParaRPr lang="nb-NO" altLang="nb-NO" sz="3200" dirty="0"/>
          </a:p>
          <a:p>
            <a:r>
              <a:rPr lang="nb-NO" altLang="nb-NO" sz="3200" dirty="0"/>
              <a:t>Special </a:t>
            </a:r>
            <a:r>
              <a:rPr lang="nb-NO" altLang="nb-NO" sz="3200" dirty="0" err="1"/>
              <a:t>tax</a:t>
            </a:r>
            <a:r>
              <a:rPr lang="nb-NO" altLang="nb-NO" sz="3200" dirty="0"/>
              <a:t>:	56% </a:t>
            </a:r>
            <a:r>
              <a:rPr lang="nb-NO" altLang="nb-NO" sz="3200" dirty="0" err="1"/>
              <a:t>tax</a:t>
            </a:r>
            <a:r>
              <a:rPr lang="nb-NO" altLang="nb-NO" sz="3200" dirty="0"/>
              <a:t> </a:t>
            </a:r>
            <a:r>
              <a:rPr lang="nb-NO" altLang="nb-NO" sz="3200" dirty="0" smtClean="0"/>
              <a:t>rate </a:t>
            </a:r>
            <a:r>
              <a:rPr lang="nb-NO" altLang="nb-NO" sz="2200" dirty="0" smtClean="0"/>
              <a:t>(Resource rent/</a:t>
            </a:r>
            <a:r>
              <a:rPr lang="nb-NO" altLang="nb-NO" sz="2200" dirty="0" err="1" smtClean="0"/>
              <a:t>superprofit</a:t>
            </a:r>
            <a:r>
              <a:rPr lang="nb-NO" altLang="nb-NO" sz="2200" dirty="0" smtClean="0"/>
              <a:t>)</a:t>
            </a:r>
            <a:endParaRPr lang="nb-NO" altLang="nb-NO" sz="2200" dirty="0"/>
          </a:p>
          <a:p>
            <a:endParaRPr lang="nb-NO" altLang="nb-NO" sz="3200" dirty="0"/>
          </a:p>
          <a:p>
            <a:r>
              <a:rPr lang="nb-NO" altLang="nb-NO" sz="3200" dirty="0"/>
              <a:t>Total:		</a:t>
            </a:r>
            <a:r>
              <a:rPr lang="nb-NO" altLang="nb-NO" sz="3200" dirty="0" smtClean="0"/>
              <a:t>	78</a:t>
            </a:r>
            <a:r>
              <a:rPr lang="nb-NO" altLang="nb-NO" sz="3200" dirty="0"/>
              <a:t>% </a:t>
            </a:r>
            <a:r>
              <a:rPr lang="nb-NO" altLang="nb-NO" sz="3200" dirty="0" err="1"/>
              <a:t>tax</a:t>
            </a:r>
            <a:r>
              <a:rPr lang="nb-NO" altLang="nb-NO" sz="3200" dirty="0"/>
              <a:t>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3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sz="3000" dirty="0"/>
          </a:p>
          <a:p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AE9225EC-76A6-4193-BFA6-2E7E8A9BBA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b-NO" altLang="nb-NO" dirty="0"/>
              <a:t>Norwegian petroleum </a:t>
            </a:r>
            <a:r>
              <a:rPr lang="nb-NO" altLang="nb-NO" dirty="0" err="1"/>
              <a:t>tax</a:t>
            </a:r>
            <a:r>
              <a:rPr lang="nb-NO" altLang="nb-NO" dirty="0"/>
              <a:t> </a:t>
            </a:r>
            <a:r>
              <a:rPr lang="nb-NO" altLang="nb-NO" dirty="0" smtClean="0"/>
              <a:t>system – </a:t>
            </a:r>
            <a:r>
              <a:rPr lang="nb-NO" altLang="nb-NO" dirty="0" err="1" smtClean="0"/>
              <a:t>Tax</a:t>
            </a:r>
            <a:r>
              <a:rPr lang="nb-NO" altLang="nb-NO" dirty="0" smtClean="0"/>
              <a:t> rates</a:t>
            </a:r>
            <a:endParaRPr lang="en-ZA" dirty="0"/>
          </a:p>
        </p:txBody>
      </p:sp>
      <p:pic>
        <p:nvPicPr>
          <p:cNvPr id="8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594" y="3207293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2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Concessionary system - Revenues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3"/>
          </p:nvPr>
        </p:nvSpPr>
        <p:spPr>
          <a:xfrm>
            <a:off x="343258" y="1359074"/>
            <a:ext cx="6188171" cy="2320181"/>
          </a:xfrm>
        </p:spPr>
        <p:txBody>
          <a:bodyPr>
            <a:normAutofit fontScale="92500" lnSpcReduction="20000"/>
          </a:bodyPr>
          <a:lstStyle/>
          <a:p>
            <a:r>
              <a:rPr lang="nb-NO" altLang="nb-NO" dirty="0"/>
              <a:t>Sales </a:t>
            </a:r>
            <a:r>
              <a:rPr lang="nb-NO" altLang="nb-NO" dirty="0" err="1"/>
              <a:t>income</a:t>
            </a:r>
            <a:r>
              <a:rPr lang="nb-NO" altLang="nb-NO" dirty="0"/>
              <a:t> (norm </a:t>
            </a:r>
            <a:r>
              <a:rPr lang="nb-NO" altLang="nb-NO" dirty="0" err="1"/>
              <a:t>prices</a:t>
            </a:r>
            <a:r>
              <a:rPr lang="nb-NO" altLang="nb-NO" dirty="0"/>
              <a:t>)</a:t>
            </a:r>
          </a:p>
          <a:p>
            <a:r>
              <a:rPr lang="nb-NO" altLang="nb-NO" dirty="0"/>
              <a:t>- 	Operating </a:t>
            </a:r>
            <a:r>
              <a:rPr lang="nb-NO" altLang="nb-NO" dirty="0" err="1"/>
              <a:t>costs</a:t>
            </a:r>
            <a:r>
              <a:rPr lang="nb-NO" altLang="nb-NO" dirty="0"/>
              <a:t> </a:t>
            </a:r>
          </a:p>
          <a:p>
            <a:r>
              <a:rPr lang="nb-NO" altLang="nb-NO" dirty="0"/>
              <a:t>-	</a:t>
            </a:r>
            <a:r>
              <a:rPr lang="nb-NO" altLang="nb-NO" dirty="0" err="1"/>
              <a:t>Depreciation</a:t>
            </a:r>
            <a:endParaRPr lang="nb-NO" altLang="nb-NO" dirty="0"/>
          </a:p>
          <a:p>
            <a:r>
              <a:rPr lang="nb-NO" altLang="nb-NO" u="sng" dirty="0"/>
              <a:t>-	Net </a:t>
            </a:r>
            <a:r>
              <a:rPr lang="nb-NO" altLang="nb-NO" u="sng" dirty="0" err="1"/>
              <a:t>financial</a:t>
            </a:r>
            <a:r>
              <a:rPr lang="nb-NO" altLang="nb-NO" u="sng" dirty="0"/>
              <a:t> </a:t>
            </a:r>
            <a:r>
              <a:rPr lang="nb-NO" altLang="nb-NO" u="sng" dirty="0" err="1"/>
              <a:t>costs</a:t>
            </a:r>
            <a:r>
              <a:rPr lang="nb-NO" altLang="nb-NO" u="sng" dirty="0"/>
              <a:t> </a:t>
            </a:r>
          </a:p>
          <a:p>
            <a:r>
              <a:rPr lang="nb-NO" altLang="nb-NO" dirty="0"/>
              <a:t>=  	</a:t>
            </a:r>
            <a:r>
              <a:rPr lang="nb-NO" altLang="nb-NO" dirty="0" err="1"/>
              <a:t>Ordinary</a:t>
            </a:r>
            <a:r>
              <a:rPr lang="nb-NO" altLang="nb-NO" dirty="0"/>
              <a:t> </a:t>
            </a:r>
            <a:r>
              <a:rPr lang="nb-NO" altLang="nb-NO" dirty="0" err="1"/>
              <a:t>tax</a:t>
            </a:r>
            <a:r>
              <a:rPr lang="nb-NO" altLang="nb-NO" dirty="0"/>
              <a:t> base </a:t>
            </a:r>
            <a:r>
              <a:rPr lang="nb-NO" altLang="nb-NO" dirty="0" err="1"/>
              <a:t>liable</a:t>
            </a:r>
            <a:r>
              <a:rPr lang="nb-NO" altLang="nb-NO" dirty="0"/>
              <a:t> to 22 per cent </a:t>
            </a:r>
            <a:r>
              <a:rPr lang="nb-NO" altLang="nb-NO" dirty="0" err="1"/>
              <a:t>corporate</a:t>
            </a:r>
            <a:r>
              <a:rPr lang="nb-NO" altLang="nb-NO" dirty="0"/>
              <a:t> </a:t>
            </a:r>
            <a:r>
              <a:rPr lang="nb-NO" altLang="nb-NO" dirty="0" err="1"/>
              <a:t>tax</a:t>
            </a:r>
            <a:endParaRPr lang="nb-NO" altLang="nb-NO" dirty="0"/>
          </a:p>
          <a:p>
            <a:r>
              <a:rPr lang="nb-NO" altLang="nb-NO" u="sng" dirty="0"/>
              <a:t>-	</a:t>
            </a:r>
            <a:r>
              <a:rPr lang="nb-NO" altLang="nb-NO" u="sng" dirty="0" err="1"/>
              <a:t>Uplift</a:t>
            </a:r>
            <a:r>
              <a:rPr lang="nb-NO" altLang="nb-NO" u="sng" dirty="0"/>
              <a:t> (”</a:t>
            </a:r>
            <a:r>
              <a:rPr lang="nb-NO" altLang="nb-NO" u="sng" dirty="0" err="1"/>
              <a:t>extra</a:t>
            </a:r>
            <a:r>
              <a:rPr lang="nb-NO" altLang="nb-NO" u="sng" dirty="0"/>
              <a:t> </a:t>
            </a:r>
            <a:r>
              <a:rPr lang="nb-NO" altLang="nb-NO" u="sng" dirty="0" err="1"/>
              <a:t>depreciation</a:t>
            </a:r>
            <a:r>
              <a:rPr lang="nb-NO" altLang="nb-NO" u="sng" dirty="0"/>
              <a:t>”)</a:t>
            </a:r>
          </a:p>
          <a:p>
            <a:r>
              <a:rPr lang="nb-NO" altLang="nb-NO" u="sng" dirty="0"/>
              <a:t>= 	</a:t>
            </a:r>
            <a:r>
              <a:rPr lang="nb-NO" altLang="nb-NO" u="sng" dirty="0" err="1"/>
              <a:t>Tax</a:t>
            </a:r>
            <a:r>
              <a:rPr lang="nb-NO" altLang="nb-NO" u="sng" dirty="0"/>
              <a:t> base </a:t>
            </a:r>
            <a:r>
              <a:rPr lang="nb-NO" altLang="nb-NO" u="sng" dirty="0" err="1"/>
              <a:t>liable</a:t>
            </a:r>
            <a:r>
              <a:rPr lang="nb-NO" altLang="nb-NO" u="sng" dirty="0"/>
              <a:t> to </a:t>
            </a:r>
            <a:r>
              <a:rPr lang="nb-NO" altLang="nb-NO" u="sng" dirty="0" err="1"/>
              <a:t>the</a:t>
            </a:r>
            <a:r>
              <a:rPr lang="nb-NO" altLang="nb-NO" u="sng" dirty="0"/>
              <a:t> 56 per cent </a:t>
            </a:r>
            <a:r>
              <a:rPr lang="nb-NO" altLang="nb-NO" u="sng" dirty="0" err="1"/>
              <a:t>special</a:t>
            </a:r>
            <a:r>
              <a:rPr lang="nb-NO" altLang="nb-NO" u="sng" dirty="0"/>
              <a:t> </a:t>
            </a:r>
            <a:r>
              <a:rPr lang="nb-NO" altLang="nb-NO" u="sng" dirty="0" err="1"/>
              <a:t>tax</a:t>
            </a:r>
            <a:endParaRPr lang="nb-NO" altLang="nb-NO" u="sng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b-NO" altLang="nb-NO" dirty="0"/>
              <a:t>Norwegian petroleum </a:t>
            </a:r>
            <a:r>
              <a:rPr lang="nb-NO" altLang="nb-NO" dirty="0" err="1"/>
              <a:t>tax</a:t>
            </a:r>
            <a:r>
              <a:rPr lang="nb-NO" altLang="nb-NO" dirty="0"/>
              <a:t> system</a:t>
            </a:r>
            <a:endParaRPr lang="en-ZA" dirty="0"/>
          </a:p>
          <a:p>
            <a:endParaRPr lang="nb-NO" dirty="0"/>
          </a:p>
        </p:txBody>
      </p:sp>
      <p:pic>
        <p:nvPicPr>
          <p:cNvPr id="5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561" y="3224994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48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Norwegian </a:t>
            </a:r>
            <a:r>
              <a:rPr lang="nb-NO" dirty="0" err="1"/>
              <a:t>tax</a:t>
            </a:r>
            <a:r>
              <a:rPr lang="nb-NO" dirty="0"/>
              <a:t> system - </a:t>
            </a:r>
            <a:r>
              <a:rPr lang="nb-NO" dirty="0" err="1"/>
              <a:t>specialities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3"/>
          </p:nvPr>
        </p:nvSpPr>
        <p:spPr>
          <a:xfrm>
            <a:off x="343258" y="931478"/>
            <a:ext cx="6188171" cy="2747777"/>
          </a:xfrm>
        </p:spPr>
        <p:txBody>
          <a:bodyPr>
            <a:normAutofit fontScale="92500" lnSpcReduction="10000"/>
          </a:bodyPr>
          <a:lstStyle/>
          <a:p>
            <a:r>
              <a:rPr lang="nb-NO" dirty="0"/>
              <a:t>Special </a:t>
            </a:r>
            <a:r>
              <a:rPr lang="nb-NO" dirty="0" err="1"/>
              <a:t>tax</a:t>
            </a:r>
            <a:r>
              <a:rPr lang="nb-NO" dirty="0"/>
              <a:t> – </a:t>
            </a:r>
            <a:r>
              <a:rPr lang="nb-NO" dirty="0" err="1" smtClean="0"/>
              <a:t>Economic</a:t>
            </a:r>
            <a:r>
              <a:rPr lang="nb-NO" dirty="0" smtClean="0"/>
              <a:t> </a:t>
            </a:r>
            <a:r>
              <a:rPr lang="nb-NO" dirty="0"/>
              <a:t>R</a:t>
            </a:r>
            <a:r>
              <a:rPr lang="nb-NO" dirty="0" smtClean="0"/>
              <a:t>ent/Super </a:t>
            </a:r>
            <a:r>
              <a:rPr lang="nb-NO" dirty="0"/>
              <a:t>P</a:t>
            </a:r>
            <a:r>
              <a:rPr lang="nb-NO" dirty="0" smtClean="0"/>
              <a:t>rofit/Resource Rent</a:t>
            </a:r>
            <a:endParaRPr lang="nb-NO" dirty="0"/>
          </a:p>
          <a:p>
            <a:r>
              <a:rPr lang="nb-NO" dirty="0" err="1"/>
              <a:t>Normprice</a:t>
            </a:r>
            <a:r>
              <a:rPr lang="nb-NO" dirty="0"/>
              <a:t> – </a:t>
            </a:r>
            <a:r>
              <a:rPr lang="nb-NO" dirty="0" err="1"/>
              <a:t>fixed</a:t>
            </a:r>
            <a:r>
              <a:rPr lang="nb-NO" dirty="0"/>
              <a:t> </a:t>
            </a:r>
            <a:r>
              <a:rPr lang="nb-NO" dirty="0" err="1"/>
              <a:t>price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oil</a:t>
            </a:r>
            <a:endParaRPr lang="nb-NO" dirty="0"/>
          </a:p>
          <a:p>
            <a:r>
              <a:rPr lang="nb-NO" dirty="0" err="1"/>
              <a:t>Depreciation</a:t>
            </a:r>
            <a:r>
              <a:rPr lang="nb-NO" dirty="0"/>
              <a:t> 16,67</a:t>
            </a:r>
            <a:r>
              <a:rPr lang="nb-NO" dirty="0" smtClean="0"/>
              <a:t>% per </a:t>
            </a:r>
            <a:r>
              <a:rPr lang="nb-NO" dirty="0" err="1" smtClean="0"/>
              <a:t>year</a:t>
            </a:r>
            <a:endParaRPr lang="nb-NO" dirty="0"/>
          </a:p>
          <a:p>
            <a:r>
              <a:rPr lang="nb-NO" dirty="0"/>
              <a:t>Friinntekt – 20,8%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development</a:t>
            </a:r>
            <a:r>
              <a:rPr lang="nb-NO" dirty="0"/>
              <a:t> </a:t>
            </a:r>
            <a:r>
              <a:rPr lang="nb-NO" dirty="0" err="1"/>
              <a:t>costs</a:t>
            </a:r>
            <a:r>
              <a:rPr lang="nb-NO" dirty="0"/>
              <a:t> </a:t>
            </a:r>
          </a:p>
          <a:p>
            <a:r>
              <a:rPr lang="nb-NO" dirty="0"/>
              <a:t>Loss </a:t>
            </a:r>
            <a:r>
              <a:rPr lang="nb-NO" dirty="0" err="1"/>
              <a:t>carry</a:t>
            </a:r>
            <a:r>
              <a:rPr lang="nb-NO" dirty="0"/>
              <a:t> forward – </a:t>
            </a:r>
            <a:r>
              <a:rPr lang="nb-NO" dirty="0" err="1"/>
              <a:t>interests</a:t>
            </a:r>
            <a:r>
              <a:rPr lang="nb-NO" dirty="0"/>
              <a:t> - </a:t>
            </a:r>
            <a:r>
              <a:rPr lang="nb-NO" dirty="0" err="1"/>
              <a:t>infinite</a:t>
            </a:r>
            <a:endParaRPr lang="nb-NO" dirty="0"/>
          </a:p>
          <a:p>
            <a:r>
              <a:rPr lang="nb-NO" dirty="0" err="1"/>
              <a:t>Allocation</a:t>
            </a:r>
            <a:r>
              <a:rPr lang="nb-NO" dirty="0"/>
              <a:t> </a:t>
            </a:r>
            <a:r>
              <a:rPr lang="nb-NO" dirty="0" err="1"/>
              <a:t>continental</a:t>
            </a:r>
            <a:r>
              <a:rPr lang="nb-NO" dirty="0"/>
              <a:t> shelf/land – </a:t>
            </a:r>
            <a:r>
              <a:rPr lang="nb-NO" dirty="0" err="1"/>
              <a:t>Similar</a:t>
            </a:r>
            <a:r>
              <a:rPr lang="nb-NO" dirty="0"/>
              <a:t> TP</a:t>
            </a:r>
          </a:p>
          <a:p>
            <a:r>
              <a:rPr lang="nb-NO" dirty="0"/>
              <a:t>Exploration </a:t>
            </a:r>
            <a:r>
              <a:rPr lang="nb-NO" dirty="0" err="1"/>
              <a:t>costs</a:t>
            </a:r>
            <a:r>
              <a:rPr lang="nb-NO" dirty="0"/>
              <a:t> – </a:t>
            </a:r>
            <a:r>
              <a:rPr lang="nb-NO" dirty="0" err="1"/>
              <a:t>refunds</a:t>
            </a:r>
            <a:endParaRPr lang="nb-NO" dirty="0"/>
          </a:p>
          <a:p>
            <a:r>
              <a:rPr lang="nb-NO" dirty="0"/>
              <a:t>Advanced </a:t>
            </a:r>
            <a:r>
              <a:rPr lang="nb-NO" dirty="0" err="1"/>
              <a:t>tax</a:t>
            </a:r>
            <a:r>
              <a:rPr lang="nb-NO" dirty="0"/>
              <a:t> - </a:t>
            </a:r>
            <a:r>
              <a:rPr lang="nb-NO" dirty="0" err="1"/>
              <a:t>instalments</a:t>
            </a:r>
            <a:endParaRPr lang="nb-NO" dirty="0"/>
          </a:p>
          <a:p>
            <a:endParaRPr lang="nb-NO" dirty="0"/>
          </a:p>
        </p:txBody>
      </p:sp>
      <p:pic>
        <p:nvPicPr>
          <p:cNvPr id="6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561" y="3207293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78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10236-70DA-46C1-AC9D-8CEB74D3543C}" type="slidenum">
              <a:rPr lang="en-GB"/>
              <a:pPr/>
              <a:t>15</a:t>
            </a:fld>
            <a:endParaRPr lang="en-GB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160748" y="1640147"/>
            <a:ext cx="469852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625" tIns="26325" rIns="50625" bIns="26325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endParaRPr lang="nb-NO" sz="1575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60748" y="1610258"/>
            <a:ext cx="469852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625" tIns="26325" rIns="50625" bIns="26325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10000"/>
              </a:spcBef>
              <a:spcAft>
                <a:spcPct val="0"/>
              </a:spcAft>
              <a:buClr>
                <a:srgbClr val="910118"/>
              </a:buClr>
              <a:buChar char="•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endParaRPr lang="nb-NO" sz="1575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17362"/>
              </p:ext>
            </p:extLst>
          </p:nvPr>
        </p:nvGraphicFramePr>
        <p:xfrm>
          <a:off x="287593" y="544882"/>
          <a:ext cx="6338120" cy="3869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Lysbilde" r:id="rId4" imgW="528985" imgH="396395" progId="PowerPoint.Slide.8">
                  <p:embed/>
                </p:oleObj>
              </mc:Choice>
              <mc:Fallback>
                <p:oleObj name="Lysbilde" r:id="rId4" imgW="528985" imgH="396395" progId="PowerPoint.Slide.8">
                  <p:embed/>
                  <p:pic>
                    <p:nvPicPr>
                      <p:cNvPr id="2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593" y="544882"/>
                        <a:ext cx="6338120" cy="38699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238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71488" y="908409"/>
            <a:ext cx="5915025" cy="645778"/>
          </a:xfrm>
        </p:spPr>
        <p:txBody>
          <a:bodyPr>
            <a:normAutofit fontScale="90000"/>
          </a:bodyPr>
          <a:lstStyle/>
          <a:p>
            <a:pPr algn="ctr"/>
            <a:r>
              <a:rPr lang="nb-NO" dirty="0" err="1" smtClean="0"/>
              <a:t>Theory</a:t>
            </a:r>
            <a:r>
              <a:rPr lang="nb-NO" dirty="0" smtClean="0"/>
              <a:t> vs. </a:t>
            </a:r>
            <a:r>
              <a:rPr lang="nb-NO" dirty="0" err="1" smtClean="0"/>
              <a:t>reality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75000" y="1437624"/>
            <a:ext cx="5535000" cy="2546564"/>
          </a:xfrm>
        </p:spPr>
        <p:txBody>
          <a:bodyPr/>
          <a:lstStyle/>
          <a:p>
            <a:pPr algn="ctr"/>
            <a:r>
              <a:rPr lang="nb-NO" sz="1013" dirty="0" err="1"/>
              <a:t>Theory</a:t>
            </a:r>
            <a:endParaRPr lang="nb-NO" sz="1013" dirty="0"/>
          </a:p>
          <a:p>
            <a:pPr algn="ctr"/>
            <a:endParaRPr lang="nb-NO" sz="1013" dirty="0"/>
          </a:p>
          <a:p>
            <a:pPr algn="ctr"/>
            <a:endParaRPr lang="nb-NO" sz="1013" dirty="0"/>
          </a:p>
          <a:p>
            <a:pPr algn="ctr"/>
            <a:endParaRPr lang="nb-NO" sz="1013" dirty="0"/>
          </a:p>
          <a:p>
            <a:pPr algn="ctr"/>
            <a:endParaRPr lang="nb-NO" sz="1013" dirty="0"/>
          </a:p>
          <a:p>
            <a:pPr algn="ctr"/>
            <a:endParaRPr lang="nb-NO" sz="1013" dirty="0"/>
          </a:p>
          <a:p>
            <a:pPr algn="ctr"/>
            <a:r>
              <a:rPr lang="nb-NO" sz="1013" dirty="0" err="1"/>
              <a:t>Reality</a:t>
            </a:r>
            <a:endParaRPr lang="nb-NO" sz="1013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52D6E771-8C49-410B-B31D-D54056A2057A}" type="slidenum">
              <a:rPr lang="en-GB" altLang="nb-NO" smtClean="0"/>
              <a:pPr/>
              <a:t>16</a:t>
            </a:fld>
            <a:endParaRPr lang="en-GB" altLang="nb-NO"/>
          </a:p>
        </p:txBody>
      </p:sp>
      <p:sp useBgFill="1">
        <p:nvSpPr>
          <p:cNvPr id="5" name="Ellipse 4"/>
          <p:cNvSpPr/>
          <p:nvPr/>
        </p:nvSpPr>
        <p:spPr bwMode="auto">
          <a:xfrm>
            <a:off x="944725" y="1554187"/>
            <a:ext cx="2376263" cy="909551"/>
          </a:xfrm>
          <a:prstGeom prst="ellips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0625" tIns="26325" rIns="50625" bIns="26325" numCol="1" rtlCol="0" anchor="t" anchorCtr="0" compatLnSpc="1">
            <a:prstTxWarp prst="textNoShape">
              <a:avLst/>
            </a:prstTxWarp>
          </a:bodyPr>
          <a:lstStyle/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endParaRPr lang="nb-NO" sz="900" dirty="0"/>
          </a:p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 err="1"/>
              <a:t>Tax</a:t>
            </a:r>
            <a:r>
              <a:rPr lang="nb-NO" sz="900" dirty="0"/>
              <a:t> </a:t>
            </a:r>
            <a:r>
              <a:rPr lang="nb-NO" sz="900" dirty="0" err="1"/>
              <a:t>evasion</a:t>
            </a:r>
            <a:endParaRPr lang="nb-NO" sz="900" dirty="0"/>
          </a:p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 err="1">
                <a:solidFill>
                  <a:srgbClr val="FF0000"/>
                </a:solidFill>
              </a:rPr>
              <a:t>Criminal</a:t>
            </a:r>
            <a:endParaRPr lang="nb-NO" sz="900" dirty="0">
              <a:solidFill>
                <a:srgbClr val="FF0000"/>
              </a:solidFill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3483006" y="1554187"/>
            <a:ext cx="2376264" cy="909551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/>
        </p:spPr>
        <p:txBody>
          <a:bodyPr vert="horz" wrap="square" lIns="50625" tIns="26325" rIns="50625" bIns="26325" numCol="1" rtlCol="0" anchor="t" anchorCtr="0" compatLnSpc="1">
            <a:prstTxWarp prst="textNoShape">
              <a:avLst/>
            </a:prstTxWarp>
          </a:bodyPr>
          <a:lstStyle/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endParaRPr lang="nb-NO" sz="900" dirty="0"/>
          </a:p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 err="1"/>
              <a:t>Tax</a:t>
            </a:r>
            <a:r>
              <a:rPr lang="nb-NO" sz="900" dirty="0"/>
              <a:t> planning/</a:t>
            </a:r>
            <a:r>
              <a:rPr lang="nb-NO" sz="900" dirty="0" err="1"/>
              <a:t>tax</a:t>
            </a:r>
            <a:r>
              <a:rPr lang="nb-NO" sz="900" dirty="0"/>
              <a:t> </a:t>
            </a:r>
            <a:r>
              <a:rPr lang="nb-NO" sz="900" dirty="0" err="1"/>
              <a:t>avoidance</a:t>
            </a:r>
            <a:endParaRPr lang="nb-NO" sz="900" dirty="0"/>
          </a:p>
          <a:p>
            <a:pPr algn="ctr"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>
                <a:solidFill>
                  <a:srgbClr val="00B050"/>
                </a:solidFill>
              </a:rPr>
              <a:t>Legal</a:t>
            </a:r>
          </a:p>
        </p:txBody>
      </p:sp>
      <p:sp>
        <p:nvSpPr>
          <p:cNvPr id="7" name="Ellipse 6"/>
          <p:cNvSpPr/>
          <p:nvPr/>
        </p:nvSpPr>
        <p:spPr bwMode="auto">
          <a:xfrm>
            <a:off x="1363271" y="2895787"/>
            <a:ext cx="2754306" cy="10261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50625" tIns="26325" rIns="50625" bIns="26325" numCol="1" rtlCol="0" anchor="t" anchorCtr="0" compatLnSpc="1">
            <a:prstTxWarp prst="textNoShape">
              <a:avLst/>
            </a:prstTxWarp>
          </a:bodyPr>
          <a:lstStyle/>
          <a:p>
            <a:pPr defTabSz="514337" fontAlgn="base">
              <a:spcBef>
                <a:spcPct val="20000"/>
              </a:spcBef>
              <a:spcAft>
                <a:spcPct val="0"/>
              </a:spcAft>
            </a:pPr>
            <a:endParaRPr lang="nb-NO" sz="900" dirty="0"/>
          </a:p>
          <a:p>
            <a:pPr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 err="1"/>
              <a:t>Tax</a:t>
            </a:r>
            <a:r>
              <a:rPr lang="nb-NO" sz="900" dirty="0"/>
              <a:t> </a:t>
            </a:r>
            <a:r>
              <a:rPr lang="nb-NO" sz="900" dirty="0" err="1"/>
              <a:t>evasion</a:t>
            </a:r>
            <a:endParaRPr lang="nb-NO" sz="900" dirty="0"/>
          </a:p>
          <a:p>
            <a:pPr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 err="1">
                <a:solidFill>
                  <a:srgbClr val="FF0000"/>
                </a:solidFill>
              </a:rPr>
              <a:t>Crimial</a:t>
            </a:r>
            <a:endParaRPr lang="nb-NO" sz="900" dirty="0">
              <a:solidFill>
                <a:srgbClr val="FF0000"/>
              </a:solidFill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2888573" y="2895788"/>
            <a:ext cx="2606157" cy="1026114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  <a:extLst/>
        </p:spPr>
        <p:txBody>
          <a:bodyPr vert="horz" wrap="square" lIns="50625" tIns="26325" rIns="50625" bIns="26325" numCol="1" rtlCol="0" anchor="t" anchorCtr="0" compatLnSpc="1">
            <a:prstTxWarp prst="textNoShape">
              <a:avLst/>
            </a:prstTxWarp>
          </a:bodyPr>
          <a:lstStyle/>
          <a:p>
            <a:pPr algn="r" defTabSz="514337" fontAlgn="base">
              <a:spcBef>
                <a:spcPct val="20000"/>
              </a:spcBef>
              <a:spcAft>
                <a:spcPct val="0"/>
              </a:spcAft>
            </a:pPr>
            <a:endParaRPr lang="nb-NO" sz="900" dirty="0"/>
          </a:p>
          <a:p>
            <a:pPr algn="r" defTabSz="514337" fontAlgn="base">
              <a:spcBef>
                <a:spcPct val="20000"/>
              </a:spcBef>
              <a:spcAft>
                <a:spcPct val="0"/>
              </a:spcAft>
            </a:pPr>
            <a:r>
              <a:rPr lang="nb-NO" sz="900" dirty="0"/>
              <a:t>     </a:t>
            </a:r>
            <a:r>
              <a:rPr lang="nb-NO" sz="900" dirty="0" err="1"/>
              <a:t>Tax</a:t>
            </a:r>
            <a:r>
              <a:rPr lang="nb-NO" sz="900" dirty="0"/>
              <a:t> planning/</a:t>
            </a:r>
            <a:r>
              <a:rPr lang="nb-NO" sz="900" dirty="0" err="1"/>
              <a:t>Tax</a:t>
            </a:r>
            <a:r>
              <a:rPr lang="nb-NO" sz="900" dirty="0"/>
              <a:t> </a:t>
            </a:r>
            <a:r>
              <a:rPr lang="nb-NO" sz="900" dirty="0" err="1"/>
              <a:t>avoidance</a:t>
            </a:r>
            <a:endParaRPr lang="nb-NO" sz="900" dirty="0"/>
          </a:p>
        </p:txBody>
      </p:sp>
      <p:pic>
        <p:nvPicPr>
          <p:cNvPr id="10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438" y="4585156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05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b-NO" altLang="nb-NO" b="1" dirty="0">
                <a:solidFill>
                  <a:srgbClr val="214992"/>
                </a:solidFill>
              </a:rPr>
              <a:t>Transfer </a:t>
            </a:r>
            <a:r>
              <a:rPr lang="nb-NO" altLang="nb-NO" b="1" dirty="0" err="1">
                <a:solidFill>
                  <a:srgbClr val="214992"/>
                </a:solidFill>
              </a:rPr>
              <a:t>Pricing</a:t>
            </a:r>
            <a:r>
              <a:rPr lang="nb-NO" altLang="nb-NO" b="1" dirty="0">
                <a:solidFill>
                  <a:srgbClr val="214992"/>
                </a:solidFill>
              </a:rPr>
              <a:t> –</a:t>
            </a:r>
            <a:r>
              <a:rPr lang="en-US" altLang="nb-NO" b="1" dirty="0">
                <a:solidFill>
                  <a:srgbClr val="214992"/>
                </a:solidFill>
              </a:rPr>
              <a:t> the </a:t>
            </a:r>
            <a:r>
              <a:rPr lang="en-US" altLang="nb-NO" b="1" dirty="0" smtClean="0">
                <a:solidFill>
                  <a:srgbClr val="214992"/>
                </a:solidFill>
              </a:rPr>
              <a:t>Incentives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" y="81419"/>
            <a:ext cx="6857999" cy="4609578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52D6E771-8C49-410B-B31D-D54056A2057A}" type="slidenum">
              <a:rPr lang="en-GB" altLang="nb-NO" smtClean="0"/>
              <a:pPr/>
              <a:t>17</a:t>
            </a:fld>
            <a:endParaRPr lang="en-GB" altLang="nb-NO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2078850" y="1549796"/>
            <a:ext cx="0" cy="2469952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H="1">
            <a:off x="3803673" y="1567208"/>
            <a:ext cx="893" cy="2435126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2399517" y="2874915"/>
            <a:ext cx="1137495" cy="248209"/>
          </a:xfrm>
          <a:prstGeom prst="rect">
            <a:avLst/>
          </a:prstGeom>
          <a:solidFill>
            <a:srgbClr val="008000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buClr>
                <a:srgbClr val="008000"/>
              </a:buClr>
              <a:buFont typeface="Wingdings" pitchFamily="2" charset="2"/>
              <a:buNone/>
            </a:pPr>
            <a:r>
              <a:rPr lang="nb-NO" altLang="nb-NO" sz="1013" b="1" dirty="0">
                <a:solidFill>
                  <a:srgbClr val="2805F9"/>
                </a:solidFill>
              </a:rPr>
              <a:t>Income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3537012" y="2238996"/>
            <a:ext cx="2096052" cy="769496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>
            <a:off x="1282302" y="3016379"/>
            <a:ext cx="1081911" cy="9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399517" y="3495159"/>
            <a:ext cx="1137495" cy="273248"/>
          </a:xfrm>
          <a:prstGeom prst="rect">
            <a:avLst/>
          </a:prstGeom>
          <a:solidFill>
            <a:srgbClr val="F73A2B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buClr>
                <a:srgbClr val="008000"/>
              </a:buClr>
              <a:buFont typeface="Wingdings" pitchFamily="2" charset="2"/>
              <a:buNone/>
            </a:pPr>
            <a:r>
              <a:rPr lang="nb-NO" altLang="nb-NO" sz="1013" b="1" dirty="0" err="1">
                <a:solidFill>
                  <a:srgbClr val="2805F9"/>
                </a:solidFill>
              </a:rPr>
              <a:t>Expenses</a:t>
            </a:r>
            <a:r>
              <a:rPr lang="nb-NO" altLang="nb-NO" sz="1013" b="1" dirty="0">
                <a:solidFill>
                  <a:srgbClr val="2805F9"/>
                </a:solidFill>
              </a:rPr>
              <a:t>/</a:t>
            </a:r>
            <a:r>
              <a:rPr lang="nb-NO" altLang="nb-NO" sz="1013" b="1" dirty="0" err="1">
                <a:solidFill>
                  <a:srgbClr val="2805F9"/>
                </a:solidFill>
              </a:rPr>
              <a:t>Costs</a:t>
            </a:r>
            <a:endParaRPr lang="nb-NO" altLang="nb-NO" sz="1013" b="1" dirty="0">
              <a:solidFill>
                <a:srgbClr val="2805F9"/>
              </a:solidFill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 flipV="1">
            <a:off x="1322489" y="3665637"/>
            <a:ext cx="1077029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 flipV="1">
            <a:off x="3537012" y="3665637"/>
            <a:ext cx="972108" cy="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13" name="Title 1"/>
          <p:cNvSpPr>
            <a:spLocks/>
          </p:cNvSpPr>
          <p:nvPr/>
        </p:nvSpPr>
        <p:spPr bwMode="auto">
          <a:xfrm>
            <a:off x="722956" y="1827389"/>
            <a:ext cx="1179612" cy="635794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Foreign 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Regimes</a:t>
            </a:r>
          </a:p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(Direct)</a:t>
            </a:r>
          </a:p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 (</a:t>
            </a:r>
            <a:r>
              <a:rPr lang="nb-NO" altLang="nb-NO" sz="788" b="1" dirty="0" err="1">
                <a:solidFill>
                  <a:srgbClr val="214992"/>
                </a:solidFill>
              </a:rPr>
              <a:t>low</a:t>
            </a:r>
            <a:r>
              <a:rPr lang="nb-NO" altLang="nb-NO" sz="788" b="1" dirty="0">
                <a:solidFill>
                  <a:srgbClr val="214992"/>
                </a:solidFill>
              </a:rPr>
              <a:t> or non-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rate)</a:t>
            </a:r>
            <a:endParaRPr lang="en-US" altLang="nb-NO" sz="788" b="1" dirty="0">
              <a:solidFill>
                <a:srgbClr val="214992"/>
              </a:solidFill>
            </a:endParaRPr>
          </a:p>
        </p:txBody>
      </p:sp>
      <p:sp>
        <p:nvSpPr>
          <p:cNvPr id="14" name="Title 1"/>
          <p:cNvSpPr>
            <a:spLocks/>
          </p:cNvSpPr>
          <p:nvPr/>
        </p:nvSpPr>
        <p:spPr bwMode="auto">
          <a:xfrm>
            <a:off x="2268510" y="1844134"/>
            <a:ext cx="1168896" cy="388442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 err="1">
                <a:solidFill>
                  <a:srgbClr val="214992"/>
                </a:solidFill>
              </a:rPr>
              <a:t>SAI`s</a:t>
            </a:r>
            <a:r>
              <a:rPr lang="nb-NO" altLang="nb-NO" sz="788" b="1" dirty="0">
                <a:solidFill>
                  <a:srgbClr val="214992"/>
                </a:solidFill>
              </a:rPr>
              <a:t> 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Regime </a:t>
            </a:r>
            <a:br>
              <a:rPr lang="nb-NO" altLang="nb-NO" sz="788" b="1" dirty="0">
                <a:solidFill>
                  <a:srgbClr val="214992"/>
                </a:solidFill>
              </a:rPr>
            </a:br>
            <a:r>
              <a:rPr lang="nb-NO" altLang="nb-NO" sz="788" b="1" dirty="0">
                <a:solidFill>
                  <a:srgbClr val="214992"/>
                </a:solidFill>
              </a:rPr>
              <a:t>(marginal 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rate 30 %)</a:t>
            </a:r>
            <a:endParaRPr lang="en-US" altLang="nb-NO" sz="788" b="1" dirty="0">
              <a:solidFill>
                <a:srgbClr val="214992"/>
              </a:solidFill>
            </a:endParaRPr>
          </a:p>
        </p:txBody>
      </p:sp>
      <p:sp>
        <p:nvSpPr>
          <p:cNvPr id="15" name="Title 1"/>
          <p:cNvSpPr>
            <a:spLocks/>
          </p:cNvSpPr>
          <p:nvPr/>
        </p:nvSpPr>
        <p:spPr bwMode="auto">
          <a:xfrm>
            <a:off x="3948215" y="1827388"/>
            <a:ext cx="1174254" cy="571109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 err="1">
                <a:solidFill>
                  <a:srgbClr val="214992"/>
                </a:solidFill>
              </a:rPr>
              <a:t>Flow</a:t>
            </a:r>
            <a:r>
              <a:rPr lang="nb-NO" altLang="nb-NO" sz="788" b="1" dirty="0">
                <a:solidFill>
                  <a:srgbClr val="214992"/>
                </a:solidFill>
              </a:rPr>
              <a:t> </a:t>
            </a:r>
            <a:r>
              <a:rPr lang="nb-NO" altLang="nb-NO" sz="788" b="1" dirty="0" err="1">
                <a:solidFill>
                  <a:srgbClr val="214992"/>
                </a:solidFill>
              </a:rPr>
              <a:t>through</a:t>
            </a:r>
            <a:r>
              <a:rPr lang="nb-NO" altLang="nb-NO" sz="788" b="1" dirty="0">
                <a:solidFill>
                  <a:srgbClr val="214992"/>
                </a:solidFill>
              </a:rPr>
              <a:t> 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Regimes</a:t>
            </a:r>
          </a:p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(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rate 30 %)</a:t>
            </a:r>
            <a:endParaRPr lang="en-US" altLang="nb-NO" sz="788" b="1" dirty="0">
              <a:solidFill>
                <a:srgbClr val="214992"/>
              </a:solidFill>
            </a:endParaRPr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 flipH="1">
            <a:off x="5411538" y="1526658"/>
            <a:ext cx="893" cy="2435126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  <p:sp>
        <p:nvSpPr>
          <p:cNvPr id="19" name="Title 1"/>
          <p:cNvSpPr>
            <a:spLocks/>
          </p:cNvSpPr>
          <p:nvPr/>
        </p:nvSpPr>
        <p:spPr bwMode="auto">
          <a:xfrm>
            <a:off x="5633064" y="1833266"/>
            <a:ext cx="1179612" cy="635794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6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buChar char="•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85000"/>
              <a:defRPr sz="1200">
                <a:solidFill>
                  <a:srgbClr val="000000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Foreign 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Regimes</a:t>
            </a:r>
          </a:p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(</a:t>
            </a:r>
            <a:r>
              <a:rPr lang="nb-NO" altLang="nb-NO" sz="788" b="1" dirty="0" err="1">
                <a:solidFill>
                  <a:srgbClr val="214992"/>
                </a:solidFill>
              </a:rPr>
              <a:t>Indirect</a:t>
            </a:r>
            <a:r>
              <a:rPr lang="nb-NO" altLang="nb-NO" sz="788" b="1" dirty="0">
                <a:solidFill>
                  <a:srgbClr val="214992"/>
                </a:solidFill>
              </a:rPr>
              <a:t>)</a:t>
            </a:r>
          </a:p>
          <a:p>
            <a:pPr algn="ctr">
              <a:lnSpc>
                <a:spcPts val="1575"/>
              </a:lnSpc>
              <a:spcBef>
                <a:spcPct val="0"/>
              </a:spcBef>
              <a:buClrTx/>
              <a:buSzTx/>
              <a:buNone/>
            </a:pPr>
            <a:r>
              <a:rPr lang="nb-NO" altLang="nb-NO" sz="788" b="1" dirty="0">
                <a:solidFill>
                  <a:srgbClr val="214992"/>
                </a:solidFill>
              </a:rPr>
              <a:t> (</a:t>
            </a:r>
            <a:r>
              <a:rPr lang="nb-NO" altLang="nb-NO" sz="788" b="1" dirty="0" err="1">
                <a:solidFill>
                  <a:srgbClr val="214992"/>
                </a:solidFill>
              </a:rPr>
              <a:t>low</a:t>
            </a:r>
            <a:r>
              <a:rPr lang="nb-NO" altLang="nb-NO" sz="788" b="1" dirty="0">
                <a:solidFill>
                  <a:srgbClr val="214992"/>
                </a:solidFill>
              </a:rPr>
              <a:t> or non-</a:t>
            </a:r>
            <a:r>
              <a:rPr lang="nb-NO" altLang="nb-NO" sz="788" b="1" dirty="0" err="1">
                <a:solidFill>
                  <a:srgbClr val="214992"/>
                </a:solidFill>
              </a:rPr>
              <a:t>tax</a:t>
            </a:r>
            <a:r>
              <a:rPr lang="nb-NO" altLang="nb-NO" sz="788" b="1" dirty="0">
                <a:solidFill>
                  <a:srgbClr val="214992"/>
                </a:solidFill>
              </a:rPr>
              <a:t> rate)</a:t>
            </a:r>
            <a:endParaRPr lang="en-US" altLang="nb-NO" sz="788" b="1" dirty="0">
              <a:solidFill>
                <a:srgbClr val="214992"/>
              </a:solidFill>
            </a:endParaRPr>
          </a:p>
        </p:txBody>
      </p:sp>
      <p:sp>
        <p:nvSpPr>
          <p:cNvPr id="20" name="Line 14"/>
          <p:cNvSpPr>
            <a:spLocks noChangeShapeType="1"/>
          </p:cNvSpPr>
          <p:nvPr/>
        </p:nvSpPr>
        <p:spPr bwMode="auto">
          <a:xfrm flipH="1">
            <a:off x="4563126" y="2518382"/>
            <a:ext cx="1639998" cy="114725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b-NO" sz="900"/>
          </a:p>
        </p:txBody>
      </p:sp>
    </p:spTree>
    <p:extLst>
      <p:ext uri="{BB962C8B-B14F-4D97-AF65-F5344CB8AC3E}">
        <p14:creationId xmlns:p14="http://schemas.microsoft.com/office/powerpoint/2010/main" val="374597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985A5986-CDBB-48E5-973C-B88ED1D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 smtClean="0"/>
              <a:t>Excersise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86EA70E9-63C8-4ED8-AD3B-ECA471DB40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931479"/>
            <a:ext cx="5013897" cy="3585736"/>
          </a:xfrm>
        </p:spPr>
        <p:txBody>
          <a:bodyPr>
            <a:normAutofit fontScale="92500" lnSpcReduction="10000"/>
          </a:bodyPr>
          <a:lstStyle/>
          <a:p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country`s</a:t>
            </a:r>
            <a:r>
              <a:rPr lang="nb-NO" dirty="0"/>
              <a:t> </a:t>
            </a:r>
            <a:r>
              <a:rPr lang="nb-NO" dirty="0" err="1"/>
              <a:t>principal</a:t>
            </a:r>
            <a:r>
              <a:rPr lang="nb-NO" dirty="0"/>
              <a:t> </a:t>
            </a:r>
            <a:r>
              <a:rPr lang="nb-NO" dirty="0" err="1"/>
              <a:t>revenue</a:t>
            </a:r>
            <a:r>
              <a:rPr lang="nb-NO" dirty="0"/>
              <a:t> system for </a:t>
            </a:r>
            <a:r>
              <a:rPr lang="nb-NO" dirty="0" smtClean="0"/>
              <a:t>Petroleum </a:t>
            </a:r>
            <a:r>
              <a:rPr lang="nb-NO" dirty="0" err="1" smtClean="0"/>
              <a:t>operations</a:t>
            </a:r>
            <a:r>
              <a:rPr lang="nb-NO" dirty="0" smtClean="0"/>
              <a:t>?</a:t>
            </a:r>
            <a:endParaRPr lang="nb-NO" dirty="0"/>
          </a:p>
          <a:p>
            <a:endParaRPr lang="nb-NO" dirty="0" smtClean="0"/>
          </a:p>
          <a:p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country`s</a:t>
            </a:r>
            <a:r>
              <a:rPr lang="nb-NO" dirty="0"/>
              <a:t> </a:t>
            </a:r>
            <a:r>
              <a:rPr lang="nb-NO" dirty="0" err="1"/>
              <a:t>principal</a:t>
            </a:r>
            <a:r>
              <a:rPr lang="nb-NO" dirty="0"/>
              <a:t> </a:t>
            </a:r>
            <a:r>
              <a:rPr lang="nb-NO" dirty="0" err="1"/>
              <a:t>revenue</a:t>
            </a:r>
            <a:r>
              <a:rPr lang="nb-NO" dirty="0"/>
              <a:t> system for </a:t>
            </a:r>
            <a:r>
              <a:rPr lang="nb-NO" dirty="0" err="1" smtClean="0"/>
              <a:t>other</a:t>
            </a:r>
            <a:r>
              <a:rPr lang="nb-NO" dirty="0" smtClean="0"/>
              <a:t> EI?</a:t>
            </a:r>
          </a:p>
          <a:p>
            <a:endParaRPr lang="nb-NO" dirty="0"/>
          </a:p>
          <a:p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err="1"/>
              <a:t>country`s</a:t>
            </a:r>
            <a:r>
              <a:rPr lang="nb-NO" dirty="0"/>
              <a:t> </a:t>
            </a:r>
            <a:r>
              <a:rPr lang="nb-NO" dirty="0" err="1" smtClean="0"/>
              <a:t>corporate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rate </a:t>
            </a:r>
            <a:r>
              <a:rPr lang="nb-NO" dirty="0" err="1" smtClean="0"/>
              <a:t>on</a:t>
            </a:r>
            <a:r>
              <a:rPr lang="nb-NO" dirty="0" smtClean="0"/>
              <a:t> Petroleum Operations?</a:t>
            </a:r>
          </a:p>
          <a:p>
            <a:endParaRPr lang="nb-NO" dirty="0" smtClean="0"/>
          </a:p>
          <a:p>
            <a:r>
              <a:rPr lang="nb-NO" dirty="0" err="1"/>
              <a:t>What</a:t>
            </a:r>
            <a:r>
              <a:rPr lang="nb-NO" dirty="0"/>
              <a:t> </a:t>
            </a:r>
            <a:r>
              <a:rPr lang="nb-NO" dirty="0" err="1" smtClean="0"/>
              <a:t>direct</a:t>
            </a:r>
            <a:r>
              <a:rPr lang="nb-NO" dirty="0" smtClean="0"/>
              <a:t> and </a:t>
            </a:r>
            <a:r>
              <a:rPr lang="nb-NO" dirty="0" err="1" smtClean="0"/>
              <a:t>indirect</a:t>
            </a:r>
            <a:r>
              <a:rPr lang="nb-NO" dirty="0" smtClean="0"/>
              <a:t> </a:t>
            </a:r>
            <a:r>
              <a:rPr lang="nb-NO" dirty="0" err="1" smtClean="0"/>
              <a:t>revenues</a:t>
            </a:r>
            <a:r>
              <a:rPr lang="nb-NO" dirty="0" smtClean="0"/>
              <a:t> </a:t>
            </a:r>
            <a:r>
              <a:rPr lang="nb-NO" dirty="0" err="1" smtClean="0"/>
              <a:t>does</a:t>
            </a:r>
            <a:r>
              <a:rPr lang="nb-NO" dirty="0" smtClean="0"/>
              <a:t> </a:t>
            </a:r>
            <a:r>
              <a:rPr lang="nb-NO" dirty="0" err="1"/>
              <a:t>your</a:t>
            </a:r>
            <a:r>
              <a:rPr lang="nb-NO" dirty="0"/>
              <a:t> </a:t>
            </a:r>
            <a:r>
              <a:rPr lang="nb-NO" dirty="0" smtClean="0"/>
              <a:t>country </a:t>
            </a:r>
            <a:r>
              <a:rPr lang="nb-NO" dirty="0" err="1" smtClean="0"/>
              <a:t>recieve</a:t>
            </a:r>
            <a:r>
              <a:rPr lang="nb-NO" dirty="0" smtClean="0"/>
              <a:t> from Petroleum </a:t>
            </a:r>
            <a:r>
              <a:rPr lang="nb-NO" dirty="0"/>
              <a:t>O</a:t>
            </a:r>
            <a:r>
              <a:rPr lang="nb-NO" dirty="0" smtClean="0"/>
              <a:t>perations?</a:t>
            </a:r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endParaRPr lang="en-ZA" dirty="0"/>
          </a:p>
        </p:txBody>
      </p:sp>
      <p:pic>
        <p:nvPicPr>
          <p:cNvPr id="9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715" y="4578578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997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878" y="4289045"/>
            <a:ext cx="1440000" cy="7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xmlns="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99" y="434176"/>
            <a:ext cx="5985537" cy="599906"/>
          </a:xfrm>
        </p:spPr>
        <p:txBody>
          <a:bodyPr/>
          <a:lstStyle/>
          <a:p>
            <a:r>
              <a:rPr lang="en-ZA" dirty="0" smtClean="0"/>
              <a:t>Intended learning </a:t>
            </a:r>
            <a:r>
              <a:rPr lang="en-ZA" dirty="0"/>
              <a:t>objectives</a:t>
            </a:r>
            <a:br>
              <a:rPr lang="en-ZA" dirty="0"/>
            </a:b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617" y="1440070"/>
            <a:ext cx="6337483" cy="3063285"/>
          </a:xfrm>
        </p:spPr>
        <p:txBody>
          <a:bodyPr/>
          <a:lstStyle/>
          <a:p>
            <a:endParaRPr lang="en-ZA" dirty="0" smtClean="0"/>
          </a:p>
          <a:p>
            <a:r>
              <a:rPr lang="en-ZA" dirty="0" smtClean="0"/>
              <a:t>Present an overview </a:t>
            </a:r>
            <a:r>
              <a:rPr lang="en-ZA" dirty="0"/>
              <a:t>of different revenue regimes </a:t>
            </a:r>
            <a:endParaRPr lang="en-ZA" dirty="0" smtClean="0"/>
          </a:p>
          <a:p>
            <a:endParaRPr lang="en-ZA" dirty="0"/>
          </a:p>
          <a:p>
            <a:r>
              <a:rPr lang="en-ZA" dirty="0" smtClean="0"/>
              <a:t>Understand </a:t>
            </a:r>
            <a:r>
              <a:rPr lang="en-ZA" dirty="0"/>
              <a:t>how revenues are derived from petroleum </a:t>
            </a:r>
            <a:r>
              <a:rPr lang="en-ZA" dirty="0" smtClean="0"/>
              <a:t>operations</a:t>
            </a:r>
          </a:p>
          <a:p>
            <a:endParaRPr lang="en-ZA" dirty="0" smtClean="0"/>
          </a:p>
          <a:p>
            <a:r>
              <a:rPr lang="en-ZA" dirty="0" smtClean="0"/>
              <a:t>Distinguish between various revenues from Petroleum Operations and their materiality</a:t>
            </a:r>
          </a:p>
          <a:p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846BD522-35FB-41D6-B1BE-42EDC083A0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2757" y="1034082"/>
            <a:ext cx="5014397" cy="303384"/>
          </a:xfrm>
        </p:spPr>
        <p:txBody>
          <a:bodyPr/>
          <a:lstStyle/>
          <a:p>
            <a:pPr algn="ctr"/>
            <a:r>
              <a:rPr lang="en-ZA" dirty="0" smtClean="0"/>
              <a:t>Be able to: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6140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368" y="200601"/>
            <a:ext cx="6135329" cy="725497"/>
          </a:xfrm>
        </p:spPr>
        <p:txBody>
          <a:bodyPr/>
          <a:lstStyle/>
          <a:p>
            <a:pPr algn="ctr"/>
            <a:r>
              <a:rPr lang="nb-NO" dirty="0" smtClean="0"/>
              <a:t>Main </a:t>
            </a:r>
            <a:r>
              <a:rPr lang="nb-NO" dirty="0" err="1"/>
              <a:t>revenue</a:t>
            </a:r>
            <a:r>
              <a:rPr lang="nb-NO" dirty="0"/>
              <a:t> regimes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88" y="1453929"/>
            <a:ext cx="5715925" cy="30632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Contract</a:t>
            </a:r>
            <a:r>
              <a:rPr lang="nb-N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nb-NO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based</a:t>
            </a:r>
            <a:r>
              <a:rPr lang="nb-N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Concessionary</a:t>
            </a:r>
            <a:r>
              <a:rPr lang="nb-NO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/</a:t>
            </a:r>
            <a:r>
              <a:rPr lang="nb-NO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Licence</a:t>
            </a:r>
            <a:r>
              <a:rPr lang="nb-NO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nb-N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Technical service </a:t>
            </a:r>
            <a:r>
              <a:rPr lang="nb-NO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agreements</a:t>
            </a:r>
            <a:endParaRPr lang="nb-NO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878" y="4289045"/>
            <a:ext cx="1440000" cy="7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663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985A5986-CDBB-48E5-973C-B88ED1D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Main Revenue Regimes - Petroleum </a:t>
            </a:r>
            <a:r>
              <a:rPr lang="nb-NO" dirty="0" err="1"/>
              <a:t>operations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86EA70E9-63C8-4ED8-AD3B-ECA471DB40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368311"/>
            <a:ext cx="5013897" cy="344709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b-NO" dirty="0" smtClean="0">
                <a:solidFill>
                  <a:schemeClr val="tx1"/>
                </a:solidFill>
              </a:rPr>
              <a:t>Production </a:t>
            </a:r>
            <a:r>
              <a:rPr lang="nb-NO" dirty="0" err="1" smtClean="0">
                <a:solidFill>
                  <a:schemeClr val="tx1"/>
                </a:solidFill>
              </a:rPr>
              <a:t>sharing</a:t>
            </a:r>
            <a:r>
              <a:rPr lang="nb-NO" dirty="0" smtClean="0">
                <a:solidFill>
                  <a:schemeClr val="tx1"/>
                </a:solidFill>
              </a:rPr>
              <a:t> system (PSA/PSC)</a:t>
            </a:r>
          </a:p>
          <a:p>
            <a:pPr marL="465330" lvl="1" indent="-342900"/>
            <a:r>
              <a:rPr lang="nb-NO" dirty="0" err="1" smtClean="0">
                <a:solidFill>
                  <a:schemeClr val="tx1"/>
                </a:solidFill>
              </a:rPr>
              <a:t>Economic</a:t>
            </a:r>
            <a:r>
              <a:rPr lang="nb-NO" dirty="0" smtClean="0">
                <a:solidFill>
                  <a:schemeClr val="tx1"/>
                </a:solidFill>
              </a:rPr>
              <a:t> risk </a:t>
            </a:r>
            <a:r>
              <a:rPr lang="nb-NO" dirty="0" err="1" smtClean="0">
                <a:solidFill>
                  <a:schemeClr val="tx1"/>
                </a:solidFill>
              </a:rPr>
              <a:t>on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Contractor</a:t>
            </a:r>
            <a:r>
              <a:rPr lang="nb-NO" dirty="0" smtClean="0">
                <a:solidFill>
                  <a:schemeClr val="tx1"/>
                </a:solidFill>
              </a:rPr>
              <a:t> (Petroleum Company) </a:t>
            </a:r>
          </a:p>
          <a:p>
            <a:pPr marL="465330" lvl="1" indent="-342900"/>
            <a:r>
              <a:rPr lang="nb-NO" dirty="0" err="1" smtClean="0">
                <a:solidFill>
                  <a:schemeClr val="tx1"/>
                </a:solidFill>
              </a:rPr>
              <a:t>Available</a:t>
            </a:r>
            <a:r>
              <a:rPr lang="nb-NO" dirty="0" smtClean="0">
                <a:solidFill>
                  <a:schemeClr val="tx1"/>
                </a:solidFill>
              </a:rPr>
              <a:t> petroleum is </a:t>
            </a:r>
            <a:r>
              <a:rPr lang="nb-NO" dirty="0" err="1" smtClean="0">
                <a:solidFill>
                  <a:schemeClr val="tx1"/>
                </a:solidFill>
              </a:rPr>
              <a:t>shared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between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the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parties</a:t>
            </a:r>
            <a:endParaRPr lang="nb-NO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dirty="0">
                <a:solidFill>
                  <a:schemeClr val="tx1"/>
                </a:solidFill>
              </a:rPr>
              <a:t>Revenues (IOC petroleum </a:t>
            </a:r>
            <a:r>
              <a:rPr lang="nb-NO" dirty="0" err="1">
                <a:solidFill>
                  <a:schemeClr val="tx1"/>
                </a:solidFill>
              </a:rPr>
              <a:t>profits</a:t>
            </a:r>
            <a:r>
              <a:rPr lang="nb-NO" dirty="0">
                <a:solidFill>
                  <a:schemeClr val="tx1"/>
                </a:solidFill>
              </a:rPr>
              <a:t>) </a:t>
            </a:r>
            <a:r>
              <a:rPr lang="nb-NO" dirty="0" err="1">
                <a:solidFill>
                  <a:schemeClr val="tx1"/>
                </a:solidFill>
              </a:rPr>
              <a:t>are</a:t>
            </a:r>
            <a:r>
              <a:rPr lang="nb-NO" dirty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taxed</a:t>
            </a:r>
            <a:r>
              <a:rPr lang="nb-NO" dirty="0">
                <a:solidFill>
                  <a:schemeClr val="tx1"/>
                </a:solidFill>
              </a:rPr>
              <a:t>	</a:t>
            </a:r>
            <a:endParaRPr lang="nb-NO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i="1" dirty="0" err="1" smtClean="0">
                <a:solidFill>
                  <a:schemeClr val="tx1"/>
                </a:solidFill>
              </a:rPr>
              <a:t>Contractor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owns</a:t>
            </a:r>
            <a:r>
              <a:rPr lang="nb-NO" i="1" dirty="0" smtClean="0">
                <a:solidFill>
                  <a:schemeClr val="tx1"/>
                </a:solidFill>
              </a:rPr>
              <a:t> a </a:t>
            </a:r>
            <a:r>
              <a:rPr lang="nb-NO" i="1" dirty="0" err="1" smtClean="0">
                <a:solidFill>
                  <a:schemeClr val="tx1"/>
                </a:solidFill>
              </a:rPr>
              <a:t>share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of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resource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once</a:t>
            </a:r>
            <a:r>
              <a:rPr lang="nb-NO" i="1" dirty="0" smtClean="0">
                <a:solidFill>
                  <a:schemeClr val="tx1"/>
                </a:solidFill>
              </a:rPr>
              <a:t> it is </a:t>
            </a:r>
            <a:r>
              <a:rPr lang="nb-NO" i="1" dirty="0" err="1" smtClean="0">
                <a:solidFill>
                  <a:schemeClr val="tx1"/>
                </a:solidFill>
              </a:rPr>
              <a:t>extracted</a:t>
            </a:r>
            <a:r>
              <a:rPr lang="nb-NO" i="1" dirty="0" smtClean="0">
                <a:solidFill>
                  <a:schemeClr val="tx1"/>
                </a:solidFill>
              </a:rPr>
              <a:t>:</a:t>
            </a:r>
          </a:p>
          <a:p>
            <a:pPr marL="465330" lvl="1" indent="-342900"/>
            <a:r>
              <a:rPr lang="nb-NO" sz="800" i="1" dirty="0" smtClean="0">
                <a:solidFill>
                  <a:schemeClr val="tx1"/>
                </a:solidFill>
              </a:rPr>
              <a:t>Afghanistan, </a:t>
            </a:r>
            <a:r>
              <a:rPr lang="nb-NO" sz="800" i="1" dirty="0" err="1" smtClean="0">
                <a:solidFill>
                  <a:schemeClr val="tx1"/>
                </a:solidFill>
              </a:rPr>
              <a:t>Azerbaijanibya</a:t>
            </a:r>
            <a:r>
              <a:rPr lang="nb-NO" sz="800" i="1" dirty="0" smtClean="0">
                <a:solidFill>
                  <a:schemeClr val="tx1"/>
                </a:solidFill>
              </a:rPr>
              <a:t>, Ghana*, Indonesia, Libya, Timor-Leste, Uganda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b-NO" dirty="0" err="1" smtClean="0">
                <a:solidFill>
                  <a:schemeClr val="tx1"/>
                </a:solidFill>
              </a:rPr>
              <a:t>Concessionary</a:t>
            </a:r>
            <a:r>
              <a:rPr lang="nb-NO" dirty="0" smtClean="0">
                <a:solidFill>
                  <a:schemeClr val="tx1"/>
                </a:solidFill>
              </a:rPr>
              <a:t>/</a:t>
            </a:r>
            <a:r>
              <a:rPr lang="nb-NO" dirty="0" err="1" smtClean="0">
                <a:solidFill>
                  <a:schemeClr val="tx1"/>
                </a:solidFill>
              </a:rPr>
              <a:t>Licence</a:t>
            </a:r>
            <a:r>
              <a:rPr lang="nb-NO" dirty="0" smtClean="0">
                <a:solidFill>
                  <a:schemeClr val="tx1"/>
                </a:solidFill>
              </a:rPr>
              <a:t> system</a:t>
            </a:r>
          </a:p>
          <a:p>
            <a:pPr marL="465330" lvl="1" indent="-342900"/>
            <a:r>
              <a:rPr lang="nb-NO" dirty="0" err="1" smtClean="0">
                <a:solidFill>
                  <a:schemeClr val="tx1"/>
                </a:solidFill>
              </a:rPr>
              <a:t>Economic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>
                <a:solidFill>
                  <a:schemeClr val="tx1"/>
                </a:solidFill>
              </a:rPr>
              <a:t>risk </a:t>
            </a:r>
            <a:r>
              <a:rPr lang="nb-NO" dirty="0" err="1">
                <a:solidFill>
                  <a:schemeClr val="tx1"/>
                </a:solidFill>
              </a:rPr>
              <a:t>on</a:t>
            </a:r>
            <a:r>
              <a:rPr lang="nb-NO" dirty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Government</a:t>
            </a:r>
            <a:endParaRPr lang="nb-NO" dirty="0">
              <a:solidFill>
                <a:schemeClr val="tx1"/>
              </a:solidFill>
            </a:endParaRPr>
          </a:p>
          <a:p>
            <a:pPr marL="465330" lvl="1" indent="-342900"/>
            <a:r>
              <a:rPr lang="nb-NO" dirty="0" smtClean="0">
                <a:solidFill>
                  <a:schemeClr val="tx1"/>
                </a:solidFill>
              </a:rPr>
              <a:t>Revenues (IOC petroleum </a:t>
            </a:r>
            <a:r>
              <a:rPr lang="nb-NO" dirty="0" err="1" smtClean="0">
                <a:solidFill>
                  <a:schemeClr val="tx1"/>
                </a:solidFill>
              </a:rPr>
              <a:t>profits</a:t>
            </a:r>
            <a:r>
              <a:rPr lang="nb-NO" dirty="0" smtClean="0">
                <a:solidFill>
                  <a:schemeClr val="tx1"/>
                </a:solidFill>
              </a:rPr>
              <a:t>) </a:t>
            </a:r>
            <a:r>
              <a:rPr lang="nb-NO" dirty="0" err="1" smtClean="0">
                <a:solidFill>
                  <a:schemeClr val="tx1"/>
                </a:solidFill>
              </a:rPr>
              <a:t>are</a:t>
            </a:r>
            <a:r>
              <a:rPr lang="nb-NO" dirty="0" smtClean="0">
                <a:solidFill>
                  <a:schemeClr val="tx1"/>
                </a:solidFill>
              </a:rPr>
              <a:t> </a:t>
            </a:r>
            <a:r>
              <a:rPr lang="nb-NO" dirty="0" err="1" smtClean="0">
                <a:solidFill>
                  <a:schemeClr val="tx1"/>
                </a:solidFill>
              </a:rPr>
              <a:t>taxed</a:t>
            </a:r>
            <a:endParaRPr lang="nb-NO" i="1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i="1" dirty="0" err="1" smtClean="0">
                <a:solidFill>
                  <a:schemeClr val="tx1"/>
                </a:solidFill>
              </a:rPr>
              <a:t>Contractor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owns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resource</a:t>
            </a:r>
            <a:r>
              <a:rPr lang="nb-NO" i="1" dirty="0" smtClean="0">
                <a:solidFill>
                  <a:schemeClr val="tx1"/>
                </a:solidFill>
              </a:rPr>
              <a:t> in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ground</a:t>
            </a:r>
            <a:r>
              <a:rPr lang="nb-NO" i="1" dirty="0" smtClean="0">
                <a:solidFill>
                  <a:schemeClr val="tx1"/>
                </a:solidFill>
              </a:rPr>
              <a:t>*:</a:t>
            </a:r>
          </a:p>
          <a:p>
            <a:pPr marL="0" indent="0">
              <a:buNone/>
            </a:pPr>
            <a:r>
              <a:rPr lang="nb-NO" sz="1000" i="1" dirty="0">
                <a:solidFill>
                  <a:schemeClr val="tx1"/>
                </a:solidFill>
              </a:rPr>
              <a:t> </a:t>
            </a:r>
            <a:r>
              <a:rPr lang="nb-NO" sz="1000" i="1" dirty="0" smtClean="0">
                <a:solidFill>
                  <a:schemeClr val="tx1"/>
                </a:solidFill>
              </a:rPr>
              <a:t>     Norway, Brazil, Egypt, Tunisia, Colombia, Ghana*, Argentina</a:t>
            </a:r>
            <a:endParaRPr lang="nb-NO" sz="1000" i="1" dirty="0">
              <a:solidFill>
                <a:schemeClr val="tx1"/>
              </a:solidFill>
            </a:endParaRPr>
          </a:p>
          <a:p>
            <a:pPr marL="342900" indent="-342900"/>
            <a:endParaRPr lang="nb-N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b-NO" dirty="0">
                <a:solidFill>
                  <a:schemeClr val="tx1"/>
                </a:solidFill>
              </a:rPr>
              <a:t>Technical service </a:t>
            </a:r>
            <a:r>
              <a:rPr lang="nb-NO" dirty="0" err="1" smtClean="0">
                <a:solidFill>
                  <a:schemeClr val="tx1"/>
                </a:solidFill>
              </a:rPr>
              <a:t>agreements</a:t>
            </a:r>
            <a:endParaRPr lang="nb-NO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dirty="0" err="1">
                <a:solidFill>
                  <a:schemeClr val="tx1"/>
                </a:solidFill>
              </a:rPr>
              <a:t>Economic</a:t>
            </a:r>
            <a:r>
              <a:rPr lang="nb-NO" dirty="0">
                <a:solidFill>
                  <a:schemeClr val="tx1"/>
                </a:solidFill>
              </a:rPr>
              <a:t> risk </a:t>
            </a:r>
            <a:r>
              <a:rPr lang="nb-NO" dirty="0" err="1">
                <a:solidFill>
                  <a:schemeClr val="tx1"/>
                </a:solidFill>
              </a:rPr>
              <a:t>on</a:t>
            </a:r>
            <a:r>
              <a:rPr lang="nb-NO" dirty="0">
                <a:solidFill>
                  <a:schemeClr val="tx1"/>
                </a:solidFill>
              </a:rPr>
              <a:t> </a:t>
            </a:r>
            <a:r>
              <a:rPr lang="nb-NO" dirty="0" err="1">
                <a:solidFill>
                  <a:schemeClr val="tx1"/>
                </a:solidFill>
              </a:rPr>
              <a:t>Government</a:t>
            </a:r>
            <a:endParaRPr lang="nb-NO" dirty="0">
              <a:solidFill>
                <a:schemeClr val="tx1"/>
              </a:solidFill>
            </a:endParaRPr>
          </a:p>
          <a:p>
            <a:pPr marL="465330" lvl="1" indent="-342900"/>
            <a:r>
              <a:rPr lang="nb-NO" i="1" dirty="0" err="1" smtClean="0">
                <a:solidFill>
                  <a:schemeClr val="tx1"/>
                </a:solidFill>
              </a:rPr>
              <a:t>Contractor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recieves</a:t>
            </a:r>
            <a:r>
              <a:rPr lang="nb-NO" i="1" dirty="0" smtClean="0">
                <a:solidFill>
                  <a:schemeClr val="tx1"/>
                </a:solidFill>
              </a:rPr>
              <a:t> a </a:t>
            </a:r>
            <a:r>
              <a:rPr lang="nb-NO" i="1" dirty="0" err="1" smtClean="0">
                <a:solidFill>
                  <a:schemeClr val="tx1"/>
                </a:solidFill>
              </a:rPr>
              <a:t>fee</a:t>
            </a:r>
            <a:r>
              <a:rPr lang="nb-NO" i="1" dirty="0" smtClean="0">
                <a:solidFill>
                  <a:schemeClr val="tx1"/>
                </a:solidFill>
              </a:rPr>
              <a:t> for </a:t>
            </a:r>
            <a:r>
              <a:rPr lang="nb-NO" i="1" dirty="0" err="1" smtClean="0">
                <a:solidFill>
                  <a:schemeClr val="tx1"/>
                </a:solidFill>
              </a:rPr>
              <a:t>extracting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resource</a:t>
            </a:r>
            <a:endParaRPr lang="nb-NO" i="1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i="1" dirty="0" err="1" smtClean="0">
                <a:solidFill>
                  <a:schemeClr val="tx1"/>
                </a:solidFill>
              </a:rPr>
              <a:t>Fees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are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taxed</a:t>
            </a:r>
            <a:endParaRPr lang="nb-NO" i="1" dirty="0" smtClean="0">
              <a:solidFill>
                <a:schemeClr val="tx1"/>
              </a:solidFill>
            </a:endParaRPr>
          </a:p>
          <a:p>
            <a:pPr marL="465330" lvl="1" indent="-342900"/>
            <a:r>
              <a:rPr lang="nb-NO" i="1" dirty="0" err="1" smtClean="0">
                <a:solidFill>
                  <a:schemeClr val="tx1"/>
                </a:solidFill>
              </a:rPr>
              <a:t>Government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owns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resources</a:t>
            </a:r>
            <a:r>
              <a:rPr lang="nb-NO" i="1" dirty="0" smtClean="0">
                <a:solidFill>
                  <a:schemeClr val="tx1"/>
                </a:solidFill>
              </a:rPr>
              <a:t> in </a:t>
            </a:r>
            <a:r>
              <a:rPr lang="nb-NO" i="1" dirty="0" err="1" smtClean="0">
                <a:solidFill>
                  <a:schemeClr val="tx1"/>
                </a:solidFill>
              </a:rPr>
              <a:t>the</a:t>
            </a:r>
            <a:r>
              <a:rPr lang="nb-NO" i="1" dirty="0" smtClean="0">
                <a:solidFill>
                  <a:schemeClr val="tx1"/>
                </a:solidFill>
              </a:rPr>
              <a:t> </a:t>
            </a:r>
            <a:r>
              <a:rPr lang="nb-NO" i="1" dirty="0" err="1" smtClean="0">
                <a:solidFill>
                  <a:schemeClr val="tx1"/>
                </a:solidFill>
              </a:rPr>
              <a:t>ground</a:t>
            </a:r>
            <a:r>
              <a:rPr lang="nb-NO" i="1" dirty="0" smtClean="0">
                <a:solidFill>
                  <a:schemeClr val="tx1"/>
                </a:solidFill>
              </a:rPr>
              <a:t>:</a:t>
            </a:r>
          </a:p>
          <a:p>
            <a:pPr marL="465330" lvl="1" indent="-342900"/>
            <a:r>
              <a:rPr lang="nb-NO" sz="800" i="1" dirty="0" err="1" smtClean="0">
                <a:solidFill>
                  <a:schemeClr val="tx1"/>
                </a:solidFill>
              </a:rPr>
              <a:t>Iraq</a:t>
            </a:r>
            <a:r>
              <a:rPr lang="nb-NO" sz="800" i="1" dirty="0" smtClean="0">
                <a:solidFill>
                  <a:schemeClr val="tx1"/>
                </a:solidFill>
              </a:rPr>
              <a:t>, Bolivia, Peru, Ecuador, Mexico, </a:t>
            </a:r>
            <a:r>
              <a:rPr lang="nb-NO" sz="800" i="1" dirty="0" err="1" smtClean="0">
                <a:solidFill>
                  <a:schemeClr val="tx1"/>
                </a:solidFill>
              </a:rPr>
              <a:t>Philipines</a:t>
            </a:r>
            <a:r>
              <a:rPr lang="nb-NO" sz="800" i="1" dirty="0" smtClean="0">
                <a:solidFill>
                  <a:schemeClr val="tx1"/>
                </a:solidFill>
              </a:rPr>
              <a:t>, </a:t>
            </a:r>
            <a:endParaRPr lang="nb-NO" i="1" dirty="0">
              <a:solidFill>
                <a:schemeClr val="tx1"/>
              </a:solidFill>
            </a:endParaRPr>
          </a:p>
          <a:p>
            <a:endParaRPr lang="en-ZA" dirty="0" smtClean="0"/>
          </a:p>
          <a:p>
            <a:pPr marL="0" indent="0">
              <a:buNone/>
            </a:pPr>
            <a:r>
              <a:rPr lang="en-ZA" sz="900" dirty="0" smtClean="0"/>
              <a:t>* Norwegian system differs slightly</a:t>
            </a:r>
            <a:endParaRPr lang="en-ZA" sz="9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B61C725E-3114-40F8-BC7C-E4817959DC6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855194"/>
            <a:ext cx="5014397" cy="401170"/>
          </a:xfrm>
        </p:spPr>
        <p:txBody>
          <a:bodyPr/>
          <a:lstStyle/>
          <a:p>
            <a:r>
              <a:rPr lang="nb-NO" dirty="0"/>
              <a:t>Principal </a:t>
            </a:r>
            <a:r>
              <a:rPr lang="nb-NO" dirty="0" err="1"/>
              <a:t>features</a:t>
            </a:r>
            <a:endParaRPr lang="en-ZA" dirty="0"/>
          </a:p>
        </p:txBody>
      </p:sp>
      <p:pic>
        <p:nvPicPr>
          <p:cNvPr id="8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918" y="4532940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226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Direct and </a:t>
            </a:r>
            <a:r>
              <a:rPr lang="nb-NO" dirty="0" err="1"/>
              <a:t>indirect</a:t>
            </a:r>
            <a:r>
              <a:rPr lang="nb-NO" dirty="0"/>
              <a:t> Revenues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b-NO" dirty="0" err="1"/>
              <a:t>Signature</a:t>
            </a:r>
            <a:r>
              <a:rPr lang="nb-NO" dirty="0"/>
              <a:t> </a:t>
            </a:r>
            <a:r>
              <a:rPr lang="nb-NO" dirty="0" err="1"/>
              <a:t>Fee</a:t>
            </a:r>
            <a:r>
              <a:rPr lang="nb-NO" dirty="0"/>
              <a:t> (</a:t>
            </a:r>
            <a:r>
              <a:rPr lang="nb-NO" dirty="0" smtClean="0"/>
              <a:t>Bonus)</a:t>
            </a:r>
          </a:p>
          <a:p>
            <a:r>
              <a:rPr lang="nb-NO" dirty="0" smtClean="0"/>
              <a:t>Production Bonus</a:t>
            </a:r>
          </a:p>
          <a:p>
            <a:r>
              <a:rPr lang="nb-NO" dirty="0" smtClean="0"/>
              <a:t>Royalty</a:t>
            </a:r>
          </a:p>
          <a:p>
            <a:r>
              <a:rPr lang="nb-NO" dirty="0" smtClean="0"/>
              <a:t>Production </a:t>
            </a:r>
            <a:r>
              <a:rPr lang="nb-NO" dirty="0" err="1"/>
              <a:t>Sharing</a:t>
            </a:r>
            <a:r>
              <a:rPr lang="nb-NO" dirty="0"/>
              <a:t> - Profit </a:t>
            </a:r>
            <a:r>
              <a:rPr lang="nb-NO" dirty="0" smtClean="0"/>
              <a:t>petroleum</a:t>
            </a:r>
            <a:endParaRPr lang="nb-NO" dirty="0"/>
          </a:p>
          <a:p>
            <a:r>
              <a:rPr lang="nb-NO" dirty="0" smtClean="0"/>
              <a:t>(</a:t>
            </a:r>
            <a:r>
              <a:rPr lang="nb-NO" dirty="0" err="1" smtClean="0"/>
              <a:t>Annual</a:t>
            </a:r>
            <a:r>
              <a:rPr lang="nb-NO" dirty="0" smtClean="0"/>
              <a:t>) </a:t>
            </a:r>
            <a:r>
              <a:rPr lang="nb-NO" dirty="0" err="1"/>
              <a:t>surface</a:t>
            </a:r>
            <a:r>
              <a:rPr lang="nb-NO" dirty="0"/>
              <a:t> </a:t>
            </a:r>
            <a:r>
              <a:rPr lang="nb-NO" dirty="0" err="1" smtClean="0"/>
              <a:t>rental</a:t>
            </a:r>
            <a:endParaRPr lang="nb-NO" dirty="0" smtClean="0"/>
          </a:p>
          <a:p>
            <a:r>
              <a:rPr lang="nb-NO" dirty="0" smtClean="0"/>
              <a:t>State </a:t>
            </a:r>
            <a:r>
              <a:rPr lang="nb-NO" dirty="0" err="1"/>
              <a:t>participation</a:t>
            </a:r>
            <a:r>
              <a:rPr lang="nb-NO" dirty="0"/>
              <a:t>/joint </a:t>
            </a:r>
            <a:r>
              <a:rPr lang="nb-NO" dirty="0" err="1"/>
              <a:t>venture</a:t>
            </a:r>
            <a:endParaRPr lang="nb-NO" dirty="0"/>
          </a:p>
          <a:p>
            <a:r>
              <a:rPr lang="nb-NO" dirty="0" smtClean="0"/>
              <a:t>Income </a:t>
            </a:r>
            <a:r>
              <a:rPr lang="nb-NO" dirty="0" err="1"/>
              <a:t>Tax</a:t>
            </a:r>
            <a:r>
              <a:rPr lang="nb-NO" dirty="0"/>
              <a:t>/</a:t>
            </a:r>
            <a:r>
              <a:rPr lang="nb-NO" dirty="0" err="1"/>
              <a:t>corporate</a:t>
            </a:r>
            <a:r>
              <a:rPr lang="nb-NO" dirty="0"/>
              <a:t> </a:t>
            </a:r>
            <a:r>
              <a:rPr lang="nb-NO" dirty="0" err="1"/>
              <a:t>Tax</a:t>
            </a:r>
            <a:r>
              <a:rPr lang="nb-NO" dirty="0"/>
              <a:t>, </a:t>
            </a:r>
            <a:r>
              <a:rPr lang="en-US" dirty="0"/>
              <a:t>Income Tax </a:t>
            </a:r>
            <a:r>
              <a:rPr lang="en-US" dirty="0" smtClean="0"/>
              <a:t>Act</a:t>
            </a:r>
            <a:endParaRPr lang="nb-NO" dirty="0"/>
          </a:p>
          <a:p>
            <a:r>
              <a:rPr lang="nb-NO" dirty="0"/>
              <a:t>VAT, </a:t>
            </a:r>
            <a:r>
              <a:rPr lang="en-US" dirty="0"/>
              <a:t>Value Added Tax </a:t>
            </a:r>
            <a:r>
              <a:rPr lang="en-US" dirty="0" smtClean="0"/>
              <a:t>Act</a:t>
            </a:r>
            <a:endParaRPr lang="nb-NO" dirty="0"/>
          </a:p>
          <a:p>
            <a:r>
              <a:rPr lang="nb-NO" dirty="0" err="1"/>
              <a:t>Customs</a:t>
            </a:r>
            <a:r>
              <a:rPr lang="nb-NO" dirty="0"/>
              <a:t> and </a:t>
            </a:r>
            <a:r>
              <a:rPr lang="nb-NO" dirty="0" err="1"/>
              <a:t>Excise</a:t>
            </a:r>
            <a:r>
              <a:rPr lang="nb-NO" dirty="0"/>
              <a:t>, </a:t>
            </a:r>
            <a:r>
              <a:rPr lang="nb-NO" dirty="0" err="1" smtClean="0"/>
              <a:t>Customs</a:t>
            </a:r>
            <a:r>
              <a:rPr lang="nb-NO" dirty="0" smtClean="0"/>
              <a:t> and </a:t>
            </a:r>
            <a:r>
              <a:rPr lang="nb-NO" dirty="0" err="1" smtClean="0"/>
              <a:t>Excise</a:t>
            </a:r>
            <a:r>
              <a:rPr lang="nb-NO" dirty="0" smtClean="0"/>
              <a:t> </a:t>
            </a:r>
            <a:r>
              <a:rPr lang="nb-NO" dirty="0" err="1"/>
              <a:t>Duty</a:t>
            </a:r>
            <a:r>
              <a:rPr lang="nb-NO" dirty="0"/>
              <a:t> </a:t>
            </a:r>
            <a:r>
              <a:rPr lang="nb-NO" dirty="0" err="1" smtClean="0"/>
              <a:t>Act</a:t>
            </a:r>
            <a:r>
              <a:rPr lang="nb-NO" dirty="0" smtClean="0"/>
              <a:t>…</a:t>
            </a:r>
            <a:r>
              <a:rPr lang="nb-NO" dirty="0"/>
              <a:t/>
            </a:r>
            <a:br>
              <a:rPr lang="nb-NO" dirty="0"/>
            </a:br>
            <a:endParaRPr lang="nb-NO" dirty="0"/>
          </a:p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6"/>
          </p:nvPr>
        </p:nvSpPr>
        <p:spPr>
          <a:xfrm>
            <a:off x="343256" y="945606"/>
            <a:ext cx="5512661" cy="303384"/>
          </a:xfrm>
        </p:spPr>
        <p:txBody>
          <a:bodyPr/>
          <a:lstStyle/>
          <a:p>
            <a:r>
              <a:rPr lang="nb-NO" dirty="0" err="1" smtClean="0"/>
              <a:t>Contract</a:t>
            </a:r>
            <a:r>
              <a:rPr lang="nb-NO" dirty="0" smtClean="0"/>
              <a:t> </a:t>
            </a:r>
            <a:r>
              <a:rPr lang="nb-NO" dirty="0" err="1" smtClean="0"/>
              <a:t>based</a:t>
            </a:r>
            <a:r>
              <a:rPr lang="nb-NO" dirty="0" smtClean="0"/>
              <a:t> system - Petroleum </a:t>
            </a:r>
            <a:r>
              <a:rPr lang="nb-NO" dirty="0" err="1" smtClean="0"/>
              <a:t>operations</a:t>
            </a:r>
            <a:endParaRPr lang="nb-NO" dirty="0"/>
          </a:p>
        </p:txBody>
      </p:sp>
      <p:pic>
        <p:nvPicPr>
          <p:cNvPr id="5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010" y="4387500"/>
            <a:ext cx="1440000" cy="7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188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3E4D5A69-B216-43D5-B520-2C3DC5D03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/>
              <a:t>Contract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system - Petroleum </a:t>
            </a:r>
            <a:r>
              <a:rPr lang="nb-NO" dirty="0" err="1" smtClean="0"/>
              <a:t>operations</a:t>
            </a:r>
            <a:endParaRPr lang="en-ZA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F0A9B460-67A9-45DB-ACD2-A86F4417F4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en-ZA" dirty="0" smtClean="0"/>
              <a:t>Upstream – Exploration phase</a:t>
            </a:r>
            <a:endParaRPr lang="en-ZA" dirty="0"/>
          </a:p>
        </p:txBody>
      </p:sp>
      <p:graphicFrame>
        <p:nvGraphicFramePr>
          <p:cNvPr id="3" name="Plassholder for tabell 2"/>
          <p:cNvGraphicFramePr>
            <a:graphicFrameLocks noGrp="1"/>
          </p:cNvGraphicFramePr>
          <p:nvPr>
            <p:ph type="tbl" sz="quarter" idx="20"/>
            <p:extLst>
              <p:ext uri="{D42A27DB-BD31-4B8C-83A1-F6EECF244321}">
                <p14:modId xmlns:p14="http://schemas.microsoft.com/office/powerpoint/2010/main" val="3104211309"/>
              </p:ext>
            </p:extLst>
          </p:nvPr>
        </p:nvGraphicFramePr>
        <p:xfrm>
          <a:off x="142875" y="1454147"/>
          <a:ext cx="6501326" cy="3078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876">
                  <a:extLst>
                    <a:ext uri="{9D8B030D-6E8A-4147-A177-3AD203B41FA5}">
                      <a16:colId xmlns:a16="http://schemas.microsoft.com/office/drawing/2014/main" xmlns="" val="3019787454"/>
                    </a:ext>
                  </a:extLst>
                </a:gridCol>
                <a:gridCol w="2389135">
                  <a:extLst>
                    <a:ext uri="{9D8B030D-6E8A-4147-A177-3AD203B41FA5}">
                      <a16:colId xmlns:a16="http://schemas.microsoft.com/office/drawing/2014/main" xmlns="" val="4225791734"/>
                    </a:ext>
                  </a:extLst>
                </a:gridCol>
                <a:gridCol w="2061315">
                  <a:extLst>
                    <a:ext uri="{9D8B030D-6E8A-4147-A177-3AD203B41FA5}">
                      <a16:colId xmlns:a16="http://schemas.microsoft.com/office/drawing/2014/main" xmlns="" val="2281027740"/>
                    </a:ext>
                  </a:extLst>
                </a:gridCol>
              </a:tblGrid>
              <a:tr h="54812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Stage</a:t>
                      </a:r>
                      <a:endParaRPr lang="nb-NO" sz="1100" b="1" i="0" u="none" strike="noStrike" dirty="0">
                        <a:solidFill>
                          <a:srgbClr val="FFFF00"/>
                        </a:solidFill>
                        <a:effectLst/>
                        <a:latin typeface="TimesNewRomanPS-Bold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Type of taxes and obligatory </a:t>
                      </a:r>
                      <a:r>
                        <a:rPr lang="en-US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payments to </a:t>
                      </a:r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governments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Typical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characteristic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3405172"/>
                  </a:ext>
                </a:extLst>
              </a:tr>
              <a:tr h="913548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Contract negotiation and</a:t>
                      </a:r>
                      <a:b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</a:br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signature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Signature bonus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Normally payment of 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fixed amount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26513125"/>
                  </a:ext>
                </a:extLst>
              </a:tr>
              <a:tr h="404176">
                <a:tc rowSpan="4"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Exploration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activities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and</a:t>
                      </a:r>
                      <a:b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</a:br>
                      <a:r>
                        <a:rPr lang="nb-NO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evaluation</a:t>
                      </a:r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/</a:t>
                      </a:r>
                      <a:r>
                        <a:rPr lang="nb-NO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appraisal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Exploration bonus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Normally payment of 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fixed amount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23302008"/>
                  </a:ext>
                </a:extLst>
              </a:tr>
              <a:tr h="404176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Rent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payments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Payments for the use of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land/seabed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441571111"/>
                  </a:ext>
                </a:extLst>
              </a:tr>
              <a:tr h="404176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 levied on employees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Income taxes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518606013"/>
                  </a:ext>
                </a:extLst>
              </a:tr>
              <a:tr h="404176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 levied on service providers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Income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629719249"/>
                  </a:ext>
                </a:extLst>
              </a:tr>
            </a:tbl>
          </a:graphicData>
        </a:graphic>
      </p:graphicFrame>
      <p:pic>
        <p:nvPicPr>
          <p:cNvPr id="7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48" y="4532528"/>
            <a:ext cx="1201429" cy="6109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71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/>
              <a:t>Contract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system - Petroleum </a:t>
            </a:r>
            <a:r>
              <a:rPr lang="nb-NO" dirty="0" err="1"/>
              <a:t>operations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nb-NO" dirty="0" err="1" smtClean="0"/>
              <a:t>Upstream</a:t>
            </a:r>
            <a:r>
              <a:rPr lang="nb-NO" dirty="0" smtClean="0"/>
              <a:t> – Development </a:t>
            </a:r>
            <a:r>
              <a:rPr lang="nb-NO" dirty="0" err="1" smtClean="0"/>
              <a:t>phase</a:t>
            </a:r>
            <a:endParaRPr lang="nb-NO" dirty="0"/>
          </a:p>
        </p:txBody>
      </p:sp>
      <p:graphicFrame>
        <p:nvGraphicFramePr>
          <p:cNvPr id="5" name="Plassholder for tabell 4"/>
          <p:cNvGraphicFramePr>
            <a:graphicFrameLocks noGrp="1"/>
          </p:cNvGraphicFramePr>
          <p:nvPr>
            <p:ph type="tbl" sz="quarter" idx="20"/>
            <p:extLst>
              <p:ext uri="{D42A27DB-BD31-4B8C-83A1-F6EECF244321}">
                <p14:modId xmlns:p14="http://schemas.microsoft.com/office/powerpoint/2010/main" val="2953367153"/>
              </p:ext>
            </p:extLst>
          </p:nvPr>
        </p:nvGraphicFramePr>
        <p:xfrm>
          <a:off x="187828" y="1454150"/>
          <a:ext cx="6367907" cy="2834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3483">
                  <a:extLst>
                    <a:ext uri="{9D8B030D-6E8A-4147-A177-3AD203B41FA5}">
                      <a16:colId xmlns:a16="http://schemas.microsoft.com/office/drawing/2014/main" xmlns="" val="738353177"/>
                    </a:ext>
                  </a:extLst>
                </a:gridCol>
                <a:gridCol w="2202192">
                  <a:extLst>
                    <a:ext uri="{9D8B030D-6E8A-4147-A177-3AD203B41FA5}">
                      <a16:colId xmlns:a16="http://schemas.microsoft.com/office/drawing/2014/main" xmlns="" val="3353582020"/>
                    </a:ext>
                  </a:extLst>
                </a:gridCol>
                <a:gridCol w="1882232">
                  <a:extLst>
                    <a:ext uri="{9D8B030D-6E8A-4147-A177-3AD203B41FA5}">
                      <a16:colId xmlns:a16="http://schemas.microsoft.com/office/drawing/2014/main" xmlns="" val="3500883109"/>
                    </a:ext>
                  </a:extLst>
                </a:gridCol>
              </a:tblGrid>
              <a:tr h="49629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Stage</a:t>
                      </a:r>
                      <a:endParaRPr lang="nb-NO" sz="1100" b="1" i="0" u="none" strike="noStrike" dirty="0">
                        <a:solidFill>
                          <a:srgbClr val="FFFF00"/>
                        </a:solidFill>
                        <a:effectLst/>
                        <a:latin typeface="TimesNewRomanPS-Bold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Type of taxes and obligatory </a:t>
                      </a:r>
                      <a:r>
                        <a:rPr lang="en-US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payments to </a:t>
                      </a:r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governments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Typical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characteristic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076235713"/>
                  </a:ext>
                </a:extLst>
              </a:tr>
              <a:tr h="496291">
                <a:tc rowSpan="4"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Development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infrastructure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Bonuses</a:t>
                      </a:r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Normally payment of 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fixed amount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327718357"/>
                  </a:ext>
                </a:extLst>
              </a:tr>
              <a:tr h="673052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r>
                        <a:rPr lang="nb-NO" sz="1100" dirty="0" err="1" smtClean="0">
                          <a:latin typeface="+mn-lt"/>
                          <a:cs typeface="Times New Roman" panose="02020603050405020304" pitchFamily="18" charset="0"/>
                        </a:rPr>
                        <a:t>Rentals</a:t>
                      </a:r>
                      <a:endParaRPr lang="nb-NO" sz="11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0818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Payments for the use of land/seabed</a:t>
                      </a:r>
                    </a:p>
                    <a:p>
                      <a:endParaRPr lang="nb-NO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532768834"/>
                  </a:ext>
                </a:extLst>
              </a:tr>
              <a:tr h="673052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Taxes on employees and subcontractors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Same as taxes levied on employees and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subcontractors above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732273296"/>
                  </a:ext>
                </a:extLst>
              </a:tr>
              <a:tr h="496291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Import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duties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levies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, VAT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Indirect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taxes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levies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926525709"/>
                  </a:ext>
                </a:extLst>
              </a:tr>
            </a:tbl>
          </a:graphicData>
        </a:graphic>
      </p:graphicFrame>
      <p:pic>
        <p:nvPicPr>
          <p:cNvPr id="6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878" y="4387500"/>
            <a:ext cx="1440000" cy="7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081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/>
              <a:t>Contract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system - Petroleum </a:t>
            </a:r>
            <a:r>
              <a:rPr lang="nb-NO" dirty="0" err="1" smtClean="0"/>
              <a:t>operations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algn="ctr"/>
            <a:r>
              <a:rPr lang="nb-NO" dirty="0" err="1" smtClean="0"/>
              <a:t>Upstream</a:t>
            </a:r>
            <a:r>
              <a:rPr lang="nb-NO" dirty="0" smtClean="0"/>
              <a:t> - Production</a:t>
            </a:r>
            <a:endParaRPr lang="nb-NO" dirty="0"/>
          </a:p>
        </p:txBody>
      </p:sp>
      <p:graphicFrame>
        <p:nvGraphicFramePr>
          <p:cNvPr id="5" name="Plassholder for tabell 4"/>
          <p:cNvGraphicFramePr>
            <a:graphicFrameLocks noGrp="1"/>
          </p:cNvGraphicFramePr>
          <p:nvPr>
            <p:ph type="tbl" sz="quarter" idx="20"/>
            <p:extLst>
              <p:ext uri="{D42A27DB-BD31-4B8C-83A1-F6EECF244321}">
                <p14:modId xmlns:p14="http://schemas.microsoft.com/office/powerpoint/2010/main" val="2695318616"/>
              </p:ext>
            </p:extLst>
          </p:nvPr>
        </p:nvGraphicFramePr>
        <p:xfrm>
          <a:off x="342900" y="1454150"/>
          <a:ext cx="5700714" cy="303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409">
                  <a:extLst>
                    <a:ext uri="{9D8B030D-6E8A-4147-A177-3AD203B41FA5}">
                      <a16:colId xmlns:a16="http://schemas.microsoft.com/office/drawing/2014/main" xmlns="" val="844650277"/>
                    </a:ext>
                  </a:extLst>
                </a:gridCol>
                <a:gridCol w="2039310">
                  <a:extLst>
                    <a:ext uri="{9D8B030D-6E8A-4147-A177-3AD203B41FA5}">
                      <a16:colId xmlns:a16="http://schemas.microsoft.com/office/drawing/2014/main" xmlns="" val="4043316356"/>
                    </a:ext>
                  </a:extLst>
                </a:gridCol>
                <a:gridCol w="1964995">
                  <a:extLst>
                    <a:ext uri="{9D8B030D-6E8A-4147-A177-3AD203B41FA5}">
                      <a16:colId xmlns:a16="http://schemas.microsoft.com/office/drawing/2014/main" xmlns="" val="8980451"/>
                    </a:ext>
                  </a:extLst>
                </a:gridCol>
              </a:tblGrid>
              <a:tr h="477069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Stage</a:t>
                      </a:r>
                      <a:endParaRPr lang="nb-NO" sz="1100" b="1" i="0" u="none" strike="noStrike" dirty="0">
                        <a:solidFill>
                          <a:srgbClr val="FFFF00"/>
                        </a:solidFill>
                        <a:effectLst/>
                        <a:latin typeface="TimesNewRomanPS-Bold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Type of taxes and obligatory </a:t>
                      </a:r>
                      <a:r>
                        <a:rPr lang="en-US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payments to </a:t>
                      </a:r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governments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Typical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characteristic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988418282"/>
                  </a:ext>
                </a:extLst>
              </a:tr>
              <a:tr h="646984">
                <a:tc rowSpan="5"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Extraction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, </a:t>
                      </a: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production</a:t>
                      </a:r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,</a:t>
                      </a:r>
                      <a:b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</a:br>
                      <a:r>
                        <a:rPr lang="nb-NO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export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Royalties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Payment on the volume or value of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the extracted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resource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21460000"/>
                  </a:ext>
                </a:extLst>
              </a:tr>
              <a:tr h="477069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Bonuses and rentals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Same as bonuses and rentals above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900633679"/>
                  </a:ext>
                </a:extLst>
              </a:tr>
              <a:tr h="477069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Production sharing payments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Percentage of production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– State share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78039747"/>
                  </a:ext>
                </a:extLst>
              </a:tr>
              <a:tr h="477069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Profit taxes and excess profit tax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 on income/profit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908518"/>
                  </a:ext>
                </a:extLst>
              </a:tr>
              <a:tr h="477069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Export duties and export levies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 on value of exported resource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39753413"/>
                  </a:ext>
                </a:extLst>
              </a:tr>
            </a:tbl>
          </a:graphicData>
        </a:graphic>
      </p:graphicFrame>
      <p:pic>
        <p:nvPicPr>
          <p:cNvPr id="6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438" y="4578578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378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/>
              <a:t>Contract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system - Petroleum </a:t>
            </a:r>
            <a:r>
              <a:rPr lang="nb-NO" dirty="0" err="1" smtClean="0"/>
              <a:t>operations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b-NO" dirty="0" err="1" smtClean="0"/>
              <a:t>Upstream</a:t>
            </a:r>
            <a:r>
              <a:rPr lang="nb-NO" dirty="0" smtClean="0"/>
              <a:t> – Abandonment and </a:t>
            </a:r>
            <a:r>
              <a:rPr lang="nb-NO" dirty="0" err="1" smtClean="0"/>
              <a:t>decomissioning</a:t>
            </a:r>
            <a:r>
              <a:rPr lang="nb-NO" dirty="0" smtClean="0"/>
              <a:t> </a:t>
            </a:r>
            <a:endParaRPr lang="nb-NO" dirty="0"/>
          </a:p>
        </p:txBody>
      </p:sp>
      <p:graphicFrame>
        <p:nvGraphicFramePr>
          <p:cNvPr id="5" name="Plassholder for tabell 4"/>
          <p:cNvGraphicFramePr>
            <a:graphicFrameLocks noGrp="1"/>
          </p:cNvGraphicFramePr>
          <p:nvPr>
            <p:ph type="tbl" sz="quarter" idx="20"/>
            <p:extLst>
              <p:ext uri="{D42A27DB-BD31-4B8C-83A1-F6EECF244321}">
                <p14:modId xmlns:p14="http://schemas.microsoft.com/office/powerpoint/2010/main" val="3938376830"/>
              </p:ext>
            </p:extLst>
          </p:nvPr>
        </p:nvGraphicFramePr>
        <p:xfrm>
          <a:off x="223665" y="1730124"/>
          <a:ext cx="6341595" cy="2736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4545">
                  <a:extLst>
                    <a:ext uri="{9D8B030D-6E8A-4147-A177-3AD203B41FA5}">
                      <a16:colId xmlns:a16="http://schemas.microsoft.com/office/drawing/2014/main" xmlns="" val="204027368"/>
                    </a:ext>
                  </a:extLst>
                </a:gridCol>
                <a:gridCol w="2012996">
                  <a:extLst>
                    <a:ext uri="{9D8B030D-6E8A-4147-A177-3AD203B41FA5}">
                      <a16:colId xmlns:a16="http://schemas.microsoft.com/office/drawing/2014/main" xmlns="" val="2610087105"/>
                    </a:ext>
                  </a:extLst>
                </a:gridCol>
                <a:gridCol w="1934054">
                  <a:extLst>
                    <a:ext uri="{9D8B030D-6E8A-4147-A177-3AD203B41FA5}">
                      <a16:colId xmlns:a16="http://schemas.microsoft.com/office/drawing/2014/main" xmlns="" val="329430085"/>
                    </a:ext>
                  </a:extLst>
                </a:gridCol>
              </a:tblGrid>
              <a:tr h="815401"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Stage</a:t>
                      </a:r>
                      <a:endParaRPr lang="nb-NO" sz="1100" b="1" i="0" u="none" strike="noStrike" dirty="0">
                        <a:solidFill>
                          <a:srgbClr val="FFFF00"/>
                        </a:solidFill>
                        <a:effectLst/>
                        <a:latin typeface="TimesNewRomanPS-Bold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Type of taxes and obligatory </a:t>
                      </a:r>
                      <a:r>
                        <a:rPr lang="en-US" sz="1100" b="1" i="0" u="none" strike="noStrike" dirty="0" smtClean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payments to </a:t>
                      </a:r>
                      <a:r>
                        <a:rPr lang="en-US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governments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Typical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  <a:r>
                        <a:rPr lang="nb-NO" sz="1100" b="1" i="0" u="none" strike="noStrike" dirty="0" err="1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characteristic</a:t>
                      </a:r>
                      <a:r>
                        <a:rPr lang="nb-NO" sz="1100" b="1" i="0" u="none" strike="noStrike" dirty="0">
                          <a:solidFill>
                            <a:srgbClr val="FFFF00"/>
                          </a:solidFill>
                          <a:effectLst/>
                          <a:latin typeface="TimesNewRomanPS-BoldMT"/>
                        </a:rPr>
                        <a:t>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2334544"/>
                  </a:ext>
                </a:extLst>
              </a:tr>
              <a:tr h="81540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 Abandonment and </a:t>
                      </a:r>
                      <a:r>
                        <a:rPr lang="nb-NO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decommissioning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TimesNewRomanPSM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Environmental fees or penalties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Fines or penalties for pollution 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477801838"/>
                  </a:ext>
                </a:extLst>
              </a:tr>
              <a:tr h="1105818">
                <a:tc vMerge="1">
                  <a:txBody>
                    <a:bodyPr/>
                    <a:lstStyle/>
                    <a:p>
                      <a:pPr algn="l" fontAlgn="b"/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Taxes on employees and subcontractors 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Same as taxes levied on employees and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PSMT"/>
                        </a:rPr>
                        <a:t>subcontractors above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261919051"/>
                  </a:ext>
                </a:extLst>
              </a:tr>
            </a:tbl>
          </a:graphicData>
        </a:graphic>
      </p:graphicFrame>
      <p:pic>
        <p:nvPicPr>
          <p:cNvPr id="6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438" y="4585156"/>
            <a:ext cx="1076439" cy="5649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438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14094</TotalTime>
  <Words>777</Words>
  <Application>Microsoft Office PowerPoint</Application>
  <PresentationFormat>Custom</PresentationFormat>
  <Paragraphs>238</Paragraphs>
  <Slides>19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Lysbilde</vt:lpstr>
      <vt:lpstr>Extractive  Industries - Revenues</vt:lpstr>
      <vt:lpstr>Intended learning objectives </vt:lpstr>
      <vt:lpstr>Main revenue regimes</vt:lpstr>
      <vt:lpstr>Main Revenue Regimes - Petroleum operations</vt:lpstr>
      <vt:lpstr>Direct and indirect Revenues</vt:lpstr>
      <vt:lpstr>Contract based system - Petroleum operations</vt:lpstr>
      <vt:lpstr>Contract based system - Petroleum operations</vt:lpstr>
      <vt:lpstr>Contract based system - Petroleum operations</vt:lpstr>
      <vt:lpstr>Contract based system - Petroleum operations</vt:lpstr>
      <vt:lpstr>PSA/PSC – Timeline OF revenues</vt:lpstr>
      <vt:lpstr>Contractual Petroleum Sharing - How?</vt:lpstr>
      <vt:lpstr>Concessionary system - Revenues</vt:lpstr>
      <vt:lpstr>Concessionary system - Revenues</vt:lpstr>
      <vt:lpstr>Norwegian tax system - specialities</vt:lpstr>
      <vt:lpstr>PowerPoint Presentation</vt:lpstr>
      <vt:lpstr>Theory vs. reality</vt:lpstr>
      <vt:lpstr>Transfer Pricing – the Incentives</vt:lpstr>
      <vt:lpstr>Excersise</vt:lpstr>
      <vt:lpstr>PowerPoint Presentation</vt:lpstr>
    </vt:vector>
  </TitlesOfParts>
  <Company>Fisher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Sheilla Ngira</cp:lastModifiedBy>
  <cp:revision>85</cp:revision>
  <dcterms:created xsi:type="dcterms:W3CDTF">2019-05-27T07:09:14Z</dcterms:created>
  <dcterms:modified xsi:type="dcterms:W3CDTF">2021-04-19T12:26:55Z</dcterms:modified>
</cp:coreProperties>
</file>