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6" r:id="rId2"/>
    <p:sldId id="258" r:id="rId3"/>
    <p:sldId id="267" r:id="rId4"/>
    <p:sldId id="269" r:id="rId5"/>
    <p:sldId id="270" r:id="rId6"/>
    <p:sldId id="271" r:id="rId7"/>
    <p:sldId id="272" r:id="rId8"/>
    <p:sldId id="273" r:id="rId9"/>
    <p:sldId id="275" r:id="rId10"/>
    <p:sldId id="263" r:id="rId11"/>
  </p:sldIdLst>
  <p:sldSz cx="6858000" cy="5143500"/>
  <p:notesSz cx="6858000" cy="9144000"/>
  <p:defaultTextStyle>
    <a:defPPr>
      <a:defRPr lang="en-US"/>
    </a:defPPr>
    <a:lvl1pPr marL="0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81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61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42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22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903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84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64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45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isie Nkau" initials="MN" lastIdx="5" clrIdx="0">
    <p:extLst>
      <p:ext uri="{19B8F6BF-5375-455C-9EA6-DF929625EA0E}">
        <p15:presenceInfo xmlns:p15="http://schemas.microsoft.com/office/powerpoint/2012/main" userId="S-1-5-21-2350948172-904728543-984768574-11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8B1F"/>
    <a:srgbClr val="002E60"/>
    <a:srgbClr val="002855"/>
    <a:srgbClr val="005A81"/>
    <a:srgbClr val="0E2142"/>
    <a:srgbClr val="FFFFFF"/>
    <a:srgbClr val="128B7D"/>
    <a:srgbClr val="FFFCF4"/>
    <a:srgbClr val="9B2C4E"/>
    <a:srgbClr val="AA9E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58" autoAdjust="0"/>
    <p:restoredTop sz="94128" autoAdjust="0"/>
  </p:normalViewPr>
  <p:slideViewPr>
    <p:cSldViewPr snapToGrid="0" snapToObjects="1">
      <p:cViewPr varScale="1">
        <p:scale>
          <a:sx n="143" d="100"/>
          <a:sy n="143" d="100"/>
        </p:scale>
        <p:origin x="2082" y="120"/>
      </p:cViewPr>
      <p:guideLst>
        <p:guide orient="horz" pos="1596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40FA2-B9D8-FC41-B67B-A0085E231C2B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F3CD53-D23C-6B4F-8A78-AE4693EF2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294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24AA4-2C1A-2746-BE22-0835E3BF2552}" type="datetimeFigureOut">
              <a:rPr lang="en-US" smtClean="0"/>
              <a:t>2/4/2020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000F5-2F6B-8241-B547-2F4DB1D6E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2736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57896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15792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73688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31585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89481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47377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05273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63169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9000F5-2F6B-8241-B547-2F4DB1D6E2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874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microsoft.com/office/2007/relationships/hdphoto" Target="../media/hdphoto1.wdp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6.emf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23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6.emf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12" Type="http://schemas.openxmlformats.org/officeDocument/2006/relationships/image" Target="../media/image25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8.svg"/><Relationship Id="rId9" Type="http://schemas.openxmlformats.org/officeDocument/2006/relationships/image" Target="../media/image3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7672" y="2014760"/>
            <a:ext cx="3110158" cy="1102519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30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672" y="3117279"/>
            <a:ext cx="3110158" cy="456493"/>
          </a:xfrm>
        </p:spPr>
        <p:txBody>
          <a:bodyPr>
            <a:normAutofit/>
          </a:bodyPr>
          <a:lstStyle>
            <a:lvl1pPr marL="0" indent="0" algn="l">
              <a:buNone/>
              <a:defRPr sz="1700">
                <a:solidFill>
                  <a:srgbClr val="128B7D"/>
                </a:solidFill>
                <a:latin typeface="Arial"/>
                <a:cs typeface="Arial"/>
              </a:defRPr>
            </a:lvl1pPr>
            <a:lvl2pPr marL="408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Title 10">
            <a:extLst>
              <a:ext uri="{FF2B5EF4-FFF2-40B4-BE49-F238E27FC236}">
                <a16:creationId xmlns:a16="http://schemas.microsoft.com/office/drawing/2014/main" id="{5B3E99E6-A34E-4BAF-9830-211F1C41E17F}"/>
              </a:ext>
            </a:extLst>
          </p:cNvPr>
          <p:cNvSpPr txBox="1">
            <a:spLocks/>
          </p:cNvSpPr>
          <p:nvPr userDrawn="1"/>
        </p:nvSpPr>
        <p:spPr>
          <a:xfrm>
            <a:off x="182871" y="1547549"/>
            <a:ext cx="3722229" cy="1460898"/>
          </a:xfrm>
          <a:prstGeom prst="rect">
            <a:avLst/>
          </a:prstGeom>
        </p:spPr>
        <p:txBody>
          <a:bodyPr vert="horz" lIns="81636" tIns="40818" rIns="81636" bIns="40818" rtlCol="0" anchor="ctr">
            <a:noAutofit/>
          </a:bodyPr>
          <a:lstStyle>
            <a:lvl1pPr algn="l" defTabSz="40818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kern="1200">
                <a:solidFill>
                  <a:srgbClr val="FFFCF4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endParaRPr lang="en-US" sz="3200" dirty="0"/>
          </a:p>
        </p:txBody>
      </p:sp>
      <p:sp>
        <p:nvSpPr>
          <p:cNvPr id="8" name="Title 10">
            <a:extLst>
              <a:ext uri="{FF2B5EF4-FFF2-40B4-BE49-F238E27FC236}">
                <a16:creationId xmlns:a16="http://schemas.microsoft.com/office/drawing/2014/main" id="{09A7F5AB-60BA-465B-A6DD-8ABA67631318}"/>
              </a:ext>
            </a:extLst>
          </p:cNvPr>
          <p:cNvSpPr txBox="1">
            <a:spLocks/>
          </p:cNvSpPr>
          <p:nvPr userDrawn="1"/>
        </p:nvSpPr>
        <p:spPr>
          <a:xfrm>
            <a:off x="182872" y="2047734"/>
            <a:ext cx="3722228" cy="859368"/>
          </a:xfrm>
          <a:prstGeom prst="rect">
            <a:avLst/>
          </a:prstGeom>
        </p:spPr>
        <p:txBody>
          <a:bodyPr vert="horz" lIns="81636" tIns="40818" rIns="81636" bIns="40818" rtlCol="0" anchor="ctr">
            <a:noAutofit/>
          </a:bodyPr>
          <a:lstStyle>
            <a:lvl1pPr algn="ctr" defTabSz="40818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kern="1200">
                <a:solidFill>
                  <a:srgbClr val="128B7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algn="l"/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7" name="Picture 6" descr="PPT Template1.jpg">
            <a:extLst>
              <a:ext uri="{FF2B5EF4-FFF2-40B4-BE49-F238E27FC236}">
                <a16:creationId xmlns:a16="http://schemas.microsoft.com/office/drawing/2014/main" id="{FCB674A4-1902-44E7-B33D-95C7525C80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43"/>
            <a:ext cx="714559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923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015 PPT Backgrounds WIDESCREEN5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4287301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71B2C0F-ACE4-476A-A559-FC75DB7294B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1C17EC75-36DC-4FCA-B1AF-8FEB8048347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43257" y="1447443"/>
            <a:ext cx="6171843" cy="3063285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A274AF-5C8B-4337-8863-06B7F3FB421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7" name="Arrow: Pentagon 1">
              <a:extLst>
                <a:ext uri="{FF2B5EF4-FFF2-40B4-BE49-F238E27FC236}">
                  <a16:creationId xmlns:a16="http://schemas.microsoft.com/office/drawing/2014/main" id="{8C81DB43-D013-4E9F-AD95-3D3BF13AFCB4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41EE9E2-F373-4596-888F-53F42B74551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34443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all, person, indoor, holding&#10;&#10;Description automatically generated">
            <a:extLst>
              <a:ext uri="{FF2B5EF4-FFF2-40B4-BE49-F238E27FC236}">
                <a16:creationId xmlns:a16="http://schemas.microsoft.com/office/drawing/2014/main" id="{25BFD777-0034-4EAD-A8CB-DE149F47FD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7361" y="188065"/>
            <a:ext cx="2110542" cy="4594697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1" y="205981"/>
            <a:ext cx="440792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4286944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4251CE0A-E8A1-44DF-8B3C-A72383D8EA3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3" name="Picture 22" descr="4015 PPT Backgrounds WIDESCREEN8.jpg">
            <a:extLst>
              <a:ext uri="{FF2B5EF4-FFF2-40B4-BE49-F238E27FC236}">
                <a16:creationId xmlns:a16="http://schemas.microsoft.com/office/drawing/2014/main" id="{D751989F-2EA6-4F21-AF5C-AAF6E6B9AA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67" b="95000" l="0" r="90000">
                        <a14:foregroundMark x1="56154" y1="11667" x2="56154" y2="11667"/>
                        <a14:foregroundMark x1="46154" y1="22222" x2="46154" y2="22222"/>
                        <a14:foregroundMark x1="56154" y1="6667" x2="56154" y2="6667"/>
                        <a14:foregroundMark x1="62308" y1="2222" x2="62308" y2="2222"/>
                        <a14:foregroundMark x1="47692" y1="46111" x2="47692" y2="46111"/>
                        <a14:foregroundMark x1="52308" y1="68333" x2="52308" y2="68333"/>
                        <a14:foregroundMark x1="71538" y1="88333" x2="71538" y2="88333"/>
                        <a14:foregroundMark x1="67692" y1="76667" x2="67692" y2="76667"/>
                        <a14:foregroundMark x1="80000" y1="72778" x2="80000" y2="72778"/>
                        <a14:foregroundMark x1="74615" y1="94444" x2="74615" y2="94444"/>
                        <a14:foregroundMark x1="16923" y1="62222" x2="16923" y2="62222"/>
                        <a14:foregroundMark x1="15385" y1="55556" x2="15385" y2="55556"/>
                        <a14:foregroundMark x1="53077" y1="68333" x2="53077" y2="68333"/>
                        <a14:foregroundMark x1="56923" y1="63889" x2="56923" y2="63889"/>
                        <a14:foregroundMark x1="71538" y1="83333" x2="71538" y2="83333"/>
                        <a14:foregroundMark x1="75385" y1="76667" x2="75385" y2="76667"/>
                        <a14:foregroundMark x1="81538" y1="72222" x2="81538" y2="72222"/>
                        <a14:foregroundMark x1="81538" y1="85000" x2="81538" y2="85000"/>
                        <a14:foregroundMark x1="83077" y1="95000" x2="80000" y2="73333"/>
                        <a14:foregroundMark x1="80000" y1="73333" x2="77692" y2="73889"/>
                        <a14:backgroundMark x1="0" y1="52778" x2="0" y2="55000"/>
                        <a14:backgroundMark x1="0" y1="51667" x2="0" y2="51667"/>
                        <a14:backgroundMark x1="1538" y1="45556" x2="1538" y2="605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844648" y="29490"/>
            <a:ext cx="848033" cy="1078477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F7D9B7E-979C-4FEC-AED4-78953D77FC18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:a16="http://schemas.microsoft.com/office/drawing/2014/main" id="{5D65B400-0626-4C9D-B768-D7B64E2EE1DB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67B4595-6ADB-44CA-AE5D-DEE9B5CD713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6753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tanding in front of a crowd&#10;&#10;Description automatically generated">
            <a:extLst>
              <a:ext uri="{FF2B5EF4-FFF2-40B4-BE49-F238E27FC236}">
                <a16:creationId xmlns:a16="http://schemas.microsoft.com/office/drawing/2014/main" id="{4EB04B78-3758-4EBA-9B25-F749A0BC3E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54728"/>
          </a:xfrm>
          <a:prstGeom prst="rect">
            <a:avLst/>
          </a:prstGeom>
        </p:spPr>
      </p:pic>
      <p:sp>
        <p:nvSpPr>
          <p:cNvPr id="23" name="Title 10">
            <a:extLst>
              <a:ext uri="{FF2B5EF4-FFF2-40B4-BE49-F238E27FC236}">
                <a16:creationId xmlns:a16="http://schemas.microsoft.com/office/drawing/2014/main" id="{FBE67F53-A78F-40B3-924B-80A7D1A88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81"/>
            <a:ext cx="6172200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6363308D-82C9-4BF8-90E1-2108758969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53928"/>
            <a:ext cx="6171843" cy="3280304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EE2231D3-AC6B-4680-85A6-AF67BB606D0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3257" y="945606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Slide Number Placeholder 13">
            <a:extLst>
              <a:ext uri="{FF2B5EF4-FFF2-40B4-BE49-F238E27FC236}">
                <a16:creationId xmlns:a16="http://schemas.microsoft.com/office/drawing/2014/main" id="{1DF78BD8-5BF9-4C3A-8D03-C93FA60FD9B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914900" y="4767263"/>
            <a:ext cx="1600200" cy="273844"/>
          </a:xfrm>
        </p:spPr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C496F0A-11EC-48D2-BE6D-5024F9956828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1" name="Arrow: Pentagon 1">
              <a:extLst>
                <a:ext uri="{FF2B5EF4-FFF2-40B4-BE49-F238E27FC236}">
                  <a16:creationId xmlns:a16="http://schemas.microsoft.com/office/drawing/2014/main" id="{07E8485E-55CA-4FC2-A97D-84860C4B1183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54F40A6-22EC-4772-8B60-29769430F8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8307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man, outdoor, ground&#10;&#10;Description automatically generated">
            <a:extLst>
              <a:ext uri="{FF2B5EF4-FFF2-40B4-BE49-F238E27FC236}">
                <a16:creationId xmlns:a16="http://schemas.microsoft.com/office/drawing/2014/main" id="{7F76ABA0-4C3E-4C54-8252-DDD84CB878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50872"/>
          </a:xfrm>
          <a:prstGeom prst="rect">
            <a:avLst/>
          </a:prstGeom>
        </p:spPr>
      </p:pic>
      <p:sp>
        <p:nvSpPr>
          <p:cNvPr id="23" name="Title 10">
            <a:extLst>
              <a:ext uri="{FF2B5EF4-FFF2-40B4-BE49-F238E27FC236}">
                <a16:creationId xmlns:a16="http://schemas.microsoft.com/office/drawing/2014/main" id="{FBE67F53-A78F-40B3-924B-80A7D1A88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81"/>
            <a:ext cx="6171843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6363308D-82C9-4BF8-90E1-2108758969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53928"/>
            <a:ext cx="6171843" cy="3280304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EE2231D3-AC6B-4680-85A6-AF67BB606D0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3257" y="945606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Slide Number Placeholder 13">
            <a:extLst>
              <a:ext uri="{FF2B5EF4-FFF2-40B4-BE49-F238E27FC236}">
                <a16:creationId xmlns:a16="http://schemas.microsoft.com/office/drawing/2014/main" id="{1DF78BD8-5BF9-4C3A-8D03-C93FA60FD9B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914900" y="4767263"/>
            <a:ext cx="1600200" cy="273844"/>
          </a:xfrm>
        </p:spPr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848E3DB-60D2-47C5-B5C1-AE909633448D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1" name="Arrow: Pentagon 1">
              <a:extLst>
                <a:ext uri="{FF2B5EF4-FFF2-40B4-BE49-F238E27FC236}">
                  <a16:creationId xmlns:a16="http://schemas.microsoft.com/office/drawing/2014/main" id="{0CA2F23B-5239-46CE-A208-43975C9FE139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6A1C63D-B6FB-4942-A0DF-7627C0BF5B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1646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06CE88EC-94B7-4C0B-A4F2-DC81CD412941}"/>
              </a:ext>
            </a:extLst>
          </p:cNvPr>
          <p:cNvGrpSpPr/>
          <p:nvPr userDrawn="1"/>
        </p:nvGrpSpPr>
        <p:grpSpPr>
          <a:xfrm>
            <a:off x="43374" y="3884769"/>
            <a:ext cx="6776010" cy="1198907"/>
            <a:chOff x="-52661" y="3856458"/>
            <a:chExt cx="9034680" cy="1344837"/>
          </a:xfrm>
        </p:grpSpPr>
        <p:pic>
          <p:nvPicPr>
            <p:cNvPr id="6" name="Picture 5" descr="A group of people sitting at a table&#10;&#10;Description automatically generated">
              <a:extLst>
                <a:ext uri="{FF2B5EF4-FFF2-40B4-BE49-F238E27FC236}">
                  <a16:creationId xmlns:a16="http://schemas.microsoft.com/office/drawing/2014/main" id="{3139FA82-1528-4B9F-9E7F-AA9A2847FFD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27379" y="3856458"/>
              <a:ext cx="2194560" cy="1344837"/>
            </a:xfrm>
            <a:prstGeom prst="rect">
              <a:avLst/>
            </a:prstGeom>
          </p:spPr>
        </p:pic>
        <p:pic>
          <p:nvPicPr>
            <p:cNvPr id="18" name="Picture 17" descr="A person sitting at a desk using a computer&#10;&#10;Description automatically generated">
              <a:extLst>
                <a:ext uri="{FF2B5EF4-FFF2-40B4-BE49-F238E27FC236}">
                  <a16:creationId xmlns:a16="http://schemas.microsoft.com/office/drawing/2014/main" id="{06AE0724-6CF9-4B3C-BBA8-106F90BFF7A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37"/>
            <a:stretch/>
          </p:blipFill>
          <p:spPr>
            <a:xfrm>
              <a:off x="-52661" y="3875173"/>
              <a:ext cx="2194560" cy="1324866"/>
            </a:xfrm>
            <a:prstGeom prst="rect">
              <a:avLst/>
            </a:prstGeom>
          </p:spPr>
        </p:pic>
        <p:pic>
          <p:nvPicPr>
            <p:cNvPr id="20" name="Picture 19" descr="A person standing in front of a window&#10;&#10;Description automatically generated">
              <a:extLst>
                <a:ext uri="{FF2B5EF4-FFF2-40B4-BE49-F238E27FC236}">
                  <a16:creationId xmlns:a16="http://schemas.microsoft.com/office/drawing/2014/main" id="{09D9FC39-5E23-4912-AB5C-3315E5F1004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87459" y="3858158"/>
              <a:ext cx="2194560" cy="1342994"/>
            </a:xfrm>
            <a:prstGeom prst="rect">
              <a:avLst/>
            </a:prstGeom>
          </p:spPr>
        </p:pic>
        <p:pic>
          <p:nvPicPr>
            <p:cNvPr id="23" name="Picture 22" descr="A close up of a sign&#10;&#10;Description automatically generated">
              <a:extLst>
                <a:ext uri="{FF2B5EF4-FFF2-40B4-BE49-F238E27FC236}">
                  <a16:creationId xmlns:a16="http://schemas.microsoft.com/office/drawing/2014/main" id="{E2FE8A76-0944-4CF5-AF9B-21E339501E7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07419" y="3858301"/>
              <a:ext cx="2194560" cy="1342994"/>
            </a:xfrm>
            <a:prstGeom prst="rect">
              <a:avLst/>
            </a:prstGeom>
          </p:spPr>
        </p:pic>
      </p:grpSp>
      <p:sp>
        <p:nvSpPr>
          <p:cNvPr id="11" name="Title 10"/>
          <p:cNvSpPr>
            <a:spLocks noGrp="1"/>
          </p:cNvSpPr>
          <p:nvPr userDrawn="1"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 userDrawn="1">
            <p:ph type="body" sz="quarter" idx="13"/>
          </p:nvPr>
        </p:nvSpPr>
        <p:spPr>
          <a:xfrm>
            <a:off x="343258" y="1453927"/>
            <a:ext cx="6188171" cy="22253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 userDrawn="1">
            <p:ph type="body" sz="quarter" idx="16"/>
          </p:nvPr>
        </p:nvSpPr>
        <p:spPr>
          <a:xfrm>
            <a:off x="343257" y="945029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EDF44A1-AF51-49FC-B29D-1DA035CBDA7F}"/>
              </a:ext>
            </a:extLst>
          </p:cNvPr>
          <p:cNvSpPr>
            <a:spLocks noGrp="1"/>
          </p:cNvSpPr>
          <p:nvPr userDrawn="1"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 descr="blocks.png">
            <a:extLst>
              <a:ext uri="{FF2B5EF4-FFF2-40B4-BE49-F238E27FC236}">
                <a16:creationId xmlns:a16="http://schemas.microsoft.com/office/drawing/2014/main" id="{F69239D7-870B-4C2B-8910-9D9760EE71B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799991" y="-67759"/>
            <a:ext cx="1119786" cy="2273360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A5BED26C-AD8D-4305-9254-E495238E46A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27" name="Arrow: Pentagon 1">
              <a:extLst>
                <a:ext uri="{FF2B5EF4-FFF2-40B4-BE49-F238E27FC236}">
                  <a16:creationId xmlns:a16="http://schemas.microsoft.com/office/drawing/2014/main" id="{088F9D11-B5CE-466C-B583-907ECD3AF10E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84D8E2C-CC3B-4AF6-8774-D5D969AE46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949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5013897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B629311-07B1-4A82-B83C-B4A06B80972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 descr="A picture containing person, man, outdoor, ground&#10;&#10;Description automatically generated">
            <a:extLst>
              <a:ext uri="{FF2B5EF4-FFF2-40B4-BE49-F238E27FC236}">
                <a16:creationId xmlns:a16="http://schemas.microsoft.com/office/drawing/2014/main" id="{30AD38FF-D20A-4387-A1E3-AFCA0EED86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6646" y="3453784"/>
            <a:ext cx="1399680" cy="1406275"/>
          </a:xfrm>
          <a:prstGeom prst="rect">
            <a:avLst/>
          </a:prstGeom>
        </p:spPr>
      </p:pic>
      <p:pic>
        <p:nvPicPr>
          <p:cNvPr id="17" name="Picture 16" descr="A group of people sitting at a table looking at a computer&#10;&#10;Description automatically generated">
            <a:extLst>
              <a:ext uri="{FF2B5EF4-FFF2-40B4-BE49-F238E27FC236}">
                <a16:creationId xmlns:a16="http://schemas.microsoft.com/office/drawing/2014/main" id="{5BAE8DEB-D2D6-4E1C-9E82-8ED554E23E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5416647" y="1869395"/>
            <a:ext cx="1399680" cy="1406275"/>
          </a:xfrm>
          <a:prstGeom prst="rect">
            <a:avLst/>
          </a:prstGeom>
        </p:spPr>
      </p:pic>
      <p:pic>
        <p:nvPicPr>
          <p:cNvPr id="19" name="Picture 18" descr="A group of people looking at a cellphone&#10;&#10;Description automatically generated">
            <a:extLst>
              <a:ext uri="{FF2B5EF4-FFF2-40B4-BE49-F238E27FC236}">
                <a16:creationId xmlns:a16="http://schemas.microsoft.com/office/drawing/2014/main" id="{65BBD8A1-7DBF-45C4-BCFC-B5BDD8D795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6647" y="285004"/>
            <a:ext cx="1399680" cy="140627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677F8AFC-F616-4C96-B36C-8B998F24D2C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6" name="Arrow: Pentagon 1">
              <a:extLst>
                <a:ext uri="{FF2B5EF4-FFF2-40B4-BE49-F238E27FC236}">
                  <a16:creationId xmlns:a16="http://schemas.microsoft.com/office/drawing/2014/main" id="{0110692D-E2AC-44BE-828E-E127FDF739E8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9A5D2F2-FDD6-4B05-AC4D-AD98A4C564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597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Chart Placeholder 15">
            <a:extLst>
              <a:ext uri="{FF2B5EF4-FFF2-40B4-BE49-F238E27FC236}">
                <a16:creationId xmlns:a16="http://schemas.microsoft.com/office/drawing/2014/main" id="{EC1772AB-9380-4594-B8DC-2CE1209EE38C}"/>
              </a:ext>
            </a:extLst>
          </p:cNvPr>
          <p:cNvSpPr>
            <a:spLocks noGrp="1"/>
          </p:cNvSpPr>
          <p:nvPr>
            <p:ph type="chart" sz="quarter" idx="20"/>
          </p:nvPr>
        </p:nvSpPr>
        <p:spPr>
          <a:xfrm>
            <a:off x="342900" y="1452800"/>
            <a:ext cx="5693569" cy="2946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ZA"/>
          </a:p>
        </p:txBody>
      </p:sp>
      <p:pic>
        <p:nvPicPr>
          <p:cNvPr id="10" name="Picture 9" descr="blocks.png">
            <a:extLst>
              <a:ext uri="{FF2B5EF4-FFF2-40B4-BE49-F238E27FC236}">
                <a16:creationId xmlns:a16="http://schemas.microsoft.com/office/drawing/2014/main" id="{7350EE1C-0E26-4784-A4C8-46F8219F55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92828" y="0"/>
            <a:ext cx="865172" cy="1756449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86869E7-CE6C-4894-BC53-8268DDBA9B6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9" name="Arrow: Pentagon 1">
              <a:extLst>
                <a:ext uri="{FF2B5EF4-FFF2-40B4-BE49-F238E27FC236}">
                  <a16:creationId xmlns:a16="http://schemas.microsoft.com/office/drawing/2014/main" id="{11AAF251-7ECB-4C7E-B735-39139FEFBBF0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362A520-C8C6-4F57-9E51-A321739B83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10680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231871-5BC7-4958-867B-34A135E43B7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43257" y="1452800"/>
            <a:ext cx="5693596" cy="310973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ZA" dirty="0"/>
          </a:p>
        </p:txBody>
      </p:sp>
      <p:pic>
        <p:nvPicPr>
          <p:cNvPr id="10" name="Picture 9" descr="blocks.png">
            <a:extLst>
              <a:ext uri="{FF2B5EF4-FFF2-40B4-BE49-F238E27FC236}">
                <a16:creationId xmlns:a16="http://schemas.microsoft.com/office/drawing/2014/main" id="{57AC3DE2-DE04-4C94-B750-529C14FDE0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63797" y="-67759"/>
            <a:ext cx="955979" cy="194080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EFB886C1-497A-4D85-ACB0-D5C9771BC722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:a16="http://schemas.microsoft.com/office/drawing/2014/main" id="{9F597EDA-712B-44CF-A2C9-09DE13A0A5FA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4541BB8-4FC8-4CE4-BF9F-B2ADFB2D8BE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854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99501D63-3FAF-4319-9AD9-3064122865E6}"/>
              </a:ext>
            </a:extLst>
          </p:cNvPr>
          <p:cNvSpPr>
            <a:spLocks noGrp="1"/>
          </p:cNvSpPr>
          <p:nvPr>
            <p:ph type="tbl" sz="quarter" idx="20"/>
          </p:nvPr>
        </p:nvSpPr>
        <p:spPr>
          <a:xfrm>
            <a:off x="342900" y="1453879"/>
            <a:ext cx="5700713" cy="3102217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ZA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369E23B-6921-4C29-B62C-27236FA99C4C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3" name="Arrow: Pentagon 1">
              <a:extLst>
                <a:ext uri="{FF2B5EF4-FFF2-40B4-BE49-F238E27FC236}">
                  <a16:creationId xmlns:a16="http://schemas.microsoft.com/office/drawing/2014/main" id="{0532251D-51EC-424C-B1C1-A2AFE20226F2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C1FC315-4686-4942-A22B-DD19792E6E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9" name="Picture 18" descr="blocks.png">
            <a:extLst>
              <a:ext uri="{FF2B5EF4-FFF2-40B4-BE49-F238E27FC236}">
                <a16:creationId xmlns:a16="http://schemas.microsoft.com/office/drawing/2014/main" id="{3A37031C-4CB3-4AB7-8FDD-C1C7E5820D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902021" y="-401673"/>
            <a:ext cx="955979" cy="194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138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A3D54-76F8-41DC-B22A-C77AD7E6E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79"/>
            <a:ext cx="5620897" cy="8572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6EC2D0-8F36-4505-B9F1-FF77DFD82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B06A733-2CEB-45F2-A74F-FB15C9958DAB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8" name="Arrow: Pentagon 1">
              <a:extLst>
                <a:ext uri="{FF2B5EF4-FFF2-40B4-BE49-F238E27FC236}">
                  <a16:creationId xmlns:a16="http://schemas.microsoft.com/office/drawing/2014/main" id="{EFB0ADE8-10D4-4F0F-BCA6-C0A9703D5AD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D4655A2-F71C-419A-ADE4-FFD732D2D5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6" name="Picture 15" descr="blocks.png">
            <a:extLst>
              <a:ext uri="{FF2B5EF4-FFF2-40B4-BE49-F238E27FC236}">
                <a16:creationId xmlns:a16="http://schemas.microsoft.com/office/drawing/2014/main" id="{6F942B35-D135-4AFB-854F-55014A03ED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63797" y="-67759"/>
            <a:ext cx="955979" cy="194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54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12EAC0A-5B00-4CB9-910C-3CEF7CD02C8D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E21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pic>
        <p:nvPicPr>
          <p:cNvPr id="4" name="Picture 3" descr="4015 PPT Backgrounds WIDESCREEN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171" y="144772"/>
            <a:ext cx="6555658" cy="2521678"/>
          </a:xfrm>
          <a:prstGeom prst="rect">
            <a:avLst/>
          </a:prstGeom>
        </p:spPr>
      </p:pic>
      <p:sp>
        <p:nvSpPr>
          <p:cNvPr id="6" name="Title 10"/>
          <p:cNvSpPr>
            <a:spLocks noGrp="1"/>
          </p:cNvSpPr>
          <p:nvPr>
            <p:ph type="title"/>
          </p:nvPr>
        </p:nvSpPr>
        <p:spPr>
          <a:xfrm>
            <a:off x="151171" y="3354678"/>
            <a:ext cx="5965723" cy="824504"/>
          </a:xfrm>
        </p:spPr>
        <p:txBody>
          <a:bodyPr>
            <a:normAutofit/>
          </a:bodyPr>
          <a:lstStyle>
            <a:lvl1pPr algn="ctr">
              <a:lnSpc>
                <a:spcPct val="80000"/>
              </a:lnSpc>
              <a:defRPr sz="2800">
                <a:solidFill>
                  <a:srgbClr val="128B7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1577261" y="4220541"/>
            <a:ext cx="3113541" cy="303384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7" name="Picture 6" descr="blocks.png">
            <a:extLst>
              <a:ext uri="{FF2B5EF4-FFF2-40B4-BE49-F238E27FC236}">
                <a16:creationId xmlns:a16="http://schemas.microsoft.com/office/drawing/2014/main" id="{2EC6C697-2490-434F-8CF9-CA5064B2AB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571395" y="1464924"/>
            <a:ext cx="1286606" cy="2521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298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person, indoor, man&#10;&#10;Description automatically generated">
            <a:extLst>
              <a:ext uri="{FF2B5EF4-FFF2-40B4-BE49-F238E27FC236}">
                <a16:creationId xmlns:a16="http://schemas.microsoft.com/office/drawing/2014/main" id="{0F8B39DD-2EE3-40E8-BDFA-6EBAF2D516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12749"/>
            <a:ext cx="6858000" cy="3017867"/>
          </a:xfrm>
          <a:prstGeom prst="rect">
            <a:avLst/>
          </a:prstGeom>
        </p:spPr>
      </p:pic>
      <p:pic>
        <p:nvPicPr>
          <p:cNvPr id="12" name="Content Placeholder 8" descr="Telephone">
            <a:extLst>
              <a:ext uri="{FF2B5EF4-FFF2-40B4-BE49-F238E27FC236}">
                <a16:creationId xmlns:a16="http://schemas.microsoft.com/office/drawing/2014/main" id="{6F21F255-15D4-4F34-91C3-ABDE2A0F5A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18565" y="2060503"/>
            <a:ext cx="656438" cy="8752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42E22B1-00FC-4B1F-A2E1-5F9CFEDDB94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1187" y="2920413"/>
            <a:ext cx="531191" cy="708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2AE09D7-EC6D-4B59-A302-69280FAC9B8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9845" y="1385499"/>
            <a:ext cx="575288" cy="675004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8750548B-2A5F-421C-BF36-B723FF2513EB}"/>
              </a:ext>
            </a:extLst>
          </p:cNvPr>
          <p:cNvGrpSpPr/>
          <p:nvPr userDrawn="1"/>
        </p:nvGrpSpPr>
        <p:grpSpPr>
          <a:xfrm>
            <a:off x="100665" y="3694471"/>
            <a:ext cx="2491503" cy="508425"/>
            <a:chOff x="3894211" y="5533113"/>
            <a:chExt cx="3742210" cy="77864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23DC396-B583-49F6-9E90-96B21E0404E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07702" y="5533113"/>
              <a:ext cx="777015" cy="77701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693ABCD-6EEF-410D-A72F-181894B5B48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2983" y="5554035"/>
              <a:ext cx="708254" cy="701857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7D40529-13BE-4323-A495-F4FA833BA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84717" y="5581204"/>
              <a:ext cx="674688" cy="67468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195DB16-A9E2-4A26-90C9-791FF6A363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94211" y="5553774"/>
              <a:ext cx="757982" cy="75798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723483CA-1D8A-4F11-BBF5-663678C22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7779" y="5533114"/>
              <a:ext cx="778642" cy="778642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5A00F4-4861-46A4-AC99-7252EDDF72D0}"/>
              </a:ext>
            </a:extLst>
          </p:cNvPr>
          <p:cNvSpPr txBox="1"/>
          <p:nvPr userDrawn="1"/>
        </p:nvSpPr>
        <p:spPr>
          <a:xfrm>
            <a:off x="3875002" y="1520163"/>
            <a:ext cx="2491504" cy="34419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ZA" sz="2500" b="1" dirty="0">
                <a:solidFill>
                  <a:srgbClr val="002855"/>
                </a:solidFill>
              </a:rPr>
              <a:t>info@afrosai-e.org.za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285EF4-09E9-4409-8969-1BAA56208D40}"/>
              </a:ext>
            </a:extLst>
          </p:cNvPr>
          <p:cNvSpPr txBox="1"/>
          <p:nvPr userDrawn="1"/>
        </p:nvSpPr>
        <p:spPr>
          <a:xfrm>
            <a:off x="3875002" y="2277209"/>
            <a:ext cx="2491503" cy="42446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ZA" sz="2500" b="1" dirty="0">
                <a:solidFill>
                  <a:srgbClr val="002855"/>
                </a:solidFill>
              </a:rPr>
              <a:t>+27 (0)10 286 0104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4D91D87-8354-423F-A08E-922282F095EF}"/>
              </a:ext>
            </a:extLst>
          </p:cNvPr>
          <p:cNvSpPr txBox="1"/>
          <p:nvPr userDrawn="1"/>
        </p:nvSpPr>
        <p:spPr>
          <a:xfrm>
            <a:off x="3875002" y="3028542"/>
            <a:ext cx="2491503" cy="491996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ZA" sz="2500" b="1" dirty="0">
                <a:solidFill>
                  <a:srgbClr val="002855"/>
                </a:solidFill>
              </a:rPr>
              <a:t>www.afrosai-e.org.za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68F761-F72B-4DB4-9537-AD7479AA5E23}"/>
              </a:ext>
            </a:extLst>
          </p:cNvPr>
          <p:cNvSpPr txBox="1"/>
          <p:nvPr userDrawn="1"/>
        </p:nvSpPr>
        <p:spPr>
          <a:xfrm>
            <a:off x="122027" y="3122626"/>
            <a:ext cx="1503620" cy="34419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ZA" sz="2500" b="1" dirty="0">
                <a:solidFill>
                  <a:srgbClr val="002855"/>
                </a:solidFill>
              </a:rPr>
              <a:t>Follow us on: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C8F6537-DF6C-43DE-8813-99D8D1212701}"/>
              </a:ext>
            </a:extLst>
          </p:cNvPr>
          <p:cNvSpPr/>
          <p:nvPr userDrawn="1"/>
        </p:nvSpPr>
        <p:spPr>
          <a:xfrm>
            <a:off x="342900" y="314144"/>
            <a:ext cx="43779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kern="1200" dirty="0">
                <a:solidFill>
                  <a:srgbClr val="128B7D"/>
                </a:solidFill>
                <a:latin typeface="Arial Black"/>
                <a:ea typeface="+mj-ea"/>
              </a:rPr>
              <a:t>CONTACT AFROSAI-E</a:t>
            </a:r>
            <a:endParaRPr lang="en-ZA" sz="2800" kern="1200" dirty="0">
              <a:solidFill>
                <a:srgbClr val="128B7D"/>
              </a:solidFill>
              <a:latin typeface="Arial Black"/>
              <a:ea typeface="+mj-ea"/>
            </a:endParaRPr>
          </a:p>
        </p:txBody>
      </p:sp>
      <p:pic>
        <p:nvPicPr>
          <p:cNvPr id="28" name="Picture 27" descr="blocks.png">
            <a:extLst>
              <a:ext uri="{FF2B5EF4-FFF2-40B4-BE49-F238E27FC236}">
                <a16:creationId xmlns:a16="http://schemas.microsoft.com/office/drawing/2014/main" id="{5CDC5565-6D28-4EB5-9667-A82398F17AE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 flipV="1">
            <a:off x="5308945" y="-398017"/>
            <a:ext cx="955979" cy="1940804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FC07E734-8553-40A0-9589-9A4BFF73F6F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30" name="Arrow: Pentagon 1">
              <a:extLst>
                <a:ext uri="{FF2B5EF4-FFF2-40B4-BE49-F238E27FC236}">
                  <a16:creationId xmlns:a16="http://schemas.microsoft.com/office/drawing/2014/main" id="{4B6554E7-2040-476C-8CD9-8F8474ADCC46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C5407898-1B52-4527-A9EC-FBC0C4D32A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5133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015 PPT Backgrounds WIDESCREEN4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171" y="147485"/>
            <a:ext cx="6546272" cy="2743200"/>
          </a:xfrm>
          <a:prstGeom prst="rect">
            <a:avLst/>
          </a:prstGeom>
        </p:spPr>
      </p:pic>
      <p:pic>
        <p:nvPicPr>
          <p:cNvPr id="7" name="Picture 6" descr="blocks.png">
            <a:extLst>
              <a:ext uri="{FF2B5EF4-FFF2-40B4-BE49-F238E27FC236}">
                <a16:creationId xmlns:a16="http://schemas.microsoft.com/office/drawing/2014/main" id="{53C37C38-D13E-41C5-904A-6617195F55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563828" y="1575898"/>
            <a:ext cx="1294171" cy="2627392"/>
          </a:xfrm>
          <a:prstGeom prst="rect">
            <a:avLst/>
          </a:prstGeom>
        </p:spPr>
      </p:pic>
      <p:sp>
        <p:nvSpPr>
          <p:cNvPr id="8" name="Title 10">
            <a:extLst>
              <a:ext uri="{FF2B5EF4-FFF2-40B4-BE49-F238E27FC236}">
                <a16:creationId xmlns:a16="http://schemas.microsoft.com/office/drawing/2014/main" id="{243BB125-2573-46DF-87C1-ECE9EA78A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71" y="3354678"/>
            <a:ext cx="5965723" cy="824504"/>
          </a:xfrm>
        </p:spPr>
        <p:txBody>
          <a:bodyPr>
            <a:normAutofit/>
          </a:bodyPr>
          <a:lstStyle>
            <a:lvl1pPr algn="ctr">
              <a:lnSpc>
                <a:spcPct val="80000"/>
              </a:lnSpc>
              <a:defRPr sz="2800">
                <a:solidFill>
                  <a:srgbClr val="128B7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18667DCB-941C-4C56-991F-20ACF2AB8F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77261" y="4220541"/>
            <a:ext cx="3113541" cy="303384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209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83C5B80-3249-4510-8853-8E0F50235037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696393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FFFCF4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43733"/>
            <a:ext cx="4158689" cy="31439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4745293" y="1443733"/>
            <a:ext cx="1923471" cy="31439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42110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F6BEB58-3CE9-41BE-B7E5-D8CF4A662E8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E0A12F7-8F33-44B7-8E18-7892211E14AD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6" name="Arrow: Pentagon 1">
              <a:extLst>
                <a:ext uri="{FF2B5EF4-FFF2-40B4-BE49-F238E27FC236}">
                  <a16:creationId xmlns:a16="http://schemas.microsoft.com/office/drawing/2014/main" id="{D72F9E9B-179A-4DD1-BE1C-F425EF2BA1AE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69823C0-9392-4986-AE63-B182F44C68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0" name="Picture 19" descr="blocks.png">
            <a:extLst>
              <a:ext uri="{FF2B5EF4-FFF2-40B4-BE49-F238E27FC236}">
                <a16:creationId xmlns:a16="http://schemas.microsoft.com/office/drawing/2014/main" id="{3D8DC052-7AB5-458D-A110-9FA8898AAE6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645810" y="-541783"/>
            <a:ext cx="1265354" cy="256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25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8E17F0F-7F40-40F1-BD74-29D39EB0922A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372100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87" y="1443480"/>
            <a:ext cx="5973096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</a:defRPr>
            </a:lvl1pPr>
            <a:lvl2pPr marL="693930" indent="-285750">
              <a:buFont typeface="Arial" panose="020B0604020202020204" pitchFamily="34" charset="0"/>
              <a:buChar char="•"/>
              <a:defRPr sz="1600">
                <a:solidFill>
                  <a:srgbClr val="FFFFFF"/>
                </a:solidFill>
              </a:defRPr>
            </a:lvl2pPr>
            <a:lvl3pPr marL="1102112" indent="-285750">
              <a:buFont typeface="Arial" panose="020B0604020202020204" pitchFamily="34" charset="0"/>
              <a:buChar char="•"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38306"/>
            <a:ext cx="5973096" cy="31041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342A35-2D5B-4E77-9A57-A6E07E96326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134E05A-87B5-49DC-B40B-776533CD01CA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:a16="http://schemas.microsoft.com/office/drawing/2014/main" id="{C71AA25B-507F-401F-A0CF-ABC70CCE628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E589DBA-C0B9-414D-97AF-E584C53E6D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0" name="Picture 19" descr="blocks.png">
            <a:extLst>
              <a:ext uri="{FF2B5EF4-FFF2-40B4-BE49-F238E27FC236}">
                <a16:creationId xmlns:a16="http://schemas.microsoft.com/office/drawing/2014/main" id="{5B9D62AD-78DE-4255-A10D-D92388BE5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 flipV="1">
            <a:off x="5910315" y="-214670"/>
            <a:ext cx="764490" cy="128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518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954901E-8BFB-4D8D-A8F8-13D9B48F4EE9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379474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2901" y="1440959"/>
            <a:ext cx="2826159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38306"/>
            <a:ext cx="5973096" cy="31041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4B26C58B-0000-4238-BB40-E8B934AFC9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90194" y="1440959"/>
            <a:ext cx="2826159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AA782D-C9C2-4B8C-89B5-E378C6A79C5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CF7C468-7268-4193-9350-405B60E87532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9" name="Arrow: Pentagon 1">
              <a:extLst>
                <a:ext uri="{FF2B5EF4-FFF2-40B4-BE49-F238E27FC236}">
                  <a16:creationId xmlns:a16="http://schemas.microsoft.com/office/drawing/2014/main" id="{6869D981-F048-4AAB-AE66-E1BDA2EF7AE8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3B2F0D4-DBA8-4645-9DDA-59FDC73DEE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1" name="Picture 20" descr="blocks.png">
            <a:extLst>
              <a:ext uri="{FF2B5EF4-FFF2-40B4-BE49-F238E27FC236}">
                <a16:creationId xmlns:a16="http://schemas.microsoft.com/office/drawing/2014/main" id="{A24AFC86-D829-4C08-BEBC-8620C6F5B0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 flipV="1">
            <a:off x="5910315" y="-214670"/>
            <a:ext cx="764490" cy="128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913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26517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40370"/>
            <a:ext cx="526532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0028DB4A-CC22-477B-8A6C-820FE74B13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43733"/>
            <a:ext cx="4158689" cy="31439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0F40378C-70C8-4998-91D3-30ADD91D51A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45293" y="1443733"/>
            <a:ext cx="1923471" cy="31439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A071B4E-AEDA-4911-815A-2F03F765181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C35406-B8E5-4FE0-A5FB-B930C756A43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5" name="Arrow: Pentagon 1">
              <a:extLst>
                <a:ext uri="{FF2B5EF4-FFF2-40B4-BE49-F238E27FC236}">
                  <a16:creationId xmlns:a16="http://schemas.microsoft.com/office/drawing/2014/main" id="{E8C7B81E-471D-4BA2-9410-9ABA9CFF4C3C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1811668-5B84-4046-BA98-564B087FC9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7" name="Picture 16" descr="4015 PPT Backgrounds WIDESCREEN8.jpg">
            <a:extLst>
              <a:ext uri="{FF2B5EF4-FFF2-40B4-BE49-F238E27FC236}">
                <a16:creationId xmlns:a16="http://schemas.microsoft.com/office/drawing/2014/main" id="{3AACF638-71A0-4908-B86A-D18F4593E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520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4015 PPT Backgrounds WIDESCREEN8.jpg">
            <a:extLst>
              <a:ext uri="{FF2B5EF4-FFF2-40B4-BE49-F238E27FC236}">
                <a16:creationId xmlns:a16="http://schemas.microsoft.com/office/drawing/2014/main" id="{45B02BD7-39A4-4F7F-8F1F-1935AD1EABC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40070"/>
            <a:ext cx="6171843" cy="3063285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38232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 descr="4015 PPT Backgrounds WIDESCREEN8.jpg">
            <a:extLst>
              <a:ext uri="{FF2B5EF4-FFF2-40B4-BE49-F238E27FC236}">
                <a16:creationId xmlns:a16="http://schemas.microsoft.com/office/drawing/2014/main" id="{C96BA096-47CB-497A-9ACC-5746508AEA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B995E-0C76-43EE-9DF8-C6BFFEB3A14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950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015 PPT Backgrounds WIDESCREEN8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2825803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38232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 descr="4015 PPT Backgrounds WIDESCREEN8.jpg">
            <a:extLst>
              <a:ext uri="{FF2B5EF4-FFF2-40B4-BE49-F238E27FC236}">
                <a16:creationId xmlns:a16="http://schemas.microsoft.com/office/drawing/2014/main" id="{C96BA096-47CB-497A-9ACC-5746508AEA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5254FB13-452F-4D26-B78F-28FF1831907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58405" y="1453929"/>
            <a:ext cx="2825803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6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71F42-C16F-4CB1-8D40-734516E55BE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52D8E15-41EE-4A0D-AC89-BF4BDD313664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7" name="Arrow: Pentagon 1">
              <a:extLst>
                <a:ext uri="{FF2B5EF4-FFF2-40B4-BE49-F238E27FC236}">
                  <a16:creationId xmlns:a16="http://schemas.microsoft.com/office/drawing/2014/main" id="{EF622A3A-1D5B-4CE6-B47F-2FF5B905B08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4C1D74F-6F01-4131-8A00-5523C4E102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70251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6172200" cy="857250"/>
          </a:xfrm>
          <a:prstGeom prst="rect">
            <a:avLst/>
          </a:prstGeom>
        </p:spPr>
        <p:txBody>
          <a:bodyPr vert="horz" lIns="81636" tIns="40818" rIns="81636" bIns="40818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200151"/>
            <a:ext cx="6172200" cy="3394472"/>
          </a:xfrm>
          <a:prstGeom prst="rect">
            <a:avLst/>
          </a:prstGeom>
        </p:spPr>
        <p:txBody>
          <a:bodyPr vert="horz" lIns="81636" tIns="40818" rIns="81636" bIns="408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4767263"/>
            <a:ext cx="1600200" cy="273844"/>
          </a:xfrm>
          <a:prstGeom prst="rect">
            <a:avLst/>
          </a:prstGeom>
        </p:spPr>
        <p:txBody>
          <a:bodyPr vert="horz" lIns="81636" tIns="40818" rIns="81636" bIns="40818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20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6" r:id="rId3"/>
    <p:sldLayoutId id="2147483660" r:id="rId4"/>
    <p:sldLayoutId id="2147483670" r:id="rId5"/>
    <p:sldLayoutId id="2147483672" r:id="rId6"/>
    <p:sldLayoutId id="2147483662" r:id="rId7"/>
    <p:sldLayoutId id="2147483671" r:id="rId8"/>
    <p:sldLayoutId id="2147483673" r:id="rId9"/>
    <p:sldLayoutId id="2147483667" r:id="rId10"/>
    <p:sldLayoutId id="2147483675" r:id="rId11"/>
    <p:sldLayoutId id="2147483676" r:id="rId12"/>
    <p:sldLayoutId id="2147483680" r:id="rId13"/>
    <p:sldLayoutId id="2147483668" r:id="rId14"/>
    <p:sldLayoutId id="2147483669" r:id="rId15"/>
    <p:sldLayoutId id="2147483664" r:id="rId16"/>
    <p:sldLayoutId id="2147483679" r:id="rId17"/>
    <p:sldLayoutId id="2147483678" r:id="rId18"/>
    <p:sldLayoutId id="2147483677" r:id="rId19"/>
    <p:sldLayoutId id="2147483674" r:id="rId20"/>
  </p:sldLayoutIdLst>
  <p:hf sldNum="0" hdr="0"/>
  <p:txStyles>
    <p:titleStyle>
      <a:lvl1pPr algn="ctr" defTabSz="408181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08181" rtl="0" eaLnBrk="1" latinLnBrk="0" hangingPunct="1">
        <a:spcBef>
          <a:spcPct val="20000"/>
        </a:spcBef>
        <a:buFont typeface="Arial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63293" indent="-255113" algn="l" defTabSz="40818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52" indent="-204090" algn="l" defTabSz="408181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32" indent="-204090" algn="l" defTabSz="40818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813" indent="-204090" algn="l" defTabSz="40818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93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74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55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535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81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61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42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22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903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84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64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45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E210A818-8A41-4666-87BE-50F216D0C3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652574"/>
            <a:ext cx="3683129" cy="155661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ZA" sz="2000" dirty="0" smtClean="0"/>
              <a:t>Taxes and other fiscal elements of the PSA/PSC</a:t>
            </a:r>
            <a:br>
              <a:rPr lang="en-ZA" sz="2000" dirty="0" smtClean="0"/>
            </a:br>
            <a:r>
              <a:rPr lang="en-ZA" sz="2000" dirty="0" smtClean="0"/>
              <a:t>- Calculation of government take</a:t>
            </a:r>
            <a:br>
              <a:rPr lang="en-ZA" sz="2000" dirty="0" smtClean="0"/>
            </a:br>
            <a:r>
              <a:rPr lang="en-ZA" sz="2000" dirty="0"/>
              <a:t/>
            </a:r>
            <a:br>
              <a:rPr lang="en-ZA" sz="2000" dirty="0"/>
            </a:br>
            <a:r>
              <a:rPr lang="en-ZA" sz="1200" i="1" dirty="0" smtClean="0"/>
              <a:t>By Trygve Christiansen</a:t>
            </a:r>
            <a:endParaRPr lang="en-ZA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697" y="3367454"/>
            <a:ext cx="1169987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56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992" y="4641911"/>
            <a:ext cx="871856" cy="47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674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B51E4A9-788A-4FE2-8682-CC1A50F01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dirty="0" smtClean="0"/>
              <a:t>Intended Learning Outcomes</a:t>
            </a:r>
            <a:endParaRPr lang="en-ZA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AF66956-5C21-43BB-AC09-97299ECC92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931478"/>
            <a:ext cx="6215805" cy="3693275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Understand the concept “Government take”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Be able to carry out basic calculation of government take on PSAs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itchFamily="2" charset="2"/>
              <a:buChar char="q"/>
            </a:pPr>
            <a:endParaRPr lang="en-GB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129" y="4598375"/>
            <a:ext cx="871856" cy="47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514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How to </a:t>
            </a:r>
            <a:r>
              <a:rPr lang="nb-NO" dirty="0" err="1" smtClean="0"/>
              <a:t>calculate</a:t>
            </a:r>
            <a:r>
              <a:rPr lang="nb-NO" dirty="0" smtClean="0"/>
              <a:t> </a:t>
            </a:r>
            <a:r>
              <a:rPr lang="nb-NO" dirty="0" err="1" smtClean="0"/>
              <a:t>government</a:t>
            </a:r>
            <a:r>
              <a:rPr lang="nb-NO" dirty="0" smtClean="0"/>
              <a:t> </a:t>
            </a:r>
            <a:r>
              <a:rPr lang="nb-NO" dirty="0" err="1" smtClean="0"/>
              <a:t>take</a:t>
            </a:r>
            <a:r>
              <a:rPr lang="nb-NO" dirty="0" smtClean="0"/>
              <a:t>? 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b-NO" dirty="0" smtClean="0"/>
              <a:t>An </a:t>
            </a:r>
            <a:r>
              <a:rPr lang="nb-NO" dirty="0" err="1" smtClean="0"/>
              <a:t>example</a:t>
            </a:r>
            <a:r>
              <a:rPr lang="nb-NO" dirty="0" smtClean="0"/>
              <a:t>: </a:t>
            </a:r>
          </a:p>
          <a:p>
            <a:endParaRPr lang="nb-NO" dirty="0"/>
          </a:p>
          <a:p>
            <a:r>
              <a:rPr lang="en-US" dirty="0"/>
              <a:t>Royalty rate: 10%    </a:t>
            </a:r>
          </a:p>
          <a:p>
            <a:r>
              <a:rPr lang="en-US" dirty="0"/>
              <a:t>Tax : 40%    </a:t>
            </a:r>
          </a:p>
          <a:p>
            <a:r>
              <a:rPr lang="en-US" dirty="0"/>
              <a:t>Costs: 30%</a:t>
            </a:r>
            <a:endParaRPr lang="nb-NO" dirty="0"/>
          </a:p>
          <a:p>
            <a:endParaRPr lang="nb-NO" dirty="0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129" y="4598375"/>
            <a:ext cx="871856" cy="47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3803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Exercise</a:t>
            </a:r>
            <a:r>
              <a:rPr lang="nb-NO" dirty="0" smtClean="0"/>
              <a:t> – 5 </a:t>
            </a:r>
            <a:r>
              <a:rPr lang="nb-NO" dirty="0" err="1" smtClean="0"/>
              <a:t>minutes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nb-NO" dirty="0" err="1" smtClean="0"/>
              <a:t>Try</a:t>
            </a:r>
            <a:r>
              <a:rPr lang="nb-NO" dirty="0" smtClean="0"/>
              <a:t> to </a:t>
            </a:r>
            <a:r>
              <a:rPr lang="nb-NO" dirty="0" err="1" smtClean="0"/>
              <a:t>calculate</a:t>
            </a:r>
            <a:r>
              <a:rPr lang="nb-NO" dirty="0" smtClean="0"/>
              <a:t> </a:t>
            </a:r>
            <a:r>
              <a:rPr lang="nb-NO" dirty="0" err="1" smtClean="0"/>
              <a:t>yourself</a:t>
            </a:r>
            <a:r>
              <a:rPr lang="nb-NO" dirty="0" smtClean="0"/>
              <a:t>: </a:t>
            </a:r>
            <a:endParaRPr lang="nb-NO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Royalty rate: 5</a:t>
            </a:r>
            <a:r>
              <a:rPr lang="en-US" dirty="0" smtClean="0"/>
              <a:t>%    </a:t>
            </a:r>
            <a:endParaRPr lang="en-US" dirty="0"/>
          </a:p>
          <a:p>
            <a:r>
              <a:rPr lang="en-US" dirty="0"/>
              <a:t>Tax : </a:t>
            </a:r>
            <a:r>
              <a:rPr lang="en-US" dirty="0" smtClean="0"/>
              <a:t>30%    </a:t>
            </a:r>
            <a:endParaRPr lang="en-US" dirty="0"/>
          </a:p>
          <a:p>
            <a:r>
              <a:rPr lang="en-US" dirty="0"/>
              <a:t>Costs: 30%</a:t>
            </a:r>
            <a:endParaRPr lang="nb-NO" dirty="0"/>
          </a:p>
          <a:p>
            <a:endParaRPr lang="nb-NO" dirty="0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129" y="4598375"/>
            <a:ext cx="871856" cy="47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5162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Exercise</a:t>
            </a:r>
            <a:r>
              <a:rPr lang="nb-NO" dirty="0" smtClean="0"/>
              <a:t> – 15 </a:t>
            </a:r>
            <a:r>
              <a:rPr lang="nb-NO" dirty="0" err="1" smtClean="0"/>
              <a:t>minutes</a:t>
            </a:r>
            <a:r>
              <a:rPr lang="nb-NO" dirty="0" smtClean="0"/>
              <a:t> 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nb-NO" dirty="0" err="1"/>
              <a:t>Calculate</a:t>
            </a:r>
            <a:r>
              <a:rPr lang="nb-NO" dirty="0"/>
              <a:t> </a:t>
            </a:r>
            <a:r>
              <a:rPr lang="nb-NO" dirty="0" err="1"/>
              <a:t>government</a:t>
            </a:r>
            <a:r>
              <a:rPr lang="nb-NO" dirty="0"/>
              <a:t> </a:t>
            </a:r>
            <a:r>
              <a:rPr lang="nb-NO" dirty="0" err="1" smtClean="0"/>
              <a:t>take</a:t>
            </a:r>
            <a:r>
              <a:rPr lang="nb-NO" dirty="0" smtClean="0"/>
              <a:t> </a:t>
            </a:r>
            <a:r>
              <a:rPr lang="nb-NO" dirty="0" err="1" smtClean="0"/>
              <a:t>using</a:t>
            </a:r>
            <a:r>
              <a:rPr lang="nb-NO" dirty="0" smtClean="0"/>
              <a:t> </a:t>
            </a:r>
            <a:r>
              <a:rPr lang="nb-NO" dirty="0" err="1" smtClean="0"/>
              <a:t>profit</a:t>
            </a:r>
            <a:r>
              <a:rPr lang="nb-NO" dirty="0" smtClean="0"/>
              <a:t> </a:t>
            </a:r>
            <a:r>
              <a:rPr lang="nb-NO" dirty="0" err="1" smtClean="0"/>
              <a:t>oil</a:t>
            </a:r>
            <a:endParaRPr lang="nb-NO" dirty="0"/>
          </a:p>
          <a:p>
            <a:endParaRPr lang="nb-NO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fontAlgn="ctr"/>
            <a:r>
              <a:rPr lang="nb-NO" dirty="0"/>
              <a:t>Royalty </a:t>
            </a:r>
            <a:r>
              <a:rPr lang="nb-NO" dirty="0" smtClean="0"/>
              <a:t>10 %</a:t>
            </a:r>
            <a:endParaRPr lang="nb-NO" dirty="0"/>
          </a:p>
          <a:p>
            <a:pPr fontAlgn="ctr"/>
            <a:r>
              <a:rPr lang="nb-NO" dirty="0" err="1"/>
              <a:t>Tax</a:t>
            </a:r>
            <a:r>
              <a:rPr lang="nb-NO" dirty="0"/>
              <a:t> 30%</a:t>
            </a:r>
          </a:p>
          <a:p>
            <a:pPr fontAlgn="ctr"/>
            <a:r>
              <a:rPr lang="nb-NO" dirty="0" err="1"/>
              <a:t>Costs</a:t>
            </a:r>
            <a:r>
              <a:rPr lang="nb-NO" dirty="0"/>
              <a:t> 20 %</a:t>
            </a:r>
          </a:p>
          <a:p>
            <a:pPr fontAlgn="ctr"/>
            <a:r>
              <a:rPr lang="nb-NO" dirty="0"/>
              <a:t>Profit </a:t>
            </a:r>
            <a:r>
              <a:rPr lang="nb-NO" dirty="0" err="1"/>
              <a:t>oil</a:t>
            </a:r>
            <a:r>
              <a:rPr lang="nb-NO" dirty="0"/>
              <a:t> </a:t>
            </a:r>
            <a:r>
              <a:rPr lang="nb-NO" dirty="0" err="1"/>
              <a:t>split</a:t>
            </a:r>
            <a:r>
              <a:rPr lang="nb-NO" dirty="0"/>
              <a:t> 70:30</a:t>
            </a:r>
          </a:p>
          <a:p>
            <a:endParaRPr lang="nb-NO" dirty="0"/>
          </a:p>
        </p:txBody>
      </p:sp>
      <p:sp>
        <p:nvSpPr>
          <p:cNvPr id="6" name="TekstSylinder 5"/>
          <p:cNvSpPr txBox="1"/>
          <p:nvPr/>
        </p:nvSpPr>
        <p:spPr>
          <a:xfrm>
            <a:off x="3911228" y="1701985"/>
            <a:ext cx="266310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 smtClean="0"/>
              <a:t>Guide: </a:t>
            </a:r>
          </a:p>
          <a:p>
            <a:pPr marL="342900" indent="-342900">
              <a:buAutoNum type="arabicPeriod"/>
            </a:pPr>
            <a:r>
              <a:rPr lang="nb-NO" dirty="0" err="1" smtClean="0"/>
              <a:t>Deduct</a:t>
            </a:r>
            <a:r>
              <a:rPr lang="nb-NO" dirty="0" smtClean="0"/>
              <a:t> royalties</a:t>
            </a:r>
          </a:p>
          <a:p>
            <a:pPr marL="342900" indent="-342900">
              <a:buAutoNum type="arabicPeriod"/>
            </a:pPr>
            <a:r>
              <a:rPr lang="nb-NO" dirty="0" err="1" smtClean="0"/>
              <a:t>Deduct</a:t>
            </a:r>
            <a:r>
              <a:rPr lang="nb-NO" dirty="0" smtClean="0"/>
              <a:t> </a:t>
            </a:r>
            <a:r>
              <a:rPr lang="nb-NO" dirty="0" err="1" smtClean="0"/>
              <a:t>costs</a:t>
            </a:r>
            <a:endParaRPr lang="nb-NO" dirty="0" smtClean="0"/>
          </a:p>
          <a:p>
            <a:pPr marL="342900" indent="-342900">
              <a:buAutoNum type="arabicPeriod"/>
            </a:pPr>
            <a:r>
              <a:rPr lang="nb-NO" dirty="0" smtClean="0"/>
              <a:t>Do </a:t>
            </a:r>
            <a:r>
              <a:rPr lang="nb-NO" dirty="0" err="1" smtClean="0"/>
              <a:t>profit</a:t>
            </a:r>
            <a:r>
              <a:rPr lang="nb-NO" dirty="0" smtClean="0"/>
              <a:t> </a:t>
            </a:r>
            <a:r>
              <a:rPr lang="nb-NO" dirty="0" err="1" smtClean="0"/>
              <a:t>oil</a:t>
            </a:r>
            <a:r>
              <a:rPr lang="nb-NO" dirty="0" smtClean="0"/>
              <a:t> </a:t>
            </a:r>
            <a:r>
              <a:rPr lang="nb-NO" dirty="0" err="1" smtClean="0"/>
              <a:t>split</a:t>
            </a:r>
            <a:endParaRPr lang="nb-NO" dirty="0" smtClean="0"/>
          </a:p>
          <a:p>
            <a:pPr marL="342900" indent="-342900">
              <a:buAutoNum type="arabicPeriod"/>
            </a:pPr>
            <a:r>
              <a:rPr lang="nb-NO" dirty="0" err="1" smtClean="0"/>
              <a:t>Calculate</a:t>
            </a:r>
            <a:r>
              <a:rPr lang="nb-NO" dirty="0" smtClean="0"/>
              <a:t> </a:t>
            </a:r>
            <a:r>
              <a:rPr lang="nb-NO" dirty="0" err="1" smtClean="0"/>
              <a:t>tax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</a:t>
            </a:r>
            <a:r>
              <a:rPr lang="nb-NO" dirty="0" err="1" smtClean="0"/>
              <a:t>company’s</a:t>
            </a:r>
            <a:r>
              <a:rPr lang="nb-NO" dirty="0" smtClean="0"/>
              <a:t> </a:t>
            </a:r>
            <a:r>
              <a:rPr lang="nb-NO" dirty="0" err="1" smtClean="0"/>
              <a:t>share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profit</a:t>
            </a:r>
            <a:r>
              <a:rPr lang="nb-NO" dirty="0" smtClean="0"/>
              <a:t> </a:t>
            </a:r>
            <a:r>
              <a:rPr lang="nb-NO" dirty="0" err="1" smtClean="0"/>
              <a:t>oil</a:t>
            </a:r>
            <a:endParaRPr lang="nb-NO" dirty="0" smtClean="0"/>
          </a:p>
          <a:p>
            <a:pPr marL="342900" indent="-342900">
              <a:buAutoNum type="arabicPeriod"/>
            </a:pPr>
            <a:r>
              <a:rPr lang="nb-NO" dirty="0" err="1" smtClean="0"/>
              <a:t>Add</a:t>
            </a:r>
            <a:r>
              <a:rPr lang="nb-NO" dirty="0" smtClean="0"/>
              <a:t> all </a:t>
            </a:r>
            <a:r>
              <a:rPr lang="nb-NO" dirty="0" err="1" smtClean="0"/>
              <a:t>govt</a:t>
            </a:r>
            <a:r>
              <a:rPr lang="nb-NO" dirty="0" smtClean="0"/>
              <a:t>. </a:t>
            </a:r>
            <a:r>
              <a:rPr lang="nb-NO" dirty="0" err="1" smtClean="0"/>
              <a:t>revenues</a:t>
            </a:r>
            <a:r>
              <a:rPr lang="nb-NO" dirty="0" smtClean="0"/>
              <a:t> and </a:t>
            </a:r>
            <a:r>
              <a:rPr lang="nb-NO" dirty="0" err="1" smtClean="0"/>
              <a:t>calculate</a:t>
            </a:r>
            <a:r>
              <a:rPr lang="nb-NO" dirty="0" smtClean="0"/>
              <a:t> </a:t>
            </a:r>
            <a:r>
              <a:rPr lang="nb-NO" dirty="0" err="1" smtClean="0"/>
              <a:t>government</a:t>
            </a:r>
            <a:r>
              <a:rPr lang="nb-NO" dirty="0" smtClean="0"/>
              <a:t> </a:t>
            </a:r>
            <a:r>
              <a:rPr lang="nb-NO" dirty="0" err="1" smtClean="0"/>
              <a:t>take</a:t>
            </a:r>
            <a:endParaRPr lang="nb-NO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129" y="4598375"/>
            <a:ext cx="871856" cy="47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8449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Profit Oil Tranches</a:t>
            </a:r>
            <a:endParaRPr lang="nb-NO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4"/>
          </p:nvPr>
        </p:nvSpPr>
        <p:spPr/>
      </p:sp>
      <p:graphicFrame>
        <p:nvGraphicFramePr>
          <p:cNvPr id="6" name="Plassholder for innhol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1774073"/>
              </p:ext>
            </p:extLst>
          </p:nvPr>
        </p:nvGraphicFramePr>
        <p:xfrm>
          <a:off x="46721" y="703571"/>
          <a:ext cx="6858000" cy="38997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724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14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40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444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MYANMAR (MOATTAMA AREA) </a:t>
                      </a:r>
                      <a:endParaRPr lang="nb-NO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44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COST OIL LIMIT=50%</a:t>
                      </a:r>
                      <a:endParaRPr lang="nb-NO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71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Barrels of crude oil per day</a:t>
                      </a:r>
                      <a:endParaRPr lang="nb-NO" sz="2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Govt. share of Profit </a:t>
                      </a:r>
                      <a:r>
                        <a:rPr lang="en-US" sz="2000" dirty="0" smtClean="0">
                          <a:effectLst/>
                        </a:rPr>
                        <a:t>Oil</a:t>
                      </a:r>
                      <a:endParaRPr lang="nb-NO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Company (Total) </a:t>
                      </a:r>
                      <a:r>
                        <a:rPr lang="en-US" sz="2000" dirty="0">
                          <a:effectLst/>
                        </a:rPr>
                        <a:t>share of Profit </a:t>
                      </a:r>
                      <a:r>
                        <a:rPr lang="en-US" sz="2000" dirty="0" smtClean="0">
                          <a:effectLst/>
                        </a:rPr>
                        <a:t>Oil</a:t>
                      </a:r>
                      <a:endParaRPr lang="nb-NO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7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0 - 35,000</a:t>
                      </a:r>
                      <a:endParaRPr lang="nb-NO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60 %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40 %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7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35,101 - 70,000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70 %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30 %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7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2000">
                          <a:effectLst/>
                        </a:rPr>
                        <a:t>70,001 - 100,000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80 %</a:t>
                      </a:r>
                      <a:endParaRPr lang="nb-NO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20 %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7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2000">
                          <a:effectLst/>
                        </a:rPr>
                        <a:t>101,000 - 200,000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82,5 %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17,5 %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7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b-NO" sz="2000">
                          <a:effectLst/>
                        </a:rPr>
                        <a:t>200,001 - and above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85 %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15 %</a:t>
                      </a:r>
                      <a:endParaRPr lang="nb-NO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129" y="4598375"/>
            <a:ext cx="871856" cy="47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181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17" y="-97382"/>
            <a:ext cx="6873517" cy="524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kstSylinder 6"/>
          <p:cNvSpPr txBox="1"/>
          <p:nvPr/>
        </p:nvSpPr>
        <p:spPr>
          <a:xfrm>
            <a:off x="2510735" y="-179690"/>
            <a:ext cx="266429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nb-NO" sz="1500" dirty="0" err="1" smtClean="0">
                <a:solidFill>
                  <a:schemeClr val="tx1"/>
                </a:solidFill>
              </a:rPr>
              <a:t>After</a:t>
            </a:r>
            <a:r>
              <a:rPr lang="nb-NO" sz="1500" dirty="0" smtClean="0">
                <a:solidFill>
                  <a:schemeClr val="tx1"/>
                </a:solidFill>
              </a:rPr>
              <a:t> royalties </a:t>
            </a:r>
            <a:r>
              <a:rPr lang="nb-NO" sz="1500" dirty="0" err="1" smtClean="0">
                <a:solidFill>
                  <a:schemeClr val="tx1"/>
                </a:solidFill>
              </a:rPr>
              <a:t>are</a:t>
            </a:r>
            <a:r>
              <a:rPr lang="nb-NO" sz="1500" dirty="0" smtClean="0">
                <a:solidFill>
                  <a:schemeClr val="tx1"/>
                </a:solidFill>
              </a:rPr>
              <a:t> </a:t>
            </a:r>
            <a:r>
              <a:rPr lang="nb-NO" sz="1500" dirty="0" err="1" smtClean="0">
                <a:solidFill>
                  <a:schemeClr val="tx1"/>
                </a:solidFill>
              </a:rPr>
              <a:t>paid</a:t>
            </a:r>
            <a:endParaRPr lang="nb-NO" sz="1500" dirty="0">
              <a:solidFill>
                <a:schemeClr val="tx1"/>
              </a:solidFill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35496" y="287360"/>
            <a:ext cx="136815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nb-NO" sz="1500" dirty="0" err="1" smtClean="0">
                <a:solidFill>
                  <a:schemeClr val="tx1"/>
                </a:solidFill>
              </a:rPr>
              <a:t>Cost</a:t>
            </a:r>
            <a:r>
              <a:rPr lang="nb-NO" sz="1500" dirty="0" smtClean="0">
                <a:solidFill>
                  <a:schemeClr val="tx1"/>
                </a:solidFill>
              </a:rPr>
              <a:t> </a:t>
            </a:r>
            <a:r>
              <a:rPr lang="nb-NO" sz="1500" dirty="0" err="1" smtClean="0">
                <a:solidFill>
                  <a:schemeClr val="tx1"/>
                </a:solidFill>
              </a:rPr>
              <a:t>oil</a:t>
            </a:r>
            <a:r>
              <a:rPr lang="nb-NO" sz="1500" dirty="0" smtClean="0">
                <a:solidFill>
                  <a:schemeClr val="tx1"/>
                </a:solidFill>
              </a:rPr>
              <a:t> limit </a:t>
            </a:r>
          </a:p>
          <a:p>
            <a:pPr>
              <a:buNone/>
            </a:pPr>
            <a:r>
              <a:rPr lang="nb-NO" sz="1500" dirty="0" smtClean="0">
                <a:solidFill>
                  <a:schemeClr val="tx1"/>
                </a:solidFill>
              </a:rPr>
              <a:t>= 45 %</a:t>
            </a:r>
            <a:endParaRPr lang="nb-NO" sz="1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29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721"/>
            <a:ext cx="6862198" cy="509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009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Exercise</a:t>
            </a:r>
            <a:r>
              <a:rPr lang="nb-NO" dirty="0" smtClean="0"/>
              <a:t> 3 – 30 </a:t>
            </a:r>
            <a:r>
              <a:rPr lang="nb-NO" dirty="0" err="1" smtClean="0"/>
              <a:t>minutes</a:t>
            </a:r>
            <a:endParaRPr lang="nb-NO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quarter" idx="13"/>
          </p:nvPr>
        </p:nvSpPr>
        <p:spPr>
          <a:xfrm>
            <a:off x="343257" y="3871182"/>
            <a:ext cx="4158689" cy="716478"/>
          </a:xfrm>
        </p:spPr>
        <p:txBody>
          <a:bodyPr/>
          <a:lstStyle/>
          <a:p>
            <a:endParaRPr lang="nb-NO" dirty="0" smtClean="0"/>
          </a:p>
          <a:p>
            <a:endParaRPr lang="nb-NO" dirty="0"/>
          </a:p>
          <a:p>
            <a:endParaRPr lang="nb-NO" dirty="0"/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4"/>
          </p:nvPr>
        </p:nvSpPr>
        <p:spPr/>
      </p:sp>
      <p:graphicFrame>
        <p:nvGraphicFramePr>
          <p:cNvPr id="6" name="Plassholder for innhold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7064773"/>
              </p:ext>
            </p:extLst>
          </p:nvPr>
        </p:nvGraphicFramePr>
        <p:xfrm>
          <a:off x="280660" y="800209"/>
          <a:ext cx="6201220" cy="2814846"/>
        </p:xfrm>
        <a:graphic>
          <a:graphicData uri="http://schemas.openxmlformats.org/drawingml/2006/table">
            <a:tbl>
              <a:tblPr/>
              <a:tblGrid>
                <a:gridCol w="11219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15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77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9643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700" dirty="0">
                          <a:effectLst/>
                          <a:latin typeface="Calibri"/>
                        </a:rPr>
                        <a:t>Tranches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700" dirty="0" err="1">
                          <a:effectLst/>
                          <a:latin typeface="Calibri"/>
                        </a:rPr>
                        <a:t>Average</a:t>
                      </a:r>
                      <a:r>
                        <a:rPr lang="nb-NO" sz="1700" dirty="0">
                          <a:effectLst/>
                          <a:latin typeface="Calibri"/>
                        </a:rPr>
                        <a:t> </a:t>
                      </a:r>
                      <a:r>
                        <a:rPr lang="nb-NO" sz="1700" dirty="0" err="1">
                          <a:effectLst/>
                          <a:latin typeface="Calibri"/>
                        </a:rPr>
                        <a:t>daily</a:t>
                      </a:r>
                      <a:r>
                        <a:rPr lang="nb-NO" sz="1700" dirty="0">
                          <a:effectLst/>
                          <a:latin typeface="Calibri"/>
                        </a:rPr>
                        <a:t> (gross) </a:t>
                      </a:r>
                      <a:r>
                        <a:rPr lang="nb-NO" sz="1700" dirty="0" err="1">
                          <a:effectLst/>
                          <a:latin typeface="Calibri"/>
                        </a:rPr>
                        <a:t>production</a:t>
                      </a:r>
                      <a:r>
                        <a:rPr lang="nb-NO" sz="1700" dirty="0">
                          <a:effectLst/>
                          <a:latin typeface="Calibri"/>
                        </a:rPr>
                        <a:t> BOPD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700">
                          <a:effectLst/>
                          <a:latin typeface="Calibri"/>
                        </a:rPr>
                        <a:t>Government share of profit oil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1299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700"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700">
                          <a:effectLst/>
                          <a:latin typeface="Calibri"/>
                        </a:rPr>
                        <a:t>Up - 10 000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700">
                          <a:effectLst/>
                          <a:latin typeface="Calibri"/>
                        </a:rPr>
                        <a:t>50 %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1299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700" dirty="0"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700" dirty="0">
                          <a:effectLst/>
                          <a:latin typeface="Calibri"/>
                        </a:rPr>
                        <a:t>10 0001 - 20 000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700">
                          <a:effectLst/>
                          <a:latin typeface="Calibri"/>
                        </a:rPr>
                        <a:t>60 %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1299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700"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700" dirty="0">
                          <a:effectLst/>
                          <a:latin typeface="Calibri"/>
                        </a:rPr>
                        <a:t>20 001 - 30 000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700">
                          <a:effectLst/>
                          <a:latin typeface="Calibri"/>
                        </a:rPr>
                        <a:t>70 %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306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700" dirty="0"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lvl="1" indent="0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/>
                        <a:buNone/>
                      </a:pPr>
                      <a:r>
                        <a:rPr lang="nb-NO" sz="1700" dirty="0" smtClean="0">
                          <a:effectLst/>
                          <a:latin typeface="Calibri"/>
                        </a:rPr>
                        <a:t>&gt;</a:t>
                      </a:r>
                      <a:r>
                        <a:rPr lang="nb-NO" sz="1700" baseline="0" dirty="0" smtClean="0">
                          <a:effectLst/>
                          <a:latin typeface="Calibri"/>
                        </a:rPr>
                        <a:t> </a:t>
                      </a:r>
                      <a:r>
                        <a:rPr lang="nb-NO" sz="1700" dirty="0" smtClean="0">
                          <a:effectLst/>
                          <a:latin typeface="Calibri"/>
                        </a:rPr>
                        <a:t>30 000 </a:t>
                      </a:r>
                      <a:endParaRPr lang="nb-NO" dirty="0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700" dirty="0">
                          <a:effectLst/>
                          <a:latin typeface="Calibri"/>
                        </a:rPr>
                        <a:t>80 %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Rektangel 6"/>
          <p:cNvSpPr/>
          <p:nvPr/>
        </p:nvSpPr>
        <p:spPr>
          <a:xfrm>
            <a:off x="772596" y="3709896"/>
            <a:ext cx="540893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 </a:t>
            </a:r>
            <a:r>
              <a:rPr lang="nb-NO" dirty="0" err="1"/>
              <a:t>What</a:t>
            </a:r>
            <a:r>
              <a:rPr lang="nb-NO" dirty="0"/>
              <a:t> is </a:t>
            </a:r>
            <a:r>
              <a:rPr lang="nb-NO" dirty="0" err="1"/>
              <a:t>government</a:t>
            </a:r>
            <a:r>
              <a:rPr lang="nb-NO" dirty="0"/>
              <a:t> </a:t>
            </a:r>
            <a:r>
              <a:rPr lang="nb-NO" dirty="0" err="1"/>
              <a:t>profit</a:t>
            </a:r>
            <a:r>
              <a:rPr lang="nb-NO" dirty="0"/>
              <a:t> </a:t>
            </a:r>
            <a:r>
              <a:rPr lang="nb-NO" dirty="0" err="1"/>
              <a:t>oil</a:t>
            </a:r>
            <a:r>
              <a:rPr lang="nb-NO" dirty="0"/>
              <a:t> </a:t>
            </a:r>
            <a:r>
              <a:rPr lang="nb-NO" dirty="0" err="1"/>
              <a:t>with</a:t>
            </a:r>
            <a:r>
              <a:rPr lang="nb-NO" dirty="0"/>
              <a:t> </a:t>
            </a:r>
            <a:r>
              <a:rPr lang="nb-NO" dirty="0" err="1"/>
              <a:t>daily</a:t>
            </a:r>
            <a:r>
              <a:rPr lang="nb-NO" dirty="0"/>
              <a:t> </a:t>
            </a:r>
            <a:r>
              <a:rPr lang="nb-NO" dirty="0" err="1"/>
              <a:t>production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25 000 </a:t>
            </a:r>
            <a:r>
              <a:rPr lang="nb-NO" dirty="0" err="1"/>
              <a:t>barrels</a:t>
            </a:r>
            <a:r>
              <a:rPr lang="nb-NO" dirty="0"/>
              <a:t> per </a:t>
            </a:r>
            <a:r>
              <a:rPr lang="nb-NO" dirty="0" err="1"/>
              <a:t>day</a:t>
            </a:r>
            <a:r>
              <a:rPr lang="nb-NO" dirty="0"/>
              <a:t>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 </a:t>
            </a:r>
            <a:r>
              <a:rPr lang="nb-NO" dirty="0" err="1"/>
              <a:t>What</a:t>
            </a:r>
            <a:r>
              <a:rPr lang="nb-NO" dirty="0"/>
              <a:t> is </a:t>
            </a:r>
            <a:r>
              <a:rPr lang="nb-NO" dirty="0" err="1"/>
              <a:t>government</a:t>
            </a:r>
            <a:r>
              <a:rPr lang="nb-NO" dirty="0"/>
              <a:t> </a:t>
            </a:r>
            <a:r>
              <a:rPr lang="nb-NO" dirty="0" err="1"/>
              <a:t>profit</a:t>
            </a:r>
            <a:r>
              <a:rPr lang="nb-NO" dirty="0"/>
              <a:t> </a:t>
            </a:r>
            <a:r>
              <a:rPr lang="nb-NO" dirty="0" err="1"/>
              <a:t>oil</a:t>
            </a:r>
            <a:r>
              <a:rPr lang="nb-NO" dirty="0"/>
              <a:t> </a:t>
            </a:r>
            <a:r>
              <a:rPr lang="nb-NO" dirty="0" err="1"/>
              <a:t>with</a:t>
            </a:r>
            <a:r>
              <a:rPr lang="nb-NO" dirty="0"/>
              <a:t> </a:t>
            </a:r>
            <a:r>
              <a:rPr lang="nb-NO" dirty="0" err="1"/>
              <a:t>daily</a:t>
            </a:r>
            <a:r>
              <a:rPr lang="nb-NO" dirty="0"/>
              <a:t> </a:t>
            </a:r>
            <a:r>
              <a:rPr lang="nb-NO" dirty="0" err="1"/>
              <a:t>production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50 000 </a:t>
            </a:r>
            <a:r>
              <a:rPr lang="nb-NO" dirty="0" err="1"/>
              <a:t>barrels</a:t>
            </a:r>
            <a:r>
              <a:rPr lang="nb-NO" dirty="0"/>
              <a:t> per </a:t>
            </a:r>
            <a:r>
              <a:rPr lang="nb-NO" dirty="0" err="1"/>
              <a:t>day</a:t>
            </a:r>
            <a:r>
              <a:rPr lang="nb-NO" dirty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b-NO" dirty="0"/>
              <a:t> Is </a:t>
            </a:r>
            <a:r>
              <a:rPr lang="nb-NO" dirty="0" err="1"/>
              <a:t>the</a:t>
            </a:r>
            <a:r>
              <a:rPr lang="nb-NO" dirty="0"/>
              <a:t> system regressive or progressive?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129" y="4598375"/>
            <a:ext cx="871856" cy="47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4597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FROSAI-E">
      <a:dk1>
        <a:sysClr val="windowText" lastClr="000000"/>
      </a:dk1>
      <a:lt1>
        <a:sysClr val="window" lastClr="FFFFFF"/>
      </a:lt1>
      <a:dk2>
        <a:srgbClr val="002855"/>
      </a:dk2>
      <a:lt2>
        <a:srgbClr val="E7E6E6"/>
      </a:lt2>
      <a:accent1>
        <a:srgbClr val="005A81"/>
      </a:accent1>
      <a:accent2>
        <a:srgbClr val="FDB813"/>
      </a:accent2>
      <a:accent3>
        <a:srgbClr val="AA9E97"/>
      </a:accent3>
      <a:accent4>
        <a:srgbClr val="F68B1F"/>
      </a:accent4>
      <a:accent5>
        <a:srgbClr val="DB4D64"/>
      </a:accent5>
      <a:accent6>
        <a:srgbClr val="D9D1C7"/>
      </a:accent6>
      <a:hlink>
        <a:srgbClr val="00A499"/>
      </a:hlink>
      <a:folHlink>
        <a:srgbClr val="005A8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FROSAI-E presentation template S" id="{1AD8747E-6146-480B-ABD8-6692CBFF99C6}" vid="{58C8C211-F01E-4013-A964-3605DA0240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15714</TotalTime>
  <Words>290</Words>
  <Application>Microsoft Office PowerPoint</Application>
  <PresentationFormat>Egendefinert</PresentationFormat>
  <Paragraphs>74</Paragraphs>
  <Slides>10</Slides>
  <Notes>1</Notes>
  <HiddenSlides>0</HiddenSlides>
  <MMClips>0</MMClips>
  <ScaleCrop>false</ScaleCrop>
  <HeadingPairs>
    <vt:vector size="6" baseType="variant">
      <vt:variant>
        <vt:lpstr>Brukte skrifter</vt:lpstr>
      </vt:variant>
      <vt:variant>
        <vt:i4>5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Calibri</vt:lpstr>
      <vt:lpstr>Times New Roman</vt:lpstr>
      <vt:lpstr>Wingdings</vt:lpstr>
      <vt:lpstr>Office Theme</vt:lpstr>
      <vt:lpstr>Taxes and other fiscal elements of the PSA/PSC - Calculation of government take  By Trygve Christiansen</vt:lpstr>
      <vt:lpstr>Intended Learning Outcomes</vt:lpstr>
      <vt:lpstr>How to calculate government take? </vt:lpstr>
      <vt:lpstr>Exercise – 5 minutes</vt:lpstr>
      <vt:lpstr>Exercise – 15 minutes </vt:lpstr>
      <vt:lpstr>Profit Oil Tranches</vt:lpstr>
      <vt:lpstr>PowerPoint-presentasjon</vt:lpstr>
      <vt:lpstr>PowerPoint-presentasjon</vt:lpstr>
      <vt:lpstr>Exercise 3 – 30 minutes</vt:lpstr>
      <vt:lpstr>PowerPoint-presentasjon</vt:lpstr>
    </vt:vector>
  </TitlesOfParts>
  <Company>Fisher Agency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Annerie Pretorius</dc:creator>
  <cp:lastModifiedBy>Christiansen, Trygve Høgseth</cp:lastModifiedBy>
  <cp:revision>227</cp:revision>
  <dcterms:created xsi:type="dcterms:W3CDTF">2019-05-27T07:09:14Z</dcterms:created>
  <dcterms:modified xsi:type="dcterms:W3CDTF">2020-02-04T07:12:00Z</dcterms:modified>
</cp:coreProperties>
</file>