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9" r:id="rId2"/>
    <p:sldId id="268" r:id="rId3"/>
    <p:sldId id="280" r:id="rId4"/>
    <p:sldId id="270" r:id="rId5"/>
    <p:sldId id="271" r:id="rId6"/>
    <p:sldId id="273" r:id="rId7"/>
    <p:sldId id="272" r:id="rId8"/>
    <p:sldId id="275" r:id="rId9"/>
    <p:sldId id="274" r:id="rId10"/>
    <p:sldId id="276" r:id="rId11"/>
    <p:sldId id="260" r:id="rId12"/>
    <p:sldId id="277" r:id="rId13"/>
    <p:sldId id="279" r:id="rId14"/>
    <p:sldId id="261" r:id="rId15"/>
    <p:sldId id="265" r:id="rId16"/>
    <p:sldId id="263" r:id="rId17"/>
  </p:sldIdLst>
  <p:sldSz cx="6858000" cy="5143500"/>
  <p:notesSz cx="6858000" cy="9144000"/>
  <p:defaultTextStyle>
    <a:defPPr>
      <a:defRPr lang="en-US"/>
    </a:defPPr>
    <a:lvl1pPr marL="0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8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6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4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2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903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8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6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45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59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sie Nkau" initials="MN" lastIdx="5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60"/>
    <a:srgbClr val="002855"/>
    <a:srgbClr val="005A81"/>
    <a:srgbClr val="0E2142"/>
    <a:srgbClr val="FFFFFF"/>
    <a:srgbClr val="128B7D"/>
    <a:srgbClr val="FFFCF4"/>
    <a:srgbClr val="9B2C4E"/>
    <a:srgbClr val="AA9E97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58" autoAdjust="0"/>
    <p:restoredTop sz="96196" autoAdjust="0"/>
  </p:normalViewPr>
  <p:slideViewPr>
    <p:cSldViewPr snapToGrid="0" snapToObjects="1">
      <p:cViewPr>
        <p:scale>
          <a:sx n="100" d="100"/>
          <a:sy n="100" d="100"/>
        </p:scale>
        <p:origin x="-1963" y="-365"/>
      </p:cViewPr>
      <p:guideLst>
        <p:guide orient="horz" pos="15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322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40FA2-B9D8-FC41-B67B-A0085E231C2B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3CD53-D23C-6B4F-8A78-AE4693EF2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9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4AA4-2C1A-2746-BE22-0835E3BF2552}" type="datetimeFigureOut">
              <a:rPr lang="en-US" smtClean="0"/>
              <a:t>2/5/2020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000F5-2F6B-8241-B547-2F4DB1D6E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36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23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6.emf"/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12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8.svg"/><Relationship Id="rId9" Type="http://schemas.openxmlformats.org/officeDocument/2006/relationships/image" Target="../media/image3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7672" y="2014760"/>
            <a:ext cx="3110158" cy="110251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0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672" y="3117279"/>
            <a:ext cx="3110158" cy="456493"/>
          </a:xfr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rgbClr val="128B7D"/>
                </a:solidFill>
                <a:latin typeface="Arial"/>
                <a:cs typeface="Arial"/>
              </a:defRPr>
            </a:lvl1pPr>
            <a:lvl2pPr marL="408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="" xmlns:a16="http://schemas.microsoft.com/office/drawing/2014/main" id="{5B3E99E6-A34E-4BAF-9830-211F1C41E17F}"/>
              </a:ext>
            </a:extLst>
          </p:cNvPr>
          <p:cNvSpPr txBox="1">
            <a:spLocks/>
          </p:cNvSpPr>
          <p:nvPr userDrawn="1"/>
        </p:nvSpPr>
        <p:spPr>
          <a:xfrm>
            <a:off x="182871" y="1547549"/>
            <a:ext cx="3722229" cy="146089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l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FFFCF4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endParaRPr lang="en-US" sz="3200" dirty="0"/>
          </a:p>
        </p:txBody>
      </p:sp>
      <p:sp>
        <p:nvSpPr>
          <p:cNvPr id="8" name="Title 10">
            <a:extLst>
              <a:ext uri="{FF2B5EF4-FFF2-40B4-BE49-F238E27FC236}">
                <a16:creationId xmlns="" xmlns:a16="http://schemas.microsoft.com/office/drawing/2014/main" id="{09A7F5AB-60BA-465B-A6DD-8ABA67631318}"/>
              </a:ext>
            </a:extLst>
          </p:cNvPr>
          <p:cNvSpPr txBox="1">
            <a:spLocks/>
          </p:cNvSpPr>
          <p:nvPr userDrawn="1"/>
        </p:nvSpPr>
        <p:spPr>
          <a:xfrm>
            <a:off x="182872" y="2047734"/>
            <a:ext cx="3722228" cy="85936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ctr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128B7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l"/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PPT Template1.jpg">
            <a:extLst>
              <a:ext uri="{FF2B5EF4-FFF2-40B4-BE49-F238E27FC236}">
                <a16:creationId xmlns="" xmlns:a16="http://schemas.microsoft.com/office/drawing/2014/main" id="{FCB674A4-1902-44E7-B33D-95C7525C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3"/>
            <a:ext cx="714559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2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015 PPT Backgrounds WIDESCREEN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4287301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C71B2C0F-ACE4-476A-A559-FC75DB7294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="" xmlns:a16="http://schemas.microsoft.com/office/drawing/2014/main" id="{1C17EC75-36DC-4FCA-B1AF-8FEB804834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3257" y="1447443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D6A274AF-5C8B-4337-8863-06B7F3FB421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="" xmlns:a16="http://schemas.microsoft.com/office/drawing/2014/main" id="{8C81DB43-D013-4E9F-AD95-3D3BF13AFCB4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141EE9E2-F373-4596-888F-53F42B7455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44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ll, person, indoor, holding&#10;&#10;Description automatically generated">
            <a:extLst>
              <a:ext uri="{FF2B5EF4-FFF2-40B4-BE49-F238E27FC236}">
                <a16:creationId xmlns="" xmlns:a16="http://schemas.microsoft.com/office/drawing/2014/main" id="{25BFD777-0034-4EAD-A8CB-DE149F47FD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7361" y="188065"/>
            <a:ext cx="2110542" cy="459469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1" y="205981"/>
            <a:ext cx="440792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4286944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4251CE0A-E8A1-44DF-8B3C-A72383D8EA3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3" name="Picture 22" descr="4015 PPT Backgrounds WIDESCREEN8.jpg">
            <a:extLst>
              <a:ext uri="{FF2B5EF4-FFF2-40B4-BE49-F238E27FC236}">
                <a16:creationId xmlns="" xmlns:a16="http://schemas.microsoft.com/office/drawing/2014/main" id="{D751989F-2EA6-4F21-AF5C-AAF6E6B9A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5000" l="0" r="90000">
                        <a14:foregroundMark x1="56154" y1="11667" x2="56154" y2="11667"/>
                        <a14:foregroundMark x1="46154" y1="22222" x2="46154" y2="22222"/>
                        <a14:foregroundMark x1="56154" y1="6667" x2="56154" y2="6667"/>
                        <a14:foregroundMark x1="62308" y1="2222" x2="62308" y2="2222"/>
                        <a14:foregroundMark x1="47692" y1="46111" x2="47692" y2="46111"/>
                        <a14:foregroundMark x1="52308" y1="68333" x2="52308" y2="68333"/>
                        <a14:foregroundMark x1="71538" y1="88333" x2="71538" y2="88333"/>
                        <a14:foregroundMark x1="67692" y1="76667" x2="67692" y2="76667"/>
                        <a14:foregroundMark x1="80000" y1="72778" x2="80000" y2="72778"/>
                        <a14:foregroundMark x1="74615" y1="94444" x2="74615" y2="94444"/>
                        <a14:foregroundMark x1="16923" y1="62222" x2="16923" y2="62222"/>
                        <a14:foregroundMark x1="15385" y1="55556" x2="15385" y2="55556"/>
                        <a14:foregroundMark x1="53077" y1="68333" x2="53077" y2="68333"/>
                        <a14:foregroundMark x1="56923" y1="63889" x2="56923" y2="63889"/>
                        <a14:foregroundMark x1="71538" y1="83333" x2="71538" y2="83333"/>
                        <a14:foregroundMark x1="75385" y1="76667" x2="75385" y2="76667"/>
                        <a14:foregroundMark x1="81538" y1="72222" x2="81538" y2="72222"/>
                        <a14:foregroundMark x1="81538" y1="85000" x2="81538" y2="85000"/>
                        <a14:foregroundMark x1="83077" y1="95000" x2="80000" y2="73333"/>
                        <a14:foregroundMark x1="80000" y1="73333" x2="77692" y2="73889"/>
                        <a14:backgroundMark x1="0" y1="52778" x2="0" y2="55000"/>
                        <a14:backgroundMark x1="0" y1="51667" x2="0" y2="51667"/>
                        <a14:backgroundMark x1="1538" y1="45556" x2="1538" y2="60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44648" y="29490"/>
            <a:ext cx="848033" cy="107847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DF7D9B7E-979C-4FEC-AED4-78953D77FC1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="" xmlns:a16="http://schemas.microsoft.com/office/drawing/2014/main" id="{5D65B400-0626-4C9D-B768-D7B64E2EE1DB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667B4595-6ADB-44CA-AE5D-DEE9B5CD71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75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="" xmlns:a16="http://schemas.microsoft.com/office/drawing/2014/main" id="{4EB04B78-3758-4EBA-9B25-F749A0BC3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4728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=""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2200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=""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=""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=""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7C496F0A-11EC-48D2-BE6D-5024F995682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="" xmlns:a16="http://schemas.microsoft.com/office/drawing/2014/main" id="{07E8485E-55CA-4FC2-A97D-84860C4B1183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654F40A6-22EC-4772-8B60-29769430F8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307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man, outdoor, ground&#10;&#10;Description automatically generated">
            <a:extLst>
              <a:ext uri="{FF2B5EF4-FFF2-40B4-BE49-F238E27FC236}">
                <a16:creationId xmlns="" xmlns:a16="http://schemas.microsoft.com/office/drawing/2014/main" id="{7F76ABA0-4C3E-4C54-8252-DDD84CB87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0872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=""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1843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=""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=""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=""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F848E3DB-60D2-47C5-B5C1-AE909633448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="" xmlns:a16="http://schemas.microsoft.com/office/drawing/2014/main" id="{0CA2F23B-5239-46CE-A208-43975C9FE139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F6A1C63D-B6FB-4942-A0DF-7627C0BF5B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164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06CE88EC-94B7-4C0B-A4F2-DC81CD412941}"/>
              </a:ext>
            </a:extLst>
          </p:cNvPr>
          <p:cNvGrpSpPr/>
          <p:nvPr userDrawn="1"/>
        </p:nvGrpSpPr>
        <p:grpSpPr>
          <a:xfrm>
            <a:off x="43374" y="3884769"/>
            <a:ext cx="6776010" cy="1198907"/>
            <a:chOff x="-52661" y="3856458"/>
            <a:chExt cx="9034680" cy="1344837"/>
          </a:xfrm>
        </p:grpSpPr>
        <p:pic>
          <p:nvPicPr>
            <p:cNvPr id="6" name="Picture 5" descr="A group of people sitting at a table&#10;&#10;Description automatically generated">
              <a:extLst>
                <a:ext uri="{FF2B5EF4-FFF2-40B4-BE49-F238E27FC236}">
                  <a16:creationId xmlns="" xmlns:a16="http://schemas.microsoft.com/office/drawing/2014/main" id="{3139FA82-1528-4B9F-9E7F-AA9A2847FF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7379" y="3856458"/>
              <a:ext cx="2194560" cy="1344837"/>
            </a:xfrm>
            <a:prstGeom prst="rect">
              <a:avLst/>
            </a:prstGeom>
          </p:spPr>
        </p:pic>
        <p:pic>
          <p:nvPicPr>
            <p:cNvPr id="18" name="Picture 17" descr="A person sitting at a desk using a computer&#10;&#10;Description automatically generated">
              <a:extLst>
                <a:ext uri="{FF2B5EF4-FFF2-40B4-BE49-F238E27FC236}">
                  <a16:creationId xmlns="" xmlns:a16="http://schemas.microsoft.com/office/drawing/2014/main" id="{06AE0724-6CF9-4B3C-BBA8-106F90BFF7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37"/>
            <a:stretch/>
          </p:blipFill>
          <p:spPr>
            <a:xfrm>
              <a:off x="-52661" y="3875173"/>
              <a:ext cx="2194560" cy="1324866"/>
            </a:xfrm>
            <a:prstGeom prst="rect">
              <a:avLst/>
            </a:prstGeom>
          </p:spPr>
        </p:pic>
        <p:pic>
          <p:nvPicPr>
            <p:cNvPr id="20" name="Picture 19" descr="A person standing in front of a window&#10;&#10;Description automatically generated">
              <a:extLst>
                <a:ext uri="{FF2B5EF4-FFF2-40B4-BE49-F238E27FC236}">
                  <a16:creationId xmlns="" xmlns:a16="http://schemas.microsoft.com/office/drawing/2014/main" id="{09D9FC39-5E23-4912-AB5C-3315E5F100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459" y="3858158"/>
              <a:ext cx="2194560" cy="1342994"/>
            </a:xfrm>
            <a:prstGeom prst="rect">
              <a:avLst/>
            </a:prstGeom>
          </p:spPr>
        </p:pic>
        <p:pic>
          <p:nvPicPr>
            <p:cNvPr id="23" name="Picture 22" descr="A close up of a sign&#10;&#10;Description automatically generated">
              <a:extLst>
                <a:ext uri="{FF2B5EF4-FFF2-40B4-BE49-F238E27FC236}">
                  <a16:creationId xmlns="" xmlns:a16="http://schemas.microsoft.com/office/drawing/2014/main" id="{E2FE8A76-0944-4CF5-AF9B-21E339501E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419" y="3858301"/>
              <a:ext cx="2194560" cy="1342994"/>
            </a:xfrm>
            <a:prstGeom prst="rect">
              <a:avLst/>
            </a:prstGeom>
          </p:spPr>
        </p:pic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343258" y="1453927"/>
            <a:ext cx="6188171" cy="22253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6"/>
          </p:nvPr>
        </p:nvSpPr>
        <p:spPr>
          <a:xfrm>
            <a:off x="343257" y="945029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="" xmlns:a16="http://schemas.microsoft.com/office/drawing/2014/main" id="{6EDF44A1-AF51-49FC-B29D-1DA035CBDA7F}"/>
              </a:ext>
            </a:extLst>
          </p:cNvPr>
          <p:cNvSpPr>
            <a:spLocks noGrp="1"/>
          </p:cNvSpPr>
          <p:nvPr userDrawn="1"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blocks.png">
            <a:extLst>
              <a:ext uri="{FF2B5EF4-FFF2-40B4-BE49-F238E27FC236}">
                <a16:creationId xmlns="" xmlns:a16="http://schemas.microsoft.com/office/drawing/2014/main" id="{F69239D7-870B-4C2B-8910-9D9760EE71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799991" y="-67759"/>
            <a:ext cx="1119786" cy="227336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A5BED26C-AD8D-4305-9254-E495238E46A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27" name="Arrow: Pentagon 1">
              <a:extLst>
                <a:ext uri="{FF2B5EF4-FFF2-40B4-BE49-F238E27FC236}">
                  <a16:creationId xmlns="" xmlns:a16="http://schemas.microsoft.com/office/drawing/2014/main" id="{088F9D11-B5CE-466C-B583-907ECD3AF10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="" xmlns:a16="http://schemas.microsoft.com/office/drawing/2014/main" id="{784D8E2C-CC3B-4AF6-8774-D5D969AE46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94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5013897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2B629311-07B1-4A82-B83C-B4A06B8097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person, man, outdoor, ground&#10;&#10;Description automatically generated">
            <a:extLst>
              <a:ext uri="{FF2B5EF4-FFF2-40B4-BE49-F238E27FC236}">
                <a16:creationId xmlns="" xmlns:a16="http://schemas.microsoft.com/office/drawing/2014/main" id="{30AD38FF-D20A-4387-A1E3-AFCA0EED8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6" y="3453784"/>
            <a:ext cx="1399680" cy="1406275"/>
          </a:xfrm>
          <a:prstGeom prst="rect">
            <a:avLst/>
          </a:prstGeom>
        </p:spPr>
      </p:pic>
      <p:pic>
        <p:nvPicPr>
          <p:cNvPr id="17" name="Picture 16" descr="A group of people sitting at a table looking at a computer&#10;&#10;Description automatically generated">
            <a:extLst>
              <a:ext uri="{FF2B5EF4-FFF2-40B4-BE49-F238E27FC236}">
                <a16:creationId xmlns="" xmlns:a16="http://schemas.microsoft.com/office/drawing/2014/main" id="{5BAE8DEB-D2D6-4E1C-9E82-8ED554E23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416647" y="1869395"/>
            <a:ext cx="1399680" cy="1406275"/>
          </a:xfrm>
          <a:prstGeom prst="rect">
            <a:avLst/>
          </a:prstGeom>
        </p:spPr>
      </p:pic>
      <p:pic>
        <p:nvPicPr>
          <p:cNvPr id="19" name="Picture 18" descr="A group of people looking at a cellphone&#10;&#10;Description automatically generated">
            <a:extLst>
              <a:ext uri="{FF2B5EF4-FFF2-40B4-BE49-F238E27FC236}">
                <a16:creationId xmlns="" xmlns:a16="http://schemas.microsoft.com/office/drawing/2014/main" id="{65BBD8A1-7DBF-45C4-BCFC-B5BDD8D79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7" y="285004"/>
            <a:ext cx="1399680" cy="14062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677F8AFC-F616-4C96-B36C-8B998F24D2C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="" xmlns:a16="http://schemas.microsoft.com/office/drawing/2014/main" id="{0110692D-E2AC-44BE-828E-E127FDF739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69A5D2F2-FDD6-4B05-AC4D-AD98A4C564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7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hart Placeholder 15">
            <a:extLst>
              <a:ext uri="{FF2B5EF4-FFF2-40B4-BE49-F238E27FC236}">
                <a16:creationId xmlns="" xmlns:a16="http://schemas.microsoft.com/office/drawing/2014/main" id="{EC1772AB-9380-4594-B8DC-2CE1209EE38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42900" y="1452800"/>
            <a:ext cx="5693569" cy="2946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ZA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="" xmlns:a16="http://schemas.microsoft.com/office/drawing/2014/main" id="{7350EE1C-0E26-4784-A4C8-46F8219F55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92828" y="0"/>
            <a:ext cx="865172" cy="17564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D86869E7-CE6C-4894-BC53-8268DDBA9B6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="" xmlns:a16="http://schemas.microsoft.com/office/drawing/2014/main" id="{11AAF251-7ECB-4C7E-B735-39139FEFBBF0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1362A520-C8C6-4F57-9E51-A321739B83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068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4D231871-5BC7-4958-867B-34A135E43B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257" y="1452800"/>
            <a:ext cx="5693596" cy="310973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ZA" dirty="0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="" xmlns:a16="http://schemas.microsoft.com/office/drawing/2014/main" id="{57AC3DE2-DE04-4C94-B750-529C14FDE0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EFB886C1-497A-4D85-ACB0-D5C9771BC72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="" xmlns:a16="http://schemas.microsoft.com/office/drawing/2014/main" id="{9F597EDA-712B-44CF-A2C9-09DE13A0A5FA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D4541BB8-4FC8-4CE4-BF9F-B2ADFB2D8B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854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=""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="" xmlns:a16="http://schemas.microsoft.com/office/drawing/2014/main" id="{99501D63-3FAF-4319-9AD9-3064122865E6}"/>
              </a:ext>
            </a:extLst>
          </p:cNvPr>
          <p:cNvSpPr>
            <a:spLocks noGrp="1"/>
          </p:cNvSpPr>
          <p:nvPr>
            <p:ph type="tbl" sz="quarter" idx="20"/>
          </p:nvPr>
        </p:nvSpPr>
        <p:spPr>
          <a:xfrm>
            <a:off x="342900" y="1453879"/>
            <a:ext cx="5700713" cy="3102217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ZA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7369E23B-6921-4C29-B62C-27236FA99C4C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3" name="Arrow: Pentagon 1">
              <a:extLst>
                <a:ext uri="{FF2B5EF4-FFF2-40B4-BE49-F238E27FC236}">
                  <a16:creationId xmlns="" xmlns:a16="http://schemas.microsoft.com/office/drawing/2014/main" id="{0532251D-51EC-424C-B1C1-A2AFE20226F2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6C1FC315-4686-4942-A22B-DD19792E6E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9" name="Picture 18" descr="blocks.png">
            <a:extLst>
              <a:ext uri="{FF2B5EF4-FFF2-40B4-BE49-F238E27FC236}">
                <a16:creationId xmlns="" xmlns:a16="http://schemas.microsoft.com/office/drawing/2014/main" id="{3A37031C-4CB3-4AB7-8FDD-C1C7E5820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902021" y="-401673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8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A3A3D54-76F8-41DC-B22A-C77AD7E6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79"/>
            <a:ext cx="5620897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D6EC2D0-8F36-4505-B9F1-FF77DFD8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EB06A733-2CEB-45F2-A74F-FB15C9958DAB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8" name="Arrow: Pentagon 1">
              <a:extLst>
                <a:ext uri="{FF2B5EF4-FFF2-40B4-BE49-F238E27FC236}">
                  <a16:creationId xmlns="" xmlns:a16="http://schemas.microsoft.com/office/drawing/2014/main" id="{EFB0ADE8-10D4-4F0F-BCA6-C0A9703D5AD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ED4655A2-F71C-419A-ADE4-FFD732D2D5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6" name="Picture 15" descr="blocks.png">
            <a:extLst>
              <a:ext uri="{FF2B5EF4-FFF2-40B4-BE49-F238E27FC236}">
                <a16:creationId xmlns="" xmlns:a16="http://schemas.microsoft.com/office/drawing/2014/main" id="{6F942B35-D135-4AFB-854F-55014A03ED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812EAC0A-5B00-4CB9-910C-3CEF7CD02C8D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E21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4" name="Picture 3" descr="4015 PPT Backgrounds WIDESCREEN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4772"/>
            <a:ext cx="6555658" cy="2521678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blocks.png">
            <a:extLst>
              <a:ext uri="{FF2B5EF4-FFF2-40B4-BE49-F238E27FC236}">
                <a16:creationId xmlns="" xmlns:a16="http://schemas.microsoft.com/office/drawing/2014/main" id="{2EC6C697-2490-434F-8CF9-CA5064B2AB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71395" y="1464924"/>
            <a:ext cx="1286606" cy="252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98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erson, indoor, man&#10;&#10;Description automatically generated">
            <a:extLst>
              <a:ext uri="{FF2B5EF4-FFF2-40B4-BE49-F238E27FC236}">
                <a16:creationId xmlns="" xmlns:a16="http://schemas.microsoft.com/office/drawing/2014/main" id="{0F8B39DD-2EE3-40E8-BDFA-6EBAF2D51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2749"/>
            <a:ext cx="6858000" cy="3017867"/>
          </a:xfrm>
          <a:prstGeom prst="rect">
            <a:avLst/>
          </a:prstGeom>
        </p:spPr>
      </p:pic>
      <p:pic>
        <p:nvPicPr>
          <p:cNvPr id="12" name="Content Placeholder 8" descr="Telephone">
            <a:extLst>
              <a:ext uri="{FF2B5EF4-FFF2-40B4-BE49-F238E27FC236}">
                <a16:creationId xmlns="" xmlns:a16="http://schemas.microsoft.com/office/drawing/2014/main" id="{6F21F255-15D4-4F34-91C3-ABDE2A0F5A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18565" y="2060503"/>
            <a:ext cx="656438" cy="8752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F42E22B1-00FC-4B1F-A2E1-5F9CFEDDB9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87" y="2920413"/>
            <a:ext cx="531191" cy="708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C2AE09D7-EC6D-4B59-A302-69280FAC9B8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45" y="1385499"/>
            <a:ext cx="575288" cy="67500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8750548B-2A5F-421C-BF36-B723FF2513EB}"/>
              </a:ext>
            </a:extLst>
          </p:cNvPr>
          <p:cNvGrpSpPr/>
          <p:nvPr userDrawn="1"/>
        </p:nvGrpSpPr>
        <p:grpSpPr>
          <a:xfrm>
            <a:off x="100665" y="3694471"/>
            <a:ext cx="2491503" cy="508425"/>
            <a:chOff x="3894211" y="5533113"/>
            <a:chExt cx="3742210" cy="778643"/>
          </a:xfrm>
        </p:grpSpPr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A23DC396-B583-49F6-9E90-96B21E040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702" y="5533113"/>
              <a:ext cx="777015" cy="77701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8693ABCD-6EEF-410D-A72F-181894B5B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2983" y="5554035"/>
              <a:ext cx="708254" cy="70185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27D40529-13BE-4323-A495-F4FA833B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717" y="5581204"/>
              <a:ext cx="674688" cy="67468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4195DB16-A9E2-4A26-90C9-791FF6A36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4211" y="5553774"/>
              <a:ext cx="757982" cy="75798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723483CA-1D8A-4F11-BBF5-663678C2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779" y="5533114"/>
              <a:ext cx="778642" cy="77864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C05A00F4-4861-46A4-AC99-7252EDDF72D0}"/>
              </a:ext>
            </a:extLst>
          </p:cNvPr>
          <p:cNvSpPr txBox="1"/>
          <p:nvPr userDrawn="1"/>
        </p:nvSpPr>
        <p:spPr>
          <a:xfrm>
            <a:off x="3875002" y="1520163"/>
            <a:ext cx="2491504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info@afrosai-e.org.za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0285EF4-09E9-4409-8969-1BAA56208D40}"/>
              </a:ext>
            </a:extLst>
          </p:cNvPr>
          <p:cNvSpPr txBox="1"/>
          <p:nvPr userDrawn="1"/>
        </p:nvSpPr>
        <p:spPr>
          <a:xfrm>
            <a:off x="3875002" y="2277209"/>
            <a:ext cx="2491503" cy="42446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+27 (0)10 286 0104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84D91D87-8354-423F-A08E-922282F095EF}"/>
              </a:ext>
            </a:extLst>
          </p:cNvPr>
          <p:cNvSpPr txBox="1"/>
          <p:nvPr userDrawn="1"/>
        </p:nvSpPr>
        <p:spPr>
          <a:xfrm>
            <a:off x="3875002" y="3028542"/>
            <a:ext cx="2491503" cy="49199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www.afrosai-e.org.za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F968F761-F72B-4DB4-9537-AD7479AA5E23}"/>
              </a:ext>
            </a:extLst>
          </p:cNvPr>
          <p:cNvSpPr txBox="1"/>
          <p:nvPr userDrawn="1"/>
        </p:nvSpPr>
        <p:spPr>
          <a:xfrm>
            <a:off x="122027" y="3122626"/>
            <a:ext cx="1503620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Follow us on: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3C8F6537-DF6C-43DE-8813-99D8D1212701}"/>
              </a:ext>
            </a:extLst>
          </p:cNvPr>
          <p:cNvSpPr/>
          <p:nvPr userDrawn="1"/>
        </p:nvSpPr>
        <p:spPr>
          <a:xfrm>
            <a:off x="342900" y="314144"/>
            <a:ext cx="4377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kern="1200" dirty="0">
                <a:solidFill>
                  <a:srgbClr val="128B7D"/>
                </a:solidFill>
                <a:latin typeface="Arial Black"/>
                <a:ea typeface="+mj-ea"/>
              </a:rPr>
              <a:t>CONTACT AFROSAI-E</a:t>
            </a:r>
            <a:endParaRPr lang="en-ZA" sz="2800" kern="1200" dirty="0">
              <a:solidFill>
                <a:srgbClr val="128B7D"/>
              </a:solidFill>
              <a:latin typeface="Arial Black"/>
              <a:ea typeface="+mj-ea"/>
            </a:endParaRPr>
          </a:p>
        </p:txBody>
      </p:sp>
      <p:pic>
        <p:nvPicPr>
          <p:cNvPr id="28" name="Picture 27" descr="blocks.png">
            <a:extLst>
              <a:ext uri="{FF2B5EF4-FFF2-40B4-BE49-F238E27FC236}">
                <a16:creationId xmlns="" xmlns:a16="http://schemas.microsoft.com/office/drawing/2014/main" id="{5CDC5565-6D28-4EB5-9667-A82398F17AE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308945" y="-398017"/>
            <a:ext cx="955979" cy="194080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FC07E734-8553-40A0-9589-9A4BFF73F6F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30" name="Arrow: Pentagon 1">
              <a:extLst>
                <a:ext uri="{FF2B5EF4-FFF2-40B4-BE49-F238E27FC236}">
                  <a16:creationId xmlns="" xmlns:a16="http://schemas.microsoft.com/office/drawing/2014/main" id="{4B6554E7-2040-476C-8CD9-8F8474ADCC46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="" xmlns:a16="http://schemas.microsoft.com/office/drawing/2014/main" id="{C5407898-1B52-4527-A9EC-FBC0C4D32A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513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4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7485"/>
            <a:ext cx="6546272" cy="2743200"/>
          </a:xfrm>
          <a:prstGeom prst="rect">
            <a:avLst/>
          </a:prstGeom>
        </p:spPr>
      </p:pic>
      <p:pic>
        <p:nvPicPr>
          <p:cNvPr id="7" name="Picture 6" descr="blocks.png">
            <a:extLst>
              <a:ext uri="{FF2B5EF4-FFF2-40B4-BE49-F238E27FC236}">
                <a16:creationId xmlns="" xmlns:a16="http://schemas.microsoft.com/office/drawing/2014/main" id="{53C37C38-D13E-41C5-904A-6617195F55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63828" y="1575898"/>
            <a:ext cx="1294171" cy="2627392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="" xmlns:a16="http://schemas.microsoft.com/office/drawing/2014/main" id="{243BB125-2573-46DF-87C1-ECE9EA78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="" xmlns:a16="http://schemas.microsoft.com/office/drawing/2014/main" id="{18667DCB-941C-4C56-991F-20ACF2AB8F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0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83C5B80-3249-4510-8853-8E0F50235037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696393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FFFCF4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4211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="" xmlns:a16="http://schemas.microsoft.com/office/drawing/2014/main" id="{5F6BEB58-3CE9-41BE-B7E5-D8CF4A662E8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8E0A12F7-8F33-44B7-8E18-7892211E14A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="" xmlns:a16="http://schemas.microsoft.com/office/drawing/2014/main" id="{D72F9E9B-179A-4DD1-BE1C-F425EF2BA1A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669823C0-9392-4986-AE63-B182F44C68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="" xmlns:a16="http://schemas.microsoft.com/office/drawing/2014/main" id="{3D8DC052-7AB5-458D-A110-9FA8898AA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645810" y="-541783"/>
            <a:ext cx="1265354" cy="25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68E17F0F-7F40-40F1-BD74-29D39EB0922A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2100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87" y="1443480"/>
            <a:ext cx="5973096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3930" indent="-285750"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 marL="1102112" indent="-285750">
              <a:buFont typeface="Arial" panose="020B0604020202020204" pitchFamily="34" charset="0"/>
              <a:buChar char="•"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71342A35-2D5B-4E77-9A57-A6E07E96326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5134E05A-87B5-49DC-B40B-776533CD01CA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="" xmlns:a16="http://schemas.microsoft.com/office/drawing/2014/main" id="{C71AA25B-507F-401F-A0CF-ABC70CCE62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BE589DBA-C0B9-414D-97AF-E584C53E6D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="" xmlns:a16="http://schemas.microsoft.com/office/drawing/2014/main" id="{5B9D62AD-78DE-4255-A10D-D92388BE5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1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954901E-8BFB-4D8D-A8F8-13D9B48F4EE9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9474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2901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="" xmlns:a16="http://schemas.microsoft.com/office/drawing/2014/main" id="{4B26C58B-0000-4238-BB40-E8B934AF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90194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7AA782D-C9C2-4B8C-89B5-E378C6A79C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2CF7C468-7268-4193-9350-405B60E8753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="" xmlns:a16="http://schemas.microsoft.com/office/drawing/2014/main" id="{6869D981-F048-4AAB-AE66-E1BDA2EF7A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33B2F0D4-DBA8-4645-9DDA-59FDC73DEE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1" name="Picture 20" descr="blocks.png">
            <a:extLst>
              <a:ext uri="{FF2B5EF4-FFF2-40B4-BE49-F238E27FC236}">
                <a16:creationId xmlns="" xmlns:a16="http://schemas.microsoft.com/office/drawing/2014/main" id="{A24AFC86-D829-4C08-BEBC-8620C6F5B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26517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40370"/>
            <a:ext cx="526532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="" xmlns:a16="http://schemas.microsoft.com/office/drawing/2014/main" id="{0028DB4A-CC22-477B-8A6C-820FE74B13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12" name="Picture Placeholder 3">
            <a:extLst>
              <a:ext uri="{FF2B5EF4-FFF2-40B4-BE49-F238E27FC236}">
                <a16:creationId xmlns="" xmlns:a16="http://schemas.microsoft.com/office/drawing/2014/main" id="{0F40378C-70C8-4998-91D3-30ADD91D5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="" xmlns:a16="http://schemas.microsoft.com/office/drawing/2014/main" id="{EA071B4E-AEDA-4911-815A-2F03F76518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A7C35406-B8E5-4FE0-A5FB-B930C756A43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5" name="Arrow: Pentagon 1">
              <a:extLst>
                <a:ext uri="{FF2B5EF4-FFF2-40B4-BE49-F238E27FC236}">
                  <a16:creationId xmlns="" xmlns:a16="http://schemas.microsoft.com/office/drawing/2014/main" id="{E8C7B81E-471D-4BA2-9410-9ABA9CFF4C3C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01811668-5B84-4046-BA98-564B087FC9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7" name="Picture 16" descr="4015 PPT Backgrounds WIDESCREEN8.jpg">
            <a:extLst>
              <a:ext uri="{FF2B5EF4-FFF2-40B4-BE49-F238E27FC236}">
                <a16:creationId xmlns="" xmlns:a16="http://schemas.microsoft.com/office/drawing/2014/main" id="{3AACF638-71A0-4908-B86A-D18F4593E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4015 PPT Backgrounds WIDESCREEN8.jpg">
            <a:extLst>
              <a:ext uri="{FF2B5EF4-FFF2-40B4-BE49-F238E27FC236}">
                <a16:creationId xmlns="" xmlns:a16="http://schemas.microsoft.com/office/drawing/2014/main" id="{45B02BD7-39A4-4F7F-8F1F-1935AD1EAB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0070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=""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DCB995E-0C76-43EE-9DF8-C6BFFEB3A1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5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=""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="" xmlns:a16="http://schemas.microsoft.com/office/drawing/2014/main" id="{5254FB13-452F-4D26-B78F-28FF183190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58405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6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A971F42-C16F-4CB1-8D40-734516E55B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352D8E15-41EE-4A0D-AC89-BF4BDD313664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="" xmlns:a16="http://schemas.microsoft.com/office/drawing/2014/main" id="{EF622A3A-1D5B-4CE6-B47F-2FF5B905B0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24C1D74F-6F01-4131-8A00-5523C4E102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25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81636" tIns="40818" rIns="81636" bIns="408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81636" tIns="40818" rIns="81636" bIns="408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81636" tIns="40818" rIns="81636" bIns="40818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0" r:id="rId4"/>
    <p:sldLayoutId id="2147483670" r:id="rId5"/>
    <p:sldLayoutId id="2147483672" r:id="rId6"/>
    <p:sldLayoutId id="2147483662" r:id="rId7"/>
    <p:sldLayoutId id="2147483671" r:id="rId8"/>
    <p:sldLayoutId id="2147483673" r:id="rId9"/>
    <p:sldLayoutId id="2147483667" r:id="rId10"/>
    <p:sldLayoutId id="2147483675" r:id="rId11"/>
    <p:sldLayoutId id="2147483676" r:id="rId12"/>
    <p:sldLayoutId id="2147483680" r:id="rId13"/>
    <p:sldLayoutId id="2147483668" r:id="rId14"/>
    <p:sldLayoutId id="2147483669" r:id="rId15"/>
    <p:sldLayoutId id="2147483664" r:id="rId16"/>
    <p:sldLayoutId id="2147483679" r:id="rId17"/>
    <p:sldLayoutId id="2147483678" r:id="rId18"/>
    <p:sldLayoutId id="2147483677" r:id="rId19"/>
    <p:sldLayoutId id="2147483674" r:id="rId20"/>
  </p:sldLayoutIdLst>
  <p:hf sldNum="0" hdr="0"/>
  <p:txStyles>
    <p:titleStyle>
      <a:lvl1pPr algn="ctr" defTabSz="40818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08181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63293" indent="-255113" algn="l" defTabSz="40818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52" indent="-204090" algn="l" defTabSz="40818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32" indent="-204090" algn="l" defTabSz="40818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813" indent="-204090" algn="l" defTabSz="40818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93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74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5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53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8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6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4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2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03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8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6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45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www.wgei.org/wp-content/uploads/2019/10/PRODUCT-1_Lessons-learned-NOTE_Revised-October-2019.pdf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SAI Uganda Experience in PSA Audit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" y="3673538"/>
            <a:ext cx="3581400" cy="1028001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Presented at the AFROSAI-E  </a:t>
            </a:r>
            <a:r>
              <a:rPr lang="en-GB" dirty="0">
                <a:solidFill>
                  <a:schemeClr val="bg1"/>
                </a:solidFill>
              </a:rPr>
              <a:t>&amp; WGEI PSA Training   Workshop 3rd -7th February, </a:t>
            </a:r>
            <a:r>
              <a:rPr lang="en-GB" dirty="0" smtClean="0">
                <a:solidFill>
                  <a:schemeClr val="bg1"/>
                </a:solidFill>
              </a:rPr>
              <a:t>2020 in Pretoria</a:t>
            </a:r>
          </a:p>
          <a:p>
            <a:endParaRPr lang="en-GB" sz="1400" i="1" dirty="0" smtClean="0">
              <a:solidFill>
                <a:schemeClr val="bg1"/>
              </a:solidFill>
            </a:endParaRPr>
          </a:p>
          <a:p>
            <a:endParaRPr lang="en-GB" sz="1800" i="1" dirty="0" smtClean="0">
              <a:solidFill>
                <a:schemeClr val="bg1"/>
              </a:solidFill>
            </a:endParaRPr>
          </a:p>
          <a:p>
            <a:r>
              <a:rPr lang="en-GB" sz="1800" i="1" dirty="0" smtClean="0">
                <a:solidFill>
                  <a:schemeClr val="bg1"/>
                </a:solidFill>
              </a:rPr>
              <a:t>By Sheilla Ngira and Allan Amanya</a:t>
            </a:r>
            <a:endParaRPr lang="en-GB" sz="1800" i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800" y="3430093"/>
            <a:ext cx="1169720" cy="486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2105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</a:t>
            </a:r>
            <a:r>
              <a:rPr lang="en-GB" dirty="0" smtClean="0"/>
              <a:t>Findings continued…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38482" y="842356"/>
            <a:ext cx="6171843" cy="357960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Fines and penalties incurred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 example interest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 penalties </a:t>
            </a:r>
            <a:r>
              <a:rPr lang="en-GB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non-payment of tax, non remission of NSSF dues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Cost from other licence areas (attempt to consolidate costs)</a:t>
            </a: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Expenditure on expatriates without proper work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documentation (like work permits)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200000"/>
              </a:lnSpc>
              <a:buFont typeface="Wingdings" pitchFamily="2" charset="2"/>
              <a:buChar char="q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Costs related to Midstream operations(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Pipeline and refinery  costs)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3579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025F71B6-C9C2-4D53-9008-F3ED0E568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Other Audits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08B106E0-D460-4246-B517-44436DB5BE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1693" y="931478"/>
            <a:ext cx="6188171" cy="2225328"/>
          </a:xfrm>
        </p:spPr>
        <p:txBody>
          <a:bodyPr/>
          <a:lstStyle/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Performance (Value for Money</a:t>
            </a:r>
            <a:r>
              <a:rPr lang="en-GB" dirty="0" smtClean="0"/>
              <a:t>)</a:t>
            </a:r>
          </a:p>
          <a:p>
            <a:pPr marL="285750" indent="-285750">
              <a:buFont typeface="Wingdings" pitchFamily="2" charset="2"/>
              <a:buChar char="q"/>
            </a:pPr>
            <a:endParaRPr lang="en-GB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 smtClean="0"/>
              <a:t>Compliance Audit</a:t>
            </a:r>
          </a:p>
          <a:p>
            <a:pPr marL="285750" indent="-285750">
              <a:buFont typeface="Wingdings" pitchFamily="2" charset="2"/>
              <a:buChar char="q"/>
            </a:pPr>
            <a:endParaRPr lang="en-GB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Financial Audits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4208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Achievements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Majority of cost recovery audits done in house</a:t>
            </a:r>
          </a:p>
          <a:p>
            <a:endParaRPr lang="en-GB" dirty="0"/>
          </a:p>
          <a:p>
            <a:r>
              <a:rPr lang="en-GB" dirty="0"/>
              <a:t>Developed PSA audit manual 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886" y="1453929"/>
            <a:ext cx="3439773" cy="282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8379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Enablers of Success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3257" y="997527"/>
            <a:ext cx="6171843" cy="3736705"/>
          </a:xfrm>
        </p:spPr>
        <p:txBody>
          <a:bodyPr>
            <a:normAutofit fontScale="77500" lnSpcReduction="20000"/>
          </a:bodyPr>
          <a:lstStyle/>
          <a:p>
            <a:pPr marL="342900" lvl="0" indent="-342900" defTabSz="9144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24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Top management buy in/support</a:t>
            </a: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endParaRPr lang="en-GB" sz="24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342900" lvl="0" indent="-342900" defTabSz="9144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24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Dedicated multi-disciplinary PSA audit team</a:t>
            </a: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342900" lvl="0" indent="-342900" defTabSz="9144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24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Staff skilling, competences and retention</a:t>
            </a:r>
          </a:p>
          <a:p>
            <a:pPr marL="342900" lvl="0" indent="-342900" defTabSz="9144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endParaRPr lang="en-GB" sz="24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342900" lvl="0" indent="-342900" defTabSz="9144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24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Sharing experiences and collaborating with other </a:t>
            </a:r>
            <a:r>
              <a:rPr lang="en-GB" sz="24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SAIs</a:t>
            </a: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endParaRPr lang="en-GB" sz="24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342900" lvl="0" indent="-342900" defTabSz="91440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GB" sz="24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Collaboration  </a:t>
            </a:r>
            <a:r>
              <a:rPr lang="en-GB" sz="24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with other Government institutions</a:t>
            </a: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endParaRPr lang="en-US" sz="21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endParaRPr lang="en-GB" sz="21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1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To read more on how SAI Uganda has achieved success read ‘</a:t>
            </a:r>
            <a:r>
              <a:rPr lang="en-GB" sz="2100" b="1" i="1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Lessons learned from </a:t>
            </a:r>
            <a:r>
              <a:rPr lang="en-GB" sz="2100" b="1" i="1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building Extractive </a:t>
            </a:r>
            <a:r>
              <a:rPr lang="en-GB" sz="2100" b="1" i="1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Industries Audit Capacity</a:t>
            </a:r>
            <a:r>
              <a:rPr lang="en-GB" sz="2100" dirty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’ </a:t>
            </a:r>
            <a:r>
              <a:rPr lang="en-GB" sz="2100" dirty="0" smtClean="0">
                <a:solidFill>
                  <a:prstClr val="black"/>
                </a:solidFill>
                <a:ea typeface="Tahoma" pitchFamily="34" charset="0"/>
                <a:cs typeface="Tahoma" pitchFamily="34" charset="0"/>
              </a:rPr>
              <a:t>at:</a:t>
            </a:r>
            <a:endParaRPr lang="en-GB" sz="24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000" dirty="0">
                <a:hlinkClick r:id="rId2"/>
              </a:rPr>
              <a:t>http://www.wgei.org/wp-content/uploads/2019/10/PRODUCT-1_Lessons-learned-NOTE_Revised-October-2019.pdf</a:t>
            </a:r>
            <a:endParaRPr lang="en-GB" sz="24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3471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/>
              <a:t>Key Challenges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Quad Arrow 9"/>
          <p:cNvSpPr/>
          <p:nvPr/>
        </p:nvSpPr>
        <p:spPr>
          <a:xfrm>
            <a:off x="1432719" y="1075934"/>
            <a:ext cx="3779361" cy="3676491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tx1"/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/>
          <p:cNvGrpSpPr/>
          <p:nvPr/>
        </p:nvGrpSpPr>
        <p:grpSpPr>
          <a:xfrm>
            <a:off x="1509106" y="1259083"/>
            <a:ext cx="1690105" cy="1451947"/>
            <a:chOff x="1853650" y="228599"/>
            <a:chExt cx="2261156" cy="1901825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12" name="Rounded Rectangle 11"/>
            <p:cNvSpPr/>
            <p:nvPr/>
          </p:nvSpPr>
          <p:spPr>
            <a:xfrm>
              <a:off x="1853650" y="228599"/>
              <a:ext cx="2261156" cy="1901825"/>
            </a:xfrm>
            <a:prstGeom prst="round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1946489" y="321438"/>
              <a:ext cx="2075478" cy="17161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b="1" kern="1200" dirty="0" smtClean="0"/>
            </a:p>
            <a:p>
              <a:pPr lvl="0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b="1" kern="1200" dirty="0" smtClean="0">
                  <a:solidFill>
                    <a:schemeClr val="tx1"/>
                  </a:solidFill>
                </a:rPr>
                <a:t>Lengthy audit cycle(back &amp; forth verification &amp; consultations)</a:t>
              </a: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000" b="1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449461" y="1259083"/>
            <a:ext cx="1617048" cy="1497134"/>
            <a:chOff x="4596834" y="228599"/>
            <a:chExt cx="2108762" cy="1901825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15" name="Rounded Rectangle 14"/>
            <p:cNvSpPr/>
            <p:nvPr/>
          </p:nvSpPr>
          <p:spPr>
            <a:xfrm>
              <a:off x="4596834" y="228599"/>
              <a:ext cx="2108762" cy="1901825"/>
            </a:xfrm>
            <a:prstGeom prst="round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689673" y="321438"/>
              <a:ext cx="1923084" cy="17161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2000" b="1" kern="1200" dirty="0" smtClean="0">
                <a:solidFill>
                  <a:schemeClr val="tx1"/>
                </a:solidFill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b="1" kern="1200" dirty="0" smtClean="0">
                  <a:solidFill>
                    <a:schemeClr val="tx1"/>
                  </a:solidFill>
                </a:rPr>
                <a:t>Complex area with complex transactions</a:t>
              </a: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400" b="1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509107" y="3003267"/>
            <a:ext cx="1663980" cy="1500690"/>
            <a:chOff x="1981196" y="2670181"/>
            <a:chExt cx="2108762" cy="1901825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18" name="Rounded Rectangle 17"/>
            <p:cNvSpPr/>
            <p:nvPr/>
          </p:nvSpPr>
          <p:spPr>
            <a:xfrm>
              <a:off x="1981196" y="2670181"/>
              <a:ext cx="2108762" cy="1901825"/>
            </a:xfrm>
            <a:prstGeom prst="round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074035" y="2763020"/>
              <a:ext cx="1923084" cy="17161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kern="1200" dirty="0" smtClean="0">
                  <a:solidFill>
                    <a:schemeClr val="tx1"/>
                  </a:solidFill>
                </a:rPr>
                <a:t>Loss of highly trained staff </a:t>
              </a:r>
              <a:endParaRPr lang="en-US" sz="20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424793" y="3031072"/>
            <a:ext cx="1641716" cy="1445080"/>
            <a:chOff x="4724408" y="2590799"/>
            <a:chExt cx="2108762" cy="1901825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4724408" y="2590799"/>
              <a:ext cx="2108762" cy="1901825"/>
            </a:xfrm>
            <a:prstGeom prst="roundRect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3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817247" y="2683638"/>
              <a:ext cx="1923084" cy="17161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kern="1200" dirty="0" smtClean="0">
                  <a:solidFill>
                    <a:schemeClr val="tx1"/>
                  </a:solidFill>
                </a:rPr>
                <a:t>Ambiguities in the PSA</a:t>
              </a:r>
              <a:endParaRPr lang="en-US" sz="2000" b="1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1404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985A5986-CDBB-48E5-973C-B88ED1DD6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 smtClean="0"/>
              <a:t>Questions</a:t>
            </a:r>
            <a:endParaRPr lang="en-ZA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ontent Placeholder 3" descr="C:\Users\skhanna\Desktop\Transfer Pricing\JCCC Seminar - 8th November 2013\questions1-704x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544" y="858416"/>
            <a:ext cx="2286000" cy="3810000"/>
          </a:xfrm>
          <a:prstGeom prst="rect">
            <a:avLst/>
          </a:prstGeom>
          <a:solidFill>
            <a:srgbClr val="FFFF00"/>
          </a:solidFill>
          <a:extLst/>
        </p:spPr>
      </p:pic>
    </p:spTree>
    <p:extLst>
      <p:ext uri="{BB962C8B-B14F-4D97-AF65-F5344CB8AC3E}">
        <p14:creationId xmlns:p14="http://schemas.microsoft.com/office/powerpoint/2010/main" val="3729971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674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Presentation outline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42317" y="829089"/>
            <a:ext cx="5481191" cy="368812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Mandate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Oil and Gas industry  in Uganda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Staffing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Audit Status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Key findings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Achievements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Enablers of </a:t>
            </a:r>
            <a:r>
              <a:rPr lang="en-GB" dirty="0" smtClean="0"/>
              <a:t>success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Challenges 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9225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9D647E36-BC7C-4E7D-B4A3-55012FD3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2" y="205981"/>
            <a:ext cx="6135329" cy="725497"/>
          </a:xfrm>
        </p:spPr>
        <p:txBody>
          <a:bodyPr/>
          <a:lstStyle/>
          <a:p>
            <a:r>
              <a:rPr lang="en-ZA" dirty="0"/>
              <a:t>Mandate Of OAGU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7526" r="-1409"/>
          <a:stretch/>
        </p:blipFill>
        <p:spPr bwMode="auto">
          <a:xfrm>
            <a:off x="71376" y="2261382"/>
            <a:ext cx="6422480" cy="216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450" y="4429494"/>
            <a:ext cx="1235033" cy="5818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759" b="65901"/>
          <a:stretch/>
        </p:blipFill>
        <p:spPr bwMode="auto">
          <a:xfrm>
            <a:off x="71376" y="1052086"/>
            <a:ext cx="6403165" cy="1237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300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9D647E36-BC7C-4E7D-B4A3-55012FD3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2" y="25545"/>
            <a:ext cx="6135329" cy="725497"/>
          </a:xfrm>
        </p:spPr>
        <p:txBody>
          <a:bodyPr/>
          <a:lstStyle/>
          <a:p>
            <a:pPr algn="ctr"/>
            <a:r>
              <a:rPr lang="en-GB" sz="2400" dirty="0"/>
              <a:t>Oil and Gas industry in </a:t>
            </a:r>
            <a:r>
              <a:rPr lang="en-GB" sz="2400" dirty="0" smtClean="0"/>
              <a:t>Uganda</a:t>
            </a:r>
            <a:endParaRPr lang="en-GB" sz="24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ounded Rectangle 8"/>
          <p:cNvSpPr/>
          <p:nvPr/>
        </p:nvSpPr>
        <p:spPr>
          <a:xfrm>
            <a:off x="901103" y="1210517"/>
            <a:ext cx="4737698" cy="41610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2006-Commercial discovery </a:t>
            </a:r>
            <a:endParaRPr lang="en-GB" sz="12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21276" y="1685267"/>
            <a:ext cx="4737698" cy="4749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 Discoveries:88% drilling success rate </a:t>
            </a:r>
            <a:endParaRPr lang="en-GB" sz="12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54341" y="2243251"/>
            <a:ext cx="4695108" cy="47323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6.5 Bbbls STOIIP,1.4 bbls recoverable  </a:t>
            </a:r>
            <a:endParaRPr lang="en-GB" sz="12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54341" y="2800320"/>
            <a:ext cx="4704633" cy="73051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500 BCF of non-associated Gas Initially in Place (GIIP) 170 BCF of associated gas</a:t>
            </a:r>
            <a:endParaRPr lang="en-GB" sz="12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21277" y="3602339"/>
            <a:ext cx="4708000" cy="39837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 PLs over 14 Discoveries</a:t>
            </a:r>
            <a:endParaRPr lang="en-GB" sz="12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54341" y="4060604"/>
            <a:ext cx="4685583" cy="3918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ELs issued in Sept-Oct 2017</a:t>
            </a:r>
            <a:endParaRPr lang="en-GB" sz="12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11751" y="735561"/>
            <a:ext cx="4695108" cy="3918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First PSA signed in 1991</a:t>
            </a:r>
            <a:endParaRPr lang="en-GB" sz="12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355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9D647E36-BC7C-4E7D-B4A3-55012FD3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2" y="205981"/>
            <a:ext cx="6135329" cy="725497"/>
          </a:xfrm>
        </p:spPr>
        <p:txBody>
          <a:bodyPr/>
          <a:lstStyle/>
          <a:p>
            <a:pPr algn="ctr"/>
            <a:r>
              <a:rPr lang="en-GB" dirty="0"/>
              <a:t>Upstream License status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7AC5656A-1DDB-420B-B201-39F54653CD3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688" y="991591"/>
            <a:ext cx="5715925" cy="3675412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endParaRPr lang="en-GB" sz="25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ctr" defTabSz="914400">
              <a:spcBef>
                <a:spcPts val="0"/>
              </a:spcBef>
            </a:pPr>
            <a:endParaRPr lang="en-GB" sz="25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66369"/>
              </p:ext>
            </p:extLst>
          </p:nvPr>
        </p:nvGraphicFramePr>
        <p:xfrm>
          <a:off x="476249" y="1011630"/>
          <a:ext cx="5737389" cy="302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463"/>
                <a:gridCol w="1912463"/>
                <a:gridCol w="191246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OIL COMPANY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EXPLORATION LICENSE PERIOD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PRODUCTION LICENSE PERIOD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TULLOW OIL UGANDA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2010- 2016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2016 + 25 Years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TOTAL E&amp;P UGANDA</a:t>
                      </a:r>
                    </a:p>
                    <a:p>
                      <a:r>
                        <a:rPr lang="pt-BR" sz="1400" dirty="0" smtClean="0"/>
                        <a:t>(2 Licenses)</a:t>
                      </a:r>
                      <a:endParaRPr lang="pt-B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2012 - 2016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2016 + 25 Years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CNOOC UGANDA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2013 + 25 Years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ORANTO PETROLEUM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2017 + 3 Years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ARMOUR ENERGY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2017 + 3 Years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1432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Players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3257" y="1068779"/>
            <a:ext cx="4286944" cy="3448435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GB" dirty="0"/>
              <a:t>Parliament</a:t>
            </a:r>
          </a:p>
          <a:p>
            <a:pPr>
              <a:buFont typeface="Wingdings" pitchFamily="2" charset="2"/>
              <a:buChar char="q"/>
            </a:pPr>
            <a:r>
              <a:rPr lang="en-GB" dirty="0"/>
              <a:t>Ministry of Energy and Mineral Development</a:t>
            </a:r>
          </a:p>
          <a:p>
            <a:pPr>
              <a:buFont typeface="Wingdings" pitchFamily="2" charset="2"/>
              <a:buChar char="q"/>
            </a:pPr>
            <a:r>
              <a:rPr lang="en-GB" dirty="0"/>
              <a:t>Petroleum Authority of Uganda</a:t>
            </a:r>
          </a:p>
          <a:p>
            <a:pPr>
              <a:buFont typeface="Wingdings" pitchFamily="2" charset="2"/>
              <a:buChar char="q"/>
            </a:pPr>
            <a:r>
              <a:rPr lang="en-GB" dirty="0"/>
              <a:t>National Oil Company</a:t>
            </a:r>
          </a:p>
          <a:p>
            <a:pPr>
              <a:buFont typeface="Wingdings" pitchFamily="2" charset="2"/>
              <a:buChar char="q"/>
            </a:pPr>
            <a:r>
              <a:rPr lang="en-GB" dirty="0"/>
              <a:t>Uganda Revenue Authority</a:t>
            </a:r>
          </a:p>
          <a:p>
            <a:pPr>
              <a:buFont typeface="Wingdings" pitchFamily="2" charset="2"/>
              <a:buChar char="q"/>
            </a:pPr>
            <a:r>
              <a:rPr lang="en-GB" dirty="0"/>
              <a:t>Ministry of Finance, Planning and Economic Development</a:t>
            </a:r>
          </a:p>
          <a:p>
            <a:pPr>
              <a:buFont typeface="Wingdings" pitchFamily="2" charset="2"/>
              <a:buChar char="q"/>
            </a:pPr>
            <a:r>
              <a:rPr lang="en-GB" dirty="0"/>
              <a:t>Oil Companies, </a:t>
            </a:r>
            <a:r>
              <a:rPr lang="en-GB" dirty="0" smtClean="0"/>
              <a:t>etc.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630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Staff </a:t>
            </a:r>
            <a:r>
              <a:rPr lang="en-GB" sz="2400" dirty="0" smtClean="0"/>
              <a:t>Composition </a:t>
            </a:r>
            <a:r>
              <a:rPr lang="en-GB" sz="2400" dirty="0"/>
              <a:t>and </a:t>
            </a:r>
            <a:r>
              <a:rPr lang="en-GB" sz="2400" dirty="0" smtClean="0"/>
              <a:t>Competence</a:t>
            </a:r>
            <a:endParaRPr lang="en-GB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2900" y="929506"/>
            <a:ext cx="6146964" cy="3042419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GB" sz="2000" b="1" dirty="0"/>
              <a:t>20  Dedicated staff to EI </a:t>
            </a:r>
            <a:r>
              <a:rPr lang="en-GB" sz="2000" b="1" dirty="0" smtClean="0"/>
              <a:t>sector</a:t>
            </a:r>
          </a:p>
          <a:p>
            <a:pPr marL="0" indent="0">
              <a:buNone/>
            </a:pPr>
            <a:r>
              <a:rPr lang="en-GB" sz="2000" dirty="0"/>
              <a:t>2 Lawyers, 15 Accountants, 2 Economists,1 Environmentalist</a:t>
            </a:r>
          </a:p>
          <a:p>
            <a:pPr marL="0" indent="0">
              <a:buNone/>
            </a:pPr>
            <a:r>
              <a:rPr lang="en-GB" sz="2000" b="1" dirty="0"/>
              <a:t>Experience</a:t>
            </a:r>
          </a:p>
          <a:p>
            <a:pPr>
              <a:buFont typeface="Wingdings" pitchFamily="2" charset="2"/>
              <a:buChar char="q"/>
            </a:pPr>
            <a:r>
              <a:rPr lang="en-GB" sz="2000" dirty="0"/>
              <a:t>0-5Years-6</a:t>
            </a:r>
          </a:p>
          <a:p>
            <a:pPr>
              <a:buFont typeface="Wingdings" pitchFamily="2" charset="2"/>
              <a:buChar char="q"/>
            </a:pPr>
            <a:r>
              <a:rPr lang="en-GB" sz="2000" dirty="0"/>
              <a:t>5+ </a:t>
            </a:r>
            <a:r>
              <a:rPr lang="en-GB" sz="2000" dirty="0" smtClean="0"/>
              <a:t>Years-14</a:t>
            </a:r>
            <a:endParaRPr lang="en-GB" sz="2000" dirty="0"/>
          </a:p>
          <a:p>
            <a:pPr marL="0" indent="0">
              <a:buNone/>
            </a:pPr>
            <a:r>
              <a:rPr lang="en-GB" sz="2000" b="1" dirty="0"/>
              <a:t>Trainings</a:t>
            </a:r>
          </a:p>
          <a:p>
            <a:pPr>
              <a:buFont typeface="Wingdings" pitchFamily="2" charset="2"/>
              <a:buChar char="q"/>
            </a:pPr>
            <a:r>
              <a:rPr lang="en-GB" sz="2000" dirty="0"/>
              <a:t>13-Masters degrees (Energy and Extractive related)</a:t>
            </a:r>
          </a:p>
          <a:p>
            <a:pPr>
              <a:buFont typeface="Wingdings" pitchFamily="2" charset="2"/>
              <a:buChar char="q"/>
            </a:pPr>
            <a:r>
              <a:rPr lang="en-GB" sz="2000" dirty="0"/>
              <a:t>Various certificate courses in Oil and </a:t>
            </a:r>
            <a:r>
              <a:rPr lang="en-GB" sz="2000" dirty="0" smtClean="0"/>
              <a:t>Gas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4385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Oval 28"/>
          <p:cNvSpPr/>
          <p:nvPr/>
        </p:nvSpPr>
        <p:spPr>
          <a:xfrm>
            <a:off x="163509" y="1820919"/>
            <a:ext cx="1506213" cy="1579875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7000" b="-7000"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" name="Group 29"/>
          <p:cNvGrpSpPr/>
          <p:nvPr/>
        </p:nvGrpSpPr>
        <p:grpSpPr>
          <a:xfrm>
            <a:off x="2980041" y="706783"/>
            <a:ext cx="1018426" cy="971817"/>
            <a:chOff x="2400296" y="457201"/>
            <a:chExt cx="1018426" cy="971817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7" name="Oval 36"/>
            <p:cNvSpPr/>
            <p:nvPr/>
          </p:nvSpPr>
          <p:spPr>
            <a:xfrm>
              <a:off x="2400296" y="457201"/>
              <a:ext cx="1018426" cy="97181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160769"/>
                <a:satOff val="27407"/>
                <a:lumOff val="-28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Oval 5"/>
            <p:cNvSpPr/>
            <p:nvPr/>
          </p:nvSpPr>
          <p:spPr>
            <a:xfrm>
              <a:off x="2549441" y="599520"/>
              <a:ext cx="720136" cy="68717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kern="1200" dirty="0" smtClean="0"/>
                <a:t>TULLOW</a:t>
              </a:r>
              <a:endParaRPr lang="en-US" sz="1500" b="1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92005" y="2062180"/>
            <a:ext cx="1060895" cy="1031753"/>
            <a:chOff x="2571745" y="1591443"/>
            <a:chExt cx="876951" cy="93777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5" name="Oval 34"/>
            <p:cNvSpPr/>
            <p:nvPr/>
          </p:nvSpPr>
          <p:spPr>
            <a:xfrm>
              <a:off x="2571745" y="1591443"/>
              <a:ext cx="876951" cy="937772"/>
            </a:xfrm>
            <a:prstGeom prst="ellipse">
              <a:avLst/>
            </a:prstGeom>
            <a:solidFill>
              <a:srgbClr val="FF0000"/>
            </a:solid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321537"/>
                <a:satOff val="54815"/>
                <a:lumOff val="-5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Oval 7"/>
            <p:cNvSpPr/>
            <p:nvPr/>
          </p:nvSpPr>
          <p:spPr>
            <a:xfrm>
              <a:off x="2700172" y="1728777"/>
              <a:ext cx="620097" cy="663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kern="1200" dirty="0" smtClean="0"/>
                <a:t>TOTAL</a:t>
              </a:r>
              <a:endParaRPr lang="en-US" sz="1500" b="1" kern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939508" y="3592132"/>
            <a:ext cx="974552" cy="925082"/>
            <a:chOff x="2431209" y="2645149"/>
            <a:chExt cx="974552" cy="92508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3" name="Oval 32"/>
            <p:cNvSpPr/>
            <p:nvPr/>
          </p:nvSpPr>
          <p:spPr>
            <a:xfrm>
              <a:off x="2431209" y="2645149"/>
              <a:ext cx="974552" cy="925082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482306"/>
                <a:satOff val="82222"/>
                <a:lumOff val="-8628"/>
                <a:alphaOff val="0"/>
              </a:schemeClr>
            </a:fillRef>
            <a:effectRef idx="2">
              <a:schemeClr val="accent3">
                <a:hueOff val="482306"/>
                <a:satOff val="82222"/>
                <a:lumOff val="-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Oval 9"/>
            <p:cNvSpPr/>
            <p:nvPr/>
          </p:nvSpPr>
          <p:spPr>
            <a:xfrm>
              <a:off x="2600168" y="2878679"/>
              <a:ext cx="689112" cy="65413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kern="1200" dirty="0" smtClean="0"/>
                <a:t>CNOOC</a:t>
              </a:r>
              <a:endParaRPr lang="en-US" sz="1500" b="1" kern="1200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295775" y="880111"/>
            <a:ext cx="2457450" cy="22544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214313" indent="-214313">
              <a:buFont typeface="Arial" pitchFamily="34" charset="0"/>
              <a:buChar char="•"/>
            </a:pPr>
            <a:r>
              <a:rPr lang="en-US" sz="1800" b="1" dirty="0">
                <a:solidFill>
                  <a:prstClr val="black"/>
                </a:solidFill>
              </a:rPr>
              <a:t>Exploration  and Development audits – 2010 – 2017 completed</a:t>
            </a:r>
          </a:p>
          <a:p>
            <a:pPr marL="214313" indent="-214313">
              <a:buFont typeface="Arial" pitchFamily="34" charset="0"/>
              <a:buChar char="•"/>
            </a:pPr>
            <a:endParaRPr lang="en-US" sz="1800" b="1" dirty="0">
              <a:solidFill>
                <a:prstClr val="black"/>
              </a:solidFill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n-US" sz="1800" b="1" dirty="0">
                <a:solidFill>
                  <a:prstClr val="black"/>
                </a:solidFill>
              </a:rPr>
              <a:t>2018 Development costs </a:t>
            </a:r>
            <a:r>
              <a:rPr lang="en-US" sz="1800" b="1" dirty="0" smtClean="0">
                <a:solidFill>
                  <a:prstClr val="black"/>
                </a:solidFill>
              </a:rPr>
              <a:t>audits </a:t>
            </a:r>
            <a:r>
              <a:rPr lang="en-US" sz="1800" b="1" dirty="0">
                <a:solidFill>
                  <a:prstClr val="black"/>
                </a:solidFill>
              </a:rPr>
              <a:t>on going </a:t>
            </a:r>
          </a:p>
          <a:p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1417320" y="1304925"/>
            <a:ext cx="1562721" cy="7709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394460" y="2542276"/>
            <a:ext cx="169754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464716" y="2854959"/>
            <a:ext cx="1547613" cy="9550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342900" y="1"/>
            <a:ext cx="5286375" cy="511428"/>
          </a:xfrm>
        </p:spPr>
        <p:txBody>
          <a:bodyPr/>
          <a:lstStyle/>
          <a:p>
            <a:pPr algn="ctr"/>
            <a:r>
              <a:rPr lang="en-US" dirty="0" smtClean="0"/>
              <a:t>Current Audit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55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Key Findings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3257" y="931478"/>
            <a:ext cx="6171843" cy="32803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costs that have been disallowed include: </a:t>
            </a:r>
            <a:endParaRPr lang="en-GB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Costs incurred prior to effective date of PSA/issuance of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licence</a:t>
            </a:r>
          </a:p>
          <a:p>
            <a:pPr marL="0" indent="0">
              <a:buNone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Budget overruns incurred without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approval</a:t>
            </a:r>
          </a:p>
          <a:p>
            <a:pPr marL="0" indent="0">
              <a:buNone/>
            </a:pPr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Costs that are not necessary, appropriate or economical for petroleum operations </a:t>
            </a:r>
            <a:r>
              <a:rPr lang="en-GB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Corporate social responsibility, birthday celebrations, entertaining foreign guests, training expatriates, time writing/transfer pricing</a:t>
            </a:r>
          </a:p>
          <a:p>
            <a:endParaRPr lang="en-GB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153" y="4517214"/>
            <a:ext cx="1132711" cy="470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2580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FROSAI-E">
      <a:dk1>
        <a:sysClr val="windowText" lastClr="000000"/>
      </a:dk1>
      <a:lt1>
        <a:sysClr val="window" lastClr="FFFFFF"/>
      </a:lt1>
      <a:dk2>
        <a:srgbClr val="002855"/>
      </a:dk2>
      <a:lt2>
        <a:srgbClr val="E7E6E6"/>
      </a:lt2>
      <a:accent1>
        <a:srgbClr val="005A81"/>
      </a:accent1>
      <a:accent2>
        <a:srgbClr val="FDB813"/>
      </a:accent2>
      <a:accent3>
        <a:srgbClr val="AA9E97"/>
      </a:accent3>
      <a:accent4>
        <a:srgbClr val="F68B1F"/>
      </a:accent4>
      <a:accent5>
        <a:srgbClr val="DB4D64"/>
      </a:accent5>
      <a:accent6>
        <a:srgbClr val="D9D1C7"/>
      </a:accent6>
      <a:hlink>
        <a:srgbClr val="00A499"/>
      </a:hlink>
      <a:folHlink>
        <a:srgbClr val="005A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AFROSAI-E presentation template S" id="{1AD8747E-6146-480B-ABD8-6692CBFF99C6}" vid="{58C8C211-F01E-4013-A964-3605DA0240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13516</TotalTime>
  <Words>468</Words>
  <Application>Microsoft Office PowerPoint</Application>
  <PresentationFormat>Custom</PresentationFormat>
  <Paragraphs>110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SAI Uganda Experience in PSA Audit</vt:lpstr>
      <vt:lpstr>Presentation outline </vt:lpstr>
      <vt:lpstr>Mandate Of OAGU </vt:lpstr>
      <vt:lpstr>Oil and Gas industry in Uganda</vt:lpstr>
      <vt:lpstr>Upstream License status</vt:lpstr>
      <vt:lpstr>Key Players</vt:lpstr>
      <vt:lpstr>Staff Composition and Competence</vt:lpstr>
      <vt:lpstr>Current Audit Status</vt:lpstr>
      <vt:lpstr>Key Findings</vt:lpstr>
      <vt:lpstr>Key Findings continued…</vt:lpstr>
      <vt:lpstr>Other Audits</vt:lpstr>
      <vt:lpstr>Achievements </vt:lpstr>
      <vt:lpstr>Enablers of Success </vt:lpstr>
      <vt:lpstr>Key Challenges</vt:lpstr>
      <vt:lpstr>Questions</vt:lpstr>
      <vt:lpstr>PowerPoint Presentation</vt:lpstr>
    </vt:vector>
  </TitlesOfParts>
  <Company>Fisher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Annerie Pretorius</dc:creator>
  <cp:lastModifiedBy>Sheilla Ngira</cp:lastModifiedBy>
  <cp:revision>88</cp:revision>
  <dcterms:created xsi:type="dcterms:W3CDTF">2019-05-27T07:09:14Z</dcterms:created>
  <dcterms:modified xsi:type="dcterms:W3CDTF">2020-02-05T06:36:33Z</dcterms:modified>
</cp:coreProperties>
</file>