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6" r:id="rId2"/>
    <p:sldId id="269" r:id="rId3"/>
    <p:sldId id="283" r:id="rId4"/>
    <p:sldId id="281" r:id="rId5"/>
    <p:sldId id="259" r:id="rId6"/>
    <p:sldId id="287" r:id="rId7"/>
    <p:sldId id="290" r:id="rId8"/>
    <p:sldId id="275" r:id="rId9"/>
    <p:sldId id="291" r:id="rId10"/>
    <p:sldId id="276" r:id="rId11"/>
    <p:sldId id="280" r:id="rId12"/>
    <p:sldId id="292" r:id="rId13"/>
    <p:sldId id="293" r:id="rId14"/>
    <p:sldId id="294" r:id="rId15"/>
    <p:sldId id="263" r:id="rId16"/>
  </p:sldIdLst>
  <p:sldSz cx="6858000" cy="5143500"/>
  <p:notesSz cx="6858000" cy="9144000"/>
  <p:defaultTextStyle>
    <a:defPPr>
      <a:defRPr lang="en-US"/>
    </a:defPPr>
    <a:lvl1pPr marL="0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81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61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42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22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903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84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64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45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isie Nkau" initials="MN" lastIdx="5" clrIdx="0">
    <p:extLst>
      <p:ext uri="{19B8F6BF-5375-455C-9EA6-DF929625EA0E}">
        <p15:presenceInfo xmlns:p15="http://schemas.microsoft.com/office/powerpoint/2012/main" userId="S-1-5-21-2350948172-904728543-984768574-11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2E60"/>
    <a:srgbClr val="002855"/>
    <a:srgbClr val="005A81"/>
    <a:srgbClr val="0E2142"/>
    <a:srgbClr val="128B7D"/>
    <a:srgbClr val="FFFCF4"/>
    <a:srgbClr val="9B2C4E"/>
    <a:srgbClr val="AA9E97"/>
    <a:srgbClr val="F68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58" autoAdjust="0"/>
    <p:restoredTop sz="90083" autoAdjust="0"/>
  </p:normalViewPr>
  <p:slideViewPr>
    <p:cSldViewPr snapToGrid="0" snapToObjects="1">
      <p:cViewPr varScale="1">
        <p:scale>
          <a:sx n="82" d="100"/>
          <a:sy n="82" d="100"/>
        </p:scale>
        <p:origin x="1818" y="72"/>
      </p:cViewPr>
      <p:guideLst>
        <p:guide orient="horz" pos="1596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9" d="100"/>
          <a:sy n="59" d="100"/>
        </p:scale>
        <p:origin x="3226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40FA2-B9D8-FC41-B67B-A0085E231C2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F3CD53-D23C-6B4F-8A78-AE4693EF2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294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24AA4-2C1A-2746-BE22-0835E3BF2552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000F5-2F6B-8241-B547-2F4DB1D6E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2736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69950" indent="-514350">
              <a:buClrTx/>
              <a:buSzPct val="100000"/>
              <a:buFont typeface="+mj-lt"/>
              <a:buAutoNum type="arabicPeriod"/>
            </a:pPr>
            <a:r>
              <a:rPr lang="id-ID" sz="900" dirty="0">
                <a:sym typeface="Wingdings" pitchFamily="2" charset="2"/>
              </a:rPr>
              <a:t>Platts is provider a market price for global energy </a:t>
            </a:r>
            <a:r>
              <a:rPr lang="id-ID" sz="900" dirty="0" smtClean="0">
                <a:sym typeface="Wingdings" pitchFamily="2" charset="2"/>
              </a:rPr>
              <a:t>(</a:t>
            </a:r>
            <a:r>
              <a:rPr lang="en-US" sz="900" dirty="0" smtClean="0">
                <a:sym typeface="Wingdings" pitchFamily="2" charset="2"/>
              </a:rPr>
              <a:t>based</a:t>
            </a:r>
            <a:r>
              <a:rPr lang="id-ID" sz="900" dirty="0" smtClean="0">
                <a:sym typeface="Wingdings" pitchFamily="2" charset="2"/>
              </a:rPr>
              <a:t> </a:t>
            </a:r>
            <a:r>
              <a:rPr lang="id-ID" sz="900" dirty="0">
                <a:sym typeface="Wingdings" pitchFamily="2" charset="2"/>
              </a:rPr>
              <a:t>in </a:t>
            </a:r>
            <a:r>
              <a:rPr lang="en-US" sz="900" dirty="0" smtClean="0">
                <a:sym typeface="Wingdings" pitchFamily="2" charset="2"/>
              </a:rPr>
              <a:t>UK</a:t>
            </a:r>
            <a:r>
              <a:rPr lang="id-ID" sz="900" dirty="0" smtClean="0">
                <a:sym typeface="Wingdings" pitchFamily="2" charset="2"/>
              </a:rPr>
              <a:t>)</a:t>
            </a:r>
            <a:endParaRPr lang="id-ID" sz="900" dirty="0">
              <a:sym typeface="Wingdings" pitchFamily="2" charset="2"/>
            </a:endParaRPr>
          </a:p>
          <a:p>
            <a:pPr marL="869950" indent="-514350">
              <a:buClrTx/>
              <a:buSzPct val="100000"/>
              <a:buFont typeface="+mj-lt"/>
              <a:buAutoNum type="arabicPeriod"/>
            </a:pPr>
            <a:r>
              <a:rPr lang="id-ID" sz="900" dirty="0">
                <a:sym typeface="Wingdings" pitchFamily="2" charset="2"/>
              </a:rPr>
              <a:t>RIM Intelegence Co, is an independent institution, provide of oil price for Asia Pacific and Middle East </a:t>
            </a:r>
            <a:r>
              <a:rPr lang="id-ID" sz="900" dirty="0" smtClean="0">
                <a:sym typeface="Wingdings" pitchFamily="2" charset="2"/>
              </a:rPr>
              <a:t>(</a:t>
            </a:r>
            <a:r>
              <a:rPr lang="en-US" sz="900" dirty="0" smtClean="0">
                <a:sym typeface="Wingdings" pitchFamily="2" charset="2"/>
              </a:rPr>
              <a:t>based</a:t>
            </a:r>
            <a:r>
              <a:rPr lang="id-ID" sz="900" dirty="0" smtClean="0">
                <a:sym typeface="Wingdings" pitchFamily="2" charset="2"/>
              </a:rPr>
              <a:t> </a:t>
            </a:r>
            <a:r>
              <a:rPr lang="id-ID" sz="900" dirty="0">
                <a:sym typeface="Wingdings" pitchFamily="2" charset="2"/>
              </a:rPr>
              <a:t>in Japan)</a:t>
            </a:r>
          </a:p>
          <a:p>
            <a:pPr marL="355600" indent="0">
              <a:buClrTx/>
              <a:buSzPct val="100000"/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000F5-2F6B-8241-B547-2F4DB1D6E2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462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the pipeline from well</a:t>
            </a:r>
            <a:r>
              <a:rPr lang="en-US" baseline="0" dirty="0"/>
              <a:t> to production facilities build by each contractors, the pipeline from production facilities is build by the government. Crude oil pipe line is build by </a:t>
            </a:r>
            <a:r>
              <a:rPr lang="en-US" baseline="0" dirty="0" err="1"/>
              <a:t>Pertamina</a:t>
            </a:r>
            <a:r>
              <a:rPr lang="en-US" baseline="0" dirty="0"/>
              <a:t>, and gas pipeline is build by </a:t>
            </a:r>
            <a:r>
              <a:rPr lang="en-US" baseline="0" dirty="0" err="1"/>
              <a:t>pertagas</a:t>
            </a:r>
            <a:r>
              <a:rPr lang="en-US" baseline="0"/>
              <a:t>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000F5-2F6B-8241-B547-2F4DB1D6E26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29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Buyer: power</a:t>
            </a:r>
            <a:r>
              <a:rPr lang="en-US" baseline="0" dirty="0" smtClean="0"/>
              <a:t> plant, reseller (distributor) to end customer</a:t>
            </a:r>
          </a:p>
          <a:p>
            <a:r>
              <a:rPr lang="en-US" baseline="0" dirty="0" smtClean="0"/>
              <a:t>Consumer: end costumer, e.g. households, factories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000F5-2F6B-8241-B547-2F4DB1D6E26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946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Limited auction: doing auction with selected buyers. To get</a:t>
            </a:r>
            <a:r>
              <a:rPr lang="en-US" baseline="0" dirty="0" smtClean="0"/>
              <a:t> buyer as soon as possible/to sell the oil as soon as possible.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000F5-2F6B-8241-B547-2F4DB1D6E26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696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microsoft.com/office/2007/relationships/hdphoto" Target="../media/hdphoto1.wdp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6.em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23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6.emf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12" Type="http://schemas.openxmlformats.org/officeDocument/2006/relationships/image" Target="../media/image25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8.svg"/><Relationship Id="rId9" Type="http://schemas.openxmlformats.org/officeDocument/2006/relationships/image" Target="../media/image32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7672" y="2014760"/>
            <a:ext cx="3110158" cy="1102519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30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672" y="3117279"/>
            <a:ext cx="3110158" cy="456493"/>
          </a:xfrm>
        </p:spPr>
        <p:txBody>
          <a:bodyPr>
            <a:normAutofit/>
          </a:bodyPr>
          <a:lstStyle>
            <a:lvl1pPr marL="0" indent="0" algn="l">
              <a:buNone/>
              <a:defRPr sz="1700">
                <a:solidFill>
                  <a:srgbClr val="128B7D"/>
                </a:solidFill>
                <a:latin typeface="Arial"/>
                <a:cs typeface="Arial"/>
              </a:defRPr>
            </a:lvl1pPr>
            <a:lvl2pPr marL="408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itle 10">
            <a:extLst>
              <a:ext uri="{FF2B5EF4-FFF2-40B4-BE49-F238E27FC236}">
                <a16:creationId xmlns:a16="http://schemas.microsoft.com/office/drawing/2014/main" id="{5B3E99E6-A34E-4BAF-9830-211F1C41E17F}"/>
              </a:ext>
            </a:extLst>
          </p:cNvPr>
          <p:cNvSpPr txBox="1">
            <a:spLocks/>
          </p:cNvSpPr>
          <p:nvPr userDrawn="1"/>
        </p:nvSpPr>
        <p:spPr>
          <a:xfrm>
            <a:off x="182871" y="1547549"/>
            <a:ext cx="3722229" cy="1460898"/>
          </a:xfrm>
          <a:prstGeom prst="rect">
            <a:avLst/>
          </a:prstGeom>
        </p:spPr>
        <p:txBody>
          <a:bodyPr vert="horz" lIns="81636" tIns="40818" rIns="81636" bIns="40818" rtlCol="0" anchor="ctr">
            <a:noAutofit/>
          </a:bodyPr>
          <a:lstStyle>
            <a:lvl1pPr algn="l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FFFCF4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endParaRPr lang="en-US" sz="3200" dirty="0"/>
          </a:p>
        </p:txBody>
      </p:sp>
      <p:sp>
        <p:nvSpPr>
          <p:cNvPr id="8" name="Title 10">
            <a:extLst>
              <a:ext uri="{FF2B5EF4-FFF2-40B4-BE49-F238E27FC236}">
                <a16:creationId xmlns:a16="http://schemas.microsoft.com/office/drawing/2014/main" id="{09A7F5AB-60BA-465B-A6DD-8ABA67631318}"/>
              </a:ext>
            </a:extLst>
          </p:cNvPr>
          <p:cNvSpPr txBox="1">
            <a:spLocks/>
          </p:cNvSpPr>
          <p:nvPr userDrawn="1"/>
        </p:nvSpPr>
        <p:spPr>
          <a:xfrm>
            <a:off x="182872" y="2047734"/>
            <a:ext cx="3722228" cy="859368"/>
          </a:xfrm>
          <a:prstGeom prst="rect">
            <a:avLst/>
          </a:prstGeom>
        </p:spPr>
        <p:txBody>
          <a:bodyPr vert="horz" lIns="81636" tIns="40818" rIns="81636" bIns="40818" rtlCol="0" anchor="ctr">
            <a:noAutofit/>
          </a:bodyPr>
          <a:lstStyle>
            <a:lvl1pPr algn="ctr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128B7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l"/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7" name="Picture 6" descr="PPT Template1.jpg">
            <a:extLst>
              <a:ext uri="{FF2B5EF4-FFF2-40B4-BE49-F238E27FC236}">
                <a16:creationId xmlns:a16="http://schemas.microsoft.com/office/drawing/2014/main" id="{FCB674A4-1902-44E7-B33D-95C7525C80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43"/>
            <a:ext cx="714559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92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015 PPT Backgrounds WIDESCREEN5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4287301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71B2C0F-ACE4-476A-A559-FC75DB7294B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1C17EC75-36DC-4FCA-B1AF-8FEB8048347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43257" y="1447443"/>
            <a:ext cx="6171843" cy="3063285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A274AF-5C8B-4337-8863-06B7F3FB421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:a16="http://schemas.microsoft.com/office/drawing/2014/main" id="{8C81DB43-D013-4E9F-AD95-3D3BF13AFCB4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41EE9E2-F373-4596-888F-53F42B74551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444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all, person, indoor, holding&#10;&#10;Description automatically generated">
            <a:extLst>
              <a:ext uri="{FF2B5EF4-FFF2-40B4-BE49-F238E27FC236}">
                <a16:creationId xmlns:a16="http://schemas.microsoft.com/office/drawing/2014/main" id="{25BFD777-0034-4EAD-A8CB-DE149F47FD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7361" y="188065"/>
            <a:ext cx="2110542" cy="4594697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1" y="205981"/>
            <a:ext cx="440792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4286944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251CE0A-E8A1-44DF-8B3C-A72383D8EA3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3" name="Picture 22" descr="4015 PPT Backgrounds WIDESCREEN8.jpg">
            <a:extLst>
              <a:ext uri="{FF2B5EF4-FFF2-40B4-BE49-F238E27FC236}">
                <a16:creationId xmlns:a16="http://schemas.microsoft.com/office/drawing/2014/main" id="{D751989F-2EA6-4F21-AF5C-AAF6E6B9AA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67" b="95000" l="0" r="90000">
                        <a14:foregroundMark x1="56154" y1="11667" x2="56154" y2="11667"/>
                        <a14:foregroundMark x1="46154" y1="22222" x2="46154" y2="22222"/>
                        <a14:foregroundMark x1="56154" y1="6667" x2="56154" y2="6667"/>
                        <a14:foregroundMark x1="62308" y1="2222" x2="62308" y2="2222"/>
                        <a14:foregroundMark x1="47692" y1="46111" x2="47692" y2="46111"/>
                        <a14:foregroundMark x1="52308" y1="68333" x2="52308" y2="68333"/>
                        <a14:foregroundMark x1="71538" y1="88333" x2="71538" y2="88333"/>
                        <a14:foregroundMark x1="67692" y1="76667" x2="67692" y2="76667"/>
                        <a14:foregroundMark x1="80000" y1="72778" x2="80000" y2="72778"/>
                        <a14:foregroundMark x1="74615" y1="94444" x2="74615" y2="94444"/>
                        <a14:foregroundMark x1="16923" y1="62222" x2="16923" y2="62222"/>
                        <a14:foregroundMark x1="15385" y1="55556" x2="15385" y2="55556"/>
                        <a14:foregroundMark x1="53077" y1="68333" x2="53077" y2="68333"/>
                        <a14:foregroundMark x1="56923" y1="63889" x2="56923" y2="63889"/>
                        <a14:foregroundMark x1="71538" y1="83333" x2="71538" y2="83333"/>
                        <a14:foregroundMark x1="75385" y1="76667" x2="75385" y2="76667"/>
                        <a14:foregroundMark x1="81538" y1="72222" x2="81538" y2="72222"/>
                        <a14:foregroundMark x1="81538" y1="85000" x2="81538" y2="85000"/>
                        <a14:foregroundMark x1="83077" y1="95000" x2="80000" y2="73333"/>
                        <a14:foregroundMark x1="80000" y1="73333" x2="77692" y2="73889"/>
                        <a14:backgroundMark x1="0" y1="52778" x2="0" y2="55000"/>
                        <a14:backgroundMark x1="0" y1="51667" x2="0" y2="51667"/>
                        <a14:backgroundMark x1="1538" y1="45556" x2="1538" y2="60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844648" y="29490"/>
            <a:ext cx="848033" cy="107847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F7D9B7E-979C-4FEC-AED4-78953D77FC18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id="{5D65B400-0626-4C9D-B768-D7B64E2EE1DB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67B4595-6ADB-44CA-AE5D-DEE9B5CD71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6753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in front of a crowd&#10;&#10;Description automatically generated">
            <a:extLst>
              <a:ext uri="{FF2B5EF4-FFF2-40B4-BE49-F238E27FC236}">
                <a16:creationId xmlns:a16="http://schemas.microsoft.com/office/drawing/2014/main" id="{4EB04B78-3758-4EBA-9B25-F749A0BC3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54728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:a16="http://schemas.microsoft.com/office/drawing/2014/main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6172200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53928"/>
            <a:ext cx="6171843" cy="3280304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945606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:a16="http://schemas.microsoft.com/office/drawing/2014/main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914900" y="4767263"/>
            <a:ext cx="1600200" cy="273844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C496F0A-11EC-48D2-BE6D-5024F9956828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:a16="http://schemas.microsoft.com/office/drawing/2014/main" id="{07E8485E-55CA-4FC2-A97D-84860C4B1183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54F40A6-22EC-4772-8B60-29769430F8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8307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man, outdoor, ground&#10;&#10;Description automatically generated">
            <a:extLst>
              <a:ext uri="{FF2B5EF4-FFF2-40B4-BE49-F238E27FC236}">
                <a16:creationId xmlns:a16="http://schemas.microsoft.com/office/drawing/2014/main" id="{7F76ABA0-4C3E-4C54-8252-DDD84CB878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50872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:a16="http://schemas.microsoft.com/office/drawing/2014/main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6171843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53928"/>
            <a:ext cx="6171843" cy="3280304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945606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:a16="http://schemas.microsoft.com/office/drawing/2014/main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914900" y="4767263"/>
            <a:ext cx="1600200" cy="273844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848E3DB-60D2-47C5-B5C1-AE909633448D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:a16="http://schemas.microsoft.com/office/drawing/2014/main" id="{0CA2F23B-5239-46CE-A208-43975C9FE139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6A1C63D-B6FB-4942-A0DF-7627C0BF5B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1646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06CE88EC-94B7-4C0B-A4F2-DC81CD412941}"/>
              </a:ext>
            </a:extLst>
          </p:cNvPr>
          <p:cNvGrpSpPr/>
          <p:nvPr userDrawn="1"/>
        </p:nvGrpSpPr>
        <p:grpSpPr>
          <a:xfrm>
            <a:off x="43374" y="3884769"/>
            <a:ext cx="6776010" cy="1198907"/>
            <a:chOff x="-52661" y="3856458"/>
            <a:chExt cx="9034680" cy="1344837"/>
          </a:xfrm>
        </p:grpSpPr>
        <p:pic>
          <p:nvPicPr>
            <p:cNvPr id="6" name="Picture 5" descr="A group of people sitting at a table&#10;&#10;Description automatically generated">
              <a:extLst>
                <a:ext uri="{FF2B5EF4-FFF2-40B4-BE49-F238E27FC236}">
                  <a16:creationId xmlns:a16="http://schemas.microsoft.com/office/drawing/2014/main" id="{3139FA82-1528-4B9F-9E7F-AA9A2847FFD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7379" y="3856458"/>
              <a:ext cx="2194560" cy="1344837"/>
            </a:xfrm>
            <a:prstGeom prst="rect">
              <a:avLst/>
            </a:prstGeom>
          </p:spPr>
        </p:pic>
        <p:pic>
          <p:nvPicPr>
            <p:cNvPr id="18" name="Picture 17" descr="A person sitting at a desk using a computer&#10;&#10;Description automatically generated">
              <a:extLst>
                <a:ext uri="{FF2B5EF4-FFF2-40B4-BE49-F238E27FC236}">
                  <a16:creationId xmlns:a16="http://schemas.microsoft.com/office/drawing/2014/main" id="{06AE0724-6CF9-4B3C-BBA8-106F90BFF7A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37"/>
            <a:stretch/>
          </p:blipFill>
          <p:spPr>
            <a:xfrm>
              <a:off x="-52661" y="3875173"/>
              <a:ext cx="2194560" cy="1324866"/>
            </a:xfrm>
            <a:prstGeom prst="rect">
              <a:avLst/>
            </a:prstGeom>
          </p:spPr>
        </p:pic>
        <p:pic>
          <p:nvPicPr>
            <p:cNvPr id="20" name="Picture 19" descr="A person standing in front of a window&#10;&#10;Description automatically generated">
              <a:extLst>
                <a:ext uri="{FF2B5EF4-FFF2-40B4-BE49-F238E27FC236}">
                  <a16:creationId xmlns:a16="http://schemas.microsoft.com/office/drawing/2014/main" id="{09D9FC39-5E23-4912-AB5C-3315E5F1004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87459" y="3858158"/>
              <a:ext cx="2194560" cy="1342994"/>
            </a:xfrm>
            <a:prstGeom prst="rect">
              <a:avLst/>
            </a:prstGeom>
          </p:spPr>
        </p:pic>
        <p:pic>
          <p:nvPicPr>
            <p:cNvPr id="23" name="Picture 22" descr="A close up of a sign&#10;&#10;Description automatically generated">
              <a:extLst>
                <a:ext uri="{FF2B5EF4-FFF2-40B4-BE49-F238E27FC236}">
                  <a16:creationId xmlns:a16="http://schemas.microsoft.com/office/drawing/2014/main" id="{E2FE8A76-0944-4CF5-AF9B-21E339501E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7419" y="3858301"/>
              <a:ext cx="2194560" cy="1342994"/>
            </a:xfrm>
            <a:prstGeom prst="rect">
              <a:avLst/>
            </a:prstGeom>
          </p:spPr>
        </p:pic>
      </p:grpSp>
      <p:sp>
        <p:nvSpPr>
          <p:cNvPr id="11" name="Title 10"/>
          <p:cNvSpPr>
            <a:spLocks noGrp="1"/>
          </p:cNvSpPr>
          <p:nvPr userDrawn="1"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3"/>
          </p:nvPr>
        </p:nvSpPr>
        <p:spPr>
          <a:xfrm>
            <a:off x="343258" y="1453927"/>
            <a:ext cx="6188171" cy="22253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 userDrawn="1">
            <p:ph type="body" sz="quarter" idx="16"/>
          </p:nvPr>
        </p:nvSpPr>
        <p:spPr>
          <a:xfrm>
            <a:off x="343257" y="945029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EDF44A1-AF51-49FC-B29D-1DA035CBDA7F}"/>
              </a:ext>
            </a:extLst>
          </p:cNvPr>
          <p:cNvSpPr>
            <a:spLocks noGrp="1"/>
          </p:cNvSpPr>
          <p:nvPr userDrawn="1"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 descr="blocks.png">
            <a:extLst>
              <a:ext uri="{FF2B5EF4-FFF2-40B4-BE49-F238E27FC236}">
                <a16:creationId xmlns:a16="http://schemas.microsoft.com/office/drawing/2014/main" id="{F69239D7-870B-4C2B-8910-9D9760EE71B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799991" y="-67759"/>
            <a:ext cx="1119786" cy="227336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A5BED26C-AD8D-4305-9254-E495238E46A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27" name="Arrow: Pentagon 1">
              <a:extLst>
                <a:ext uri="{FF2B5EF4-FFF2-40B4-BE49-F238E27FC236}">
                  <a16:creationId xmlns:a16="http://schemas.microsoft.com/office/drawing/2014/main" id="{088F9D11-B5CE-466C-B583-907ECD3AF10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84D8E2C-CC3B-4AF6-8774-D5D969AE46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949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5013897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B629311-07B1-4A82-B83C-B4A06B80972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A picture containing person, man, outdoor, ground&#10;&#10;Description automatically generated">
            <a:extLst>
              <a:ext uri="{FF2B5EF4-FFF2-40B4-BE49-F238E27FC236}">
                <a16:creationId xmlns:a16="http://schemas.microsoft.com/office/drawing/2014/main" id="{30AD38FF-D20A-4387-A1E3-AFCA0EED86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646" y="3453784"/>
            <a:ext cx="1399680" cy="1406275"/>
          </a:xfrm>
          <a:prstGeom prst="rect">
            <a:avLst/>
          </a:prstGeom>
        </p:spPr>
      </p:pic>
      <p:pic>
        <p:nvPicPr>
          <p:cNvPr id="17" name="Picture 16" descr="A group of people sitting at a table looking at a computer&#10;&#10;Description automatically generated">
            <a:extLst>
              <a:ext uri="{FF2B5EF4-FFF2-40B4-BE49-F238E27FC236}">
                <a16:creationId xmlns:a16="http://schemas.microsoft.com/office/drawing/2014/main" id="{5BAE8DEB-D2D6-4E1C-9E82-8ED554E23E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5416647" y="1869395"/>
            <a:ext cx="1399680" cy="1406275"/>
          </a:xfrm>
          <a:prstGeom prst="rect">
            <a:avLst/>
          </a:prstGeom>
        </p:spPr>
      </p:pic>
      <p:pic>
        <p:nvPicPr>
          <p:cNvPr id="19" name="Picture 18" descr="A group of people looking at a cellphone&#10;&#10;Description automatically generated">
            <a:extLst>
              <a:ext uri="{FF2B5EF4-FFF2-40B4-BE49-F238E27FC236}">
                <a16:creationId xmlns:a16="http://schemas.microsoft.com/office/drawing/2014/main" id="{65BBD8A1-7DBF-45C4-BCFC-B5BDD8D795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647" y="285004"/>
            <a:ext cx="1399680" cy="140627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77F8AFC-F616-4C96-B36C-8B998F24D2C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:a16="http://schemas.microsoft.com/office/drawing/2014/main" id="{0110692D-E2AC-44BE-828E-E127FDF739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9A5D2F2-FDD6-4B05-AC4D-AD98A4C564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97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hart Placeholder 15">
            <a:extLst>
              <a:ext uri="{FF2B5EF4-FFF2-40B4-BE49-F238E27FC236}">
                <a16:creationId xmlns:a16="http://schemas.microsoft.com/office/drawing/2014/main" id="{EC1772AB-9380-4594-B8DC-2CE1209EE38C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342900" y="1452800"/>
            <a:ext cx="5693569" cy="2946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ZA"/>
          </a:p>
        </p:txBody>
      </p:sp>
      <p:pic>
        <p:nvPicPr>
          <p:cNvPr id="10" name="Picture 9" descr="blocks.png">
            <a:extLst>
              <a:ext uri="{FF2B5EF4-FFF2-40B4-BE49-F238E27FC236}">
                <a16:creationId xmlns:a16="http://schemas.microsoft.com/office/drawing/2014/main" id="{7350EE1C-0E26-4784-A4C8-46F8219F55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92828" y="0"/>
            <a:ext cx="865172" cy="175644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86869E7-CE6C-4894-BC53-8268DDBA9B6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9" name="Arrow: Pentagon 1">
              <a:extLst>
                <a:ext uri="{FF2B5EF4-FFF2-40B4-BE49-F238E27FC236}">
                  <a16:creationId xmlns:a16="http://schemas.microsoft.com/office/drawing/2014/main" id="{11AAF251-7ECB-4C7E-B735-39139FEFBBF0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362A520-C8C6-4F57-9E51-A321739B83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10680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231871-5BC7-4958-867B-34A135E43B7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3257" y="1452800"/>
            <a:ext cx="5693596" cy="310973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ZA" dirty="0"/>
          </a:p>
        </p:txBody>
      </p:sp>
      <p:pic>
        <p:nvPicPr>
          <p:cNvPr id="10" name="Picture 9" descr="blocks.png">
            <a:extLst>
              <a:ext uri="{FF2B5EF4-FFF2-40B4-BE49-F238E27FC236}">
                <a16:creationId xmlns:a16="http://schemas.microsoft.com/office/drawing/2014/main" id="{57AC3DE2-DE04-4C94-B750-529C14FDE0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3797" y="-67759"/>
            <a:ext cx="955979" cy="194080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FB886C1-497A-4D85-ACB0-D5C9771BC722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id="{9F597EDA-712B-44CF-A2C9-09DE13A0A5FA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4541BB8-4FC8-4CE4-BF9F-B2ADFB2D8BE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854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99501D63-3FAF-4319-9AD9-3064122865E6}"/>
              </a:ext>
            </a:extLst>
          </p:cNvPr>
          <p:cNvSpPr>
            <a:spLocks noGrp="1"/>
          </p:cNvSpPr>
          <p:nvPr>
            <p:ph type="tbl" sz="quarter" idx="20"/>
          </p:nvPr>
        </p:nvSpPr>
        <p:spPr>
          <a:xfrm>
            <a:off x="342900" y="1453879"/>
            <a:ext cx="5700713" cy="3102217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ZA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369E23B-6921-4C29-B62C-27236FA99C4C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3" name="Arrow: Pentagon 1">
              <a:extLst>
                <a:ext uri="{FF2B5EF4-FFF2-40B4-BE49-F238E27FC236}">
                  <a16:creationId xmlns:a16="http://schemas.microsoft.com/office/drawing/2014/main" id="{0532251D-51EC-424C-B1C1-A2AFE20226F2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C1FC315-4686-4942-A22B-DD19792E6E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9" name="Picture 18" descr="blocks.png">
            <a:extLst>
              <a:ext uri="{FF2B5EF4-FFF2-40B4-BE49-F238E27FC236}">
                <a16:creationId xmlns:a16="http://schemas.microsoft.com/office/drawing/2014/main" id="{3A37031C-4CB3-4AB7-8FDD-C1C7E5820D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902021" y="-401673"/>
            <a:ext cx="955979" cy="194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138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A3D54-76F8-41DC-B22A-C77AD7E6E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79"/>
            <a:ext cx="5620897" cy="85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6EC2D0-8F36-4505-B9F1-FF77DFD82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B06A733-2CEB-45F2-A74F-FB15C9958DAB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8" name="Arrow: Pentagon 1">
              <a:extLst>
                <a:ext uri="{FF2B5EF4-FFF2-40B4-BE49-F238E27FC236}">
                  <a16:creationId xmlns:a16="http://schemas.microsoft.com/office/drawing/2014/main" id="{EFB0ADE8-10D4-4F0F-BCA6-C0A9703D5AD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D4655A2-F71C-419A-ADE4-FFD732D2D5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6" name="Picture 15" descr="blocks.png">
            <a:extLst>
              <a:ext uri="{FF2B5EF4-FFF2-40B4-BE49-F238E27FC236}">
                <a16:creationId xmlns:a16="http://schemas.microsoft.com/office/drawing/2014/main" id="{6F942B35-D135-4AFB-854F-55014A03ED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3797" y="-67759"/>
            <a:ext cx="955979" cy="194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4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2EAC0A-5B00-4CB9-910C-3CEF7CD02C8D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E21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pic>
        <p:nvPicPr>
          <p:cNvPr id="4" name="Picture 3" descr="4015 PPT Backgrounds WIDESCREEN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71" y="144772"/>
            <a:ext cx="6555658" cy="2521678"/>
          </a:xfrm>
          <a:prstGeom prst="rect">
            <a:avLst/>
          </a:prstGeom>
        </p:spPr>
      </p:pic>
      <p:sp>
        <p:nvSpPr>
          <p:cNvPr id="6" name="Title 10"/>
          <p:cNvSpPr>
            <a:spLocks noGrp="1"/>
          </p:cNvSpPr>
          <p:nvPr>
            <p:ph type="title"/>
          </p:nvPr>
        </p:nvSpPr>
        <p:spPr>
          <a:xfrm>
            <a:off x="151171" y="3354678"/>
            <a:ext cx="5965723" cy="824504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2800">
                <a:solidFill>
                  <a:srgbClr val="128B7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577261" y="4220541"/>
            <a:ext cx="3113541" cy="303384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7" name="Picture 6" descr="blocks.png">
            <a:extLst>
              <a:ext uri="{FF2B5EF4-FFF2-40B4-BE49-F238E27FC236}">
                <a16:creationId xmlns:a16="http://schemas.microsoft.com/office/drawing/2014/main" id="{2EC6C697-2490-434F-8CF9-CA5064B2AB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571395" y="1464924"/>
            <a:ext cx="1286606" cy="252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98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person, indoor, man&#10;&#10;Description automatically generated">
            <a:extLst>
              <a:ext uri="{FF2B5EF4-FFF2-40B4-BE49-F238E27FC236}">
                <a16:creationId xmlns:a16="http://schemas.microsoft.com/office/drawing/2014/main" id="{0F8B39DD-2EE3-40E8-BDFA-6EBAF2D516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12749"/>
            <a:ext cx="6858000" cy="3017867"/>
          </a:xfrm>
          <a:prstGeom prst="rect">
            <a:avLst/>
          </a:prstGeom>
        </p:spPr>
      </p:pic>
      <p:pic>
        <p:nvPicPr>
          <p:cNvPr id="12" name="Content Placeholder 8" descr="Telephone">
            <a:extLst>
              <a:ext uri="{FF2B5EF4-FFF2-40B4-BE49-F238E27FC236}">
                <a16:creationId xmlns:a16="http://schemas.microsoft.com/office/drawing/2014/main" id="{6F21F255-15D4-4F34-91C3-ABDE2A0F5A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18565" y="2060503"/>
            <a:ext cx="656438" cy="8752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42E22B1-00FC-4B1F-A2E1-5F9CFEDDB94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187" y="2920413"/>
            <a:ext cx="531191" cy="708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AE09D7-EC6D-4B59-A302-69280FAC9B8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845" y="1385499"/>
            <a:ext cx="575288" cy="675004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8750548B-2A5F-421C-BF36-B723FF2513EB}"/>
              </a:ext>
            </a:extLst>
          </p:cNvPr>
          <p:cNvGrpSpPr/>
          <p:nvPr userDrawn="1"/>
        </p:nvGrpSpPr>
        <p:grpSpPr>
          <a:xfrm>
            <a:off x="100665" y="3694471"/>
            <a:ext cx="2491503" cy="508425"/>
            <a:chOff x="3894211" y="5533113"/>
            <a:chExt cx="3742210" cy="77864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23DC396-B583-49F6-9E90-96B21E0404E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7702" y="5533113"/>
              <a:ext cx="777015" cy="77701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693ABCD-6EEF-410D-A72F-181894B5B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2983" y="5554035"/>
              <a:ext cx="708254" cy="701857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7D40529-13BE-4323-A495-F4FA833BA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4717" y="5581204"/>
              <a:ext cx="674688" cy="67468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195DB16-A9E2-4A26-90C9-791FF6A36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4211" y="5553774"/>
              <a:ext cx="757982" cy="75798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23483CA-1D8A-4F11-BBF5-663678C22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7779" y="5533114"/>
              <a:ext cx="778642" cy="778642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5A00F4-4861-46A4-AC99-7252EDDF72D0}"/>
              </a:ext>
            </a:extLst>
          </p:cNvPr>
          <p:cNvSpPr txBox="1"/>
          <p:nvPr userDrawn="1"/>
        </p:nvSpPr>
        <p:spPr>
          <a:xfrm>
            <a:off x="3875002" y="1520163"/>
            <a:ext cx="2491504" cy="34419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2500" b="1" dirty="0">
                <a:solidFill>
                  <a:srgbClr val="002855"/>
                </a:solidFill>
              </a:rPr>
              <a:t>info@afrosai-e.org.za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285EF4-09E9-4409-8969-1BAA56208D40}"/>
              </a:ext>
            </a:extLst>
          </p:cNvPr>
          <p:cNvSpPr txBox="1"/>
          <p:nvPr userDrawn="1"/>
        </p:nvSpPr>
        <p:spPr>
          <a:xfrm>
            <a:off x="3875002" y="2277209"/>
            <a:ext cx="2491503" cy="42446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2500" b="1" dirty="0">
                <a:solidFill>
                  <a:srgbClr val="002855"/>
                </a:solidFill>
              </a:rPr>
              <a:t>+27 (0)10 286 0104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4D91D87-8354-423F-A08E-922282F095EF}"/>
              </a:ext>
            </a:extLst>
          </p:cNvPr>
          <p:cNvSpPr txBox="1"/>
          <p:nvPr userDrawn="1"/>
        </p:nvSpPr>
        <p:spPr>
          <a:xfrm>
            <a:off x="3875002" y="3028542"/>
            <a:ext cx="2491503" cy="491996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2500" b="1" dirty="0">
                <a:solidFill>
                  <a:srgbClr val="002855"/>
                </a:solidFill>
              </a:rPr>
              <a:t>www.afrosai-e.org.za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68F761-F72B-4DB4-9537-AD7479AA5E23}"/>
              </a:ext>
            </a:extLst>
          </p:cNvPr>
          <p:cNvSpPr txBox="1"/>
          <p:nvPr userDrawn="1"/>
        </p:nvSpPr>
        <p:spPr>
          <a:xfrm>
            <a:off x="122027" y="3122626"/>
            <a:ext cx="1503620" cy="34419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2500" b="1" dirty="0">
                <a:solidFill>
                  <a:srgbClr val="002855"/>
                </a:solidFill>
              </a:rPr>
              <a:t>Follow us on: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C8F6537-DF6C-43DE-8813-99D8D1212701}"/>
              </a:ext>
            </a:extLst>
          </p:cNvPr>
          <p:cNvSpPr/>
          <p:nvPr userDrawn="1"/>
        </p:nvSpPr>
        <p:spPr>
          <a:xfrm>
            <a:off x="342900" y="314144"/>
            <a:ext cx="43779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kern="1200" dirty="0">
                <a:solidFill>
                  <a:srgbClr val="128B7D"/>
                </a:solidFill>
                <a:latin typeface="Arial Black"/>
                <a:ea typeface="+mj-ea"/>
              </a:rPr>
              <a:t>CONTACT AFROSAI-E</a:t>
            </a:r>
            <a:endParaRPr lang="en-ZA" sz="2800" kern="1200" dirty="0">
              <a:solidFill>
                <a:srgbClr val="128B7D"/>
              </a:solidFill>
              <a:latin typeface="Arial Black"/>
              <a:ea typeface="+mj-ea"/>
            </a:endParaRPr>
          </a:p>
        </p:txBody>
      </p:sp>
      <p:pic>
        <p:nvPicPr>
          <p:cNvPr id="28" name="Picture 27" descr="blocks.png">
            <a:extLst>
              <a:ext uri="{FF2B5EF4-FFF2-40B4-BE49-F238E27FC236}">
                <a16:creationId xmlns:a16="http://schemas.microsoft.com/office/drawing/2014/main" id="{5CDC5565-6D28-4EB5-9667-A82398F17AE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5308945" y="-398017"/>
            <a:ext cx="955979" cy="1940804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FC07E734-8553-40A0-9589-9A4BFF73F6F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30" name="Arrow: Pentagon 1">
              <a:extLst>
                <a:ext uri="{FF2B5EF4-FFF2-40B4-BE49-F238E27FC236}">
                  <a16:creationId xmlns:a16="http://schemas.microsoft.com/office/drawing/2014/main" id="{4B6554E7-2040-476C-8CD9-8F8474ADCC46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C5407898-1B52-4527-A9EC-FBC0C4D32A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51333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694" y="1599643"/>
            <a:ext cx="5840406" cy="2994980"/>
          </a:xfrm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 dirty="0"/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0" y="427434"/>
            <a:ext cx="6858000" cy="471606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2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15" name="Picture 18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048120"/>
            <a:ext cx="6857999" cy="110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Slide Number Placeholder 4"/>
          <p:cNvSpPr txBox="1">
            <a:spLocks/>
          </p:cNvSpPr>
          <p:nvPr userDrawn="1"/>
        </p:nvSpPr>
        <p:spPr>
          <a:xfrm>
            <a:off x="5029200" y="4905003"/>
            <a:ext cx="16002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3C695F-0A45-42A7-A77E-6318392F857F}" type="slidenum">
              <a:rPr kumimoji="0" lang="id-ID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d-ID" sz="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TextBox 1"/>
          <p:cNvSpPr txBox="1">
            <a:spLocks noChangeArrowheads="1"/>
          </p:cNvSpPr>
          <p:nvPr userDrawn="1"/>
        </p:nvSpPr>
        <p:spPr bwMode="auto">
          <a:xfrm>
            <a:off x="2524630" y="4948014"/>
            <a:ext cx="183255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Helvetica" charset="0"/>
              </a:rPr>
              <a:t>PRIVATE AND CONFIDENTIAL</a:t>
            </a:r>
          </a:p>
        </p:txBody>
      </p:sp>
      <p:pic>
        <p:nvPicPr>
          <p:cNvPr id="10" name="Picture 1" descr="skkmigas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628" y="0"/>
            <a:ext cx="594771" cy="411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86613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4868466"/>
            <a:ext cx="6858000" cy="275034"/>
          </a:xfrm>
          <a:prstGeom prst="rect">
            <a:avLst/>
          </a:prstGeom>
          <a:gradFill flip="none" rotWithShape="1">
            <a:gsLst>
              <a:gs pos="0">
                <a:srgbClr val="BED62F">
                  <a:tint val="66000"/>
                  <a:satMod val="160000"/>
                </a:srgbClr>
              </a:gs>
              <a:gs pos="50000">
                <a:srgbClr val="BED62F">
                  <a:tint val="44500"/>
                  <a:satMod val="160000"/>
                </a:srgbClr>
              </a:gs>
              <a:gs pos="100000">
                <a:srgbClr val="BED62F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/>
          </a:p>
        </p:txBody>
      </p:sp>
      <p:sp>
        <p:nvSpPr>
          <p:cNvPr id="3" name="Rectangle 2"/>
          <p:cNvSpPr/>
          <p:nvPr userDrawn="1"/>
        </p:nvSpPr>
        <p:spPr>
          <a:xfrm>
            <a:off x="307182" y="0"/>
            <a:ext cx="6550819" cy="179785"/>
          </a:xfrm>
          <a:prstGeom prst="rect">
            <a:avLst/>
          </a:prstGeom>
          <a:gradFill flip="none" rotWithShape="1">
            <a:gsLst>
              <a:gs pos="0">
                <a:srgbClr val="ED1C24">
                  <a:tint val="66000"/>
                  <a:satMod val="160000"/>
                </a:srgbClr>
              </a:gs>
              <a:gs pos="50000">
                <a:srgbClr val="ED1C24">
                  <a:tint val="44500"/>
                  <a:satMod val="160000"/>
                </a:srgbClr>
              </a:gs>
              <a:gs pos="100000">
                <a:srgbClr val="ED1C24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/>
          </a:p>
        </p:txBody>
      </p:sp>
      <p:pic>
        <p:nvPicPr>
          <p:cNvPr id="4" name="Picture 4" descr="bp migas tran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22" y="5954"/>
            <a:ext cx="342901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1" y="3266158"/>
            <a:ext cx="276999" cy="1403589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rgbClr val="787878"/>
                </a:solidFill>
                <a:latin typeface="Book Antiqua" pitchFamily="18" charset="0"/>
                <a:cs typeface="Arial" charset="0"/>
              </a:rPr>
              <a:t>2009 © BPMIGAS – All rights reserved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546057" y="4848225"/>
            <a:ext cx="311944" cy="275035"/>
          </a:xfrm>
        </p:spPr>
        <p:txBody>
          <a:bodyPr/>
          <a:lstStyle>
            <a:lvl1pPr algn="ctr">
              <a:defRPr sz="750" b="1">
                <a:solidFill>
                  <a:srgbClr val="787878"/>
                </a:solidFill>
                <a:latin typeface="Book Antiqua" panose="02040602050305030304" pitchFamily="18" charset="0"/>
              </a:defRPr>
            </a:lvl1pPr>
          </a:lstStyle>
          <a:p>
            <a:fld id="{FA236AD2-DCC9-4A8F-8F92-535C44F7F0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0123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/>
          </p:cNvSpPr>
          <p:nvPr userDrawn="1"/>
        </p:nvSpPr>
        <p:spPr>
          <a:xfrm>
            <a:off x="26194" y="4905375"/>
            <a:ext cx="1600200" cy="273844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313C4A0-6E6D-4912-B6C6-BAC8069C9889}" type="datetimeFigureOut">
              <a:rPr lang="id-ID" sz="900">
                <a:solidFill>
                  <a:schemeClr val="bg1"/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05/02/2020</a:t>
            </a:fld>
            <a:endParaRPr lang="id-ID" sz="9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Slide Number Placeholder 4"/>
          <p:cNvSpPr txBox="1">
            <a:spLocks/>
          </p:cNvSpPr>
          <p:nvPr userDrawn="1"/>
        </p:nvSpPr>
        <p:spPr>
          <a:xfrm>
            <a:off x="5029200" y="4905375"/>
            <a:ext cx="1600200" cy="273844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/>
            <a:fld id="{9A956CFA-3325-499B-943F-AB3F4C73F713}" type="slidenum">
              <a:rPr lang="id-ID" altLang="en-US" sz="900">
                <a:solidFill>
                  <a:schemeClr val="bg1"/>
                </a:solidFill>
              </a:rPr>
              <a:pPr algn="r"/>
              <a:t>‹#›</a:t>
            </a:fld>
            <a:endParaRPr lang="id-ID" altLang="en-US" sz="900">
              <a:solidFill>
                <a:schemeClr val="bg1"/>
              </a:solidFill>
            </a:endParaRPr>
          </a:p>
        </p:txBody>
      </p:sp>
      <p:grpSp>
        <p:nvGrpSpPr>
          <p:cNvPr id="7" name="Group 13"/>
          <p:cNvGrpSpPr>
            <a:grpSpLocks/>
          </p:cNvGrpSpPr>
          <p:nvPr userDrawn="1"/>
        </p:nvGrpSpPr>
        <p:grpSpPr bwMode="auto">
          <a:xfrm>
            <a:off x="0" y="951310"/>
            <a:ext cx="6858000" cy="4208710"/>
            <a:chOff x="0" y="1256831"/>
            <a:chExt cx="9144001" cy="5636523"/>
          </a:xfrm>
        </p:grpSpPr>
        <p:grpSp>
          <p:nvGrpSpPr>
            <p:cNvPr id="8" name="Group 14"/>
            <p:cNvGrpSpPr>
              <a:grpSpLocks/>
            </p:cNvGrpSpPr>
            <p:nvPr/>
          </p:nvGrpSpPr>
          <p:grpSpPr bwMode="auto">
            <a:xfrm>
              <a:off x="0" y="1256831"/>
              <a:ext cx="9144001" cy="5614399"/>
              <a:chOff x="0" y="1727200"/>
              <a:chExt cx="9144001" cy="5145068"/>
            </a:xfrm>
          </p:grpSpPr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0" y="1727200"/>
                <a:ext cx="9144001" cy="5130455"/>
              </a:xfrm>
              <a:prstGeom prst="rect">
                <a:avLst/>
              </a:prstGeom>
              <a:solidFill>
                <a:srgbClr val="F2F2F2"/>
              </a:solidFill>
              <a:ln w="9525">
                <a:noFill/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>
                  <a:solidFill>
                    <a:schemeClr val="lt1"/>
                  </a:solidFill>
                  <a:latin typeface="+mn-lt"/>
                </a:endParaRPr>
              </a:p>
            </p:txBody>
          </p:sp>
          <p:pic>
            <p:nvPicPr>
              <p:cNvPr id="11" name="Picture 1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5521972"/>
                <a:ext cx="9144000" cy="1350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" name="TextBox 1"/>
            <p:cNvSpPr txBox="1">
              <a:spLocks noChangeArrowheads="1"/>
            </p:cNvSpPr>
            <p:nvPr/>
          </p:nvSpPr>
          <p:spPr bwMode="auto">
            <a:xfrm>
              <a:off x="3366174" y="6584212"/>
              <a:ext cx="2443406" cy="309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dirty="0">
                  <a:solidFill>
                    <a:schemeClr val="bg1"/>
                  </a:solidFill>
                  <a:latin typeface="Helvetica" charset="0"/>
                </a:rPr>
                <a:t>PRIVATE AND CONFIDENTIAL</a:t>
              </a:r>
            </a:p>
          </p:txBody>
        </p:sp>
      </p:grpSp>
      <p:sp>
        <p:nvSpPr>
          <p:cNvPr id="12" name="Slide Number Placeholder 4"/>
          <p:cNvSpPr txBox="1">
            <a:spLocks/>
          </p:cNvSpPr>
          <p:nvPr userDrawn="1"/>
        </p:nvSpPr>
        <p:spPr>
          <a:xfrm>
            <a:off x="5143500" y="4893469"/>
            <a:ext cx="1600200" cy="273844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/>
            <a:fld id="{2BBEECA2-3F11-40FC-ADF8-EC686FC7066D}" type="slidenum">
              <a:rPr lang="id-ID" altLang="en-US" sz="900">
                <a:solidFill>
                  <a:schemeClr val="bg1"/>
                </a:solidFill>
              </a:rPr>
              <a:pPr algn="r"/>
              <a:t>‹#›</a:t>
            </a:fld>
            <a:endParaRPr lang="id-ID" altLang="en-US" sz="900">
              <a:solidFill>
                <a:schemeClr val="bg1"/>
              </a:solidFill>
            </a:endParaRPr>
          </a:p>
        </p:txBody>
      </p:sp>
      <p:pic>
        <p:nvPicPr>
          <p:cNvPr id="13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4" y="41673"/>
            <a:ext cx="502444" cy="315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1272" y="33468"/>
            <a:ext cx="3086100" cy="857250"/>
          </a:xfrm>
        </p:spPr>
        <p:txBody>
          <a:bodyPr>
            <a:noAutofit/>
          </a:bodyPr>
          <a:lstStyle>
            <a:lvl1pPr>
              <a:defRPr sz="2100" b="1" cap="all" baseline="0">
                <a:latin typeface="Helvetica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200151"/>
            <a:ext cx="2924082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0"/>
          </p:nvPr>
        </p:nvSpPr>
        <p:spPr>
          <a:xfrm>
            <a:off x="3537012" y="1221600"/>
            <a:ext cx="2870076" cy="340237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864294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4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71" y="147485"/>
            <a:ext cx="6546272" cy="2743200"/>
          </a:xfrm>
          <a:prstGeom prst="rect">
            <a:avLst/>
          </a:prstGeom>
        </p:spPr>
      </p:pic>
      <p:pic>
        <p:nvPicPr>
          <p:cNvPr id="7" name="Picture 6" descr="blocks.png">
            <a:extLst>
              <a:ext uri="{FF2B5EF4-FFF2-40B4-BE49-F238E27FC236}">
                <a16:creationId xmlns:a16="http://schemas.microsoft.com/office/drawing/2014/main" id="{53C37C38-D13E-41C5-904A-6617195F55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563828" y="1575898"/>
            <a:ext cx="1294171" cy="2627392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id="{243BB125-2573-46DF-87C1-ECE9EA78A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71" y="3354678"/>
            <a:ext cx="5965723" cy="824504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2800">
                <a:solidFill>
                  <a:srgbClr val="128B7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18667DCB-941C-4C56-991F-20ACF2AB8F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77261" y="4220541"/>
            <a:ext cx="3113541" cy="303384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20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83C5B80-3249-4510-8853-8E0F50235037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696393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FFFCF4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4158689" cy="31439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745293" y="1443733"/>
            <a:ext cx="1923471" cy="31439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42110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F6BEB58-3CE9-41BE-B7E5-D8CF4A662E8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E0A12F7-8F33-44B7-8E18-7892211E14AD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:a16="http://schemas.microsoft.com/office/drawing/2014/main" id="{D72F9E9B-179A-4DD1-BE1C-F425EF2BA1A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69823C0-9392-4986-AE63-B182F44C68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0" name="Picture 19" descr="blocks.png">
            <a:extLst>
              <a:ext uri="{FF2B5EF4-FFF2-40B4-BE49-F238E27FC236}">
                <a16:creationId xmlns:a16="http://schemas.microsoft.com/office/drawing/2014/main" id="{3D8DC052-7AB5-458D-A110-9FA8898AAE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645810" y="-541783"/>
            <a:ext cx="1265354" cy="256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2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8E17F0F-7F40-40F1-BD74-29D39EB0922A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372100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87" y="1443480"/>
            <a:ext cx="5973096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693930" indent="-285750">
              <a:buFont typeface="Arial" panose="020B0604020202020204" pitchFamily="34" charset="0"/>
              <a:buChar char="•"/>
              <a:defRPr sz="1600">
                <a:solidFill>
                  <a:srgbClr val="FFFFFF"/>
                </a:solidFill>
              </a:defRPr>
            </a:lvl2pPr>
            <a:lvl3pPr marL="1102112" indent="-285750">
              <a:buFont typeface="Arial" panose="020B0604020202020204" pitchFamily="34" charset="0"/>
              <a:buChar char="•"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38306"/>
            <a:ext cx="5973096" cy="31041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342A35-2D5B-4E77-9A57-A6E07E96326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134E05A-87B5-49DC-B40B-776533CD01CA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id="{C71AA25B-507F-401F-A0CF-ABC70CCE62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E589DBA-C0B9-414D-97AF-E584C53E6D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0" name="Picture 19" descr="blocks.png">
            <a:extLst>
              <a:ext uri="{FF2B5EF4-FFF2-40B4-BE49-F238E27FC236}">
                <a16:creationId xmlns:a16="http://schemas.microsoft.com/office/drawing/2014/main" id="{5B9D62AD-78DE-4255-A10D-D92388BE5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5910315" y="-214670"/>
            <a:ext cx="764490" cy="12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518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954901E-8BFB-4D8D-A8F8-13D9B48F4EE9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379474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2901" y="1440959"/>
            <a:ext cx="2826159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38306"/>
            <a:ext cx="5973096" cy="31041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4B26C58B-0000-4238-BB40-E8B934AFC9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90194" y="1440959"/>
            <a:ext cx="2826159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A782D-C9C2-4B8C-89B5-E378C6A79C5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CF7C468-7268-4193-9350-405B60E87532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9" name="Arrow: Pentagon 1">
              <a:extLst>
                <a:ext uri="{FF2B5EF4-FFF2-40B4-BE49-F238E27FC236}">
                  <a16:creationId xmlns:a16="http://schemas.microsoft.com/office/drawing/2014/main" id="{6869D981-F048-4AAB-AE66-E1BDA2EF7A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3B2F0D4-DBA8-4645-9DDA-59FDC73DEE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1" name="Picture 20" descr="blocks.png">
            <a:extLst>
              <a:ext uri="{FF2B5EF4-FFF2-40B4-BE49-F238E27FC236}">
                <a16:creationId xmlns:a16="http://schemas.microsoft.com/office/drawing/2014/main" id="{A24AFC86-D829-4C08-BEBC-8620C6F5B0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5910315" y="-214670"/>
            <a:ext cx="764490" cy="12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13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26517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40370"/>
            <a:ext cx="526532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0028DB4A-CC22-477B-8A6C-820FE74B13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4158689" cy="31439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0F40378C-70C8-4998-91D3-30ADD91D51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45293" y="1443733"/>
            <a:ext cx="1923471" cy="31439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A071B4E-AEDA-4911-815A-2F03F765181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C35406-B8E5-4FE0-A5FB-B930C756A43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5" name="Arrow: Pentagon 1">
              <a:extLst>
                <a:ext uri="{FF2B5EF4-FFF2-40B4-BE49-F238E27FC236}">
                  <a16:creationId xmlns:a16="http://schemas.microsoft.com/office/drawing/2014/main" id="{E8C7B81E-471D-4BA2-9410-9ABA9CFF4C3C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1811668-5B84-4046-BA98-564B087FC9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7" name="Picture 16" descr="4015 PPT Backgrounds WIDESCREEN8.jpg">
            <a:extLst>
              <a:ext uri="{FF2B5EF4-FFF2-40B4-BE49-F238E27FC236}">
                <a16:creationId xmlns:a16="http://schemas.microsoft.com/office/drawing/2014/main" id="{3AACF638-71A0-4908-B86A-D18F4593E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52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4015 PPT Backgrounds WIDESCREEN8.jpg">
            <a:extLst>
              <a:ext uri="{FF2B5EF4-FFF2-40B4-BE49-F238E27FC236}">
                <a16:creationId xmlns:a16="http://schemas.microsoft.com/office/drawing/2014/main" id="{45B02BD7-39A4-4F7F-8F1F-1935AD1EABC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40070"/>
            <a:ext cx="6171843" cy="3063285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38232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:a16="http://schemas.microsoft.com/office/drawing/2014/main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B995E-0C76-43EE-9DF8-C6BFFEB3A14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950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8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2825803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38232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:a16="http://schemas.microsoft.com/office/drawing/2014/main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5254FB13-452F-4D26-B78F-28FF1831907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58405" y="1453929"/>
            <a:ext cx="2825803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6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71F42-C16F-4CB1-8D40-734516E55BE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52D8E15-41EE-4A0D-AC89-BF4BDD313664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:a16="http://schemas.microsoft.com/office/drawing/2014/main" id="{EF622A3A-1D5B-4CE6-B47F-2FF5B905B0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4C1D74F-6F01-4131-8A00-5523C4E102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0251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vert="horz" lIns="81636" tIns="40818" rIns="81636" bIns="4081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81636" tIns="40818" rIns="81636" bIns="408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3844"/>
          </a:xfrm>
          <a:prstGeom prst="rect">
            <a:avLst/>
          </a:prstGeom>
        </p:spPr>
        <p:txBody>
          <a:bodyPr vert="horz" lIns="81636" tIns="40818" rIns="81636" bIns="40818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20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6" r:id="rId3"/>
    <p:sldLayoutId id="2147483660" r:id="rId4"/>
    <p:sldLayoutId id="2147483670" r:id="rId5"/>
    <p:sldLayoutId id="2147483672" r:id="rId6"/>
    <p:sldLayoutId id="2147483662" r:id="rId7"/>
    <p:sldLayoutId id="2147483671" r:id="rId8"/>
    <p:sldLayoutId id="2147483673" r:id="rId9"/>
    <p:sldLayoutId id="2147483667" r:id="rId10"/>
    <p:sldLayoutId id="2147483675" r:id="rId11"/>
    <p:sldLayoutId id="2147483676" r:id="rId12"/>
    <p:sldLayoutId id="2147483680" r:id="rId13"/>
    <p:sldLayoutId id="2147483668" r:id="rId14"/>
    <p:sldLayoutId id="2147483669" r:id="rId15"/>
    <p:sldLayoutId id="2147483664" r:id="rId16"/>
    <p:sldLayoutId id="2147483679" r:id="rId17"/>
    <p:sldLayoutId id="2147483678" r:id="rId18"/>
    <p:sldLayoutId id="2147483677" r:id="rId19"/>
    <p:sldLayoutId id="2147483674" r:id="rId20"/>
    <p:sldLayoutId id="2147483681" r:id="rId21"/>
    <p:sldLayoutId id="2147483682" r:id="rId22"/>
    <p:sldLayoutId id="2147483683" r:id="rId23"/>
  </p:sldLayoutIdLst>
  <p:hf sldNum="0" hdr="0"/>
  <p:txStyles>
    <p:titleStyle>
      <a:lvl1pPr algn="ctr" defTabSz="408181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08181" rtl="0" eaLnBrk="1" latinLnBrk="0" hangingPunct="1">
        <a:spcBef>
          <a:spcPct val="20000"/>
        </a:spcBef>
        <a:buFont typeface="Arial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63293" indent="-255113" algn="l" defTabSz="40818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52" indent="-204090" algn="l" defTabSz="40818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32" indent="-204090" algn="l" defTabSz="40818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813" indent="-204090" algn="l" defTabSz="40818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93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74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55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535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81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61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42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22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903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84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64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45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42.wmf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2.wmf"/><Relationship Id="rId7" Type="http://schemas.openxmlformats.org/officeDocument/2006/relationships/hyperlink" Target="http://images.google.com/imgres?imgurl=www.mncgnw.com/photos/coastal%20tanker.jpg&amp;imgrefurl=http://www.mncgnw.com/photos/coastaltanker.htm&amp;h=480&amp;w=640&amp;prev=/images?q=tanker&amp;svnum=10&amp;hl=en&amp;lr=&amp;ie=UTF-8&amp;oe=UTF-8&amp;sa=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4.jpeg"/><Relationship Id="rId11" Type="http://schemas.openxmlformats.org/officeDocument/2006/relationships/image" Target="../media/image39.png"/><Relationship Id="rId5" Type="http://schemas.openxmlformats.org/officeDocument/2006/relationships/hyperlink" Target="http://images.google.com/imgres?imgurl=www.algor.com/news_pub/cust_app/enterg/images/tank.jpg&amp;imgrefurl=http://www.algor.com/news_pub/cust_app/enterg/entergy.asp&amp;h=252&amp;w=378&amp;prev=/images?q=STORAGE+TANK&amp;start=20&amp;svnum=10&amp;hl=en&amp;lr=&amp;ie=UTF-8&amp;oe=UTF-8&amp;sa=N" TargetMode="External"/><Relationship Id="rId10" Type="http://schemas.openxmlformats.org/officeDocument/2006/relationships/image" Target="../media/image47.jpeg"/><Relationship Id="rId4" Type="http://schemas.openxmlformats.org/officeDocument/2006/relationships/image" Target="../media/image43.png"/><Relationship Id="rId9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E210A818-8A41-4666-87BE-50F216D0C3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733" y="1634973"/>
            <a:ext cx="3443748" cy="1102519"/>
          </a:xfrm>
        </p:spPr>
        <p:txBody>
          <a:bodyPr/>
          <a:lstStyle/>
          <a:p>
            <a:r>
              <a:rPr lang="en-GB" sz="2400" b="1" dirty="0"/>
              <a:t>Articles Concerning the Upstream and Midstream </a:t>
            </a:r>
            <a:endParaRPr lang="en-Z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277" y="3583844"/>
            <a:ext cx="1327663" cy="53095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2734" y="3313006"/>
            <a:ext cx="3733210" cy="969628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AFROSAI-E &amp; </a:t>
            </a:r>
            <a:r>
              <a:rPr lang="en-GB" dirty="0">
                <a:solidFill>
                  <a:schemeClr val="bg1"/>
                </a:solidFill>
              </a:rPr>
              <a:t>WGEI PSA Training </a:t>
            </a:r>
            <a:r>
              <a:rPr lang="en-GB" dirty="0" smtClean="0">
                <a:solidFill>
                  <a:schemeClr val="bg1"/>
                </a:solidFill>
              </a:rPr>
              <a:t>Workshop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3rd </a:t>
            </a:r>
            <a:r>
              <a:rPr lang="en-GB" dirty="0">
                <a:solidFill>
                  <a:schemeClr val="bg1"/>
                </a:solidFill>
              </a:rPr>
              <a:t>-7th February, </a:t>
            </a:r>
            <a:r>
              <a:rPr lang="en-GB" dirty="0" smtClean="0">
                <a:solidFill>
                  <a:schemeClr val="bg1"/>
                </a:solidFill>
              </a:rPr>
              <a:t>2020 in Pretoria</a:t>
            </a:r>
          </a:p>
          <a:p>
            <a:endParaRPr lang="en-GB" sz="1400" i="1" dirty="0" smtClean="0">
              <a:solidFill>
                <a:schemeClr val="bg1"/>
              </a:solidFill>
            </a:endParaRPr>
          </a:p>
          <a:p>
            <a:endParaRPr lang="en-GB" sz="1800" i="1" dirty="0" smtClean="0">
              <a:solidFill>
                <a:schemeClr val="bg1"/>
              </a:solidFill>
            </a:endParaRPr>
          </a:p>
          <a:p>
            <a:r>
              <a:rPr lang="en-GB" sz="2000" i="1" dirty="0" smtClean="0">
                <a:solidFill>
                  <a:schemeClr val="bg1"/>
                </a:solidFill>
              </a:rPr>
              <a:t>By Paulina </a:t>
            </a:r>
            <a:r>
              <a:rPr lang="en-GB" sz="2000" i="1" dirty="0" err="1" smtClean="0">
                <a:solidFill>
                  <a:schemeClr val="bg1"/>
                </a:solidFill>
              </a:rPr>
              <a:t>Sinaga</a:t>
            </a:r>
            <a:r>
              <a:rPr lang="en-GB" sz="2000" i="1" dirty="0" smtClean="0">
                <a:solidFill>
                  <a:schemeClr val="bg1"/>
                </a:solidFill>
              </a:rPr>
              <a:t>, Rino Leksono, and August Schneider</a:t>
            </a:r>
            <a:endParaRPr lang="en-GB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6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3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mbria" pitchFamily="18" charset="0"/>
                <a:cs typeface="Arial" pitchFamily="34" charset="0"/>
              </a:rPr>
              <a:t>PIPELINE TRANSPORTATION – NATURAL GAS </a:t>
            </a:r>
            <a:r>
              <a:rPr lang="en-SG" sz="23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mbria" pitchFamily="18" charset="0"/>
                <a:cs typeface="Arial" pitchFamily="34" charset="0"/>
              </a:rPr>
              <a:t/>
            </a:r>
            <a:br>
              <a:rPr lang="en-SG" sz="23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mbria" pitchFamily="18" charset="0"/>
                <a:cs typeface="Arial" pitchFamily="34" charset="0"/>
              </a:rPr>
            </a:br>
            <a:endParaRPr lang="en-US" sz="2300" dirty="0"/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571500" y="1085851"/>
            <a:ext cx="4470903" cy="3718098"/>
            <a:chOff x="581573" y="894833"/>
            <a:chExt cx="6276427" cy="5428103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9989" y="1258119"/>
              <a:ext cx="1191740" cy="137144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38976" y="3543865"/>
              <a:ext cx="1327128" cy="175211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</p:pic>
        <p:cxnSp>
          <p:nvCxnSpPr>
            <p:cNvPr id="9" name="AutoShape 7"/>
            <p:cNvCxnSpPr>
              <a:cxnSpLocks noChangeShapeType="1"/>
            </p:cNvCxnSpPr>
            <p:nvPr/>
          </p:nvCxnSpPr>
          <p:spPr bwMode="auto">
            <a:xfrm rot="16200000" flipH="1">
              <a:off x="897732" y="2937668"/>
              <a:ext cx="914400" cy="296863"/>
            </a:xfrm>
            <a:prstGeom prst="bentConnector3">
              <a:avLst>
                <a:gd name="adj1" fmla="val 50000"/>
              </a:avLst>
            </a:prstGeom>
            <a:noFill/>
            <a:ln w="63500">
              <a:solidFill>
                <a:schemeClr val="tx2">
                  <a:lumMod val="75000"/>
                </a:schemeClr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0" name="AutoShape 8"/>
            <p:cNvCxnSpPr>
              <a:cxnSpLocks noChangeShapeType="1"/>
            </p:cNvCxnSpPr>
            <p:nvPr/>
          </p:nvCxnSpPr>
          <p:spPr bwMode="auto">
            <a:xfrm flipV="1">
              <a:off x="2166938" y="2439988"/>
              <a:ext cx="652462" cy="1979612"/>
            </a:xfrm>
            <a:prstGeom prst="bentConnector3">
              <a:avLst>
                <a:gd name="adj1" fmla="val 49880"/>
              </a:avLst>
            </a:prstGeom>
            <a:noFill/>
            <a:ln w="63500">
              <a:solidFill>
                <a:schemeClr val="tx2">
                  <a:lumMod val="75000"/>
                </a:schemeClr>
              </a:solidFill>
              <a:miter lim="800000"/>
              <a:headEnd/>
              <a:tailEnd type="triangle" w="med" len="med"/>
            </a:ln>
          </p:spPr>
        </p:cxnSp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94969" y="3598881"/>
              <a:ext cx="1356604" cy="184832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</p:pic>
        <p:cxnSp>
          <p:nvCxnSpPr>
            <p:cNvPr id="12" name="AutoShape 11"/>
            <p:cNvCxnSpPr>
              <a:cxnSpLocks noChangeShapeType="1"/>
            </p:cNvCxnSpPr>
            <p:nvPr/>
          </p:nvCxnSpPr>
          <p:spPr bwMode="auto">
            <a:xfrm rot="16200000" flipH="1">
              <a:off x="3609674" y="2529938"/>
              <a:ext cx="987425" cy="1377950"/>
            </a:xfrm>
            <a:prstGeom prst="bentConnector3">
              <a:avLst>
                <a:gd name="adj1" fmla="val 50000"/>
              </a:avLst>
            </a:prstGeom>
            <a:noFill/>
            <a:ln w="63500">
              <a:solidFill>
                <a:schemeClr val="tx2">
                  <a:lumMod val="75000"/>
                </a:schemeClr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3" name="AutoShape 15"/>
            <p:cNvCxnSpPr>
              <a:cxnSpLocks noChangeShapeType="1"/>
            </p:cNvCxnSpPr>
            <p:nvPr/>
          </p:nvCxnSpPr>
          <p:spPr bwMode="auto">
            <a:xfrm>
              <a:off x="5270500" y="4762500"/>
              <a:ext cx="1587500" cy="719138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bg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1980574" y="3010235"/>
              <a:ext cx="1068053" cy="33699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chemeClr val="bg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900" dirty="0" err="1"/>
                <a:t>Produ</a:t>
              </a:r>
              <a:r>
                <a:rPr lang="id-ID" sz="900" dirty="0"/>
                <a:t>ction</a:t>
              </a:r>
              <a:endParaRPr lang="en-US" sz="900" dirty="0"/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3951207" y="5514147"/>
              <a:ext cx="1517672" cy="808789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500" b="1" dirty="0">
                  <a:solidFill>
                    <a:srgbClr val="FF0000"/>
                  </a:solidFill>
                </a:rPr>
                <a:t>Lifting </a:t>
              </a:r>
              <a:r>
                <a:rPr lang="id-ID" sz="1500" b="1" dirty="0">
                  <a:solidFill>
                    <a:srgbClr val="FF0000"/>
                  </a:solidFill>
                </a:rPr>
                <a:t>by </a:t>
              </a:r>
              <a:r>
                <a:rPr lang="en-US" sz="1500" b="1" dirty="0">
                  <a:solidFill>
                    <a:srgbClr val="FF0000"/>
                  </a:solidFill>
                </a:rPr>
                <a:t>pip</a:t>
              </a:r>
              <a:r>
                <a:rPr lang="id-ID" sz="1500" b="1" dirty="0">
                  <a:solidFill>
                    <a:srgbClr val="FF0000"/>
                  </a:solidFill>
                </a:rPr>
                <a:t>e</a:t>
              </a:r>
              <a:endParaRPr lang="en-US" sz="1500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581573" y="894833"/>
              <a:ext cx="1218484" cy="37069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dist="107763" dir="13500000" algn="ctr" rotWithShape="0">
                <a:schemeClr val="bg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050" dirty="0" err="1"/>
                <a:t>Explora</a:t>
              </a:r>
              <a:r>
                <a:rPr lang="id-ID" sz="1050" dirty="0"/>
                <a:t>tion</a:t>
              </a:r>
              <a:endParaRPr lang="en-US" sz="1050" dirty="0"/>
            </a:p>
          </p:txBody>
        </p:sp>
        <p:sp>
          <p:nvSpPr>
            <p:cNvPr id="18" name="Text Box 23"/>
            <p:cNvSpPr txBox="1">
              <a:spLocks noChangeArrowheads="1"/>
            </p:cNvSpPr>
            <p:nvPr/>
          </p:nvSpPr>
          <p:spPr bwMode="auto">
            <a:xfrm>
              <a:off x="822261" y="5355079"/>
              <a:ext cx="1370585" cy="35946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000" dirty="0" err="1"/>
                <a:t>Exploita</a:t>
              </a:r>
              <a:r>
                <a:rPr lang="id-ID" sz="1000" dirty="0"/>
                <a:t>tion</a:t>
              </a:r>
              <a:endParaRPr lang="en-US" sz="1000" dirty="0"/>
            </a:p>
          </p:txBody>
        </p:sp>
      </p:grpSp>
      <p:pic>
        <p:nvPicPr>
          <p:cNvPr id="19" name="Picture 3" descr="E:\Foto\Offshore Kodeco Maret 2010\160320102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96392" y="1302550"/>
            <a:ext cx="1662545" cy="1101804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21" name="Picture 6" descr="E:\Foto\Offshore Kodeco Maret 2010\1503201019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66072" y="1428750"/>
            <a:ext cx="1384697" cy="10382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 prst="divot"/>
            <a:contourClr>
              <a:srgbClr val="C0C0C0"/>
            </a:contourClr>
          </a:sp3d>
        </p:spPr>
      </p:pic>
      <p:sp>
        <p:nvSpPr>
          <p:cNvPr id="22" name="TextBox 33"/>
          <p:cNvSpPr txBox="1">
            <a:spLocks noChangeArrowheads="1"/>
          </p:cNvSpPr>
          <p:nvPr/>
        </p:nvSpPr>
        <p:spPr bwMode="auto">
          <a:xfrm>
            <a:off x="4900613" y="2464594"/>
            <a:ext cx="1114425" cy="2308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r>
              <a:rPr lang="id-ID" sz="900" dirty="0"/>
              <a:t>Buyer </a:t>
            </a:r>
            <a:r>
              <a:rPr lang="en-US" sz="900" dirty="0" err="1"/>
              <a:t>Meterin</a:t>
            </a:r>
            <a:r>
              <a:rPr lang="id-ID" sz="900" dirty="0"/>
              <a:t>g</a:t>
            </a:r>
            <a:endParaRPr lang="en-US" sz="900" dirty="0"/>
          </a:p>
        </p:txBody>
      </p:sp>
      <p:cxnSp>
        <p:nvCxnSpPr>
          <p:cNvPr id="24" name="AutoShape 8"/>
          <p:cNvCxnSpPr>
            <a:cxnSpLocks noChangeShapeType="1"/>
          </p:cNvCxnSpPr>
          <p:nvPr/>
        </p:nvCxnSpPr>
        <p:spPr bwMode="auto">
          <a:xfrm flipV="1">
            <a:off x="4121944" y="1926432"/>
            <a:ext cx="464344" cy="1356122"/>
          </a:xfrm>
          <a:prstGeom prst="bentConnector3">
            <a:avLst>
              <a:gd name="adj1" fmla="val 49880"/>
            </a:avLst>
          </a:prstGeom>
          <a:noFill/>
          <a:ln w="63500">
            <a:solidFill>
              <a:schemeClr val="tx2">
                <a:lumMod val="75000"/>
              </a:schemeClr>
            </a:solidFill>
            <a:miter lim="800000"/>
            <a:headEnd/>
            <a:tailEnd type="triangle" w="med" len="med"/>
          </a:ln>
        </p:spPr>
      </p:cxnSp>
      <p:pic>
        <p:nvPicPr>
          <p:cNvPr id="25" name="Picture 24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0" y="4743450"/>
            <a:ext cx="1221579" cy="410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272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8162" y="141481"/>
            <a:ext cx="5778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INDONESIAN CRUDE OIL SELLING SCHEME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2646" y="4137924"/>
            <a:ext cx="6372708" cy="5770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050" b="1" dirty="0"/>
              <a:t>Notes :</a:t>
            </a:r>
          </a:p>
          <a:p>
            <a:pPr algn="just"/>
            <a:r>
              <a:rPr lang="en-US" sz="1050" dirty="0"/>
              <a:t>Crude oil which is not accepted by </a:t>
            </a:r>
            <a:r>
              <a:rPr lang="en-US" sz="1050" dirty="0" err="1"/>
              <a:t>Pertamina’s</a:t>
            </a:r>
            <a:r>
              <a:rPr lang="en-US" sz="1050" dirty="0"/>
              <a:t> Refinery is the oil that below </a:t>
            </a:r>
            <a:r>
              <a:rPr lang="en-US" sz="1050" dirty="0" err="1"/>
              <a:t>Pertamina’s</a:t>
            </a:r>
            <a:r>
              <a:rPr lang="en-US" sz="1050" dirty="0"/>
              <a:t> standard due to certain characteristics. For example the impurities content of the oil (Sulphur, mercury) is below </a:t>
            </a:r>
            <a:r>
              <a:rPr lang="en-US" sz="1050" dirty="0" err="1"/>
              <a:t>Pertamina’s</a:t>
            </a:r>
            <a:r>
              <a:rPr lang="en-US" sz="1050" dirty="0"/>
              <a:t> standards.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9612" y="627534"/>
            <a:ext cx="633574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79612" y="634503"/>
            <a:ext cx="1507624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err="1"/>
              <a:t>States’s</a:t>
            </a:r>
            <a:r>
              <a:rPr lang="en-US" sz="1050" b="1" dirty="0"/>
              <a:t> share of crude oil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9809" y="1149290"/>
            <a:ext cx="764136" cy="20005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offered</a:t>
            </a:r>
            <a:endParaRPr lang="en-US" sz="1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80300" y="2147977"/>
            <a:ext cx="1385232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Processed in </a:t>
            </a:r>
            <a:r>
              <a:rPr lang="en-US" sz="1050" b="1" dirty="0" err="1"/>
              <a:t>Pertamina’s</a:t>
            </a:r>
            <a:r>
              <a:rPr lang="en-US" sz="1050" b="1" dirty="0"/>
              <a:t> Refinery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99660" y="630587"/>
            <a:ext cx="1507624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Contractor’s share of crude oil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6652" y="3578991"/>
            <a:ext cx="1507624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Limited Auction to find buyer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99660" y="2885716"/>
            <a:ext cx="1507624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Contractors</a:t>
            </a:r>
          </a:p>
          <a:p>
            <a:pPr algn="ctr"/>
            <a:endParaRPr lang="en-US" sz="105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79612" y="1394636"/>
            <a:ext cx="1507624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PERTAMINA (State oil Company)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99660" y="1427202"/>
            <a:ext cx="1507624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PERTAMINA (State oil Company)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99660" y="3575078"/>
            <a:ext cx="1507624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Limited Auction to find buyer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22709" y="2147977"/>
            <a:ext cx="1385232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Processed in </a:t>
            </a:r>
            <a:r>
              <a:rPr lang="en-US" sz="1050" b="1" dirty="0" err="1"/>
              <a:t>Pertamina’s</a:t>
            </a:r>
            <a:r>
              <a:rPr lang="en-US" sz="1050" b="1" dirty="0"/>
              <a:t> Refinery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971404" y="1149290"/>
            <a:ext cx="764136" cy="20005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/>
              <a:t>offered</a:t>
            </a:r>
            <a:endParaRPr lang="en-US" sz="1000" b="1" dirty="0"/>
          </a:p>
        </p:txBody>
      </p:sp>
      <p:sp>
        <p:nvSpPr>
          <p:cNvPr id="3" name="Diamond 2"/>
          <p:cNvSpPr/>
          <p:nvPr/>
        </p:nvSpPr>
        <p:spPr>
          <a:xfrm>
            <a:off x="651356" y="2080164"/>
            <a:ext cx="764136" cy="553659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9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Diamond 22"/>
          <p:cNvSpPr/>
          <p:nvPr/>
        </p:nvSpPr>
        <p:spPr>
          <a:xfrm>
            <a:off x="3962052" y="2087378"/>
            <a:ext cx="764136" cy="553659"/>
          </a:xfrm>
          <a:prstGeom prst="diamo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9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7364" y="2241096"/>
            <a:ext cx="6564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accepted</a:t>
            </a:r>
            <a:endParaRPr lang="en-US" sz="700" dirty="0"/>
          </a:p>
        </p:txBody>
      </p:sp>
      <p:sp>
        <p:nvSpPr>
          <p:cNvPr id="25" name="TextBox 24"/>
          <p:cNvSpPr txBox="1"/>
          <p:nvPr/>
        </p:nvSpPr>
        <p:spPr>
          <a:xfrm>
            <a:off x="4025264" y="2241096"/>
            <a:ext cx="6564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accepted</a:t>
            </a:r>
            <a:endParaRPr lang="en-US" sz="700" dirty="0"/>
          </a:p>
        </p:txBody>
      </p:sp>
      <p:sp>
        <p:nvSpPr>
          <p:cNvPr id="26" name="TextBox 25"/>
          <p:cNvSpPr txBox="1"/>
          <p:nvPr/>
        </p:nvSpPr>
        <p:spPr>
          <a:xfrm>
            <a:off x="296652" y="2885716"/>
            <a:ext cx="1507624" cy="41549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SKK </a:t>
            </a:r>
            <a:r>
              <a:rPr lang="en-US" sz="1050" b="1" dirty="0" err="1"/>
              <a:t>Migas</a:t>
            </a:r>
            <a:r>
              <a:rPr lang="en-US" sz="1050" b="1" dirty="0"/>
              <a:t> (Special Task Force of Oil &amp; Gas)</a:t>
            </a:r>
          </a:p>
        </p:txBody>
      </p:sp>
      <p:pic>
        <p:nvPicPr>
          <p:cNvPr id="27" name="Picture 2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0" y="4743450"/>
            <a:ext cx="1221579" cy="410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511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92869" y="100012"/>
            <a:ext cx="64579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nb-NO" sz="32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Gas </a:t>
            </a:r>
            <a:r>
              <a:rPr lang="nb-NO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pipelines - Norway</a:t>
            </a:r>
            <a:endParaRPr lang="en-US" altLang="en-US" sz="2625" b="1" dirty="0">
              <a:solidFill>
                <a:schemeClr val="tx2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9" name="Picture 1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0" y="4743450"/>
            <a:ext cx="1221579" cy="410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lassholder for innhold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429" y="627757"/>
            <a:ext cx="3348530" cy="432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26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92869" y="100012"/>
            <a:ext cx="6457950" cy="496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625" b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Oil Pipelines - Norway</a:t>
            </a:r>
            <a:endParaRPr lang="en-US" altLang="en-US" sz="2625" b="1" dirty="0">
              <a:solidFill>
                <a:srgbClr val="0000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9" name="Picture 1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0" y="4743450"/>
            <a:ext cx="1221579" cy="410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lassholder for innho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064" y="596302"/>
            <a:ext cx="4747559" cy="41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53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5"/>
          <p:cNvSpPr txBox="1">
            <a:spLocks/>
          </p:cNvSpPr>
          <p:nvPr/>
        </p:nvSpPr>
        <p:spPr bwMode="auto">
          <a:xfrm>
            <a:off x="307181" y="888207"/>
            <a:ext cx="6172200" cy="361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nb-NO" sz="1800" dirty="0"/>
              <a:t>SDFI as an owner receives tariff revenue from Gassco operated facilities. Audited by SDFI through partner audits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nb-NO" sz="1800" dirty="0"/>
              <a:t>«Petoro shipping» income (as owner) through the billing from Equinor/Statoil. No separate control by SDFI. Internal audit project in 2010. No substantial findings 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nb-NO" sz="1800" dirty="0"/>
              <a:t>All tariff costs through billing. Dealt with as a part of the ordinary audit</a:t>
            </a:r>
          </a:p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q"/>
            </a:pPr>
            <a:endParaRPr lang="id-ID" sz="1800" dirty="0">
              <a:latin typeface="Cambria" pitchFamily="18" charset="0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92869" y="100012"/>
            <a:ext cx="64579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nb-NO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OAGN, SDFI and pipelines</a:t>
            </a:r>
            <a:endParaRPr lang="en-US" altLang="en-US" sz="2625" b="1" dirty="0">
              <a:solidFill>
                <a:schemeClr val="tx2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9" name="Picture 1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0" y="4743450"/>
            <a:ext cx="1221579" cy="410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932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0" y="4743450"/>
            <a:ext cx="1221579" cy="410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67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Intended Learning Outcomes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343257" y="1447443"/>
            <a:ext cx="4644379" cy="3063285"/>
          </a:xfrm>
        </p:spPr>
        <p:txBody>
          <a:bodyPr>
            <a:normAutofit/>
          </a:bodyPr>
          <a:lstStyle/>
          <a:p>
            <a:pPr marL="285750" indent="-285750" algn="just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Distinguish </a:t>
            </a:r>
            <a:r>
              <a:rPr lang="en-US" dirty="0">
                <a:solidFill>
                  <a:schemeClr val="tx1"/>
                </a:solidFill>
              </a:rPr>
              <a:t>between the upstream and midstream activities in oil and gas</a:t>
            </a:r>
          </a:p>
          <a:p>
            <a:pPr marL="285750" indent="-285750" algn="just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Understand </a:t>
            </a:r>
            <a:r>
              <a:rPr lang="en-US" dirty="0">
                <a:solidFill>
                  <a:schemeClr val="tx1"/>
                </a:solidFill>
              </a:rPr>
              <a:t>how the oil and gas got measured and priced</a:t>
            </a:r>
          </a:p>
          <a:p>
            <a:pPr marL="285750" indent="-285750" algn="just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Understand </a:t>
            </a:r>
            <a:r>
              <a:rPr lang="en-US" dirty="0">
                <a:solidFill>
                  <a:schemeClr val="tx1"/>
                </a:solidFill>
              </a:rPr>
              <a:t>the step/order of work in the oil and gas industry</a:t>
            </a:r>
          </a:p>
          <a:p>
            <a:pPr marL="285750" indent="-285750" algn="just">
              <a:buFontTx/>
              <a:buChar char="-"/>
            </a:pP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algn="just"/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0" y="4743450"/>
            <a:ext cx="1221579" cy="410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246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Upstream and Midstream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2901" y="924449"/>
            <a:ext cx="2826159" cy="3579796"/>
          </a:xfrm>
        </p:spPr>
        <p:txBody>
          <a:bodyPr/>
          <a:lstStyle/>
          <a:p>
            <a:r>
              <a:rPr lang="en-US" b="1" dirty="0"/>
              <a:t>Upstream Activities</a:t>
            </a:r>
          </a:p>
          <a:p>
            <a:pPr marL="0" indent="0">
              <a:buNone/>
            </a:pPr>
            <a:endParaRPr lang="en-US" b="1" dirty="0"/>
          </a:p>
          <a:p>
            <a:pPr>
              <a:buFontTx/>
              <a:buChar char="-"/>
            </a:pPr>
            <a:r>
              <a:rPr lang="en-US" i="1" dirty="0"/>
              <a:t>Exploration (Geological &amp;geophysical Survey, Leases &amp;permissions, Drilling Exploratory)</a:t>
            </a:r>
          </a:p>
          <a:p>
            <a:pPr>
              <a:buFontTx/>
              <a:buChar char="-"/>
            </a:pPr>
            <a:r>
              <a:rPr lang="en-US" i="1" dirty="0"/>
              <a:t>Production (Drill, Short term storage, plug and abandonment)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490194" y="924449"/>
            <a:ext cx="2826159" cy="3579796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Midstream/Downstream Activities</a:t>
            </a:r>
          </a:p>
          <a:p>
            <a:pPr marL="0" indent="0">
              <a:buNone/>
            </a:pPr>
            <a:endParaRPr lang="en-US" b="1" dirty="0"/>
          </a:p>
          <a:p>
            <a:pPr>
              <a:buFontTx/>
              <a:buChar char="-"/>
            </a:pPr>
            <a:r>
              <a:rPr lang="en-US" dirty="0"/>
              <a:t>Transportation (pipeline, rail, barge, oil tanker, and/or truck)</a:t>
            </a:r>
          </a:p>
          <a:p>
            <a:pPr>
              <a:buFontTx/>
              <a:buChar char="-"/>
            </a:pPr>
            <a:r>
              <a:rPr lang="en-US" dirty="0"/>
              <a:t>Marketing of wholesale products.</a:t>
            </a:r>
          </a:p>
          <a:p>
            <a:pPr fontAlgn="base"/>
            <a:r>
              <a:rPr lang="en-US" dirty="0"/>
              <a:t>Refining</a:t>
            </a:r>
          </a:p>
          <a:p>
            <a:pPr fontAlgn="base"/>
            <a:r>
              <a:rPr lang="en-US" dirty="0"/>
              <a:t>Transport to retail facilities</a:t>
            </a:r>
          </a:p>
          <a:p>
            <a:pPr fontAlgn="base"/>
            <a:r>
              <a:rPr lang="en-US" dirty="0"/>
              <a:t>Marketing the finished products</a:t>
            </a:r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0" y="4743450"/>
            <a:ext cx="1221579" cy="410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337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A998C-E252-4CAB-B250-E96F439F9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Valuation and measurement of petroleum (Indonesia)</a:t>
            </a:r>
            <a:endParaRPr lang="en-Z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3E544A-0F95-4F39-8162-A30B66F793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33D6A3-6216-4662-B0F9-064653E821E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90193" y="1440959"/>
            <a:ext cx="3211395" cy="306328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Price </a:t>
            </a:r>
            <a:r>
              <a:rPr lang="en-US" dirty="0">
                <a:sym typeface="Wingdings" pitchFamily="2" charset="2"/>
              </a:rPr>
              <a:t>- Indonesia Crude Price (ICP)</a:t>
            </a:r>
            <a:endParaRPr lang="id-ID" dirty="0"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id-ID" dirty="0">
                <a:sym typeface="Wingdings" pitchFamily="2" charset="2"/>
              </a:rPr>
              <a:t>Price released by Ministry Of Energy based on price from Platts</a:t>
            </a:r>
            <a:r>
              <a:rPr lang="en-US" dirty="0">
                <a:sym typeface="Wingdings" pitchFamily="2" charset="2"/>
              </a:rPr>
              <a:t> and</a:t>
            </a:r>
            <a:r>
              <a:rPr lang="id-ID" dirty="0">
                <a:sym typeface="Wingdings" pitchFamily="2" charset="2"/>
              </a:rPr>
              <a:t> RIM </a:t>
            </a:r>
            <a:endParaRPr lang="en-US" dirty="0"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sym typeface="Wingdings" pitchFamily="2" charset="2"/>
              </a:rPr>
              <a:t>ICP = 50% RIM + 50% </a:t>
            </a:r>
            <a:r>
              <a:rPr lang="en-US" dirty="0" err="1">
                <a:sym typeface="Wingdings" pitchFamily="2" charset="2"/>
              </a:rPr>
              <a:t>Platts</a:t>
            </a:r>
            <a:endParaRPr lang="en-Z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938305"/>
            <a:ext cx="2924175" cy="367179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0" y="4743450"/>
            <a:ext cx="1221579" cy="410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70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EB719CA-E77B-4D79-80F2-7144376FD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4287301" cy="1020146"/>
          </a:xfrm>
        </p:spPr>
        <p:txBody>
          <a:bodyPr/>
          <a:lstStyle/>
          <a:p>
            <a:r>
              <a:rPr lang="en-GB" dirty="0"/>
              <a:t>Valuation and measurement of petroleum (Uganda)</a:t>
            </a:r>
            <a:endParaRPr lang="en-ZA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16C99DA-01EC-45B6-8165-7526A2976A5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42900" y="1453929"/>
            <a:ext cx="4687701" cy="3063285"/>
          </a:xfrm>
        </p:spPr>
        <p:txBody>
          <a:bodyPr/>
          <a:lstStyle/>
          <a:p>
            <a:endParaRPr lang="en-Z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14" y="1369708"/>
            <a:ext cx="5163271" cy="2457793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0" y="4743450"/>
            <a:ext cx="1221579" cy="410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906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05981"/>
            <a:ext cx="5186030" cy="725497"/>
          </a:xfrm>
        </p:spPr>
        <p:txBody>
          <a:bodyPr/>
          <a:lstStyle/>
          <a:p>
            <a:r>
              <a:rPr lang="en-US" altLang="en-US" b="1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the Lifting is Done</a:t>
            </a:r>
            <a:br>
              <a:rPr lang="en-US" altLang="en-US" b="1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body" sz="quarter" idx="20"/>
          </p:nvPr>
        </p:nvSpPr>
        <p:spPr bwMode="auto">
          <a:xfrm>
            <a:off x="343258" y="1447443"/>
            <a:ext cx="4764002" cy="300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“During any given Calendar Year, the handling of production and the proceed thereof shall be </a:t>
            </a:r>
            <a:r>
              <a:rPr lang="en-US" altLang="en-US" sz="16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provisionally</a:t>
            </a:r>
            <a:r>
              <a:rPr lang="en-US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dealt with on the basis of the relevant Work Program and Budget of Operating Costs based upon </a:t>
            </a:r>
            <a:r>
              <a:rPr lang="en-US" altLang="en-US" sz="16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estimates of quantities</a:t>
            </a:r>
            <a:r>
              <a:rPr lang="en-US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petroleum to be produced, of internal consumption in Indonesia, of marketing possibilities, of prices and other sale conditions as well as of any other relevant factor”.</a:t>
            </a:r>
          </a:p>
        </p:txBody>
      </p:sp>
      <p:sp>
        <p:nvSpPr>
          <p:cNvPr id="6" name="Text Box 6"/>
          <p:cNvSpPr txBox="1">
            <a:spLocks noGrp="1" noChangeArrowheads="1"/>
          </p:cNvSpPr>
          <p:nvPr>
            <p:ph type="body" sz="quarter" idx="16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n-US" sz="2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PSC Section VII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0" y="4743450"/>
            <a:ext cx="1221579" cy="410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252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 Box 3"/>
          <p:cNvSpPr txBox="1">
            <a:spLocks noChangeArrowheads="1"/>
          </p:cNvSpPr>
          <p:nvPr/>
        </p:nvSpPr>
        <p:spPr bwMode="auto">
          <a:xfrm>
            <a:off x="92869" y="100012"/>
            <a:ext cx="6457950" cy="496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625" b="1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Oil </a:t>
            </a:r>
            <a:r>
              <a:rPr lang="en-US" altLang="en-US" sz="2625" b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Lifting</a:t>
            </a:r>
            <a:endParaRPr lang="en-US" altLang="en-US" sz="2625" b="1" dirty="0">
              <a:solidFill>
                <a:srgbClr val="0000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9" name="Picture 1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0" y="4743450"/>
            <a:ext cx="1221579" cy="4109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231494" y="801672"/>
            <a:ext cx="6319325" cy="2813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>
                <a:latin typeface="Cambria" pitchFamily="18" charset="0"/>
                <a:cs typeface="Tahoma" pitchFamily="34" charset="0"/>
              </a:rPr>
              <a:t>Lifting is done at the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ahoma" pitchFamily="34" charset="0"/>
              </a:rPr>
              <a:t>Point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ahoma" pitchFamily="34" charset="0"/>
              </a:rPr>
              <a:t>of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ahoma" pitchFamily="34" charset="0"/>
              </a:rPr>
              <a:t>Delivery</a:t>
            </a:r>
            <a:r>
              <a:rPr lang="en-US" dirty="0" smtClean="0">
                <a:latin typeface="Cambria" pitchFamily="18" charset="0"/>
                <a:cs typeface="Tahoma" pitchFamily="34" charset="0"/>
              </a:rPr>
              <a:t>.</a:t>
            </a:r>
            <a:r>
              <a:rPr lang="id-ID" dirty="0" smtClean="0">
                <a:latin typeface="Cambria" pitchFamily="18" charset="0"/>
                <a:cs typeface="Tahoma" pitchFamily="34" charset="0"/>
              </a:rPr>
              <a:t> </a:t>
            </a:r>
            <a:endParaRPr lang="en-US" dirty="0">
              <a:latin typeface="Cambria" pitchFamily="18" charset="0"/>
              <a:cs typeface="Tahoma" pitchFamily="34" charset="0"/>
            </a:endParaRPr>
          </a:p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>
                <a:latin typeface="Cambria" pitchFamily="18" charset="0"/>
                <a:cs typeface="Tahoma" pitchFamily="34" charset="0"/>
              </a:rPr>
              <a:t>The volume of lifting is based on provisional </a:t>
            </a:r>
            <a:r>
              <a:rPr lang="en-US" dirty="0">
                <a:latin typeface="Cambria" pitchFamily="18" charset="0"/>
                <a:cs typeface="Tahoma" pitchFamily="34" charset="0"/>
              </a:rPr>
              <a:t>lifting </a:t>
            </a:r>
            <a:r>
              <a:rPr lang="en-US" dirty="0" smtClean="0">
                <a:latin typeface="Cambria" pitchFamily="18" charset="0"/>
                <a:cs typeface="Tahoma" pitchFamily="34" charset="0"/>
              </a:rPr>
              <a:t>issued by SKK </a:t>
            </a:r>
            <a:r>
              <a:rPr lang="en-US" dirty="0" err="1">
                <a:latin typeface="Cambria" pitchFamily="18" charset="0"/>
                <a:cs typeface="Tahoma" pitchFamily="34" charset="0"/>
              </a:rPr>
              <a:t>Migas</a:t>
            </a:r>
            <a:r>
              <a:rPr lang="en-US" dirty="0">
                <a:latin typeface="Cambria" pitchFamily="18" charset="0"/>
                <a:cs typeface="Tahoma" pitchFamily="34" charset="0"/>
              </a:rPr>
              <a:t> </a:t>
            </a:r>
            <a:r>
              <a:rPr lang="en-US" dirty="0" smtClean="0">
                <a:latin typeface="Cambria" pitchFamily="18" charset="0"/>
                <a:cs typeface="Tahoma" pitchFamily="34" charset="0"/>
              </a:rPr>
              <a:t>in accordance to contract entitlement based on lifting estimation, </a:t>
            </a:r>
            <a:r>
              <a:rPr lang="en-US" dirty="0">
                <a:latin typeface="Cambria" pitchFamily="18" charset="0"/>
                <a:cs typeface="Tahoma" pitchFamily="34" charset="0"/>
              </a:rPr>
              <a:t>ICP </a:t>
            </a:r>
            <a:r>
              <a:rPr lang="en-US" dirty="0" smtClean="0">
                <a:latin typeface="Cambria" pitchFamily="18" charset="0"/>
                <a:cs typeface="Tahoma" pitchFamily="34" charset="0"/>
              </a:rPr>
              <a:t>and </a:t>
            </a:r>
            <a:r>
              <a:rPr lang="en-US" dirty="0">
                <a:latin typeface="Cambria" pitchFamily="18" charset="0"/>
                <a:cs typeface="Tahoma" pitchFamily="34" charset="0"/>
              </a:rPr>
              <a:t>cost recovery.</a:t>
            </a:r>
          </a:p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>
                <a:latin typeface="Cambria" pitchFamily="18" charset="0"/>
                <a:cs typeface="Tahoma" pitchFamily="34" charset="0"/>
              </a:rPr>
              <a:t>The lifting volume stated in B/L or Memo signed by SKK </a:t>
            </a:r>
            <a:r>
              <a:rPr lang="en-US" dirty="0" err="1">
                <a:latin typeface="Cambria" pitchFamily="18" charset="0"/>
                <a:cs typeface="Tahoma" pitchFamily="34" charset="0"/>
              </a:rPr>
              <a:t>Migas</a:t>
            </a:r>
            <a:r>
              <a:rPr lang="en-US" dirty="0">
                <a:latin typeface="Cambria" pitchFamily="18" charset="0"/>
                <a:cs typeface="Tahoma" pitchFamily="34" charset="0"/>
              </a:rPr>
              <a:t>, </a:t>
            </a:r>
            <a:r>
              <a:rPr lang="en-US" dirty="0" smtClean="0">
                <a:latin typeface="Cambria" pitchFamily="18" charset="0"/>
                <a:cs typeface="Tahoma" pitchFamily="34" charset="0"/>
              </a:rPr>
              <a:t>buyer and Company’s representative. </a:t>
            </a:r>
            <a:endParaRPr lang="id-ID" dirty="0">
              <a:solidFill>
                <a:srgbClr val="0000FF"/>
              </a:solidFill>
              <a:latin typeface="Cambria" pitchFamily="18" charset="0"/>
              <a:cs typeface="Tahoma" pitchFamily="34" charset="0"/>
            </a:endParaRPr>
          </a:p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>
                <a:latin typeface="Cambria" pitchFamily="18" charset="0"/>
                <a:cs typeface="Tahoma" pitchFamily="34" charset="0"/>
              </a:rPr>
              <a:t>Oil selling price is based on applicable ICP at </a:t>
            </a:r>
            <a:r>
              <a:rPr lang="en-US" i="1" dirty="0">
                <a:latin typeface="Cambria" pitchFamily="18" charset="0"/>
                <a:cs typeface="Tahoma" pitchFamily="34" charset="0"/>
              </a:rPr>
              <a:t>commence </a:t>
            </a:r>
            <a:r>
              <a:rPr lang="en-US" i="1" dirty="0" smtClean="0">
                <a:latin typeface="Cambria" pitchFamily="18" charset="0"/>
                <a:cs typeface="Tahoma" pitchFamily="34" charset="0"/>
              </a:rPr>
              <a:t>of loading.</a:t>
            </a:r>
          </a:p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>
                <a:latin typeface="Cambria" pitchFamily="18" charset="0"/>
                <a:cs typeface="Tahoma" pitchFamily="34" charset="0"/>
              </a:rPr>
              <a:t>Crude oil produced is split into gov’t share and company’s share. The companies are free to sell their share of oil to any buyer.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15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mbria" pitchFamily="18" charset="0"/>
                <a:cs typeface="Arial" pitchFamily="34" charset="0"/>
              </a:rPr>
              <a:t>PIPELINE TRANSPORTATION – CRUDE OIL </a:t>
            </a:r>
            <a:r>
              <a:rPr lang="en-SG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mbria" pitchFamily="18" charset="0"/>
                <a:cs typeface="Arial" pitchFamily="34" charset="0"/>
              </a:rPr>
              <a:t/>
            </a:r>
            <a:br>
              <a:rPr lang="en-SG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mbria" pitchFamily="18" charset="0"/>
                <a:cs typeface="Arial" pitchFamily="34" charset="0"/>
              </a:rPr>
            </a:b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755" y="1143000"/>
            <a:ext cx="969169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9493" y="2857500"/>
            <a:ext cx="107989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7" name="Picture 5" descr="tank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39217" y="1543051"/>
            <a:ext cx="990600" cy="973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8" name="Picture 6" descr="coastal%2520tanker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68067" y="628650"/>
            <a:ext cx="1037035" cy="721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cxnSp>
        <p:nvCxnSpPr>
          <p:cNvPr id="9" name="AutoShape 7"/>
          <p:cNvCxnSpPr>
            <a:cxnSpLocks noChangeShapeType="1"/>
          </p:cNvCxnSpPr>
          <p:nvPr/>
        </p:nvCxnSpPr>
        <p:spPr bwMode="auto">
          <a:xfrm rot="16200000" flipH="1">
            <a:off x="506288" y="2393752"/>
            <a:ext cx="685800" cy="241697"/>
          </a:xfrm>
          <a:prstGeom prst="bentConnector3">
            <a:avLst>
              <a:gd name="adj1" fmla="val 50000"/>
            </a:avLst>
          </a:prstGeom>
          <a:noFill/>
          <a:ln w="76200">
            <a:solidFill>
              <a:schemeClr val="tx2"/>
            </a:solidFill>
            <a:miter lim="800000"/>
            <a:headEnd/>
            <a:tailEnd type="triangle" w="med" len="med"/>
          </a:ln>
        </p:spPr>
      </p:cxnSp>
      <p:cxnSp>
        <p:nvCxnSpPr>
          <p:cNvPr id="10" name="AutoShape 8"/>
          <p:cNvCxnSpPr>
            <a:cxnSpLocks noChangeShapeType="1"/>
          </p:cNvCxnSpPr>
          <p:nvPr/>
        </p:nvCxnSpPr>
        <p:spPr bwMode="auto">
          <a:xfrm flipV="1">
            <a:off x="1509390" y="2030016"/>
            <a:ext cx="529828" cy="1484709"/>
          </a:xfrm>
          <a:prstGeom prst="bentConnector3">
            <a:avLst>
              <a:gd name="adj1" fmla="val 49880"/>
            </a:avLst>
          </a:prstGeom>
          <a:noFill/>
          <a:ln w="76200">
            <a:solidFill>
              <a:schemeClr val="tx2">
                <a:lumMod val="75000"/>
              </a:schemeClr>
            </a:solidFill>
            <a:miter lim="800000"/>
            <a:headEnd/>
            <a:tailEnd type="triangle" w="med" len="med"/>
          </a:ln>
        </p:spPr>
      </p:cxnSp>
      <p:cxnSp>
        <p:nvCxnSpPr>
          <p:cNvPr id="11" name="AutoShape 9"/>
          <p:cNvCxnSpPr>
            <a:cxnSpLocks noChangeShapeType="1"/>
          </p:cNvCxnSpPr>
          <p:nvPr/>
        </p:nvCxnSpPr>
        <p:spPr bwMode="auto">
          <a:xfrm flipV="1">
            <a:off x="3029817" y="989410"/>
            <a:ext cx="1238250" cy="1040606"/>
          </a:xfrm>
          <a:prstGeom prst="bentConnector3">
            <a:avLst>
              <a:gd name="adj1" fmla="val 50000"/>
            </a:avLst>
          </a:prstGeom>
          <a:noFill/>
          <a:ln w="76200">
            <a:solidFill>
              <a:srgbClr val="002060"/>
            </a:solidFill>
            <a:miter lim="800000"/>
            <a:headEnd/>
            <a:tailEnd type="triangle" w="med" len="med"/>
          </a:ln>
        </p:spPr>
      </p:cxn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7467" y="3257550"/>
            <a:ext cx="753666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cxnSp>
        <p:nvCxnSpPr>
          <p:cNvPr id="13" name="AutoShape 11"/>
          <p:cNvCxnSpPr>
            <a:cxnSpLocks noChangeShapeType="1"/>
          </p:cNvCxnSpPr>
          <p:nvPr/>
        </p:nvCxnSpPr>
        <p:spPr bwMode="auto">
          <a:xfrm rot="16200000" flipH="1">
            <a:off x="2723826" y="2327672"/>
            <a:ext cx="740569" cy="1119188"/>
          </a:xfrm>
          <a:prstGeom prst="bentConnector3">
            <a:avLst>
              <a:gd name="adj1" fmla="val 50000"/>
            </a:avLst>
          </a:prstGeom>
          <a:noFill/>
          <a:ln w="76200">
            <a:solidFill>
              <a:srgbClr val="002060"/>
            </a:solidFill>
            <a:miter lim="800000"/>
            <a:headEnd/>
            <a:tailEnd type="triangle" w="med" len="med"/>
          </a:ln>
        </p:spPr>
      </p:cxnSp>
      <p:pic>
        <p:nvPicPr>
          <p:cNvPr id="14" name="Picture 12" descr="coastal%2520tanker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68067" y="2114550"/>
            <a:ext cx="1037035" cy="721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cxnSp>
        <p:nvCxnSpPr>
          <p:cNvPr id="15" name="AutoShape 13"/>
          <p:cNvCxnSpPr>
            <a:cxnSpLocks noChangeShapeType="1"/>
          </p:cNvCxnSpPr>
          <p:nvPr/>
        </p:nvCxnSpPr>
        <p:spPr bwMode="auto">
          <a:xfrm>
            <a:off x="3029817" y="2030016"/>
            <a:ext cx="1238250" cy="445294"/>
          </a:xfrm>
          <a:prstGeom prst="bentConnector3">
            <a:avLst>
              <a:gd name="adj1" fmla="val 50000"/>
            </a:avLst>
          </a:prstGeom>
          <a:noFill/>
          <a:ln w="76200">
            <a:solidFill>
              <a:srgbClr val="002060"/>
            </a:solidFill>
            <a:miter lim="800000"/>
            <a:headEnd/>
            <a:tailEnd type="triangle" w="med" len="med"/>
          </a:ln>
        </p:spPr>
      </p:cxnSp>
      <p:pic>
        <p:nvPicPr>
          <p:cNvPr id="16" name="Picture 14" descr="stee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20580" y="3657601"/>
            <a:ext cx="956072" cy="130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cxnSp>
        <p:nvCxnSpPr>
          <p:cNvPr id="17" name="AutoShape 15"/>
          <p:cNvCxnSpPr>
            <a:cxnSpLocks noChangeShapeType="1"/>
          </p:cNvCxnSpPr>
          <p:nvPr/>
        </p:nvCxnSpPr>
        <p:spPr bwMode="auto">
          <a:xfrm>
            <a:off x="4031133" y="3771900"/>
            <a:ext cx="1289447" cy="539354"/>
          </a:xfrm>
          <a:prstGeom prst="bentConnector3">
            <a:avLst>
              <a:gd name="adj1" fmla="val 50000"/>
            </a:avLst>
          </a:prstGeom>
          <a:noFill/>
          <a:ln w="76200">
            <a:solidFill>
              <a:srgbClr val="002060"/>
            </a:solidFill>
            <a:miter lim="800000"/>
            <a:headEnd/>
            <a:tailEnd type="triangle" w="med" len="med"/>
          </a:ln>
        </p:spPr>
      </p:cxnSp>
      <p:cxnSp>
        <p:nvCxnSpPr>
          <p:cNvPr id="18" name="AutoShape 16"/>
          <p:cNvCxnSpPr>
            <a:cxnSpLocks noChangeShapeType="1"/>
          </p:cNvCxnSpPr>
          <p:nvPr/>
        </p:nvCxnSpPr>
        <p:spPr bwMode="auto">
          <a:xfrm>
            <a:off x="5305102" y="2475310"/>
            <a:ext cx="494109" cy="1182290"/>
          </a:xfrm>
          <a:prstGeom prst="bentConnector2">
            <a:avLst/>
          </a:prstGeom>
          <a:noFill/>
          <a:ln w="76200">
            <a:solidFill>
              <a:srgbClr val="002060"/>
            </a:solidFill>
            <a:miter lim="800000"/>
            <a:headEnd/>
            <a:tailEnd type="triangle" w="med" len="med"/>
          </a:ln>
        </p:spPr>
      </p:cxn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1358180" y="2457450"/>
            <a:ext cx="866775" cy="2308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dirty="0" err="1">
                <a:solidFill>
                  <a:srgbClr val="003300"/>
                </a:solidFill>
                <a:latin typeface="Cambria" pitchFamily="18" charset="0"/>
              </a:rPr>
              <a:t>Produ</a:t>
            </a:r>
            <a:r>
              <a:rPr lang="id-ID" sz="900" dirty="0">
                <a:solidFill>
                  <a:srgbClr val="003300"/>
                </a:solidFill>
                <a:latin typeface="Cambria" pitchFamily="18" charset="0"/>
              </a:rPr>
              <a:t>ction</a:t>
            </a:r>
            <a:endParaRPr lang="en-US" sz="900" dirty="0">
              <a:solidFill>
                <a:srgbClr val="003300"/>
              </a:solidFill>
              <a:latin typeface="Cambria" pitchFamily="18" charset="0"/>
            </a:endParaRP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3201268" y="4318643"/>
            <a:ext cx="923924" cy="21929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25" dirty="0">
                <a:solidFill>
                  <a:schemeClr val="tx2">
                    <a:lumMod val="75000"/>
                  </a:schemeClr>
                </a:solidFill>
              </a:rPr>
              <a:t>Lifting </a:t>
            </a:r>
            <a:r>
              <a:rPr lang="id-ID" sz="825" dirty="0">
                <a:solidFill>
                  <a:schemeClr val="tx2">
                    <a:lumMod val="75000"/>
                  </a:schemeClr>
                </a:solidFill>
              </a:rPr>
              <a:t>by </a:t>
            </a:r>
            <a:r>
              <a:rPr lang="en-US" sz="825" dirty="0">
                <a:solidFill>
                  <a:schemeClr val="tx2">
                    <a:lumMod val="75000"/>
                  </a:schemeClr>
                </a:solidFill>
              </a:rPr>
              <a:t>pip</a:t>
            </a:r>
            <a:r>
              <a:rPr lang="id-ID" sz="825" dirty="0">
                <a:solidFill>
                  <a:schemeClr val="tx2">
                    <a:lumMod val="75000"/>
                  </a:schemeClr>
                </a:solidFill>
              </a:rPr>
              <a:t>e</a:t>
            </a:r>
            <a:endParaRPr lang="en-US" sz="825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4268067" y="1392451"/>
            <a:ext cx="1868941" cy="2308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dirty="0">
                <a:solidFill>
                  <a:srgbClr val="003300"/>
                </a:solidFill>
                <a:latin typeface="Cambria" pitchFamily="18" charset="0"/>
              </a:rPr>
              <a:t>Lifting by</a:t>
            </a:r>
            <a:r>
              <a:rPr lang="id-ID" sz="900" dirty="0">
                <a:solidFill>
                  <a:srgbClr val="003300"/>
                </a:solidFill>
                <a:latin typeface="Cambria" pitchFamily="18" charset="0"/>
              </a:rPr>
              <a:t> vessel</a:t>
            </a:r>
            <a:r>
              <a:rPr lang="en-US" sz="900" dirty="0">
                <a:solidFill>
                  <a:srgbClr val="003300"/>
                </a:solidFill>
                <a:latin typeface="Cambria" pitchFamily="18" charset="0"/>
              </a:rPr>
              <a:t> </a:t>
            </a:r>
            <a:r>
              <a:rPr lang="id-ID" sz="900" dirty="0">
                <a:solidFill>
                  <a:srgbClr val="003300"/>
                </a:solidFill>
                <a:latin typeface="Cambria" pitchFamily="18" charset="0"/>
              </a:rPr>
              <a:t>(</a:t>
            </a:r>
            <a:r>
              <a:rPr lang="en-US" sz="900" dirty="0">
                <a:solidFill>
                  <a:srgbClr val="003300"/>
                </a:solidFill>
                <a:latin typeface="Cambria" pitchFamily="18" charset="0"/>
              </a:rPr>
              <a:t>Export</a:t>
            </a:r>
            <a:r>
              <a:rPr lang="id-ID" sz="900" dirty="0">
                <a:solidFill>
                  <a:srgbClr val="003300"/>
                </a:solidFill>
                <a:latin typeface="Cambria" pitchFamily="18" charset="0"/>
              </a:rPr>
              <a:t>)</a:t>
            </a:r>
            <a:endParaRPr lang="en-US" sz="900" dirty="0">
              <a:solidFill>
                <a:srgbClr val="003300"/>
              </a:solidFill>
              <a:latin typeface="Cambria" pitchFamily="18" charset="0"/>
            </a:endParaRP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243754" y="914400"/>
            <a:ext cx="966788" cy="2308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dirty="0">
                <a:solidFill>
                  <a:schemeClr val="tx2">
                    <a:lumMod val="75000"/>
                  </a:schemeClr>
                </a:solidFill>
              </a:rPr>
              <a:t>E</a:t>
            </a:r>
            <a:r>
              <a:rPr lang="id-ID" sz="900" dirty="0">
                <a:solidFill>
                  <a:schemeClr val="tx2">
                    <a:lumMod val="75000"/>
                  </a:schemeClr>
                </a:solidFill>
              </a:rPr>
              <a:t>x</a:t>
            </a:r>
            <a:r>
              <a:rPr lang="en-US" sz="900" dirty="0" err="1">
                <a:solidFill>
                  <a:schemeClr val="tx2">
                    <a:lumMod val="75000"/>
                  </a:schemeClr>
                </a:solidFill>
              </a:rPr>
              <a:t>plora</a:t>
            </a:r>
            <a:r>
              <a:rPr lang="id-ID" sz="900" dirty="0">
                <a:solidFill>
                  <a:schemeClr val="tx2">
                    <a:lumMod val="75000"/>
                  </a:schemeClr>
                </a:solidFill>
              </a:rPr>
              <a:t>tion</a:t>
            </a:r>
            <a:endParaRPr lang="en-US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5320580" y="4743450"/>
            <a:ext cx="952500" cy="2308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dirty="0">
                <a:solidFill>
                  <a:schemeClr val="tx2">
                    <a:lumMod val="75000"/>
                  </a:schemeClr>
                </a:solidFill>
              </a:rPr>
              <a:t>Refinery</a:t>
            </a:r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4268067" y="1828800"/>
            <a:ext cx="1914525" cy="2308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dirty="0">
                <a:solidFill>
                  <a:srgbClr val="003300"/>
                </a:solidFill>
                <a:latin typeface="Cambria" pitchFamily="18" charset="0"/>
              </a:rPr>
              <a:t>Lifting by</a:t>
            </a:r>
            <a:r>
              <a:rPr lang="id-ID" sz="900" dirty="0">
                <a:solidFill>
                  <a:srgbClr val="003300"/>
                </a:solidFill>
                <a:latin typeface="Cambria" pitchFamily="18" charset="0"/>
              </a:rPr>
              <a:t> vessel (</a:t>
            </a:r>
            <a:r>
              <a:rPr lang="en-US" sz="900" dirty="0" err="1">
                <a:solidFill>
                  <a:srgbClr val="003300"/>
                </a:solidFill>
                <a:latin typeface="Cambria" pitchFamily="18" charset="0"/>
              </a:rPr>
              <a:t>Domesti</a:t>
            </a:r>
            <a:r>
              <a:rPr lang="id-ID" sz="900" dirty="0">
                <a:solidFill>
                  <a:srgbClr val="003300"/>
                </a:solidFill>
                <a:latin typeface="Cambria" pitchFamily="18" charset="0"/>
              </a:rPr>
              <a:t>c)</a:t>
            </a:r>
            <a:endParaRPr lang="en-US" sz="900" dirty="0">
              <a:solidFill>
                <a:srgbClr val="003300"/>
              </a:solidFill>
              <a:latin typeface="Cambria" pitchFamily="18" charset="0"/>
            </a:endParaRPr>
          </a:p>
        </p:txBody>
      </p:sp>
      <p:sp>
        <p:nvSpPr>
          <p:cNvPr id="25" name="Text Box 23"/>
          <p:cNvSpPr txBox="1">
            <a:spLocks noChangeArrowheads="1"/>
          </p:cNvSpPr>
          <p:nvPr/>
        </p:nvSpPr>
        <p:spPr bwMode="auto">
          <a:xfrm>
            <a:off x="486642" y="4192801"/>
            <a:ext cx="952500" cy="2308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" dirty="0">
                <a:solidFill>
                  <a:schemeClr val="tx2">
                    <a:lumMod val="75000"/>
                  </a:schemeClr>
                </a:solidFill>
              </a:rPr>
              <a:t>E</a:t>
            </a:r>
            <a:r>
              <a:rPr lang="id-ID" sz="900" dirty="0">
                <a:solidFill>
                  <a:schemeClr val="tx2">
                    <a:lumMod val="75000"/>
                  </a:schemeClr>
                </a:solidFill>
              </a:rPr>
              <a:t>x</a:t>
            </a:r>
            <a:r>
              <a:rPr lang="en-US" sz="900" dirty="0" err="1">
                <a:solidFill>
                  <a:schemeClr val="tx2">
                    <a:lumMod val="75000"/>
                  </a:schemeClr>
                </a:solidFill>
              </a:rPr>
              <a:t>ploita</a:t>
            </a:r>
            <a:r>
              <a:rPr lang="id-ID" sz="900" dirty="0">
                <a:solidFill>
                  <a:schemeClr val="tx2">
                    <a:lumMod val="75000"/>
                  </a:schemeClr>
                </a:solidFill>
              </a:rPr>
              <a:t>tion</a:t>
            </a:r>
            <a:endParaRPr lang="en-US" sz="9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3215555" y="1885950"/>
            <a:ext cx="866775" cy="3231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500" b="1" dirty="0">
                <a:solidFill>
                  <a:srgbClr val="FF0000"/>
                </a:solidFill>
                <a:latin typeface="Cambria" pitchFamily="18" charset="0"/>
              </a:rPr>
              <a:t>Lifting</a:t>
            </a: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2658342" y="2743201"/>
            <a:ext cx="866775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>
                <a:solidFill>
                  <a:srgbClr val="FF0000"/>
                </a:solidFill>
                <a:latin typeface="Cambria" pitchFamily="18" charset="0"/>
              </a:rPr>
              <a:t>Lifting</a:t>
            </a:r>
          </a:p>
        </p:txBody>
      </p:sp>
      <p:sp>
        <p:nvSpPr>
          <p:cNvPr id="28" name="Title 1"/>
          <p:cNvSpPr txBox="1">
            <a:spLocks/>
          </p:cNvSpPr>
          <p:nvPr/>
        </p:nvSpPr>
        <p:spPr bwMode="auto">
          <a:xfrm>
            <a:off x="718338" y="0"/>
            <a:ext cx="5464969" cy="59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defTabSz="685800">
              <a:spcBef>
                <a:spcPct val="0"/>
              </a:spcBef>
              <a:defRPr/>
            </a:pPr>
            <a:endParaRPr lang="en-SG" sz="1650" b="1" dirty="0"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Cambria" pitchFamily="18" charset="0"/>
              <a:ea typeface="+mj-ea"/>
              <a:cs typeface="Arial" pitchFamily="34" charset="0"/>
            </a:endParaRPr>
          </a:p>
        </p:txBody>
      </p:sp>
      <p:pic>
        <p:nvPicPr>
          <p:cNvPr id="29" name="Picture 28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0" y="4743450"/>
            <a:ext cx="1221579" cy="410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363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5"/>
          <p:cNvSpPr txBox="1">
            <a:spLocks/>
          </p:cNvSpPr>
          <p:nvPr/>
        </p:nvSpPr>
        <p:spPr bwMode="auto">
          <a:xfrm>
            <a:off x="307181" y="888207"/>
            <a:ext cx="6172200" cy="361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id-ID" sz="1800" dirty="0">
                <a:latin typeface="Cambria" pitchFamily="18" charset="0"/>
              </a:rPr>
              <a:t>Point of delivery </a:t>
            </a:r>
            <a:r>
              <a:rPr lang="en-US" sz="1800" dirty="0" smtClean="0">
                <a:latin typeface="Cambria" pitchFamily="18" charset="0"/>
              </a:rPr>
              <a:t>is determined in the gas selling contract.</a:t>
            </a:r>
            <a:endParaRPr lang="en-US" sz="1800" dirty="0">
              <a:latin typeface="Cambria" pitchFamily="18" charset="0"/>
            </a:endParaRPr>
          </a:p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1800" dirty="0" smtClean="0">
                <a:latin typeface="Cambria" pitchFamily="18" charset="0"/>
              </a:rPr>
              <a:t>Usually, </a:t>
            </a:r>
            <a:r>
              <a:rPr lang="en-US" sz="1800" i="1" dirty="0" smtClean="0">
                <a:latin typeface="Cambria" pitchFamily="18" charset="0"/>
              </a:rPr>
              <a:t>point </a:t>
            </a:r>
            <a:r>
              <a:rPr lang="en-US" sz="1800" i="1" dirty="0">
                <a:latin typeface="Cambria" pitchFamily="18" charset="0"/>
              </a:rPr>
              <a:t>of delivery </a:t>
            </a:r>
            <a:r>
              <a:rPr lang="en-US" sz="1800" dirty="0" smtClean="0">
                <a:latin typeface="Cambria" pitchFamily="18" charset="0"/>
              </a:rPr>
              <a:t>is at the </a:t>
            </a:r>
            <a:r>
              <a:rPr lang="en-US" sz="1800" i="1" dirty="0" smtClean="0">
                <a:latin typeface="Cambria" pitchFamily="18" charset="0"/>
              </a:rPr>
              <a:t>Buyer</a:t>
            </a:r>
            <a:r>
              <a:rPr lang="en-US" sz="1800" dirty="0" smtClean="0">
                <a:latin typeface="Cambria" pitchFamily="18" charset="0"/>
              </a:rPr>
              <a:t> metering.</a:t>
            </a:r>
            <a:r>
              <a:rPr lang="id-ID" sz="1800" dirty="0" smtClean="0">
                <a:latin typeface="Cambria" pitchFamily="18" charset="0"/>
              </a:rPr>
              <a:t> </a:t>
            </a:r>
            <a:endParaRPr lang="en-US" sz="1800" dirty="0">
              <a:latin typeface="Cambria" pitchFamily="18" charset="0"/>
            </a:endParaRPr>
          </a:p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1800" dirty="0" smtClean="0">
                <a:latin typeface="Cambria" pitchFamily="18" charset="0"/>
              </a:rPr>
              <a:t>Gas selling price is determined in the gas selling contract</a:t>
            </a:r>
            <a:r>
              <a:rPr lang="id-ID" sz="1800" dirty="0" smtClean="0">
                <a:latin typeface="Cambria" pitchFamily="18" charset="0"/>
              </a:rPr>
              <a:t>, </a:t>
            </a:r>
            <a:r>
              <a:rPr lang="en-US" sz="1800" dirty="0" smtClean="0">
                <a:latin typeface="Cambria" pitchFamily="18" charset="0"/>
              </a:rPr>
              <a:t>usually by using market price formulation.</a:t>
            </a:r>
          </a:p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1800" dirty="0" smtClean="0">
                <a:latin typeface="Cambria" pitchFamily="18" charset="0"/>
              </a:rPr>
              <a:t>The buyer of gas is determined by SKK </a:t>
            </a:r>
            <a:r>
              <a:rPr lang="en-US" sz="1800" dirty="0" err="1" smtClean="0">
                <a:latin typeface="Cambria" pitchFamily="18" charset="0"/>
              </a:rPr>
              <a:t>Migas</a:t>
            </a:r>
            <a:r>
              <a:rPr lang="en-US" sz="1800" dirty="0" smtClean="0">
                <a:latin typeface="Cambria" pitchFamily="18" charset="0"/>
              </a:rPr>
              <a:t>, because the gas produced cannot be split between government’s share and company’s share.</a:t>
            </a:r>
          </a:p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sz="1800" dirty="0" smtClean="0">
                <a:latin typeface="Cambria" pitchFamily="18" charset="0"/>
              </a:rPr>
              <a:t>Gas </a:t>
            </a:r>
            <a:r>
              <a:rPr lang="en-US" sz="1800" dirty="0" smtClean="0">
                <a:latin typeface="Cambria" pitchFamily="18" charset="0"/>
              </a:rPr>
              <a:t>is mostly </a:t>
            </a:r>
            <a:r>
              <a:rPr lang="en-US" sz="1800" dirty="0" smtClean="0">
                <a:latin typeface="Cambria" pitchFamily="18" charset="0"/>
              </a:rPr>
              <a:t>exported </a:t>
            </a:r>
            <a:r>
              <a:rPr lang="en-US" sz="1800" dirty="0" smtClean="0">
                <a:latin typeface="Cambria" pitchFamily="18" charset="0"/>
              </a:rPr>
              <a:t>in the form of LNG (Liquefied Natural Gas). </a:t>
            </a:r>
          </a:p>
          <a:p>
            <a:pPr marL="342900" indent="-342900" algn="just"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q"/>
            </a:pPr>
            <a:endParaRPr lang="id-ID" sz="1800" dirty="0">
              <a:latin typeface="Cambria" pitchFamily="18" charset="0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92869" y="100012"/>
            <a:ext cx="6457950" cy="496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625" b="1" dirty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 </a:t>
            </a:r>
            <a:r>
              <a:rPr lang="en-US" altLang="en-US" sz="2625" b="1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Lifting</a:t>
            </a:r>
            <a:endParaRPr lang="en-US" altLang="en-US" sz="2625" b="1" dirty="0">
              <a:solidFill>
                <a:srgbClr val="0000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9" name="Picture 1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30" y="4743450"/>
            <a:ext cx="1221579" cy="410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928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FROSAI-E">
      <a:dk1>
        <a:sysClr val="windowText" lastClr="000000"/>
      </a:dk1>
      <a:lt1>
        <a:sysClr val="window" lastClr="FFFFFF"/>
      </a:lt1>
      <a:dk2>
        <a:srgbClr val="002855"/>
      </a:dk2>
      <a:lt2>
        <a:srgbClr val="E7E6E6"/>
      </a:lt2>
      <a:accent1>
        <a:srgbClr val="005A81"/>
      </a:accent1>
      <a:accent2>
        <a:srgbClr val="FDB813"/>
      </a:accent2>
      <a:accent3>
        <a:srgbClr val="AA9E97"/>
      </a:accent3>
      <a:accent4>
        <a:srgbClr val="F68B1F"/>
      </a:accent4>
      <a:accent5>
        <a:srgbClr val="DB4D64"/>
      </a:accent5>
      <a:accent6>
        <a:srgbClr val="D9D1C7"/>
      </a:accent6>
      <a:hlink>
        <a:srgbClr val="00A499"/>
      </a:hlink>
      <a:folHlink>
        <a:srgbClr val="005A8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FROSAI-E presentation template S" id="{1AD8747E-6146-480B-ABD8-6692CBFF99C6}" vid="{58C8C211-F01E-4013-A964-3605DA0240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14831</TotalTime>
  <Words>788</Words>
  <Application>Microsoft Office PowerPoint</Application>
  <PresentationFormat>Custom</PresentationFormat>
  <Paragraphs>91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Arial Black</vt:lpstr>
      <vt:lpstr>Book Antiqua</vt:lpstr>
      <vt:lpstr>Calibri</vt:lpstr>
      <vt:lpstr>Cambria</vt:lpstr>
      <vt:lpstr>Helvetica</vt:lpstr>
      <vt:lpstr>Tahoma</vt:lpstr>
      <vt:lpstr>Verdana</vt:lpstr>
      <vt:lpstr>Wingdings</vt:lpstr>
      <vt:lpstr>Office Theme</vt:lpstr>
      <vt:lpstr>Articles Concerning the Upstream and Midstream </vt:lpstr>
      <vt:lpstr>Intended Learning Outcomes </vt:lpstr>
      <vt:lpstr>Upstream and Midstream</vt:lpstr>
      <vt:lpstr>Valuation and measurement of petroleum (Indonesia)</vt:lpstr>
      <vt:lpstr>Valuation and measurement of petroleum (Uganda)</vt:lpstr>
      <vt:lpstr>How the Lifting is Done </vt:lpstr>
      <vt:lpstr>PowerPoint Presentation</vt:lpstr>
      <vt:lpstr>PIPELINE TRANSPORTATION – CRUDE OIL  </vt:lpstr>
      <vt:lpstr>PowerPoint Presentation</vt:lpstr>
      <vt:lpstr>PIPELINE TRANSPORTATION – NATURAL GAS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Fisher Agency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Annerie Pretorius</dc:creator>
  <cp:lastModifiedBy>rino leksono</cp:lastModifiedBy>
  <cp:revision>119</cp:revision>
  <dcterms:created xsi:type="dcterms:W3CDTF">2019-05-27T07:09:14Z</dcterms:created>
  <dcterms:modified xsi:type="dcterms:W3CDTF">2020-02-05T06:16:35Z</dcterms:modified>
</cp:coreProperties>
</file>