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4" r:id="rId3"/>
    <p:sldId id="261" r:id="rId4"/>
    <p:sldId id="266" r:id="rId5"/>
    <p:sldId id="267" r:id="rId6"/>
    <p:sldId id="268" r:id="rId7"/>
    <p:sldId id="265" r:id="rId8"/>
    <p:sldId id="269" r:id="rId9"/>
    <p:sldId id="263" r:id="rId10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0"/>
    <a:srgbClr val="002855"/>
    <a:srgbClr val="005A81"/>
    <a:srgbClr val="0E2142"/>
    <a:srgbClr val="FFFFFF"/>
    <a:srgbClr val="128B7D"/>
    <a:srgbClr val="FFFCF4"/>
    <a:srgbClr val="9B2C4E"/>
    <a:srgbClr val="AA9E97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58" autoAdjust="0"/>
    <p:restoredTop sz="96196" autoAdjust="0"/>
  </p:normalViewPr>
  <p:slideViewPr>
    <p:cSldViewPr snapToGrid="0" snapToObjects="1">
      <p:cViewPr>
        <p:scale>
          <a:sx n="128" d="100"/>
          <a:sy n="128" d="100"/>
        </p:scale>
        <p:origin x="-1354" y="-58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32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8.svg"/><Relationship Id="rId9" Type="http://schemas.openxmlformats.org/officeDocument/2006/relationships/image" Target="../media/image3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="" xmlns:a16="http://schemas.microsoft.com/office/drawing/2014/main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="" xmlns:a16="http://schemas.microsoft.com/office/drawing/2014/main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="" xmlns:a16="http://schemas.microsoft.com/office/drawing/2014/main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="" xmlns:a16="http://schemas.microsoft.com/office/drawing/2014/main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="" xmlns:a16="http://schemas.microsoft.com/office/drawing/2014/main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="" xmlns:a16="http://schemas.microsoft.com/office/drawing/2014/main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="" xmlns:a16="http://schemas.microsoft.com/office/drawing/2014/main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="" xmlns:a16="http://schemas.microsoft.com/office/drawing/2014/main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=""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=""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=""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="" xmlns:a16="http://schemas.microsoft.com/office/drawing/2014/main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="" xmlns:a16="http://schemas.microsoft.com/office/drawing/2014/main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=""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=""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=""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="" xmlns:a16="http://schemas.microsoft.com/office/drawing/2014/main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="" xmlns:a16="http://schemas.microsoft.com/office/drawing/2014/main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="" xmlns:a16="http://schemas.microsoft.com/office/drawing/2014/main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="" xmlns:a16="http://schemas.microsoft.com/office/drawing/2014/main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="" xmlns:a16="http://schemas.microsoft.com/office/drawing/2014/main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="" xmlns:a16="http://schemas.microsoft.com/office/drawing/2014/main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="" xmlns:a16="http://schemas.microsoft.com/office/drawing/2014/main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="" xmlns:a16="http://schemas.microsoft.com/office/drawing/2014/main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="" xmlns:a16="http://schemas.microsoft.com/office/drawing/2014/main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="" xmlns:a16="http://schemas.microsoft.com/office/drawing/2014/main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="" xmlns:a16="http://schemas.microsoft.com/office/drawing/2014/main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="" xmlns:a16="http://schemas.microsoft.com/office/drawing/2014/main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="" xmlns:a16="http://schemas.microsoft.com/office/drawing/2014/main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="" xmlns:a16="http://schemas.microsoft.com/office/drawing/2014/main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="" xmlns:a16="http://schemas.microsoft.com/office/drawing/2014/main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="" xmlns:a16="http://schemas.microsoft.com/office/drawing/2014/main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="" xmlns:a16="http://schemas.microsoft.com/office/drawing/2014/main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="" xmlns:a16="http://schemas.microsoft.com/office/drawing/2014/main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="" xmlns:a16="http://schemas.microsoft.com/office/drawing/2014/main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="" xmlns:a16="http://schemas.microsoft.com/office/drawing/2014/main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="" xmlns:a16="http://schemas.microsoft.com/office/drawing/2014/main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="" xmlns:a16="http://schemas.microsoft.com/office/drawing/2014/main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="" xmlns:a16="http://schemas.microsoft.com/office/drawing/2014/main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="" xmlns:a16="http://schemas.microsoft.com/office/drawing/2014/main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="" xmlns:a16="http://schemas.microsoft.com/office/drawing/2014/main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="" xmlns:a16="http://schemas.microsoft.com/office/drawing/2014/main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="" xmlns:a16="http://schemas.microsoft.com/office/drawing/2014/main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="" xmlns:a16="http://schemas.microsoft.com/office/drawing/2014/main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="" xmlns:a16="http://schemas.microsoft.com/office/drawing/2014/main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="" xmlns:a16="http://schemas.microsoft.com/office/drawing/2014/main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="" xmlns:a16="http://schemas.microsoft.com/office/drawing/2014/main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="" xmlns:a16="http://schemas.microsoft.com/office/drawing/2014/main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="" xmlns:a16="http://schemas.microsoft.com/office/drawing/2014/main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="" xmlns:a16="http://schemas.microsoft.com/office/drawing/2014/main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="" xmlns:a16="http://schemas.microsoft.com/office/drawing/2014/main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="" xmlns:a16="http://schemas.microsoft.com/office/drawing/2014/main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="" xmlns:a16="http://schemas.microsoft.com/office/drawing/2014/main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="" xmlns:a16="http://schemas.microsoft.com/office/drawing/2014/main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="" xmlns:a16="http://schemas.microsoft.com/office/drawing/2014/main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="" xmlns:a16="http://schemas.microsoft.com/office/drawing/2014/main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="" xmlns:a16="http://schemas.microsoft.com/office/drawing/2014/main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="" xmlns:a16="http://schemas.microsoft.com/office/drawing/2014/main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="" xmlns:a16="http://schemas.microsoft.com/office/drawing/2014/main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="" xmlns:a16="http://schemas.microsoft.com/office/drawing/2014/main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=""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=""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="" xmlns:a16="http://schemas.microsoft.com/office/drawing/2014/main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="" xmlns:a16="http://schemas.microsoft.com/office/drawing/2014/main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efinitions.uslegal.com/m/material-breach/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B51E4A9-788A-4FE2-8682-CC1A50F01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Intended learning objectives</a:t>
            </a:r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4AF66956-5C21-43BB-AC09-97299ECC92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5760660" cy="3143928"/>
          </a:xfrm>
        </p:spPr>
        <p:txBody>
          <a:bodyPr/>
          <a:lstStyle/>
          <a:p>
            <a:r>
              <a:rPr lang="en-ZA" dirty="0" smtClean="0"/>
              <a:t>To understand the concept of force majeure and its effect on a PSA</a:t>
            </a:r>
          </a:p>
          <a:p>
            <a:r>
              <a:rPr lang="en-ZA" dirty="0" smtClean="0"/>
              <a:t>To familiarise participants with the termination clause and its importance</a:t>
            </a:r>
          </a:p>
          <a:p>
            <a:r>
              <a:rPr lang="en-ZA" dirty="0" smtClean="0"/>
              <a:t>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514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2" y="205981"/>
            <a:ext cx="6135329" cy="725497"/>
          </a:xfrm>
        </p:spPr>
        <p:txBody>
          <a:bodyPr/>
          <a:lstStyle/>
          <a:p>
            <a:r>
              <a:rPr lang="en-ZA" dirty="0" smtClean="0"/>
              <a:t>Force </a:t>
            </a:r>
            <a:r>
              <a:rPr lang="en-ZA" dirty="0"/>
              <a:t>majeure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AC5656A-1DDB-420B-B201-39F54653CD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688" y="931479"/>
            <a:ext cx="5715925" cy="358573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Force majeure deals with unavoidable catastrophes that prevent or restrict either of the parties from performing the contract.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For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events to constitute force majeure, they must be </a:t>
            </a:r>
            <a:r>
              <a:rPr lang="en-GB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unforeseeable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GB" u="sng" dirty="0">
                <a:solidFill>
                  <a:schemeClr val="tx2">
                    <a:lumMod val="75000"/>
                    <a:lumOff val="25000"/>
                  </a:schemeClr>
                </a:solidFill>
              </a:rPr>
              <a:t>external to the parties </a:t>
            </a:r>
            <a:r>
              <a:rPr lang="en-GB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of the contract, and </a:t>
            </a:r>
            <a:r>
              <a:rPr lang="en-GB" u="sng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unavoidable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.  </a:t>
            </a:r>
            <a:r>
              <a:rPr lang="en-GB" sz="1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Source:</a:t>
            </a:r>
            <a:r>
              <a:rPr lang="en-GB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 </a:t>
            </a:r>
            <a:r>
              <a:rPr lang="en-GB" sz="13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(https</a:t>
            </a:r>
            <a:r>
              <a:rPr lang="en-GB" sz="13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://</a:t>
            </a:r>
            <a:r>
              <a:rPr lang="en-GB" sz="13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www.investopedia.com/terms/f/forcemajeure.asp)</a:t>
            </a:r>
            <a:endParaRPr lang="en-ZA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63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Force majeure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104406"/>
            <a:ext cx="6171843" cy="3398950"/>
          </a:xfrm>
        </p:spPr>
        <p:txBody>
          <a:bodyPr>
            <a:normAutofit fontScale="92500"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dirty="0" smtClean="0"/>
              <a:t>Examples of Force majeure events include:  </a:t>
            </a:r>
            <a:r>
              <a:rPr lang="en-GB" dirty="0"/>
              <a:t>Act of war, </a:t>
            </a:r>
            <a:r>
              <a:rPr lang="en-GB" dirty="0" smtClean="0"/>
              <a:t>hostility, insurrection, storm</a:t>
            </a:r>
            <a:r>
              <a:rPr lang="en-GB" dirty="0"/>
              <a:t>, flood, </a:t>
            </a:r>
            <a:r>
              <a:rPr lang="en-GB" dirty="0" smtClean="0"/>
              <a:t>earthquake, hurricane, tornado, tsunami, strikes, energy black outs, airport terrorist attack, </a:t>
            </a:r>
            <a:r>
              <a:rPr lang="en-GB" dirty="0" err="1" smtClean="0"/>
              <a:t>etc</a:t>
            </a:r>
            <a:r>
              <a:rPr lang="en-GB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Some PSAs list the events that amount to force majeure </a:t>
            </a:r>
            <a:r>
              <a:rPr lang="en-GB" dirty="0" err="1" smtClean="0"/>
              <a:t>eg</a:t>
            </a:r>
            <a:r>
              <a:rPr lang="en-GB" dirty="0" smtClean="0"/>
              <a:t> Uganda, while others simply make reference to the concept </a:t>
            </a:r>
            <a:r>
              <a:rPr lang="en-GB" dirty="0" err="1" smtClean="0"/>
              <a:t>eg</a:t>
            </a:r>
            <a:r>
              <a:rPr lang="en-GB" dirty="0" smtClean="0"/>
              <a:t> Kenya and Indonesia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Party affected by force majeure must notify other party and state the cause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Party must do everything reasonable to remove the cause and resume contract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614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Force majeure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ZA" u="sng" dirty="0" smtClean="0"/>
              <a:t>Effect on PSA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 smtClean="0"/>
              <a:t>Suspends performance by affected party of obligations under contract except those related to payments (royalty, </a:t>
            </a:r>
            <a:r>
              <a:rPr lang="en-GB" dirty="0"/>
              <a:t>annual charges, rent or </a:t>
            </a:r>
            <a:r>
              <a:rPr lang="en-GB" dirty="0" smtClean="0"/>
              <a:t>fees)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Contract period extended by amount of time force majeure event subsists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Does not terminate PSA (</a:t>
            </a:r>
            <a:r>
              <a:rPr lang="en-GB" i="1" dirty="0" smtClean="0"/>
              <a:t>exception in Kenya where parties may terminate PSA if force majeure event continues for a year</a:t>
            </a:r>
            <a:r>
              <a:rPr lang="en-GB" dirty="0" smtClean="0"/>
              <a:t>)</a:t>
            </a:r>
          </a:p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447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Termination Clause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62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Termination Clause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3257" y="931478"/>
            <a:ext cx="6171843" cy="3571877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Termination of a contract refers to ending the contract before the parties have fulfilled their obligations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terminating party must give the other party notice in writing </a:t>
            </a:r>
            <a:r>
              <a:rPr lang="en-GB" dirty="0" err="1" smtClean="0"/>
              <a:t>eg</a:t>
            </a:r>
            <a:r>
              <a:rPr lang="en-GB" dirty="0" smtClean="0"/>
              <a:t> Indonesia 90 days notice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Most PSAs list circumstances which may lead to its termination, these include if one party: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Feels that circumstances do not warrant continuation of petroleum operations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Commits a material breach of the PSA (</a:t>
            </a:r>
            <a:r>
              <a:rPr lang="en-GB" i="1" dirty="0" smtClean="0"/>
              <a:t>material </a:t>
            </a:r>
            <a:r>
              <a:rPr lang="en-GB" i="1" dirty="0"/>
              <a:t>breach is one that is significant enough to destroy the value of the </a:t>
            </a:r>
            <a:r>
              <a:rPr lang="en-GB" i="1" dirty="0" smtClean="0"/>
              <a:t>contract and gives the aggrieved party the right to sue for breach of contract</a:t>
            </a:r>
            <a:r>
              <a:rPr lang="en-GB" dirty="0" smtClean="0"/>
              <a:t>). </a:t>
            </a:r>
            <a:r>
              <a:rPr lang="en-GB" sz="1500" dirty="0" smtClean="0"/>
              <a:t>Source: </a:t>
            </a:r>
            <a:r>
              <a:rPr lang="en-GB" sz="1500" dirty="0" smtClean="0">
                <a:hlinkClick r:id="rId2"/>
              </a:rPr>
              <a:t>https://definitions.uslegal.com/m/material-breach/</a:t>
            </a:r>
            <a:endParaRPr lang="en-GB" sz="1500" dirty="0" smtClean="0"/>
          </a:p>
          <a:p>
            <a:endParaRPr lang="en-GB" sz="15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55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985A5986-CDBB-48E5-973C-B88ED1DD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Termination Clause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86EA70E9-63C8-4ED8-AD3B-ECA471DB40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860961"/>
            <a:ext cx="5013897" cy="365625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ZA" dirty="0" smtClean="0"/>
              <a:t>Fails to make a monetary payment required under the PSA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ZA" dirty="0" smtClean="0"/>
              <a:t>Violates materially or repeatedly the national laws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</a:t>
            </a:r>
            <a:r>
              <a:rPr lang="en-GB" dirty="0" smtClean="0"/>
              <a:t>ecomes </a:t>
            </a:r>
            <a:r>
              <a:rPr lang="en-GB" dirty="0"/>
              <a:t>bankrupt, is liquidated or </a:t>
            </a:r>
            <a:r>
              <a:rPr lang="en-GB" dirty="0" smtClean="0"/>
              <a:t>makes a  </a:t>
            </a:r>
            <a:r>
              <a:rPr lang="en-GB" dirty="0"/>
              <a:t>composition with </a:t>
            </a:r>
            <a:r>
              <a:rPr lang="en-GB" dirty="0" smtClean="0"/>
              <a:t>its creditors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Fails to provide or maintain a security required by the PSA</a:t>
            </a:r>
            <a:endParaRPr lang="en-ZA" dirty="0" smtClean="0"/>
          </a:p>
          <a:p>
            <a:r>
              <a:rPr lang="en-GB" dirty="0"/>
              <a:t>Termination does not extinguish rights, obligations liabilities accrued/incurred prior to termination</a:t>
            </a:r>
          </a:p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2997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Termination Clause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1569" y="1009403"/>
            <a:ext cx="595547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 a number of PSA the termination clause is skewed in favour of the government, for example:</a:t>
            </a:r>
          </a:p>
          <a:p>
            <a:endParaRPr lang="en-GB" dirty="0" smtClean="0"/>
          </a:p>
          <a:p>
            <a:pPr marL="693931" lvl="1" indent="-285750">
              <a:buFont typeface="Wingdings" panose="05000000000000000000" pitchFamily="2" charset="2"/>
              <a:buChar char="ü"/>
            </a:pPr>
            <a:r>
              <a:rPr lang="en-GB" dirty="0" smtClean="0"/>
              <a:t>Indonesia – Contractor who desires to terminate PSA must consult with </a:t>
            </a:r>
            <a:r>
              <a:rPr lang="en-GB" dirty="0" err="1" smtClean="0"/>
              <a:t>Pertamina</a:t>
            </a:r>
            <a:endParaRPr lang="en-GB" dirty="0" smtClean="0"/>
          </a:p>
          <a:p>
            <a:pPr marL="693931" lvl="1" indent="-285750">
              <a:buFont typeface="Wingdings" panose="05000000000000000000" pitchFamily="2" charset="2"/>
              <a:buChar char="ü"/>
            </a:pPr>
            <a:r>
              <a:rPr lang="en-GB" dirty="0" smtClean="0"/>
              <a:t>Uganda and Kenya – Right to terminate is reserved for the government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Note that contract law gives both parties the right to terminate a contract for a fundamental breach by the other party (</a:t>
            </a:r>
            <a:r>
              <a:rPr lang="en-GB" i="1" dirty="0" smtClean="0"/>
              <a:t>one party fails to perform an obligation which makes it impossible for the other party to carry out its responsibilities</a:t>
            </a:r>
            <a:r>
              <a:rPr lang="en-GB" dirty="0" smtClean="0"/>
              <a:t>)</a:t>
            </a:r>
          </a:p>
          <a:p>
            <a:r>
              <a:rPr lang="en-GB" b="1" i="1" dirty="0" smtClean="0"/>
              <a:t>Importance of termination clause</a:t>
            </a:r>
            <a:r>
              <a:rPr lang="en-GB" dirty="0" smtClean="0"/>
              <a:t>: </a:t>
            </a:r>
            <a:r>
              <a:rPr lang="en-GB" dirty="0"/>
              <a:t>possible </a:t>
            </a:r>
            <a:r>
              <a:rPr lang="en-GB" dirty="0" smtClean="0"/>
              <a:t>recommendation </a:t>
            </a:r>
            <a:r>
              <a:rPr lang="en-GB" dirty="0"/>
              <a:t>when audit findings reveal egregious breaches of the PSA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13797</TotalTime>
  <Words>494</Words>
  <Application>Microsoft Office PowerPoint</Application>
  <PresentationFormat>Custom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Intended learning objectives</vt:lpstr>
      <vt:lpstr>Force majeure </vt:lpstr>
      <vt:lpstr>Force majeure </vt:lpstr>
      <vt:lpstr>Force majeure </vt:lpstr>
      <vt:lpstr>Termination Clause</vt:lpstr>
      <vt:lpstr>Termination Clause</vt:lpstr>
      <vt:lpstr>Termination Clause</vt:lpstr>
      <vt:lpstr>Termination Clause</vt:lpstr>
      <vt:lpstr>PowerPoint Presentation</vt:lpstr>
    </vt:vector>
  </TitlesOfParts>
  <Company>Fisher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Sheilla Ngira</cp:lastModifiedBy>
  <cp:revision>95</cp:revision>
  <dcterms:created xsi:type="dcterms:W3CDTF">2019-05-27T07:09:14Z</dcterms:created>
  <dcterms:modified xsi:type="dcterms:W3CDTF">2020-02-05T06:36:53Z</dcterms:modified>
</cp:coreProperties>
</file>