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6" r:id="rId2"/>
    <p:sldId id="269" r:id="rId3"/>
    <p:sldId id="261" r:id="rId4"/>
    <p:sldId id="270" r:id="rId5"/>
    <p:sldId id="271" r:id="rId6"/>
    <p:sldId id="275" r:id="rId7"/>
    <p:sldId id="276" r:id="rId8"/>
    <p:sldId id="277" r:id="rId9"/>
    <p:sldId id="278" r:id="rId10"/>
    <p:sldId id="280" r:id="rId11"/>
    <p:sldId id="281" r:id="rId12"/>
    <p:sldId id="282" r:id="rId13"/>
    <p:sldId id="283" r:id="rId14"/>
    <p:sldId id="263" r:id="rId15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0"/>
    <a:srgbClr val="002855"/>
    <a:srgbClr val="005A81"/>
    <a:srgbClr val="0E2142"/>
    <a:srgbClr val="FFFFFF"/>
    <a:srgbClr val="128B7D"/>
    <a:srgbClr val="FFFCF4"/>
    <a:srgbClr val="9B2C4E"/>
    <a:srgbClr val="AA9E97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5" autoAdjust="0"/>
    <p:restoredTop sz="96196" autoAdjust="0"/>
  </p:normalViewPr>
  <p:slideViewPr>
    <p:cSldViewPr snapToGrid="0" snapToObjects="1">
      <p:cViewPr>
        <p:scale>
          <a:sx n="120" d="100"/>
          <a:sy n="120" d="100"/>
        </p:scale>
        <p:origin x="-1531" y="-24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xmlns="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xmlns="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xmlns="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xmlns="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xmlns="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:a16="http://schemas.microsoft.com/office/drawing/2014/main" xmlns="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:a16="http://schemas.microsoft.com/office/drawing/2014/main" xmlns="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xmlns="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xmlns="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xmlns="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xmlns="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xmlns="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xmlns="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xmlns="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xmlns="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xmlns="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xmlns="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xmlns="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xmlns="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xmlns="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xmlns="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xmlns="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xmlns="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xmlns="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xmlns="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xmlns="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xmlns="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:a16="http://schemas.microsoft.com/office/drawing/2014/main" xmlns="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xmlns="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xmlns="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xmlns="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xmlns="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xmlns="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xmlns="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:a16="http://schemas.microsoft.com/office/drawing/2014/main" xmlns="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:a16="http://schemas.microsoft.com/office/drawing/2014/main" xmlns="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xmlns="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xmlns="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xmlns="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xmlns="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xmlns="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xmlns="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xmlns="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xmlns="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xmlns="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xmlns="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xmlns="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xmlns="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xmlns="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xmlns="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:a16="http://schemas.microsoft.com/office/drawing/2014/main" xmlns="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xmlns="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:a16="http://schemas.microsoft.com/office/drawing/2014/main" xmlns="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:a16="http://schemas.microsoft.com/office/drawing/2014/main" xmlns="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xmlns="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xmlns="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xmlns="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xmlns="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xmlns="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732" y="2089151"/>
            <a:ext cx="3738623" cy="1714499"/>
          </a:xfrm>
        </p:spPr>
        <p:txBody>
          <a:bodyPr/>
          <a:lstStyle/>
          <a:p>
            <a:r>
              <a:rPr lang="en-GB" dirty="0"/>
              <a:t>DOMESTIC REQUIREMENTS AND LOCAL CONTENT</a:t>
            </a:r>
            <a:endParaRPr lang="en-ZA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xmlns="" id="{CF40E0B5-4350-4896-BBA3-37CB20D62B4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32733" y="3886200"/>
            <a:ext cx="3443748" cy="745177"/>
          </a:xfrm>
        </p:spPr>
        <p:txBody>
          <a:bodyPr>
            <a:normAutofit fontScale="40000" lnSpcReduction="20000"/>
          </a:bodyPr>
          <a:lstStyle/>
          <a:p>
            <a:r>
              <a:rPr lang="en-ZA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Presented at the AFROSAI-E/ WGEI PSA workshop 3-7 February 2020 Pretoria</a:t>
            </a:r>
          </a:p>
          <a:p>
            <a:endParaRPr lang="en-ZA" dirty="0" smtClean="0">
              <a:latin typeface="Arial Narrow" panose="020B0606020202030204" pitchFamily="34" charset="0"/>
            </a:endParaRPr>
          </a:p>
          <a:p>
            <a:r>
              <a:rPr lang="en-ZA" i="1" dirty="0" smtClean="0">
                <a:latin typeface="Arial Narrow" panose="020B0606020202030204" pitchFamily="34" charset="0"/>
              </a:rPr>
              <a:t>By </a:t>
            </a:r>
            <a:r>
              <a:rPr lang="en-ZA" i="1" dirty="0" err="1" smtClean="0">
                <a:latin typeface="Arial Narrow" panose="020B0606020202030204" pitchFamily="34" charset="0"/>
              </a:rPr>
              <a:t>Sheilla</a:t>
            </a:r>
            <a:r>
              <a:rPr lang="en-ZA" i="1" dirty="0" smtClean="0">
                <a:latin typeface="Arial Narrow" panose="020B0606020202030204" pitchFamily="34" charset="0"/>
              </a:rPr>
              <a:t> </a:t>
            </a:r>
            <a:r>
              <a:rPr lang="en-ZA" i="1" dirty="0" err="1" smtClean="0">
                <a:latin typeface="Arial Narrow" panose="020B0606020202030204" pitchFamily="34" charset="0"/>
              </a:rPr>
              <a:t>Ngira</a:t>
            </a:r>
            <a:endParaRPr lang="en-ZA" i="1" dirty="0" smtClean="0">
              <a:latin typeface="Arial Narrow" panose="020B0606020202030204" pitchFamily="34" charset="0"/>
            </a:endParaRPr>
          </a:p>
          <a:p>
            <a:endParaRPr lang="en-Z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675" y="4376055"/>
            <a:ext cx="1169720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562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goods and services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43257" y="1110343"/>
            <a:ext cx="5693596" cy="357447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 smtClean="0"/>
              <a:t>Some countries have regulations that govern procurement in the oil and gas industry </a:t>
            </a:r>
            <a:r>
              <a:rPr lang="en-GB" i="0" dirty="0" err="1" smtClean="0"/>
              <a:t>eg</a:t>
            </a:r>
            <a:r>
              <a:rPr lang="en-GB" i="0" dirty="0" smtClean="0"/>
              <a:t> Uganda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 smtClean="0"/>
              <a:t>Requirement for Contractor to utilise local goods and services (goods, services, businesses, suppliers, contractors, </a:t>
            </a:r>
            <a:r>
              <a:rPr lang="en-GB" i="0" dirty="0" err="1" smtClean="0"/>
              <a:t>etc</a:t>
            </a:r>
            <a:r>
              <a:rPr lang="en-GB" i="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 smtClean="0"/>
              <a:t>Contractor to ensure that sub-contractors fulfil this obligation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dirty="0" smtClean="0"/>
              <a:t>Condition that goods/services offered at conditions equally advantageous as other goods/services on </a:t>
            </a:r>
            <a:r>
              <a:rPr lang="en-GB" i="0" dirty="0"/>
              <a:t>the market (quality, price, availability, time and </a:t>
            </a:r>
            <a:r>
              <a:rPr lang="en-GB" i="0" dirty="0" smtClean="0"/>
              <a:t>quantity)</a:t>
            </a:r>
          </a:p>
          <a:p>
            <a:endParaRPr lang="en-GB" i="0" dirty="0" smtClean="0"/>
          </a:p>
          <a:p>
            <a:endParaRPr lang="en-GB" i="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376055"/>
            <a:ext cx="1069045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8542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goods and services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2827" y="1561605"/>
            <a:ext cx="56407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Contractor to provide periodic reports to Government on its use of local goods and </a:t>
            </a:r>
            <a:r>
              <a:rPr lang="en-GB" dirty="0" smtClean="0"/>
              <a:t>services</a:t>
            </a:r>
          </a:p>
          <a:p>
            <a:endParaRPr lang="en-GB" dirty="0" smtClean="0"/>
          </a:p>
          <a:p>
            <a:r>
              <a:rPr lang="en-GB" u="sng" dirty="0" smtClean="0"/>
              <a:t>Rationale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Enable </a:t>
            </a:r>
            <a:r>
              <a:rPr lang="en-GB" dirty="0"/>
              <a:t>local businesses to gain </a:t>
            </a:r>
            <a:r>
              <a:rPr lang="en-GB" dirty="0" smtClean="0"/>
              <a:t>skills </a:t>
            </a:r>
            <a:r>
              <a:rPr lang="en-GB" dirty="0"/>
              <a:t>and </a:t>
            </a:r>
            <a:r>
              <a:rPr lang="en-GB" dirty="0" smtClean="0"/>
              <a:t>experience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Support local businesses to become competitive on the international market</a:t>
            </a:r>
          </a:p>
          <a:p>
            <a:endParaRPr lang="en-GB" dirty="0" smtClean="0"/>
          </a:p>
          <a:p>
            <a:r>
              <a:rPr lang="en-GB" u="sng" dirty="0" smtClean="0"/>
              <a:t>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Definitions not clear: </a:t>
            </a:r>
          </a:p>
          <a:p>
            <a:pPr marL="342900" indent="-342900">
              <a:buFont typeface="+mj-lt"/>
              <a:buAutoNum type="alphaLcParenR"/>
            </a:pPr>
            <a:r>
              <a:rPr lang="en-GB" dirty="0" smtClean="0"/>
              <a:t>national/local companies (registration vs shareholding)</a:t>
            </a:r>
          </a:p>
          <a:p>
            <a:pPr marL="342900" indent="-342900">
              <a:buFont typeface="+mj-lt"/>
              <a:buAutoNum type="alphaLcParenR"/>
            </a:pPr>
            <a:r>
              <a:rPr lang="en-GB" dirty="0" smtClean="0"/>
              <a:t>local goods/services not clear (manufactured within vs in the country at the time)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4622800"/>
            <a:ext cx="1003300" cy="419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368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05981"/>
            <a:ext cx="5452258" cy="725497"/>
          </a:xfrm>
        </p:spPr>
        <p:txBody>
          <a:bodyPr/>
          <a:lstStyle/>
          <a:p>
            <a:r>
              <a:rPr lang="en-GB" dirty="0"/>
              <a:t>Local goods and services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 smtClean="0"/>
              <a:t>Issues</a:t>
            </a:r>
          </a:p>
          <a:p>
            <a:r>
              <a:rPr lang="en-GB" dirty="0" smtClean="0"/>
              <a:t>No targets set therefore difficult to evaluate performance </a:t>
            </a:r>
            <a:r>
              <a:rPr lang="en-GB" dirty="0" err="1" smtClean="0"/>
              <a:t>eg</a:t>
            </a:r>
            <a:r>
              <a:rPr lang="en-GB" dirty="0"/>
              <a:t> Kenya ‘ </a:t>
            </a:r>
            <a:r>
              <a:rPr lang="en-GB" i="1" dirty="0" smtClean="0"/>
              <a:t>to </a:t>
            </a:r>
            <a:r>
              <a:rPr lang="en-GB" i="1" dirty="0"/>
              <a:t>the satisfaction of the A</a:t>
            </a:r>
            <a:r>
              <a:rPr lang="en-GB" i="1" dirty="0" smtClean="0"/>
              <a:t>uthority</a:t>
            </a:r>
            <a:r>
              <a:rPr lang="en-GB" dirty="0" smtClean="0"/>
              <a:t>’</a:t>
            </a:r>
          </a:p>
          <a:p>
            <a:r>
              <a:rPr lang="en-GB" dirty="0" smtClean="0"/>
              <a:t>No sanctions for non-compliance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 smtClean="0"/>
              <a:t>Risks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Contractor may procure goods/services from companies that are 100% foreign owned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Goods maybe supplied by local businesses, but imported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376055"/>
            <a:ext cx="1069045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713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Assignment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Share your experience of local content audit:</a:t>
            </a:r>
          </a:p>
          <a:p>
            <a:pPr marL="514350" indent="-514350">
              <a:buFont typeface="+mj-lt"/>
              <a:buAutoNum type="alphaLcPeriod"/>
            </a:pPr>
            <a:r>
              <a:rPr lang="en-GB" sz="2800" dirty="0" smtClean="0"/>
              <a:t>Findings</a:t>
            </a:r>
          </a:p>
          <a:p>
            <a:pPr marL="514350" indent="-514350">
              <a:buFont typeface="+mj-lt"/>
              <a:buAutoNum type="alphaLcPeriod"/>
            </a:pPr>
            <a:r>
              <a:rPr lang="en-GB" sz="2800" dirty="0" smtClean="0"/>
              <a:t>Challenges</a:t>
            </a:r>
            <a:endParaRPr lang="en-GB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376055"/>
            <a:ext cx="1069045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4670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4597400"/>
            <a:ext cx="977899" cy="425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Intended learning Outcomes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Participants should gain </a:t>
            </a:r>
            <a:r>
              <a:rPr lang="en-GB" dirty="0"/>
              <a:t>insight into the domestic requirement </a:t>
            </a:r>
            <a:r>
              <a:rPr lang="en-GB" dirty="0" smtClean="0"/>
              <a:t>provision of a PSA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U</a:t>
            </a:r>
            <a:r>
              <a:rPr lang="en-GB" dirty="0" smtClean="0"/>
              <a:t>nderstand </a:t>
            </a:r>
            <a:r>
              <a:rPr lang="en-GB" dirty="0"/>
              <a:t>the </a:t>
            </a:r>
            <a:r>
              <a:rPr lang="en-GB" dirty="0" smtClean="0"/>
              <a:t>local </a:t>
            </a:r>
            <a:r>
              <a:rPr lang="en-GB" dirty="0"/>
              <a:t>content provisions </a:t>
            </a:r>
            <a:r>
              <a:rPr lang="en-GB" dirty="0" smtClean="0"/>
              <a:t>and </a:t>
            </a:r>
            <a:r>
              <a:rPr lang="en-GB" dirty="0"/>
              <a:t>the issues related to </a:t>
            </a:r>
            <a:r>
              <a:rPr lang="en-GB" dirty="0" smtClean="0"/>
              <a:t>them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Identify </a:t>
            </a:r>
            <a:r>
              <a:rPr lang="en-GB" dirty="0"/>
              <a:t>potential risks in these areas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521" y="4376055"/>
            <a:ext cx="1252847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807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Domestic Requirements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Government may take part of the crude oil to which the </a:t>
            </a:r>
            <a:r>
              <a:rPr lang="en-GB" dirty="0" smtClean="0"/>
              <a:t>Contractor </a:t>
            </a:r>
            <a:r>
              <a:rPr lang="en-GB" dirty="0"/>
              <a:t>is entitled for the country’s domestic </a:t>
            </a:r>
            <a:r>
              <a:rPr lang="en-GB" dirty="0" smtClean="0"/>
              <a:t>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quantity of crude oil taken maybe capped at a maximum, for example Indonesia and Kenya (using a formula) or unlimited for example Uganda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 for Government to give advance notice to the Contractor </a:t>
            </a:r>
            <a:r>
              <a:rPr lang="en-GB" dirty="0" err="1" smtClean="0"/>
              <a:t>eg</a:t>
            </a:r>
            <a:r>
              <a:rPr lang="en-GB" dirty="0" smtClean="0"/>
              <a:t> Kenya 90 days prior to beginning of calendar year, Uganda 90 days prior to 6 months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Z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376055"/>
            <a:ext cx="1069045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1404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Domestic Requirements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1163782"/>
            <a:ext cx="6171843" cy="3611214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Government reimburses the Contractor at a pre-determined price for example Indonesia 25% of the average price of oil, Uganda market price taking into account international price of oil</a:t>
            </a:r>
          </a:p>
          <a:p>
            <a:pPr marL="0" indent="0">
              <a:buNone/>
            </a:pPr>
            <a:r>
              <a:rPr lang="en-GB" u="sng" dirty="0" smtClean="0"/>
              <a:t>Rationale</a:t>
            </a:r>
          </a:p>
          <a:p>
            <a:pPr marL="0" indent="0">
              <a:buNone/>
            </a:pPr>
            <a:r>
              <a:rPr lang="en-GB" dirty="0" smtClean="0"/>
              <a:t>To meet domestic petroleum requirements</a:t>
            </a:r>
          </a:p>
          <a:p>
            <a:pPr marL="0" indent="0">
              <a:buNone/>
            </a:pPr>
            <a:r>
              <a:rPr lang="en-GB" u="sng" dirty="0" smtClean="0"/>
              <a:t>Issues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Difference between Government and Contractor calculations</a:t>
            </a:r>
          </a:p>
          <a:p>
            <a:pPr marL="0" indent="0">
              <a:buNone/>
            </a:pPr>
            <a:r>
              <a:rPr lang="en-GB" u="sng" dirty="0" smtClean="0"/>
              <a:t>Risk</a:t>
            </a:r>
          </a:p>
          <a:p>
            <a:pPr marL="0" indent="0">
              <a:buNone/>
            </a:pPr>
            <a:r>
              <a:rPr lang="en-GB" dirty="0" smtClean="0"/>
              <a:t>Contractor may not/under deliver the required quantity of petroleum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584700"/>
            <a:ext cx="1069045" cy="412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5647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Content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Focus on the use of local resources and manpower</a:t>
            </a:r>
          </a:p>
          <a:p>
            <a:r>
              <a:rPr lang="en-GB" dirty="0" smtClean="0"/>
              <a:t>Some countries have local content policies, laws and regulations</a:t>
            </a:r>
          </a:p>
          <a:p>
            <a:r>
              <a:rPr lang="en-GB" dirty="0" smtClean="0"/>
              <a:t>Designed to give the host country other benefits in addition to the revenues from petroleum  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376055"/>
            <a:ext cx="1069045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9215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Training, Research and Employment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973777"/>
            <a:ext cx="6171843" cy="3912919"/>
          </a:xfrm>
        </p:spPr>
        <p:txBody>
          <a:bodyPr/>
          <a:lstStyle/>
          <a:p>
            <a:r>
              <a:rPr lang="en-GB" dirty="0"/>
              <a:t>Contractor is required to train and employ (in labour, administrative and management positions) qualified nationals </a:t>
            </a:r>
            <a:r>
              <a:rPr lang="en-GB" dirty="0" err="1"/>
              <a:t>eg</a:t>
            </a:r>
            <a:r>
              <a:rPr lang="en-GB" dirty="0"/>
              <a:t> Indonesia, Uganda, Kenya</a:t>
            </a:r>
          </a:p>
          <a:p>
            <a:r>
              <a:rPr lang="en-GB" dirty="0"/>
              <a:t>Government employees maybe seconded to Contractor for on job training</a:t>
            </a:r>
          </a:p>
          <a:p>
            <a:r>
              <a:rPr lang="en-GB" dirty="0"/>
              <a:t>Contractor to contribute annually to a training/ research </a:t>
            </a:r>
            <a:r>
              <a:rPr lang="en-GB" dirty="0" smtClean="0"/>
              <a:t>fund </a:t>
            </a:r>
            <a:r>
              <a:rPr lang="en-GB" dirty="0" err="1" smtClean="0"/>
              <a:t>eg</a:t>
            </a:r>
            <a:r>
              <a:rPr lang="en-GB" dirty="0" smtClean="0"/>
              <a:t> Uganda Contractor to pay to Government;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151" y="3503222"/>
            <a:ext cx="5450774" cy="126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4667250"/>
            <a:ext cx="901700" cy="43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976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Training, Research and Employment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1039091"/>
            <a:ext cx="4286944" cy="3478123"/>
          </a:xfrm>
        </p:spPr>
        <p:txBody>
          <a:bodyPr>
            <a:normAutofit/>
          </a:bodyPr>
          <a:lstStyle/>
          <a:p>
            <a:r>
              <a:rPr lang="en-GB" dirty="0"/>
              <a:t>Training costs are considered contract expenses and therefore </a:t>
            </a:r>
            <a:r>
              <a:rPr lang="en-GB" dirty="0" smtClean="0"/>
              <a:t>recoverable</a:t>
            </a:r>
          </a:p>
          <a:p>
            <a:pPr marL="0" indent="0">
              <a:buNone/>
            </a:pPr>
            <a:r>
              <a:rPr lang="en-GB" u="sng" dirty="0" smtClean="0"/>
              <a:t>Rationale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Develop the country’s human resource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 smtClean="0"/>
              <a:t>Create jobs for the citizens</a:t>
            </a:r>
          </a:p>
          <a:p>
            <a:pPr marL="0" indent="0">
              <a:buNone/>
            </a:pPr>
            <a:r>
              <a:rPr lang="en-GB" u="sng" dirty="0" smtClean="0"/>
              <a:t>Issues</a:t>
            </a:r>
          </a:p>
          <a:p>
            <a:r>
              <a:rPr lang="en-GB" dirty="0" smtClean="0"/>
              <a:t>Provisions do not set targets to be met (</a:t>
            </a:r>
            <a:r>
              <a:rPr lang="en-GB" dirty="0" err="1" smtClean="0"/>
              <a:t>eg</a:t>
            </a:r>
            <a:r>
              <a:rPr lang="en-GB" dirty="0" smtClean="0"/>
              <a:t> percentage of workforce per category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603750"/>
            <a:ext cx="1066800" cy="476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155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Training, Research and Employment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Absence of sanctions for non-compliance</a:t>
            </a:r>
          </a:p>
          <a:p>
            <a:r>
              <a:rPr lang="en-GB" dirty="0" smtClean="0"/>
              <a:t>Requires extensive follow up and coordination by government agencies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u="sng" dirty="0" smtClean="0"/>
              <a:t>Risks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Contractor may employ expatriates in high paying positions and recruit nationals for low paying positions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Trained nationals may not be absorbed by the contractor(s)/industry</a:t>
            </a:r>
          </a:p>
          <a:p>
            <a:pPr marL="0" indent="0">
              <a:buNone/>
            </a:pPr>
            <a:endParaRPr lang="en-GB" u="sng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4517214"/>
            <a:ext cx="906925" cy="460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164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Local goods and services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4" y="4376055"/>
            <a:ext cx="1069045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4052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14513</TotalTime>
  <Words>567</Words>
  <Application>Microsoft Office PowerPoint</Application>
  <PresentationFormat>Custom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DOMESTIC REQUIREMENTS AND LOCAL CONTENT</vt:lpstr>
      <vt:lpstr>Intended learning Outcomes</vt:lpstr>
      <vt:lpstr>Domestic Requirements</vt:lpstr>
      <vt:lpstr>Domestic Requirements</vt:lpstr>
      <vt:lpstr>Local Content</vt:lpstr>
      <vt:lpstr>Training, Research and Employment</vt:lpstr>
      <vt:lpstr>Training, Research and Employment</vt:lpstr>
      <vt:lpstr>Training, Research and Employment</vt:lpstr>
      <vt:lpstr>Local goods and services</vt:lpstr>
      <vt:lpstr>Local goods and services</vt:lpstr>
      <vt:lpstr>Local goods and services</vt:lpstr>
      <vt:lpstr>Local goods and services</vt:lpstr>
      <vt:lpstr>Assignment</vt:lpstr>
      <vt:lpstr>PowerPoint Presentation</vt:lpstr>
    </vt:vector>
  </TitlesOfParts>
  <Company>Fisher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Sheilla Ngira</cp:lastModifiedBy>
  <cp:revision>111</cp:revision>
  <dcterms:created xsi:type="dcterms:W3CDTF">2019-05-27T07:09:14Z</dcterms:created>
  <dcterms:modified xsi:type="dcterms:W3CDTF">2020-02-05T06:37:10Z</dcterms:modified>
</cp:coreProperties>
</file>