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0"/>
  </p:notesMasterIdLst>
  <p:handoutMasterIdLst>
    <p:handoutMasterId r:id="rId61"/>
  </p:handoutMasterIdLst>
  <p:sldIdLst>
    <p:sldId id="256" r:id="rId2"/>
    <p:sldId id="257" r:id="rId3"/>
    <p:sldId id="258" r:id="rId4"/>
    <p:sldId id="260" r:id="rId5"/>
    <p:sldId id="259" r:id="rId6"/>
    <p:sldId id="261" r:id="rId7"/>
    <p:sldId id="314" r:id="rId8"/>
    <p:sldId id="262"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82" r:id="rId28"/>
    <p:sldId id="284" r:id="rId29"/>
    <p:sldId id="285" r:id="rId30"/>
    <p:sldId id="286" r:id="rId31"/>
    <p:sldId id="287" r:id="rId32"/>
    <p:sldId id="288" r:id="rId33"/>
    <p:sldId id="289" r:id="rId34"/>
    <p:sldId id="290" r:id="rId35"/>
    <p:sldId id="291"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292" r:id="rId51"/>
    <p:sldId id="307" r:id="rId52"/>
    <p:sldId id="308" r:id="rId53"/>
    <p:sldId id="309" r:id="rId54"/>
    <p:sldId id="310" r:id="rId55"/>
    <p:sldId id="313" r:id="rId56"/>
    <p:sldId id="311" r:id="rId57"/>
    <p:sldId id="312" r:id="rId58"/>
    <p:sldId id="315" r:id="rId59"/>
  </p:sldIdLst>
  <p:sldSz cx="9144000" cy="6858000" type="screen4x3"/>
  <p:notesSz cx="6797675" cy="9928225"/>
  <p:defaultTextStyle>
    <a:defPPr>
      <a:defRPr lang="en-GB"/>
    </a:defPPr>
    <a:lvl1pPr algn="l" rtl="0" fontAlgn="base">
      <a:spcBef>
        <a:spcPct val="20000"/>
      </a:spcBef>
      <a:spcAft>
        <a:spcPct val="0"/>
      </a:spcAft>
      <a:buChar char="•"/>
      <a:defRPr sz="2800" kern="1200">
        <a:solidFill>
          <a:schemeClr val="bg1"/>
        </a:solidFill>
        <a:latin typeface="Arial" charset="0"/>
        <a:ea typeface="+mn-ea"/>
        <a:cs typeface="+mn-cs"/>
      </a:defRPr>
    </a:lvl1pPr>
    <a:lvl2pPr marL="457200" algn="l" rtl="0" fontAlgn="base">
      <a:spcBef>
        <a:spcPct val="20000"/>
      </a:spcBef>
      <a:spcAft>
        <a:spcPct val="0"/>
      </a:spcAft>
      <a:buChar char="•"/>
      <a:defRPr sz="2800" kern="1200">
        <a:solidFill>
          <a:schemeClr val="bg1"/>
        </a:solidFill>
        <a:latin typeface="Arial" charset="0"/>
        <a:ea typeface="+mn-ea"/>
        <a:cs typeface="+mn-cs"/>
      </a:defRPr>
    </a:lvl2pPr>
    <a:lvl3pPr marL="914400" algn="l" rtl="0" fontAlgn="base">
      <a:spcBef>
        <a:spcPct val="20000"/>
      </a:spcBef>
      <a:spcAft>
        <a:spcPct val="0"/>
      </a:spcAft>
      <a:buChar char="•"/>
      <a:defRPr sz="2800" kern="1200">
        <a:solidFill>
          <a:schemeClr val="bg1"/>
        </a:solidFill>
        <a:latin typeface="Arial" charset="0"/>
        <a:ea typeface="+mn-ea"/>
        <a:cs typeface="+mn-cs"/>
      </a:defRPr>
    </a:lvl3pPr>
    <a:lvl4pPr marL="1371600" algn="l" rtl="0" fontAlgn="base">
      <a:spcBef>
        <a:spcPct val="20000"/>
      </a:spcBef>
      <a:spcAft>
        <a:spcPct val="0"/>
      </a:spcAft>
      <a:buChar char="•"/>
      <a:defRPr sz="2800" kern="1200">
        <a:solidFill>
          <a:schemeClr val="bg1"/>
        </a:solidFill>
        <a:latin typeface="Arial" charset="0"/>
        <a:ea typeface="+mn-ea"/>
        <a:cs typeface="+mn-cs"/>
      </a:defRPr>
    </a:lvl4pPr>
    <a:lvl5pPr marL="1828800" algn="l" rtl="0" fontAlgn="base">
      <a:spcBef>
        <a:spcPct val="20000"/>
      </a:spcBef>
      <a:spcAft>
        <a:spcPct val="0"/>
      </a:spcAft>
      <a:buChar char="•"/>
      <a:defRPr sz="2800" kern="1200">
        <a:solidFill>
          <a:schemeClr val="bg1"/>
        </a:solidFill>
        <a:latin typeface="Arial" charset="0"/>
        <a:ea typeface="+mn-ea"/>
        <a:cs typeface="+mn-cs"/>
      </a:defRPr>
    </a:lvl5pPr>
    <a:lvl6pPr marL="2286000" algn="l" defTabSz="914400" rtl="0" eaLnBrk="1" latinLnBrk="0" hangingPunct="1">
      <a:defRPr sz="2800" kern="1200">
        <a:solidFill>
          <a:schemeClr val="bg1"/>
        </a:solidFill>
        <a:latin typeface="Arial" charset="0"/>
        <a:ea typeface="+mn-ea"/>
        <a:cs typeface="+mn-cs"/>
      </a:defRPr>
    </a:lvl6pPr>
    <a:lvl7pPr marL="2743200" algn="l" defTabSz="914400" rtl="0" eaLnBrk="1" latinLnBrk="0" hangingPunct="1">
      <a:defRPr sz="2800" kern="1200">
        <a:solidFill>
          <a:schemeClr val="bg1"/>
        </a:solidFill>
        <a:latin typeface="Arial" charset="0"/>
        <a:ea typeface="+mn-ea"/>
        <a:cs typeface="+mn-cs"/>
      </a:defRPr>
    </a:lvl7pPr>
    <a:lvl8pPr marL="3200400" algn="l" defTabSz="914400" rtl="0" eaLnBrk="1" latinLnBrk="0" hangingPunct="1">
      <a:defRPr sz="2800" kern="1200">
        <a:solidFill>
          <a:schemeClr val="bg1"/>
        </a:solidFill>
        <a:latin typeface="Arial" charset="0"/>
        <a:ea typeface="+mn-ea"/>
        <a:cs typeface="+mn-cs"/>
      </a:defRPr>
    </a:lvl8pPr>
    <a:lvl9pPr marL="3657600" algn="l" defTabSz="914400" rtl="0" eaLnBrk="1" latinLnBrk="0" hangingPunct="1">
      <a:defRPr sz="2800" kern="1200">
        <a:solidFill>
          <a:schemeClr val="bg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BE86"/>
    <a:srgbClr val="910118"/>
    <a:srgbClr val="4343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737" autoAdjust="0"/>
  </p:normalViewPr>
  <p:slideViewPr>
    <p:cSldViewPr>
      <p:cViewPr>
        <p:scale>
          <a:sx n="96" d="100"/>
          <a:sy n="96" d="100"/>
        </p:scale>
        <p:origin x="-960" y="-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200">
                <a:solidFill>
                  <a:schemeClr val="tx1"/>
                </a:solidFill>
                <a:latin typeface="Times New Roman" pitchFamily="18" charset="0"/>
              </a:defRPr>
            </a:lvl1pPr>
          </a:lstStyle>
          <a:p>
            <a:endParaRPr lang="nb-NO" altLang="nb-NO"/>
          </a:p>
        </p:txBody>
      </p:sp>
      <p:sp>
        <p:nvSpPr>
          <p:cNvPr id="8195"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200">
                <a:solidFill>
                  <a:schemeClr val="tx1"/>
                </a:solidFill>
                <a:latin typeface="Times New Roman" pitchFamily="18" charset="0"/>
              </a:defRPr>
            </a:lvl1pPr>
          </a:lstStyle>
          <a:p>
            <a:endParaRPr lang="nb-NO" altLang="nb-NO"/>
          </a:p>
        </p:txBody>
      </p:sp>
      <p:sp>
        <p:nvSpPr>
          <p:cNvPr id="8196" name="Rectangle 4"/>
          <p:cNvSpPr>
            <a:spLocks noGrp="1" noChangeArrowheads="1"/>
          </p:cNvSpPr>
          <p:nvPr>
            <p:ph type="ftr" sz="quarter" idx="2"/>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FontTx/>
              <a:buNone/>
              <a:defRPr sz="1200">
                <a:solidFill>
                  <a:schemeClr val="tx1"/>
                </a:solidFill>
                <a:latin typeface="Times New Roman" pitchFamily="18" charset="0"/>
              </a:defRPr>
            </a:lvl1pPr>
          </a:lstStyle>
          <a:p>
            <a:endParaRPr lang="nb-NO" altLang="nb-NO"/>
          </a:p>
        </p:txBody>
      </p:sp>
      <p:sp>
        <p:nvSpPr>
          <p:cNvPr id="8197" name="Rectangle 5"/>
          <p:cNvSpPr>
            <a:spLocks noGrp="1" noChangeArrowheads="1"/>
          </p:cNvSpPr>
          <p:nvPr>
            <p:ph type="sldNum" sz="quarter" idx="3"/>
          </p:nvPr>
        </p:nvSpPr>
        <p:spPr bwMode="auto">
          <a:xfrm>
            <a:off x="3849688"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FontTx/>
              <a:buNone/>
              <a:defRPr sz="1200">
                <a:solidFill>
                  <a:schemeClr val="tx1"/>
                </a:solidFill>
                <a:latin typeface="Times New Roman" pitchFamily="18" charset="0"/>
              </a:defRPr>
            </a:lvl1pPr>
          </a:lstStyle>
          <a:p>
            <a:fld id="{C93FF95B-2675-4CCF-95C1-D4DED3FEE054}" type="slidenum">
              <a:rPr lang="nb-NO" altLang="nb-NO"/>
              <a:pPr/>
              <a:t>‹#›</a:t>
            </a:fld>
            <a:endParaRPr lang="nb-NO" altLang="nb-NO"/>
          </a:p>
        </p:txBody>
      </p:sp>
    </p:spTree>
    <p:extLst>
      <p:ext uri="{BB962C8B-B14F-4D97-AF65-F5344CB8AC3E}">
        <p14:creationId xmlns:p14="http://schemas.microsoft.com/office/powerpoint/2010/main" val="934466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FontTx/>
              <a:buNone/>
              <a:defRPr sz="1200"/>
            </a:lvl1pPr>
          </a:lstStyle>
          <a:p>
            <a:endParaRPr lang="en-GB" altLang="nb-NO"/>
          </a:p>
        </p:txBody>
      </p:sp>
      <p:sp>
        <p:nvSpPr>
          <p:cNvPr id="4099" name="Rectangle 3"/>
          <p:cNvSpPr>
            <a:spLocks noGrp="1" noChangeArrowheads="1"/>
          </p:cNvSpPr>
          <p:nvPr>
            <p:ph type="dt" idx="1"/>
          </p:nvPr>
        </p:nvSpPr>
        <p:spPr bwMode="auto">
          <a:xfrm>
            <a:off x="3851275"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200"/>
            </a:lvl1pPr>
          </a:lstStyle>
          <a:p>
            <a:endParaRPr lang="en-GB" altLang="nb-NO"/>
          </a:p>
        </p:txBody>
      </p:sp>
      <p:sp>
        <p:nvSpPr>
          <p:cNvPr id="4100"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6463" y="4716463"/>
            <a:ext cx="4984750"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nb-NO" smtClean="0"/>
              <a:t>Click to edit Master text styles</a:t>
            </a:r>
          </a:p>
          <a:p>
            <a:pPr lvl="1"/>
            <a:r>
              <a:rPr lang="en-GB" altLang="nb-NO" smtClean="0"/>
              <a:t>Second level</a:t>
            </a:r>
          </a:p>
          <a:p>
            <a:pPr lvl="2"/>
            <a:r>
              <a:rPr lang="en-GB" altLang="nb-NO" smtClean="0"/>
              <a:t>Third level</a:t>
            </a:r>
          </a:p>
          <a:p>
            <a:pPr lvl="3"/>
            <a:r>
              <a:rPr lang="en-GB" altLang="nb-NO" smtClean="0"/>
              <a:t>Fourth level</a:t>
            </a:r>
          </a:p>
          <a:p>
            <a:pPr lvl="4"/>
            <a:r>
              <a:rPr lang="en-GB" altLang="nb-NO" smtClean="0"/>
              <a:t>Fifth level</a:t>
            </a:r>
          </a:p>
        </p:txBody>
      </p:sp>
      <p:sp>
        <p:nvSpPr>
          <p:cNvPr id="4102" name="Rectangle 6"/>
          <p:cNvSpPr>
            <a:spLocks noGrp="1" noChangeArrowheads="1"/>
          </p:cNvSpPr>
          <p:nvPr>
            <p:ph type="ftr" sz="quarter" idx="4"/>
          </p:nvPr>
        </p:nvSpPr>
        <p:spPr bwMode="auto">
          <a:xfrm>
            <a:off x="0" y="9431338"/>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spcBef>
                <a:spcPct val="0"/>
              </a:spcBef>
              <a:buFontTx/>
              <a:buNone/>
              <a:defRPr sz="1200"/>
            </a:lvl1pPr>
          </a:lstStyle>
          <a:p>
            <a:endParaRPr lang="en-GB" altLang="nb-NO"/>
          </a:p>
        </p:txBody>
      </p:sp>
      <p:sp>
        <p:nvSpPr>
          <p:cNvPr id="4103" name="Rectangle 7"/>
          <p:cNvSpPr>
            <a:spLocks noGrp="1" noChangeArrowheads="1"/>
          </p:cNvSpPr>
          <p:nvPr>
            <p:ph type="sldNum" sz="quarter" idx="5"/>
          </p:nvPr>
        </p:nvSpPr>
        <p:spPr bwMode="auto">
          <a:xfrm>
            <a:off x="3851275" y="9431338"/>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spcBef>
                <a:spcPct val="0"/>
              </a:spcBef>
              <a:buFontTx/>
              <a:buNone/>
              <a:defRPr sz="1200"/>
            </a:lvl1pPr>
          </a:lstStyle>
          <a:p>
            <a:fld id="{F36A3F33-0347-4710-BA3A-C7F389F1D640}" type="slidenum">
              <a:rPr lang="en-GB" altLang="nb-NO"/>
              <a:pPr/>
              <a:t>‹#›</a:t>
            </a:fld>
            <a:endParaRPr lang="en-GB" altLang="nb-NO"/>
          </a:p>
        </p:txBody>
      </p:sp>
    </p:spTree>
    <p:extLst>
      <p:ext uri="{BB962C8B-B14F-4D97-AF65-F5344CB8AC3E}">
        <p14:creationId xmlns:p14="http://schemas.microsoft.com/office/powerpoint/2010/main" val="384266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917575" y="744538"/>
            <a:ext cx="4962525" cy="3722687"/>
          </a:xfrm>
        </p:spPr>
      </p:sp>
      <p:sp>
        <p:nvSpPr>
          <p:cNvPr id="3" name="Plassholder for notater 2"/>
          <p:cNvSpPr>
            <a:spLocks noGrp="1"/>
          </p:cNvSpPr>
          <p:nvPr>
            <p:ph type="body" idx="1"/>
          </p:nvPr>
        </p:nvSpPr>
        <p:spPr/>
        <p:txBody>
          <a:bodyPr/>
          <a:lstStyle/>
          <a:p>
            <a:r>
              <a:rPr lang="nb-NO" dirty="0" smtClean="0"/>
              <a:t>Companies – </a:t>
            </a:r>
            <a:r>
              <a:rPr lang="nb-NO" dirty="0" err="1" smtClean="0"/>
              <a:t>Documentation</a:t>
            </a:r>
            <a:endParaRPr lang="nb-NO" dirty="0" smtClean="0"/>
          </a:p>
          <a:p>
            <a:r>
              <a:rPr lang="nb-NO" dirty="0" err="1" smtClean="0"/>
              <a:t>Tax</a:t>
            </a:r>
            <a:r>
              <a:rPr lang="nb-NO" dirty="0" smtClean="0"/>
              <a:t> </a:t>
            </a:r>
            <a:r>
              <a:rPr lang="nb-NO" dirty="0" err="1" smtClean="0"/>
              <a:t>authorities</a:t>
            </a:r>
            <a:r>
              <a:rPr lang="nb-NO" baseline="0" dirty="0" smtClean="0"/>
              <a:t> - </a:t>
            </a:r>
            <a:r>
              <a:rPr lang="nb-NO" baseline="0" dirty="0" err="1" smtClean="0"/>
              <a:t>Obvious</a:t>
            </a:r>
            <a:endParaRPr lang="nb-NO" dirty="0"/>
          </a:p>
        </p:txBody>
      </p:sp>
      <p:sp>
        <p:nvSpPr>
          <p:cNvPr id="4" name="Plassholder for lysbildenummer 3"/>
          <p:cNvSpPr>
            <a:spLocks noGrp="1"/>
          </p:cNvSpPr>
          <p:nvPr>
            <p:ph type="sldNum" sz="quarter" idx="10"/>
          </p:nvPr>
        </p:nvSpPr>
        <p:spPr/>
        <p:txBody>
          <a:bodyPr/>
          <a:lstStyle/>
          <a:p>
            <a:fld id="{F36A3F33-0347-4710-BA3A-C7F389F1D640}" type="slidenum">
              <a:rPr lang="en-GB" altLang="nb-NO" smtClean="0"/>
              <a:pPr/>
              <a:t>5</a:t>
            </a:fld>
            <a:endParaRPr lang="en-GB" altLang="nb-NO"/>
          </a:p>
        </p:txBody>
      </p:sp>
    </p:spTree>
    <p:extLst>
      <p:ext uri="{BB962C8B-B14F-4D97-AF65-F5344CB8AC3E}">
        <p14:creationId xmlns:p14="http://schemas.microsoft.com/office/powerpoint/2010/main" val="793494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Plassholder for lysbilde 1"/>
          <p:cNvSpPr>
            <a:spLocks noGrp="1" noRot="1" noChangeAspect="1" noTextEdit="1"/>
          </p:cNvSpPr>
          <p:nvPr>
            <p:ph type="sldImg"/>
          </p:nvPr>
        </p:nvSpPr>
        <p:spPr>
          <a:xfrm>
            <a:off x="917575" y="744538"/>
            <a:ext cx="4962525" cy="3722687"/>
          </a:xfrm>
          <a:ln/>
        </p:spPr>
      </p:sp>
      <p:sp>
        <p:nvSpPr>
          <p:cNvPr id="18435" name="Plassholder for notater 2"/>
          <p:cNvSpPr>
            <a:spLocks noGrp="1"/>
          </p:cNvSpPr>
          <p:nvPr>
            <p:ph type="body" idx="1"/>
          </p:nvPr>
        </p:nvSpPr>
        <p:spPr>
          <a:noFill/>
        </p:spPr>
        <p:txBody>
          <a:bodyPr/>
          <a:lstStyle/>
          <a:p>
            <a:endParaRPr lang="en-US" altLang="en-US" smtClean="0">
              <a:latin typeface="Arial" charset="0"/>
            </a:endParaRPr>
          </a:p>
        </p:txBody>
      </p:sp>
      <p:sp>
        <p:nvSpPr>
          <p:cNvPr id="18436" name="Plassholder for lysbildenummer 3"/>
          <p:cNvSpPr>
            <a:spLocks noGrp="1"/>
          </p:cNvSpPr>
          <p:nvPr>
            <p:ph type="sldNum" sz="quarter" idx="5"/>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fld id="{4C51BAE4-38E5-41C2-9AA6-0A1BED940654}" type="slidenum">
              <a:rPr lang="nb-NO" altLang="en-US" smtClean="0"/>
              <a:pPr/>
              <a:t>26</a:t>
            </a:fld>
            <a:endParaRPr lang="nb-NO"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a:xfrm>
            <a:off x="917575" y="744538"/>
            <a:ext cx="4962525" cy="3722687"/>
          </a:xfrm>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F36A3F33-0347-4710-BA3A-C7F389F1D640}" type="slidenum">
              <a:rPr lang="en-GB" altLang="nb-NO" smtClean="0"/>
              <a:pPr/>
              <a:t>31</a:t>
            </a:fld>
            <a:endParaRPr lang="en-GB" altLang="nb-NO"/>
          </a:p>
        </p:txBody>
      </p:sp>
    </p:spTree>
    <p:extLst>
      <p:ext uri="{BB962C8B-B14F-4D97-AF65-F5344CB8AC3E}">
        <p14:creationId xmlns:p14="http://schemas.microsoft.com/office/powerpoint/2010/main" val="20525108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tellysbilde">
    <p:spTree>
      <p:nvGrpSpPr>
        <p:cNvPr id="1" name=""/>
        <p:cNvGrpSpPr/>
        <p:nvPr/>
      </p:nvGrpSpPr>
      <p:grpSpPr>
        <a:xfrm>
          <a:off x="0" y="0"/>
          <a:ext cx="0" cy="0"/>
          <a:chOff x="0" y="0"/>
          <a:chExt cx="0" cy="0"/>
        </a:xfrm>
      </p:grpSpPr>
      <p:pic>
        <p:nvPicPr>
          <p:cNvPr id="3088" name="Picture 16" descr="pres4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5" name="Rectangle 3"/>
          <p:cNvSpPr>
            <a:spLocks noGrp="1" noChangeArrowheads="1"/>
          </p:cNvSpPr>
          <p:nvPr>
            <p:ph type="ctrTitle"/>
          </p:nvPr>
        </p:nvSpPr>
        <p:spPr>
          <a:xfrm>
            <a:off x="609600" y="3200400"/>
            <a:ext cx="7848600" cy="1371600"/>
          </a:xfrm>
        </p:spPr>
        <p:txBody>
          <a:bodyPr lIns="90000" tIns="46800" rIns="90000" bIns="46800"/>
          <a:lstStyle>
            <a:lvl1pPr algn="ctr">
              <a:defRPr b="1"/>
            </a:lvl1pPr>
          </a:lstStyle>
          <a:p>
            <a:pPr lvl="0"/>
            <a:r>
              <a:rPr lang="nb-NO" altLang="nb-NO" noProof="0" smtClean="0"/>
              <a:t>Klikk for å redigere tittelstil</a:t>
            </a:r>
            <a:endParaRPr lang="en-GB" altLang="nb-NO" noProof="0" smtClean="0"/>
          </a:p>
        </p:txBody>
      </p:sp>
      <p:sp>
        <p:nvSpPr>
          <p:cNvPr id="3076" name="Rectangle 4"/>
          <p:cNvSpPr>
            <a:spLocks noGrp="1" noChangeArrowheads="1"/>
          </p:cNvSpPr>
          <p:nvPr>
            <p:ph type="subTitle" idx="1"/>
          </p:nvPr>
        </p:nvSpPr>
        <p:spPr>
          <a:xfrm>
            <a:off x="1447800" y="6096000"/>
            <a:ext cx="6400800" cy="304800"/>
          </a:xfrm>
          <a:solidFill>
            <a:schemeClr val="bg1"/>
          </a:solidFill>
        </p:spPr>
        <p:txBody>
          <a:bodyPr/>
          <a:lstStyle>
            <a:lvl1pPr marL="0" indent="0" algn="ctr">
              <a:buFontTx/>
              <a:buNone/>
              <a:defRPr sz="1800"/>
            </a:lvl1pPr>
          </a:lstStyle>
          <a:p>
            <a:pPr lvl="0"/>
            <a:r>
              <a:rPr lang="nb-NO" altLang="nb-NO" noProof="0" smtClean="0"/>
              <a:t>Klikk for å redigere undertittelstil i malen</a:t>
            </a:r>
            <a:endParaRPr lang="en-GB" altLang="nb-NO" noProof="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oddrett tekst 2"/>
          <p:cNvSpPr>
            <a:spLocks noGrp="1"/>
          </p:cNvSpPr>
          <p:nvPr>
            <p:ph type="body" orient="vert" idx="1"/>
          </p:nvPr>
        </p:nvSpPr>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lysbildenummer 3"/>
          <p:cNvSpPr>
            <a:spLocks noGrp="1"/>
          </p:cNvSpPr>
          <p:nvPr>
            <p:ph type="sldNum" sz="quarter" idx="10"/>
          </p:nvPr>
        </p:nvSpPr>
        <p:spPr/>
        <p:txBody>
          <a:bodyPr/>
          <a:lstStyle>
            <a:lvl1pPr>
              <a:defRPr/>
            </a:lvl1pPr>
          </a:lstStyle>
          <a:p>
            <a:fld id="{F934EAA0-6F6D-4A3E-92B1-D291BA877352}" type="slidenum">
              <a:rPr lang="en-GB" altLang="nb-NO"/>
              <a:pPr/>
              <a:t>‹#›</a:t>
            </a:fld>
            <a:endParaRPr lang="en-GB" altLang="nb-NO"/>
          </a:p>
        </p:txBody>
      </p:sp>
    </p:spTree>
    <p:extLst>
      <p:ext uri="{BB962C8B-B14F-4D97-AF65-F5344CB8AC3E}">
        <p14:creationId xmlns:p14="http://schemas.microsoft.com/office/powerpoint/2010/main" val="3069495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516688" y="1219200"/>
            <a:ext cx="1943100" cy="5029200"/>
          </a:xfrm>
        </p:spPr>
        <p:txBody>
          <a:bodyPr vert="eaVert"/>
          <a:lstStyle/>
          <a:p>
            <a:r>
              <a:rPr lang="nb-NO" smtClean="0"/>
              <a:t>Klikk for å redigere tittelstil</a:t>
            </a:r>
            <a:endParaRPr lang="nb-NO"/>
          </a:p>
        </p:txBody>
      </p:sp>
      <p:sp>
        <p:nvSpPr>
          <p:cNvPr id="3" name="Plassholder for loddrett tekst 2"/>
          <p:cNvSpPr>
            <a:spLocks noGrp="1"/>
          </p:cNvSpPr>
          <p:nvPr>
            <p:ph type="body" orient="vert" idx="1"/>
          </p:nvPr>
        </p:nvSpPr>
        <p:spPr>
          <a:xfrm>
            <a:off x="685800" y="1219200"/>
            <a:ext cx="5678488" cy="5029200"/>
          </a:xfrm>
        </p:spPr>
        <p:txBody>
          <a:bodyPr vert="eaVert"/>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lysbildenummer 3"/>
          <p:cNvSpPr>
            <a:spLocks noGrp="1"/>
          </p:cNvSpPr>
          <p:nvPr>
            <p:ph type="sldNum" sz="quarter" idx="10"/>
          </p:nvPr>
        </p:nvSpPr>
        <p:spPr/>
        <p:txBody>
          <a:bodyPr/>
          <a:lstStyle>
            <a:lvl1pPr>
              <a:defRPr/>
            </a:lvl1pPr>
          </a:lstStyle>
          <a:p>
            <a:fld id="{206FF326-6A2C-44CC-9AF4-71981550E7FD}" type="slidenum">
              <a:rPr lang="en-GB" altLang="nb-NO"/>
              <a:pPr/>
              <a:t>‹#›</a:t>
            </a:fld>
            <a:endParaRPr lang="en-GB" altLang="nb-NO"/>
          </a:p>
        </p:txBody>
      </p:sp>
    </p:spTree>
    <p:extLst>
      <p:ext uri="{BB962C8B-B14F-4D97-AF65-F5344CB8AC3E}">
        <p14:creationId xmlns:p14="http://schemas.microsoft.com/office/powerpoint/2010/main" val="2765157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lysbildenummer 3"/>
          <p:cNvSpPr>
            <a:spLocks noGrp="1"/>
          </p:cNvSpPr>
          <p:nvPr>
            <p:ph type="sldNum" sz="quarter" idx="10"/>
          </p:nvPr>
        </p:nvSpPr>
        <p:spPr/>
        <p:txBody>
          <a:bodyPr/>
          <a:lstStyle>
            <a:lvl1pPr>
              <a:defRPr/>
            </a:lvl1pPr>
          </a:lstStyle>
          <a:p>
            <a:fld id="{52D6E771-8C49-410B-B31D-D54056A2057A}" type="slidenum">
              <a:rPr lang="en-GB" altLang="nb-NO"/>
              <a:pPr/>
              <a:t>‹#›</a:t>
            </a:fld>
            <a:endParaRPr lang="en-GB" altLang="nb-NO"/>
          </a:p>
        </p:txBody>
      </p:sp>
    </p:spTree>
    <p:extLst>
      <p:ext uri="{BB962C8B-B14F-4D97-AF65-F5344CB8AC3E}">
        <p14:creationId xmlns:p14="http://schemas.microsoft.com/office/powerpoint/2010/main" val="3209962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lstStyle>
            <a:lvl1pPr algn="l">
              <a:defRPr sz="4000" b="1" cap="all"/>
            </a:lvl1pPr>
          </a:lstStyle>
          <a:p>
            <a:r>
              <a:rPr lang="nb-NO" smtClean="0"/>
              <a:t>Klikk for å redigere tittelstil</a:t>
            </a:r>
            <a:endParaRPr lang="nb-NO"/>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smtClean="0"/>
              <a:t>Klikk for å redigere tekststiler i malen</a:t>
            </a:r>
          </a:p>
        </p:txBody>
      </p:sp>
      <p:sp>
        <p:nvSpPr>
          <p:cNvPr id="4" name="Plassholder for lysbildenummer 3"/>
          <p:cNvSpPr>
            <a:spLocks noGrp="1"/>
          </p:cNvSpPr>
          <p:nvPr>
            <p:ph type="sldNum" sz="quarter" idx="10"/>
          </p:nvPr>
        </p:nvSpPr>
        <p:spPr/>
        <p:txBody>
          <a:bodyPr/>
          <a:lstStyle>
            <a:lvl1pPr>
              <a:defRPr/>
            </a:lvl1pPr>
          </a:lstStyle>
          <a:p>
            <a:fld id="{B5464BDC-76DF-46D6-8411-EFF702762416}" type="slidenum">
              <a:rPr lang="en-GB" altLang="nb-NO"/>
              <a:pPr/>
              <a:t>‹#›</a:t>
            </a:fld>
            <a:endParaRPr lang="en-GB" altLang="nb-NO"/>
          </a:p>
        </p:txBody>
      </p:sp>
    </p:spTree>
    <p:extLst>
      <p:ext uri="{BB962C8B-B14F-4D97-AF65-F5344CB8AC3E}">
        <p14:creationId xmlns:p14="http://schemas.microsoft.com/office/powerpoint/2010/main" val="30535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685800" y="2135188"/>
            <a:ext cx="3810000"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648200" y="2135188"/>
            <a:ext cx="3811588" cy="41132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lysbildenummer 4"/>
          <p:cNvSpPr>
            <a:spLocks noGrp="1"/>
          </p:cNvSpPr>
          <p:nvPr>
            <p:ph type="sldNum" sz="quarter" idx="10"/>
          </p:nvPr>
        </p:nvSpPr>
        <p:spPr/>
        <p:txBody>
          <a:bodyPr/>
          <a:lstStyle>
            <a:lvl1pPr>
              <a:defRPr/>
            </a:lvl1pPr>
          </a:lstStyle>
          <a:p>
            <a:fld id="{9DC22DB3-A0E0-456D-A7BE-70EA55C4E769}" type="slidenum">
              <a:rPr lang="en-GB" altLang="nb-NO"/>
              <a:pPr/>
              <a:t>‹#›</a:t>
            </a:fld>
            <a:endParaRPr lang="en-GB" altLang="nb-NO"/>
          </a:p>
        </p:txBody>
      </p:sp>
    </p:spTree>
    <p:extLst>
      <p:ext uri="{BB962C8B-B14F-4D97-AF65-F5344CB8AC3E}">
        <p14:creationId xmlns:p14="http://schemas.microsoft.com/office/powerpoint/2010/main" val="3088078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a:xfrm>
            <a:off x="457200" y="274638"/>
            <a:ext cx="8229600" cy="1143000"/>
          </a:xfrm>
        </p:spPr>
        <p:txBody>
          <a:bodyPr/>
          <a:lstStyle>
            <a:lvl1pPr>
              <a:defRPr/>
            </a:lvl1pPr>
          </a:lstStyle>
          <a:p>
            <a:r>
              <a:rPr lang="nb-NO" smtClean="0"/>
              <a:t>Klikk for å redigere tittelstil</a:t>
            </a:r>
            <a:endParaRPr lang="nb-NO"/>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smtClean="0"/>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7" name="Plassholder for lysbildenummer 6"/>
          <p:cNvSpPr>
            <a:spLocks noGrp="1"/>
          </p:cNvSpPr>
          <p:nvPr>
            <p:ph type="sldNum" sz="quarter" idx="10"/>
          </p:nvPr>
        </p:nvSpPr>
        <p:spPr/>
        <p:txBody>
          <a:bodyPr/>
          <a:lstStyle>
            <a:lvl1pPr>
              <a:defRPr/>
            </a:lvl1pPr>
          </a:lstStyle>
          <a:p>
            <a:fld id="{B08EFB73-CB45-4340-B4B9-D036B46D7089}" type="slidenum">
              <a:rPr lang="en-GB" altLang="nb-NO"/>
              <a:pPr/>
              <a:t>‹#›</a:t>
            </a:fld>
            <a:endParaRPr lang="en-GB" altLang="nb-NO"/>
          </a:p>
        </p:txBody>
      </p:sp>
    </p:spTree>
    <p:extLst>
      <p:ext uri="{BB962C8B-B14F-4D97-AF65-F5344CB8AC3E}">
        <p14:creationId xmlns:p14="http://schemas.microsoft.com/office/powerpoint/2010/main" val="272409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lysbildenummer 2"/>
          <p:cNvSpPr>
            <a:spLocks noGrp="1"/>
          </p:cNvSpPr>
          <p:nvPr>
            <p:ph type="sldNum" sz="quarter" idx="10"/>
          </p:nvPr>
        </p:nvSpPr>
        <p:spPr/>
        <p:txBody>
          <a:bodyPr/>
          <a:lstStyle>
            <a:lvl1pPr>
              <a:defRPr/>
            </a:lvl1pPr>
          </a:lstStyle>
          <a:p>
            <a:fld id="{2F6FCC5F-E1D2-4EDF-84A4-699073EC403A}" type="slidenum">
              <a:rPr lang="en-GB" altLang="nb-NO"/>
              <a:pPr/>
              <a:t>‹#›</a:t>
            </a:fld>
            <a:endParaRPr lang="en-GB" altLang="nb-NO"/>
          </a:p>
        </p:txBody>
      </p:sp>
    </p:spTree>
    <p:extLst>
      <p:ext uri="{BB962C8B-B14F-4D97-AF65-F5344CB8AC3E}">
        <p14:creationId xmlns:p14="http://schemas.microsoft.com/office/powerpoint/2010/main" val="2154908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Plassholder for lysbildenummer 1"/>
          <p:cNvSpPr>
            <a:spLocks noGrp="1"/>
          </p:cNvSpPr>
          <p:nvPr>
            <p:ph type="sldNum" sz="quarter" idx="10"/>
          </p:nvPr>
        </p:nvSpPr>
        <p:spPr/>
        <p:txBody>
          <a:bodyPr/>
          <a:lstStyle>
            <a:lvl1pPr>
              <a:defRPr/>
            </a:lvl1pPr>
          </a:lstStyle>
          <a:p>
            <a:fld id="{E6EE8CEB-2F10-4341-B8CF-E521690B89D8}" type="slidenum">
              <a:rPr lang="en-GB" altLang="nb-NO"/>
              <a:pPr/>
              <a:t>‹#›</a:t>
            </a:fld>
            <a:endParaRPr lang="en-GB" altLang="nb-NO"/>
          </a:p>
        </p:txBody>
      </p:sp>
    </p:spTree>
    <p:extLst>
      <p:ext uri="{BB962C8B-B14F-4D97-AF65-F5344CB8AC3E}">
        <p14:creationId xmlns:p14="http://schemas.microsoft.com/office/powerpoint/2010/main" val="947242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smtClean="0"/>
              <a:t>Klikk for å redigere tittelstil</a:t>
            </a:r>
            <a:endParaRPr lang="nb-NO"/>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lysbildenummer 4"/>
          <p:cNvSpPr>
            <a:spLocks noGrp="1"/>
          </p:cNvSpPr>
          <p:nvPr>
            <p:ph type="sldNum" sz="quarter" idx="10"/>
          </p:nvPr>
        </p:nvSpPr>
        <p:spPr/>
        <p:txBody>
          <a:bodyPr/>
          <a:lstStyle>
            <a:lvl1pPr>
              <a:defRPr/>
            </a:lvl1pPr>
          </a:lstStyle>
          <a:p>
            <a:fld id="{89FE50F2-CF63-49DD-BFA9-4D0AB7385AD0}" type="slidenum">
              <a:rPr lang="en-GB" altLang="nb-NO"/>
              <a:pPr/>
              <a:t>‹#›</a:t>
            </a:fld>
            <a:endParaRPr lang="en-GB" altLang="nb-NO"/>
          </a:p>
        </p:txBody>
      </p:sp>
    </p:spTree>
    <p:extLst>
      <p:ext uri="{BB962C8B-B14F-4D97-AF65-F5344CB8AC3E}">
        <p14:creationId xmlns:p14="http://schemas.microsoft.com/office/powerpoint/2010/main" val="68274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smtClean="0"/>
              <a:t>Klikk for å redigere tittelstil</a:t>
            </a:r>
            <a:endParaRPr lang="nb-NO"/>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b-NO" smtClean="0"/>
              <a:t>Klikk ikonet for å legge til et bilde</a:t>
            </a:r>
            <a:endParaRPr lang="nb-NO"/>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smtClean="0"/>
              <a:t>Klikk for å redigere tekststiler i malen</a:t>
            </a:r>
          </a:p>
        </p:txBody>
      </p:sp>
      <p:sp>
        <p:nvSpPr>
          <p:cNvPr id="5" name="Plassholder for lysbildenummer 4"/>
          <p:cNvSpPr>
            <a:spLocks noGrp="1"/>
          </p:cNvSpPr>
          <p:nvPr>
            <p:ph type="sldNum" sz="quarter" idx="10"/>
          </p:nvPr>
        </p:nvSpPr>
        <p:spPr/>
        <p:txBody>
          <a:bodyPr/>
          <a:lstStyle>
            <a:lvl1pPr>
              <a:defRPr/>
            </a:lvl1pPr>
          </a:lstStyle>
          <a:p>
            <a:fld id="{8E62D539-201E-4936-B3A6-DD9F6737D643}" type="slidenum">
              <a:rPr lang="en-GB" altLang="nb-NO"/>
              <a:pPr/>
              <a:t>‹#›</a:t>
            </a:fld>
            <a:endParaRPr lang="en-GB" altLang="nb-NO"/>
          </a:p>
        </p:txBody>
      </p:sp>
    </p:spTree>
    <p:extLst>
      <p:ext uri="{BB962C8B-B14F-4D97-AF65-F5344CB8AC3E}">
        <p14:creationId xmlns:p14="http://schemas.microsoft.com/office/powerpoint/2010/main" val="4165181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8" name="Picture 24" descr="pres4_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1219200"/>
            <a:ext cx="7772400" cy="838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nb-NO" smtClean="0"/>
              <a:t>Klikk for å redigere tittelstil</a:t>
            </a:r>
          </a:p>
        </p:txBody>
      </p:sp>
      <p:sp>
        <p:nvSpPr>
          <p:cNvPr id="1027" name="Rectangle 3"/>
          <p:cNvSpPr>
            <a:spLocks noGrp="1" noChangeArrowheads="1"/>
          </p:cNvSpPr>
          <p:nvPr>
            <p:ph type="body" idx="1"/>
          </p:nvPr>
        </p:nvSpPr>
        <p:spPr bwMode="auto">
          <a:xfrm>
            <a:off x="685800" y="2135188"/>
            <a:ext cx="7773988" cy="41132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nb-NO" smtClean="0"/>
              <a:t>Klikk for å redigere tekststiler i malen</a:t>
            </a:r>
          </a:p>
          <a:p>
            <a:pPr lvl="1"/>
            <a:r>
              <a:rPr lang="en-GB" altLang="nb-NO" smtClean="0"/>
              <a:t>Andre nivå</a:t>
            </a:r>
          </a:p>
          <a:p>
            <a:pPr lvl="2"/>
            <a:r>
              <a:rPr lang="en-GB" altLang="nb-NO" smtClean="0"/>
              <a:t>Tredje nivå</a:t>
            </a:r>
          </a:p>
          <a:p>
            <a:pPr lvl="3"/>
            <a:r>
              <a:rPr lang="en-GB" altLang="nb-NO" smtClean="0"/>
              <a:t>Fjerde nivå</a:t>
            </a:r>
          </a:p>
          <a:p>
            <a:pPr lvl="4"/>
            <a:r>
              <a:rPr lang="en-GB" altLang="nb-NO" smtClean="0"/>
              <a:t>Femte nivå</a:t>
            </a:r>
          </a:p>
        </p:txBody>
      </p:sp>
      <p:sp>
        <p:nvSpPr>
          <p:cNvPr id="1030" name="Rectangle 6"/>
          <p:cNvSpPr>
            <a:spLocks noGrp="1" noChangeArrowheads="1"/>
          </p:cNvSpPr>
          <p:nvPr>
            <p:ph type="sldNum" sz="quarter" idx="4"/>
          </p:nvPr>
        </p:nvSpPr>
        <p:spPr bwMode="auto">
          <a:xfrm>
            <a:off x="6553200" y="6400800"/>
            <a:ext cx="1905000" cy="4572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FontTx/>
              <a:buNone/>
              <a:defRPr sz="1400">
                <a:solidFill>
                  <a:schemeClr val="tx1"/>
                </a:solidFill>
              </a:defRPr>
            </a:lvl1pPr>
          </a:lstStyle>
          <a:p>
            <a:fld id="{69C129A3-96F8-4AB6-A523-91E8ACCEED39}" type="slidenum">
              <a:rPr lang="en-GB" altLang="nb-NO"/>
              <a:pPr/>
              <a:t>‹#›</a:t>
            </a:fld>
            <a:endParaRPr lang="en-GB" alt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1" fontAlgn="base" hangingPunct="1">
        <a:lnSpc>
          <a:spcPct val="85000"/>
        </a:lnSpc>
        <a:spcBef>
          <a:spcPct val="0"/>
        </a:spcBef>
        <a:spcAft>
          <a:spcPct val="0"/>
        </a:spcAft>
        <a:defRPr sz="3600">
          <a:solidFill>
            <a:schemeClr val="tx1"/>
          </a:solidFill>
          <a:latin typeface="+mj-lt"/>
          <a:ea typeface="+mj-ea"/>
          <a:cs typeface="+mj-cs"/>
        </a:defRPr>
      </a:lvl1pPr>
      <a:lvl2pPr algn="l" rtl="0" eaLnBrk="1" fontAlgn="base" hangingPunct="1">
        <a:lnSpc>
          <a:spcPct val="85000"/>
        </a:lnSpc>
        <a:spcBef>
          <a:spcPct val="0"/>
        </a:spcBef>
        <a:spcAft>
          <a:spcPct val="0"/>
        </a:spcAft>
        <a:defRPr sz="3600">
          <a:solidFill>
            <a:schemeClr val="tx1"/>
          </a:solidFill>
          <a:latin typeface="Arial" charset="0"/>
        </a:defRPr>
      </a:lvl2pPr>
      <a:lvl3pPr algn="l" rtl="0" eaLnBrk="1" fontAlgn="base" hangingPunct="1">
        <a:lnSpc>
          <a:spcPct val="85000"/>
        </a:lnSpc>
        <a:spcBef>
          <a:spcPct val="0"/>
        </a:spcBef>
        <a:spcAft>
          <a:spcPct val="0"/>
        </a:spcAft>
        <a:defRPr sz="3600">
          <a:solidFill>
            <a:schemeClr val="tx1"/>
          </a:solidFill>
          <a:latin typeface="Arial" charset="0"/>
        </a:defRPr>
      </a:lvl3pPr>
      <a:lvl4pPr algn="l" rtl="0" eaLnBrk="1" fontAlgn="base" hangingPunct="1">
        <a:lnSpc>
          <a:spcPct val="85000"/>
        </a:lnSpc>
        <a:spcBef>
          <a:spcPct val="0"/>
        </a:spcBef>
        <a:spcAft>
          <a:spcPct val="0"/>
        </a:spcAft>
        <a:defRPr sz="3600">
          <a:solidFill>
            <a:schemeClr val="tx1"/>
          </a:solidFill>
          <a:latin typeface="Arial" charset="0"/>
        </a:defRPr>
      </a:lvl4pPr>
      <a:lvl5pPr algn="l" rtl="0" eaLnBrk="1" fontAlgn="base" hangingPunct="1">
        <a:lnSpc>
          <a:spcPct val="85000"/>
        </a:lnSpc>
        <a:spcBef>
          <a:spcPct val="0"/>
        </a:spcBef>
        <a:spcAft>
          <a:spcPct val="0"/>
        </a:spcAft>
        <a:defRPr sz="3600">
          <a:solidFill>
            <a:schemeClr val="tx1"/>
          </a:solidFill>
          <a:latin typeface="Arial" charset="0"/>
        </a:defRPr>
      </a:lvl5pPr>
      <a:lvl6pPr marL="457200" algn="l" rtl="0" eaLnBrk="1" fontAlgn="base" hangingPunct="1">
        <a:lnSpc>
          <a:spcPct val="85000"/>
        </a:lnSpc>
        <a:spcBef>
          <a:spcPct val="0"/>
        </a:spcBef>
        <a:spcAft>
          <a:spcPct val="0"/>
        </a:spcAft>
        <a:defRPr sz="3600">
          <a:solidFill>
            <a:schemeClr val="tx1"/>
          </a:solidFill>
          <a:latin typeface="Arial" charset="0"/>
        </a:defRPr>
      </a:lvl6pPr>
      <a:lvl7pPr marL="914400" algn="l" rtl="0" eaLnBrk="1" fontAlgn="base" hangingPunct="1">
        <a:lnSpc>
          <a:spcPct val="85000"/>
        </a:lnSpc>
        <a:spcBef>
          <a:spcPct val="0"/>
        </a:spcBef>
        <a:spcAft>
          <a:spcPct val="0"/>
        </a:spcAft>
        <a:defRPr sz="3600">
          <a:solidFill>
            <a:schemeClr val="tx1"/>
          </a:solidFill>
          <a:latin typeface="Arial" charset="0"/>
        </a:defRPr>
      </a:lvl7pPr>
      <a:lvl8pPr marL="1371600" algn="l" rtl="0" eaLnBrk="1" fontAlgn="base" hangingPunct="1">
        <a:lnSpc>
          <a:spcPct val="85000"/>
        </a:lnSpc>
        <a:spcBef>
          <a:spcPct val="0"/>
        </a:spcBef>
        <a:spcAft>
          <a:spcPct val="0"/>
        </a:spcAft>
        <a:defRPr sz="3600">
          <a:solidFill>
            <a:schemeClr val="tx1"/>
          </a:solidFill>
          <a:latin typeface="Arial" charset="0"/>
        </a:defRPr>
      </a:lvl8pPr>
      <a:lvl9pPr marL="1828800" algn="l" rtl="0" eaLnBrk="1" fontAlgn="base" hangingPunct="1">
        <a:lnSpc>
          <a:spcPct val="85000"/>
        </a:lnSpc>
        <a:spcBef>
          <a:spcPct val="0"/>
        </a:spcBef>
        <a:spcAft>
          <a:spcPct val="0"/>
        </a:spcAft>
        <a:defRPr sz="3600">
          <a:solidFill>
            <a:schemeClr val="tx1"/>
          </a:solidFill>
          <a:latin typeface="Arial" charset="0"/>
        </a:defRPr>
      </a:lvl9pPr>
    </p:titleStyle>
    <p:bodyStyle>
      <a:lvl1pPr marL="342900" indent="-342900" algn="l" rtl="0" eaLnBrk="1" fontAlgn="base" hangingPunct="1">
        <a:spcBef>
          <a:spcPct val="10000"/>
        </a:spcBef>
        <a:spcAft>
          <a:spcPct val="0"/>
        </a:spcAft>
        <a:buClr>
          <a:srgbClr val="910118"/>
        </a:buClr>
        <a:buChar char="•"/>
        <a:defRPr sz="2800">
          <a:solidFill>
            <a:schemeClr val="tx1"/>
          </a:solidFill>
          <a:latin typeface="+mn-lt"/>
          <a:ea typeface="+mn-ea"/>
          <a:cs typeface="+mn-cs"/>
        </a:defRPr>
      </a:lvl1pPr>
      <a:lvl2pPr marL="742950" indent="-285750" algn="l" rtl="0" eaLnBrk="1" fontAlgn="base" hangingPunct="1">
        <a:spcBef>
          <a:spcPct val="10000"/>
        </a:spcBef>
        <a:spcAft>
          <a:spcPct val="0"/>
        </a:spcAft>
        <a:buClr>
          <a:srgbClr val="910118"/>
        </a:buClr>
        <a:buChar char="•"/>
        <a:defRPr sz="2800">
          <a:solidFill>
            <a:schemeClr val="tx1"/>
          </a:solidFill>
          <a:latin typeface="+mn-lt"/>
        </a:defRPr>
      </a:lvl2pPr>
      <a:lvl3pPr marL="1143000" indent="-228600" algn="l" rtl="0" eaLnBrk="1" fontAlgn="base" hangingPunct="1">
        <a:spcBef>
          <a:spcPct val="10000"/>
        </a:spcBef>
        <a:spcAft>
          <a:spcPct val="0"/>
        </a:spcAft>
        <a:buClr>
          <a:srgbClr val="910118"/>
        </a:buClr>
        <a:buChar char="•"/>
        <a:defRPr sz="2800">
          <a:solidFill>
            <a:schemeClr val="tx1"/>
          </a:solidFill>
          <a:latin typeface="+mn-lt"/>
        </a:defRPr>
      </a:lvl3pPr>
      <a:lvl4pPr marL="1600200" indent="-228600" algn="l" rtl="0" eaLnBrk="1" fontAlgn="base" hangingPunct="1">
        <a:spcBef>
          <a:spcPct val="10000"/>
        </a:spcBef>
        <a:spcAft>
          <a:spcPct val="0"/>
        </a:spcAft>
        <a:buClr>
          <a:srgbClr val="910118"/>
        </a:buClr>
        <a:buChar char="•"/>
        <a:defRPr sz="2800">
          <a:solidFill>
            <a:schemeClr val="tx1"/>
          </a:solidFill>
          <a:latin typeface="+mn-lt"/>
        </a:defRPr>
      </a:lvl4pPr>
      <a:lvl5pPr marL="2057400" indent="-228600" algn="l" rtl="0" eaLnBrk="1" fontAlgn="base" hangingPunct="1">
        <a:spcBef>
          <a:spcPct val="10000"/>
        </a:spcBef>
        <a:spcAft>
          <a:spcPct val="0"/>
        </a:spcAft>
        <a:buClr>
          <a:srgbClr val="910118"/>
        </a:buClr>
        <a:buChar char="•"/>
        <a:defRPr sz="2800">
          <a:solidFill>
            <a:schemeClr val="tx1"/>
          </a:solidFill>
          <a:latin typeface="+mn-lt"/>
        </a:defRPr>
      </a:lvl5pPr>
      <a:lvl6pPr marL="2514600" indent="-228600" algn="l" rtl="0" eaLnBrk="1" fontAlgn="base" hangingPunct="1">
        <a:spcBef>
          <a:spcPct val="10000"/>
        </a:spcBef>
        <a:spcAft>
          <a:spcPct val="0"/>
        </a:spcAft>
        <a:buClr>
          <a:srgbClr val="910118"/>
        </a:buClr>
        <a:buChar char="•"/>
        <a:defRPr sz="2800">
          <a:solidFill>
            <a:schemeClr val="tx1"/>
          </a:solidFill>
          <a:latin typeface="+mn-lt"/>
        </a:defRPr>
      </a:lvl6pPr>
      <a:lvl7pPr marL="2971800" indent="-228600" algn="l" rtl="0" eaLnBrk="1" fontAlgn="base" hangingPunct="1">
        <a:spcBef>
          <a:spcPct val="10000"/>
        </a:spcBef>
        <a:spcAft>
          <a:spcPct val="0"/>
        </a:spcAft>
        <a:buClr>
          <a:srgbClr val="910118"/>
        </a:buClr>
        <a:buChar char="•"/>
        <a:defRPr sz="2800">
          <a:solidFill>
            <a:schemeClr val="tx1"/>
          </a:solidFill>
          <a:latin typeface="+mn-lt"/>
        </a:defRPr>
      </a:lvl7pPr>
      <a:lvl8pPr marL="3429000" indent="-228600" algn="l" rtl="0" eaLnBrk="1" fontAlgn="base" hangingPunct="1">
        <a:spcBef>
          <a:spcPct val="10000"/>
        </a:spcBef>
        <a:spcAft>
          <a:spcPct val="0"/>
        </a:spcAft>
        <a:buClr>
          <a:srgbClr val="910118"/>
        </a:buClr>
        <a:buChar char="•"/>
        <a:defRPr sz="2800">
          <a:solidFill>
            <a:schemeClr val="tx1"/>
          </a:solidFill>
          <a:latin typeface="+mn-lt"/>
        </a:defRPr>
      </a:lvl8pPr>
      <a:lvl9pPr marL="3886200" indent="-228600" algn="l" rtl="0" eaLnBrk="1" fontAlgn="base" hangingPunct="1">
        <a:spcBef>
          <a:spcPct val="10000"/>
        </a:spcBef>
        <a:spcAft>
          <a:spcPct val="0"/>
        </a:spcAft>
        <a:buClr>
          <a:srgbClr val="910118"/>
        </a:buClr>
        <a:buChar char="•"/>
        <a:defRPr sz="28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google.co.ug/url?sa=i&amp;rct=j&amp;q=&amp;esrc=s&amp;frm=1&amp;source=images&amp;cd=&amp;cad=rja&amp;docid=c8sO38C07_5TXM&amp;tbnid=v2wf7llPqMdQCM:&amp;ved=0CAUQjRw&amp;url=http://drschuenviron.edublogs.org/2013/03/03/effects-of-oil-spills-on-wildlife/&amp;ei=w4GnUpDbJqmb0wXlkoGwDA&amp;psig=AFQjCNFZUAvwCFZf3aYDqhEEhCuLAoA8yA&amp;ust=1386795797874652" TargetMode="External"/><Relationship Id="rId13" Type="http://schemas.openxmlformats.org/officeDocument/2006/relationships/hyperlink" Target="http://www.google.co.ug/url?sa=i&amp;rct=j&amp;q=&amp;esrc=s&amp;frm=1&amp;source=images&amp;cd=&amp;cad=rja&amp;docid=HREZ1JZCL2W84M&amp;tbnid=gnGDtjcfKGQfvM:&amp;ved=0CAUQjRw&amp;url=http://www.abcnyheter.no/norge/100327/ble-med-plattformen-rundt&amp;ei=RYSnUouGPMX80QXo54HQCQ&amp;psig=AFQjCNERzE3WkykSFlLRYekscGiAs33pNg&amp;ust=1386796457328190" TargetMode="External"/><Relationship Id="rId3" Type="http://schemas.openxmlformats.org/officeDocument/2006/relationships/hyperlink" Target="http://www.google.co.ug/url?sa=i&amp;rct=j&amp;q=&amp;esrc=s&amp;frm=1&amp;source=images&amp;cd=&amp;cad=rja&amp;docid=oMeZd8o2gOtybM&amp;tbnid=yVPUKgK1HCsC5M:&amp;ved=0CAUQjRw&amp;url=http://atanub.blogspot.com/2010/08/major-offshore-accidents-in-global-oil.html&amp;ei=T4CnUq3ZKoXChAfhu4HYBg&amp;bvm=bv.57799294,d.ZG4&amp;psig=AFQjCNH2NtJ1sB7ZKw8bIy5kxiS2a_V_SQ&amp;ust=1386795367003360" TargetMode="External"/><Relationship Id="rId7" Type="http://schemas.openxmlformats.org/officeDocument/2006/relationships/hyperlink" Target="http://www.google.co.ug/url?sa=i&amp;rct=j&amp;q=&amp;esrc=s&amp;frm=1&amp;source=images&amp;cd=&amp;cad=rja&amp;docid=c8sO38C07_5TXM&amp;tbnid=v2wf7llPqMdQCM:&amp;ved=0CAUQjRw&amp;url=http://www.google.co.ug/url?sa%3Di%26rct%3Dj%26q%3D%26esrc%3Ds%26frm%3D1%26source%3Dimages%26cd%3D%26docid%3Dc8sO38C07_5TXM%26tbnid%3Dv2wf7llPqMdQCM:%26ved%3D%26url%3Dhttp://drschuenviron.edublogs.org/2013/03/03/effects-of-oil-spills-on-wildlife/%26ei%3DlYGnUrbzFYaRhQfCx4H4Bg%26bvm%3Dbv.57799294,d.ZG4%26psig%3DAFQjCNFZUAvwCFZf3aYDqhEEhCuLAoA8yA%26ust%3D1386795797874652&amp;ei=t4GnUpuXK5SThgfYkYAI&amp;bvm=bv.57799294,d.ZG4&amp;psig=AFQjCNFZUAvwCFZf3aYDqhEEhCuLAoA8yA&amp;ust=1386795797874652" TargetMode="External"/><Relationship Id="rId12" Type="http://schemas.openxmlformats.org/officeDocument/2006/relationships/image" Target="../media/image9.jpeg"/><Relationship Id="rId2" Type="http://schemas.openxmlformats.org/officeDocument/2006/relationships/notesSlide" Target="../notesSlides/notesSlide2.xml"/><Relationship Id="rId16"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hyperlink" Target="http://www.google.co.ug/url?sa=i&amp;rct=j&amp;q=&amp;esrc=s&amp;frm=1&amp;source=images&amp;cd=&amp;cad=rja&amp;docid=lCLHoxDXOMx6mM&amp;tbnid=UQzkoRrBBYKr7M:&amp;ved=0CAUQjRw&amp;url=http://www.ens-newswire.com/ens/mar2001/2001-03-20-01.asp&amp;ei=6IOnUsyXBqaJ0AXtrICADA&amp;psig=AFQjCNEUgUafB4Q0DLiKWxJRwgFs9Kt5xQ&amp;ust=1386796092638672" TargetMode="External"/><Relationship Id="rId5" Type="http://schemas.openxmlformats.org/officeDocument/2006/relationships/hyperlink" Target="http://www.google.co.ug/url?sa=i&amp;rct=j&amp;q=&amp;esrc=s&amp;frm=1&amp;source=images&amp;cd=&amp;cad=rja&amp;docid=39BBO30k4eUDKM&amp;tbnid=4yFxaawJDJEz0M:&amp;ved=0CAUQjRw&amp;url=http://www.theguardian.com/environment/2010/may/30/oil-spill-deepwater-horizon-marshall-islands&amp;ei=F4GnUvGZA8G3hQfHsoHwBA&amp;bvm=bv.57799294,d.ZG4&amp;psig=AFQjCNH2NtJ1sB7ZKw8bIy5kxiS2a_V_SQ&amp;ust=1386795367003360" TargetMode="External"/><Relationship Id="rId15" Type="http://schemas.openxmlformats.org/officeDocument/2006/relationships/image" Target="../media/image10.jpeg"/><Relationship Id="rId10" Type="http://schemas.openxmlformats.org/officeDocument/2006/relationships/image" Target="../media/image8.jpeg"/><Relationship Id="rId4" Type="http://schemas.openxmlformats.org/officeDocument/2006/relationships/image" Target="../media/image6.jpeg"/><Relationship Id="rId9" Type="http://schemas.openxmlformats.org/officeDocument/2006/relationships/hyperlink" Target="http://drschuenviron.edublogs.org/files/2013/02/071109_oil_bird-10slqju.jpg" TargetMode="External"/><Relationship Id="rId14" Type="http://schemas.openxmlformats.org/officeDocument/2006/relationships/hyperlink" Target="http://www.google.co.ug/url?sa=i&amp;rct=j&amp;q=&amp;esrc=s&amp;frm=1&amp;source=images&amp;cd=&amp;cad=rja&amp;docid=HREZ1JZCL2W84M&amp;tbnid=gnGDtjcfKGQfvM:&amp;ved=0CAUQjRw&amp;url=http://www.abcnyheter.no/norge/100327/ble-med-plattformen-rundt&amp;ei=YYSnUq7IN8mL0AXmvoH4AQ&amp;psig=AFQjCNERzE3WkykSFlLRYekscGiAs33pNg&amp;ust=1386796457328190"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r>
              <a:rPr lang="nb-NO" altLang="nb-NO" dirty="0" smtClean="0">
                <a:ea typeface="ＭＳ Ｐゴシック" pitchFamily="34" charset="-128"/>
              </a:rPr>
              <a:t>    Transfer </a:t>
            </a:r>
            <a:r>
              <a:rPr lang="nb-NO" altLang="nb-NO" dirty="0" err="1" smtClean="0">
                <a:ea typeface="ＭＳ Ｐゴシック" pitchFamily="34" charset="-128"/>
              </a:rPr>
              <a:t>Pricing</a:t>
            </a:r>
            <a:r>
              <a:rPr lang="nb-NO" altLang="nb-NO" dirty="0" smtClean="0">
                <a:ea typeface="ＭＳ Ｐゴシック" pitchFamily="34" charset="-128"/>
              </a:rPr>
              <a:t> – or 	</a:t>
            </a:r>
            <a:br>
              <a:rPr lang="nb-NO" altLang="nb-NO" dirty="0" smtClean="0">
                <a:ea typeface="ＭＳ Ｐゴシック" pitchFamily="34" charset="-128"/>
              </a:rPr>
            </a:br>
            <a:r>
              <a:rPr lang="nb-NO" altLang="nb-NO" dirty="0" smtClean="0">
                <a:ea typeface="ＭＳ Ｐゴシック" pitchFamily="34" charset="-128"/>
              </a:rPr>
              <a:t>Transfer </a:t>
            </a:r>
            <a:r>
              <a:rPr lang="nb-NO" altLang="nb-NO" dirty="0" err="1" smtClean="0">
                <a:ea typeface="ＭＳ Ｐゴシック" pitchFamily="34" charset="-128"/>
              </a:rPr>
              <a:t>Mispricing</a:t>
            </a:r>
            <a:endParaRPr lang="nb-NO" altLang="nb-NO" dirty="0"/>
          </a:p>
        </p:txBody>
      </p:sp>
      <p:sp>
        <p:nvSpPr>
          <p:cNvPr id="6147" name="Rectangle 3"/>
          <p:cNvSpPr>
            <a:spLocks noGrp="1" noChangeArrowheads="1"/>
          </p:cNvSpPr>
          <p:nvPr>
            <p:ph type="subTitle" idx="1"/>
          </p:nvPr>
        </p:nvSpPr>
        <p:spPr/>
        <p:txBody>
          <a:bodyPr/>
          <a:lstStyle/>
          <a:p>
            <a:endParaRPr lang="nb-NO" altLang="nb-NO"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a:t>Historical Development</a:t>
            </a:r>
            <a:endParaRPr lang="nb-NO" dirty="0"/>
          </a:p>
        </p:txBody>
      </p:sp>
      <p:sp>
        <p:nvSpPr>
          <p:cNvPr id="3" name="Plassholder for innhold 2"/>
          <p:cNvSpPr>
            <a:spLocks noGrp="1"/>
          </p:cNvSpPr>
          <p:nvPr>
            <p:ph idx="1"/>
          </p:nvPr>
        </p:nvSpPr>
        <p:spPr/>
        <p:txBody>
          <a:bodyPr/>
          <a:lstStyle/>
          <a:p>
            <a:pPr>
              <a:defRPr/>
            </a:pPr>
            <a:r>
              <a:rPr lang="en-US" sz="1400" dirty="0"/>
              <a:t>1930s: TP adjustments became a feature of many tax systems</a:t>
            </a:r>
          </a:p>
          <a:p>
            <a:pPr>
              <a:defRPr/>
            </a:pPr>
            <a:r>
              <a:rPr lang="en-US" sz="1400" dirty="0"/>
              <a:t>1979: Both the U.S. and the Organization for Economic Cooperation and Development (OECD, of which the U.S. and most major industrial countries are members) had some guidelines</a:t>
            </a:r>
          </a:p>
          <a:p>
            <a:pPr>
              <a:defRPr/>
            </a:pPr>
            <a:r>
              <a:rPr lang="en-US" sz="1400" dirty="0"/>
              <a:t>1988: UN report on “International Income Taxation and Developing Countries”</a:t>
            </a:r>
          </a:p>
          <a:p>
            <a:pPr>
              <a:defRPr/>
            </a:pPr>
            <a:r>
              <a:rPr lang="en-GB" sz="1400" dirty="0"/>
              <a:t>1994: guidelines </a:t>
            </a:r>
            <a:r>
              <a:rPr lang="en-US" sz="1400" dirty="0"/>
              <a:t>ultimately became regulations in the USA</a:t>
            </a:r>
          </a:p>
          <a:p>
            <a:pPr>
              <a:defRPr/>
            </a:pPr>
            <a:r>
              <a:rPr lang="en-US" sz="1400" dirty="0"/>
              <a:t>1995: OECD issued the first draft of current guidelines, which it expanded in 1996. The guidelines have been continuously developed since</a:t>
            </a:r>
          </a:p>
          <a:p>
            <a:pPr>
              <a:defRPr/>
            </a:pPr>
            <a:r>
              <a:rPr lang="en-US" sz="1400" dirty="0"/>
              <a:t>2013: UN guidelines for developing </a:t>
            </a:r>
            <a:r>
              <a:rPr lang="en-US" sz="1400" dirty="0" smtClean="0"/>
              <a:t>countries</a:t>
            </a:r>
            <a:endParaRPr lang="en-US" sz="1400" dirty="0"/>
          </a:p>
          <a:p>
            <a:pPr>
              <a:defRPr/>
            </a:pPr>
            <a:r>
              <a:rPr lang="en-US" sz="1400" dirty="0">
                <a:solidFill>
                  <a:schemeClr val="bg2">
                    <a:lumMod val="10000"/>
                  </a:schemeClr>
                </a:solidFill>
              </a:rPr>
              <a:t>A fluid marketplace – new approaches and techniques constantly </a:t>
            </a:r>
            <a:r>
              <a:rPr lang="en-US" sz="1400" dirty="0" smtClean="0">
                <a:solidFill>
                  <a:schemeClr val="bg2">
                    <a:lumMod val="10000"/>
                  </a:schemeClr>
                </a:solidFill>
              </a:rPr>
              <a:t>evolved</a:t>
            </a:r>
            <a:endParaRPr lang="en-US" sz="1400" dirty="0">
              <a:solidFill>
                <a:schemeClr val="bg2">
                  <a:lumMod val="10000"/>
                </a:schemeClr>
              </a:solidFill>
            </a:endParaRPr>
          </a:p>
          <a:p>
            <a:pPr>
              <a:defRPr/>
            </a:pPr>
            <a:r>
              <a:rPr lang="en-US" sz="1400" dirty="0"/>
              <a:t>Growing focus on TP worldwide. Recent focus areas:</a:t>
            </a:r>
          </a:p>
          <a:p>
            <a:pPr lvl="1">
              <a:defRPr/>
            </a:pPr>
            <a:r>
              <a:rPr lang="en-US" sz="1400" dirty="0">
                <a:solidFill>
                  <a:schemeClr val="bg2">
                    <a:lumMod val="10000"/>
                  </a:schemeClr>
                </a:solidFill>
              </a:rPr>
              <a:t>Profit-based methods</a:t>
            </a:r>
          </a:p>
          <a:p>
            <a:pPr lvl="1">
              <a:defRPr/>
            </a:pPr>
            <a:r>
              <a:rPr lang="en-US" sz="1400" dirty="0">
                <a:solidFill>
                  <a:schemeClr val="bg2">
                    <a:lumMod val="10000"/>
                  </a:schemeClr>
                </a:solidFill>
              </a:rPr>
              <a:t>Comparability matters</a:t>
            </a:r>
          </a:p>
          <a:p>
            <a:pPr lvl="1">
              <a:defRPr/>
            </a:pPr>
            <a:r>
              <a:rPr lang="en-US" sz="1400" dirty="0">
                <a:solidFill>
                  <a:schemeClr val="bg2">
                    <a:lumMod val="10000"/>
                  </a:schemeClr>
                </a:solidFill>
              </a:rPr>
              <a:t>Intangibles</a:t>
            </a:r>
          </a:p>
          <a:p>
            <a:pPr lvl="1">
              <a:defRPr/>
            </a:pPr>
            <a:r>
              <a:rPr lang="en-US" sz="1400" dirty="0">
                <a:solidFill>
                  <a:schemeClr val="bg2">
                    <a:lumMod val="10000"/>
                  </a:schemeClr>
                </a:solidFill>
              </a:rPr>
              <a:t>Use of formulary apportionment – “Common Consolidated Corporate Tax Base”</a:t>
            </a:r>
          </a:p>
          <a:p>
            <a:pPr lvl="1">
              <a:defRPr/>
            </a:pPr>
            <a:r>
              <a:rPr lang="en-US" sz="1400" dirty="0">
                <a:solidFill>
                  <a:schemeClr val="bg2">
                    <a:lumMod val="10000"/>
                  </a:schemeClr>
                </a:solidFill>
              </a:rPr>
              <a:t>Harmonizing TP documentation requirements</a:t>
            </a:r>
          </a:p>
          <a:p>
            <a:pPr lvl="1">
              <a:defRPr/>
            </a:pPr>
            <a:r>
              <a:rPr lang="en-US" sz="1400" dirty="0">
                <a:solidFill>
                  <a:schemeClr val="bg2">
                    <a:lumMod val="10000"/>
                  </a:schemeClr>
                </a:solidFill>
              </a:rPr>
              <a:t>Improving TP dispute resolutions</a:t>
            </a:r>
            <a:endParaRPr lang="en-GB" sz="1400" dirty="0">
              <a:solidFill>
                <a:schemeClr val="bg2">
                  <a:lumMod val="10000"/>
                </a:schemeClr>
              </a:solidFill>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10</a:t>
            </a:fld>
            <a:endParaRPr lang="en-GB" altLang="nb-NO"/>
          </a:p>
        </p:txBody>
      </p:sp>
    </p:spTree>
    <p:extLst>
      <p:ext uri="{BB962C8B-B14F-4D97-AF65-F5344CB8AC3E}">
        <p14:creationId xmlns:p14="http://schemas.microsoft.com/office/powerpoint/2010/main" val="77592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a:t>The OECD Guidelines</a:t>
            </a:r>
            <a:endParaRPr lang="nb-NO" dirty="0"/>
          </a:p>
        </p:txBody>
      </p:sp>
      <p:sp>
        <p:nvSpPr>
          <p:cNvPr id="3" name="Plassholder for innhold 2"/>
          <p:cNvSpPr>
            <a:spLocks noGrp="1"/>
          </p:cNvSpPr>
          <p:nvPr>
            <p:ph idx="1"/>
          </p:nvPr>
        </p:nvSpPr>
        <p:spPr/>
        <p:txBody>
          <a:bodyPr/>
          <a:lstStyle/>
          <a:p>
            <a:pPr>
              <a:defRPr/>
            </a:pPr>
            <a:r>
              <a:rPr lang="en-GB" altLang="nb-NO" sz="1400" dirty="0">
                <a:ea typeface="ＭＳ Ｐゴシック" pitchFamily="34" charset="-128"/>
              </a:rPr>
              <a:t>OECD Transfer Pricing Guidelines for Multinational Enterprises and Tax Administrations</a:t>
            </a:r>
          </a:p>
          <a:p>
            <a:pPr>
              <a:buNone/>
              <a:defRPr/>
            </a:pPr>
            <a:endParaRPr lang="en-GB" altLang="nb-NO" sz="1400" dirty="0">
              <a:ea typeface="ＭＳ Ｐゴシック" pitchFamily="34" charset="-128"/>
            </a:endParaRPr>
          </a:p>
          <a:p>
            <a:pPr>
              <a:defRPr/>
            </a:pPr>
            <a:r>
              <a:rPr lang="en-GB" altLang="nb-NO" sz="1400" dirty="0">
                <a:ea typeface="ＭＳ Ｐゴシック" pitchFamily="34" charset="-128"/>
              </a:rPr>
              <a:t>Intention: </a:t>
            </a:r>
            <a:r>
              <a:rPr lang="en-US" altLang="nb-NO" sz="1400" dirty="0">
                <a:ea typeface="ＭＳ Ｐゴシック" pitchFamily="34" charset="-128"/>
              </a:rPr>
              <a:t>to help tax administrations (of both OECD member countries and non-member countries) and MNEs by indicating ways to find mutually satisfactory solutions to transfer pricing cases</a:t>
            </a:r>
          </a:p>
          <a:p>
            <a:pPr marL="273050" lvl="1" indent="0">
              <a:buNone/>
              <a:defRPr/>
            </a:pPr>
            <a:endParaRPr lang="en-GB" altLang="nb-NO" sz="1400" dirty="0">
              <a:ea typeface="ＭＳ Ｐゴシック" pitchFamily="34" charset="-128"/>
            </a:endParaRPr>
          </a:p>
          <a:p>
            <a:pPr marL="273050" lvl="1" indent="0">
              <a:defRPr/>
            </a:pPr>
            <a:r>
              <a:rPr lang="en-GB" altLang="nb-NO" sz="1400" dirty="0">
                <a:ea typeface="ＭＳ Ｐゴシック" pitchFamily="34" charset="-128"/>
              </a:rPr>
              <a:t>Secures and protects an appropriate tax base in each jurisdiction</a:t>
            </a:r>
          </a:p>
          <a:p>
            <a:pPr marL="273050" lvl="1" indent="0">
              <a:defRPr/>
            </a:pPr>
            <a:r>
              <a:rPr lang="en-GB" altLang="nb-NO" sz="1400" dirty="0">
                <a:ea typeface="ＭＳ Ｐゴシック" pitchFamily="34" charset="-128"/>
              </a:rPr>
              <a:t>Provides a framework for analysing and solving TP issues</a:t>
            </a:r>
          </a:p>
          <a:p>
            <a:pPr marL="273050" lvl="1" indent="0">
              <a:defRPr/>
            </a:pPr>
            <a:r>
              <a:rPr lang="en-GB" altLang="nb-NO" sz="1400" dirty="0">
                <a:ea typeface="ＭＳ Ｐゴシック" pitchFamily="34" charset="-128"/>
              </a:rPr>
              <a:t>Enhance cross border trade on equal terms</a:t>
            </a:r>
          </a:p>
          <a:p>
            <a:pPr marL="273050" lvl="1" indent="0">
              <a:defRPr/>
            </a:pPr>
            <a:r>
              <a:rPr lang="en-GB" altLang="nb-NO" sz="1400" dirty="0">
                <a:ea typeface="ＭＳ Ｐゴシック" pitchFamily="34" charset="-128"/>
              </a:rPr>
              <a:t>Minimising conflicts between tax administrations </a:t>
            </a:r>
            <a:r>
              <a:rPr lang="en-US" altLang="nb-NO" sz="1400" dirty="0">
                <a:ea typeface="ＭＳ Ｐゴシック" pitchFamily="34" charset="-128"/>
              </a:rPr>
              <a:t>–</a:t>
            </a:r>
            <a:r>
              <a:rPr lang="en-GB" altLang="nb-NO" sz="1400" dirty="0">
                <a:ea typeface="ＭＳ Ｐゴシック" pitchFamily="34" charset="-128"/>
              </a:rPr>
              <a:t> avoiding double taxation? </a:t>
            </a:r>
          </a:p>
          <a:p>
            <a:pPr marL="273050" lvl="1" indent="0">
              <a:defRPr/>
            </a:pPr>
            <a:r>
              <a:rPr lang="en-GB" altLang="nb-NO" sz="1400" dirty="0">
                <a:ea typeface="ＭＳ Ｐゴシック" pitchFamily="34" charset="-128"/>
              </a:rPr>
              <a:t>Minimising conflicts between tax administrations and MNEs </a:t>
            </a:r>
            <a:r>
              <a:rPr lang="en-US" altLang="nb-NO" sz="1400" dirty="0">
                <a:ea typeface="ＭＳ Ｐゴシック" pitchFamily="34" charset="-128"/>
              </a:rPr>
              <a:t>–</a:t>
            </a:r>
            <a:r>
              <a:rPr lang="en-GB" altLang="nb-NO" sz="1400" dirty="0">
                <a:ea typeface="ＭＳ Ｐゴシック" pitchFamily="34" charset="-128"/>
              </a:rPr>
              <a:t> avoiding costly litigation?</a:t>
            </a:r>
          </a:p>
          <a:p>
            <a:pPr marL="273050" lvl="1" indent="0">
              <a:defRPr/>
            </a:pPr>
            <a:r>
              <a:rPr lang="en-US" altLang="nb-NO" sz="1400" dirty="0">
                <a:ea typeface="ＭＳ Ｐゴシック" pitchFamily="34" charset="-128"/>
              </a:rPr>
              <a:t>Followed, in whole or in part, by many of its member countries in adopting rules, although it is non-binding</a:t>
            </a:r>
          </a:p>
          <a:p>
            <a:pPr marL="273050" lvl="1" indent="0">
              <a:defRPr/>
            </a:pPr>
            <a:r>
              <a:rPr lang="en-US" altLang="nb-NO" sz="1400" dirty="0">
                <a:ea typeface="ＭＳ Ｐゴシック" pitchFamily="34" charset="-128"/>
              </a:rPr>
              <a:t>Some countries have adopted the guidelines almost unchanged, but terminology may vary across jurisdictions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11</a:t>
            </a:fld>
            <a:endParaRPr lang="en-GB" altLang="nb-NO"/>
          </a:p>
        </p:txBody>
      </p:sp>
    </p:spTree>
    <p:extLst>
      <p:ext uri="{BB962C8B-B14F-4D97-AF65-F5344CB8AC3E}">
        <p14:creationId xmlns:p14="http://schemas.microsoft.com/office/powerpoint/2010/main" val="2642178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3200" dirty="0"/>
              <a:t>OECD Guidelines – </a:t>
            </a:r>
            <a:r>
              <a:rPr lang="nb-NO" sz="3200" dirty="0" err="1"/>
              <a:t>Table</a:t>
            </a:r>
            <a:r>
              <a:rPr lang="nb-NO" sz="3200" dirty="0"/>
              <a:t> </a:t>
            </a:r>
            <a:r>
              <a:rPr lang="nb-NO" sz="3200" dirty="0" err="1"/>
              <a:t>of</a:t>
            </a:r>
            <a:r>
              <a:rPr lang="nb-NO" sz="3200" dirty="0"/>
              <a:t> Contents</a:t>
            </a:r>
          </a:p>
        </p:txBody>
      </p:sp>
      <p:sp>
        <p:nvSpPr>
          <p:cNvPr id="3" name="Plassholder for innhold 2"/>
          <p:cNvSpPr>
            <a:spLocks noGrp="1"/>
          </p:cNvSpPr>
          <p:nvPr>
            <p:ph idx="1"/>
          </p:nvPr>
        </p:nvSpPr>
        <p:spPr/>
        <p:txBody>
          <a:bodyPr/>
          <a:lstStyle/>
          <a:p>
            <a:pPr marL="0" indent="0">
              <a:buNone/>
            </a:pPr>
            <a:r>
              <a:rPr lang="en-US" sz="2000" dirty="0"/>
              <a:t>Chapter I: The Arm's Length Principle</a:t>
            </a:r>
            <a:br>
              <a:rPr lang="en-US" sz="2000" dirty="0"/>
            </a:br>
            <a:r>
              <a:rPr lang="en-US" sz="2000" dirty="0"/>
              <a:t>Chapter II: Transfer Pricing Methods</a:t>
            </a:r>
            <a:br>
              <a:rPr lang="en-US" sz="2000" dirty="0"/>
            </a:br>
            <a:r>
              <a:rPr lang="en-US" sz="2000" dirty="0"/>
              <a:t>Chapter III: Comparability Analysis</a:t>
            </a:r>
            <a:br>
              <a:rPr lang="en-US" sz="2000" dirty="0"/>
            </a:br>
            <a:r>
              <a:rPr lang="en-US" sz="2000" dirty="0"/>
              <a:t>Chapter IV: Administrative Approaches to Avoiding and Resolving Transfer Pricing Disputes</a:t>
            </a:r>
            <a:br>
              <a:rPr lang="en-US" sz="2000" dirty="0"/>
            </a:br>
            <a:r>
              <a:rPr lang="en-US" sz="2000" dirty="0"/>
              <a:t>Chapter V: Documentation</a:t>
            </a:r>
            <a:br>
              <a:rPr lang="en-US" sz="2000" dirty="0"/>
            </a:br>
            <a:r>
              <a:rPr lang="en-US" sz="2000" dirty="0"/>
              <a:t>Chapter VI: Special Considerations for Intangible Property</a:t>
            </a:r>
            <a:br>
              <a:rPr lang="en-US" sz="2000" dirty="0"/>
            </a:br>
            <a:r>
              <a:rPr lang="en-US" sz="2000" dirty="0"/>
              <a:t>Chapter VII: Special Considerations for Intra-Group Services</a:t>
            </a:r>
            <a:br>
              <a:rPr lang="en-US" sz="2000" dirty="0"/>
            </a:br>
            <a:r>
              <a:rPr lang="en-US" sz="2000" dirty="0"/>
              <a:t>Chapter VIII: Cost Contribution Arrangements</a:t>
            </a:r>
            <a:br>
              <a:rPr lang="en-US" sz="2000" dirty="0"/>
            </a:br>
            <a:r>
              <a:rPr lang="en-US" sz="2000" dirty="0"/>
              <a:t>Chapter IX: Transfer Pricing Aspects of Business Restructuring</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12</a:t>
            </a:fld>
            <a:endParaRPr lang="en-GB" altLang="nb-NO"/>
          </a:p>
        </p:txBody>
      </p:sp>
    </p:spTree>
    <p:extLst>
      <p:ext uri="{BB962C8B-B14F-4D97-AF65-F5344CB8AC3E}">
        <p14:creationId xmlns:p14="http://schemas.microsoft.com/office/powerpoint/2010/main" val="771736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altLang="nb-NO" sz="2800" dirty="0">
                <a:ea typeface="ＭＳ Ｐゴシック" pitchFamily="34" charset="-128"/>
              </a:rPr>
              <a:t>T</a:t>
            </a:r>
            <a:r>
              <a:rPr lang="en-US" altLang="nb-NO" sz="2800" dirty="0">
                <a:ea typeface="ＭＳ Ｐゴシック" pitchFamily="34" charset="-128"/>
              </a:rPr>
              <a:t>h</a:t>
            </a:r>
            <a:r>
              <a:rPr lang="en-GB" altLang="nb-NO" sz="2800" dirty="0">
                <a:ea typeface="ＭＳ Ｐゴシック" pitchFamily="34" charset="-128"/>
              </a:rPr>
              <a:t>e OECD Guidelines </a:t>
            </a:r>
            <a:r>
              <a:rPr lang="en-US" altLang="nb-NO" sz="2800" dirty="0">
                <a:ea typeface="ＭＳ Ｐゴシック" pitchFamily="34" charset="-128"/>
              </a:rPr>
              <a:t>–</a:t>
            </a:r>
            <a:r>
              <a:rPr lang="en-GB" altLang="nb-NO" sz="2800" dirty="0">
                <a:ea typeface="ＭＳ Ｐゴシック" pitchFamily="34" charset="-128"/>
              </a:rPr>
              <a:t> some Key Features</a:t>
            </a:r>
            <a:endParaRPr lang="nb-NO" sz="2800" dirty="0"/>
          </a:p>
        </p:txBody>
      </p:sp>
      <p:sp>
        <p:nvSpPr>
          <p:cNvPr id="3" name="Plassholder for innhold 2"/>
          <p:cNvSpPr>
            <a:spLocks noGrp="1"/>
          </p:cNvSpPr>
          <p:nvPr>
            <p:ph idx="1"/>
          </p:nvPr>
        </p:nvSpPr>
        <p:spPr/>
        <p:txBody>
          <a:bodyPr/>
          <a:lstStyle/>
          <a:p>
            <a:pPr marL="93663" lvl="1" indent="-93663">
              <a:defRPr/>
            </a:pPr>
            <a:r>
              <a:rPr lang="en-US" sz="1800" dirty="0"/>
              <a:t>Based on </a:t>
            </a:r>
            <a:r>
              <a:rPr lang="en-US" sz="1800" dirty="0">
                <a:solidFill>
                  <a:srgbClr val="FF0000"/>
                </a:solidFill>
              </a:rPr>
              <a:t>the arm's length principle</a:t>
            </a:r>
            <a:endParaRPr lang="en-US" sz="1800" dirty="0"/>
          </a:p>
          <a:p>
            <a:pPr>
              <a:defRPr/>
            </a:pPr>
            <a:r>
              <a:rPr lang="en-US" sz="1800" dirty="0"/>
              <a:t>The guidelines may be used by the tax authorities even where there is no intent to avoid or evade tax</a:t>
            </a:r>
          </a:p>
          <a:p>
            <a:pPr>
              <a:defRPr/>
            </a:pPr>
            <a:r>
              <a:rPr lang="en-US" sz="1800" dirty="0"/>
              <a:t>Multiple transactions may be tested aggregated or separately</a:t>
            </a:r>
          </a:p>
          <a:p>
            <a:pPr>
              <a:defRPr/>
            </a:pPr>
            <a:r>
              <a:rPr lang="en-US" sz="1800" dirty="0"/>
              <a:t>Testing may use multiple year data if relevant</a:t>
            </a:r>
          </a:p>
          <a:p>
            <a:pPr>
              <a:defRPr/>
            </a:pPr>
            <a:r>
              <a:rPr lang="en-US" sz="1800" dirty="0"/>
              <a:t>Tax authorities are to consider actual transactions between parties</a:t>
            </a:r>
          </a:p>
          <a:p>
            <a:pPr>
              <a:defRPr/>
            </a:pPr>
            <a:r>
              <a:rPr lang="en-US" sz="1800" dirty="0"/>
              <a:t>Adjustments are only allowed to actual transactions</a:t>
            </a:r>
          </a:p>
          <a:p>
            <a:pPr>
              <a:defRPr/>
            </a:pPr>
            <a:r>
              <a:rPr lang="en-US" sz="1800" dirty="0"/>
              <a:t>Transactions, whose economic substance differs materially from their form, may be restructured to follow the economic substance</a:t>
            </a:r>
          </a:p>
          <a:p>
            <a:pPr>
              <a:defRPr/>
            </a:pPr>
            <a:r>
              <a:rPr lang="en-US" sz="1800" dirty="0"/>
              <a:t>Transactions that differ from those which would have been adopted by independent enterprises behaving in a commercially rational manner may be restructured</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13</a:t>
            </a:fld>
            <a:endParaRPr lang="en-GB" altLang="nb-NO"/>
          </a:p>
        </p:txBody>
      </p:sp>
    </p:spTree>
    <p:extLst>
      <p:ext uri="{BB962C8B-B14F-4D97-AF65-F5344CB8AC3E}">
        <p14:creationId xmlns:p14="http://schemas.microsoft.com/office/powerpoint/2010/main" val="1728106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altLang="nb-NO" dirty="0">
                <a:ea typeface="ＭＳ Ｐゴシック" pitchFamily="34" charset="-128"/>
              </a:rPr>
              <a:t>The Arm</a:t>
            </a:r>
            <a:r>
              <a:rPr lang="en-GB" altLang="en-US" dirty="0">
                <a:ea typeface="ＭＳ Ｐゴシック" pitchFamily="34" charset="-128"/>
              </a:rPr>
              <a:t>’</a:t>
            </a:r>
            <a:r>
              <a:rPr lang="en-GB" altLang="nb-NO" dirty="0">
                <a:ea typeface="ＭＳ Ｐゴシック" pitchFamily="34" charset="-128"/>
              </a:rPr>
              <a:t>s Length Principle</a:t>
            </a:r>
            <a:endParaRPr lang="nb-NO" dirty="0"/>
          </a:p>
        </p:txBody>
      </p:sp>
      <p:sp>
        <p:nvSpPr>
          <p:cNvPr id="3" name="Plassholder for innhold 2"/>
          <p:cNvSpPr>
            <a:spLocks noGrp="1"/>
          </p:cNvSpPr>
          <p:nvPr>
            <p:ph idx="1"/>
          </p:nvPr>
        </p:nvSpPr>
        <p:spPr/>
        <p:txBody>
          <a:bodyPr/>
          <a:lstStyle/>
          <a:p>
            <a:pPr>
              <a:defRPr/>
            </a:pPr>
            <a:r>
              <a:rPr lang="en-US" altLang="nb-NO" sz="1400" dirty="0">
                <a:ea typeface="ＭＳ Ｐゴシック" pitchFamily="34" charset="-128"/>
              </a:rPr>
              <a:t>Transfer price: price charged between affiliated companies</a:t>
            </a:r>
          </a:p>
          <a:p>
            <a:pPr>
              <a:buNone/>
              <a:defRPr/>
            </a:pPr>
            <a:endParaRPr lang="en-US" altLang="nb-NO" sz="1400" dirty="0">
              <a:ea typeface="ＭＳ Ｐゴシック" pitchFamily="34" charset="-128"/>
            </a:endParaRPr>
          </a:p>
          <a:p>
            <a:pPr>
              <a:defRPr/>
            </a:pPr>
            <a:r>
              <a:rPr lang="en-US" altLang="nb-NO" sz="1400" dirty="0">
                <a:ea typeface="ＭＳ Ｐゴシック" pitchFamily="34" charset="-128"/>
              </a:rPr>
              <a:t>A transfer price may be a purely arbitrary figure, not connected to ordinary market conditions in any terms</a:t>
            </a:r>
          </a:p>
          <a:p>
            <a:pPr lvl="1">
              <a:defRPr/>
            </a:pPr>
            <a:r>
              <a:rPr lang="en-US" altLang="nb-NO" sz="1400" dirty="0">
                <a:ea typeface="ＭＳ Ｐゴシック" pitchFamily="34" charset="-128"/>
              </a:rPr>
              <a:t>Unrelated to costs incurred?</a:t>
            </a:r>
          </a:p>
          <a:p>
            <a:pPr lvl="1">
              <a:defRPr/>
            </a:pPr>
            <a:r>
              <a:rPr lang="en-US" altLang="nb-NO" sz="1400" dirty="0">
                <a:ea typeface="ＭＳ Ｐゴシック" pitchFamily="34" charset="-128"/>
              </a:rPr>
              <a:t>Unrelated to operations carried out?</a:t>
            </a:r>
          </a:p>
          <a:p>
            <a:pPr lvl="1">
              <a:defRPr/>
            </a:pPr>
            <a:r>
              <a:rPr lang="en-US" altLang="nb-NO" sz="1400" dirty="0">
                <a:ea typeface="ＭＳ Ｐゴシック" pitchFamily="34" charset="-128"/>
              </a:rPr>
              <a:t>Unrelated to risks undertaken?</a:t>
            </a:r>
          </a:p>
          <a:p>
            <a:pPr lvl="1">
              <a:defRPr/>
            </a:pPr>
            <a:r>
              <a:rPr lang="en-US" altLang="nb-NO" sz="1400" dirty="0">
                <a:ea typeface="ＭＳ Ｐゴシック" pitchFamily="34" charset="-128"/>
              </a:rPr>
              <a:t>Unrelated to added value?</a:t>
            </a:r>
          </a:p>
          <a:p>
            <a:pPr lvl="1">
              <a:buNone/>
              <a:defRPr/>
            </a:pPr>
            <a:endParaRPr lang="en-US" altLang="nb-NO" sz="1400" dirty="0">
              <a:ea typeface="ＭＳ Ｐゴシック" pitchFamily="34" charset="-128"/>
            </a:endParaRPr>
          </a:p>
          <a:p>
            <a:pPr>
              <a:defRPr/>
            </a:pPr>
            <a:r>
              <a:rPr lang="en-US" altLang="nb-NO" sz="1400" dirty="0">
                <a:ea typeface="ＭＳ Ｐゴシック" pitchFamily="34" charset="-128"/>
              </a:rPr>
              <a:t>A transfer price is considered to be at arm</a:t>
            </a:r>
            <a:r>
              <a:rPr lang="en-US" altLang="en-US" sz="1400" dirty="0">
                <a:ea typeface="ＭＳ Ｐゴシック" pitchFamily="34" charset="-128"/>
              </a:rPr>
              <a:t>’</a:t>
            </a:r>
            <a:r>
              <a:rPr lang="en-US" altLang="nb-NO" sz="1400" dirty="0">
                <a:ea typeface="ＭＳ Ｐゴシック" pitchFamily="34" charset="-128"/>
              </a:rPr>
              <a:t>s length if it is…</a:t>
            </a:r>
          </a:p>
          <a:p>
            <a:pPr lvl="1">
              <a:defRPr/>
            </a:pPr>
            <a:r>
              <a:rPr lang="en-US" altLang="nb-NO" sz="1400" dirty="0">
                <a:ea typeface="ＭＳ Ｐゴシック" pitchFamily="34" charset="-128"/>
              </a:rPr>
              <a:t>within a </a:t>
            </a:r>
            <a:r>
              <a:rPr lang="en-US" altLang="nb-NO" sz="1400" u="sng" dirty="0">
                <a:solidFill>
                  <a:srgbClr val="FF0000"/>
                </a:solidFill>
                <a:ea typeface="ＭＳ Ｐゴシック" pitchFamily="34" charset="-128"/>
              </a:rPr>
              <a:t>range</a:t>
            </a:r>
            <a:r>
              <a:rPr lang="en-US" altLang="nb-NO" sz="1400" dirty="0">
                <a:ea typeface="ＭＳ Ｐゴシック" pitchFamily="34" charset="-128"/>
              </a:rPr>
              <a:t> of prices…</a:t>
            </a:r>
          </a:p>
          <a:p>
            <a:pPr lvl="1">
              <a:defRPr/>
            </a:pPr>
            <a:r>
              <a:rPr lang="en-US" altLang="nb-NO" sz="1400" dirty="0">
                <a:ea typeface="ＭＳ Ｐゴシック" pitchFamily="34" charset="-128"/>
              </a:rPr>
              <a:t>for </a:t>
            </a:r>
            <a:r>
              <a:rPr lang="en-US" altLang="nb-NO" sz="1400" u="sng" dirty="0">
                <a:solidFill>
                  <a:srgbClr val="FF0000"/>
                </a:solidFill>
                <a:ea typeface="ＭＳ Ｐゴシック" pitchFamily="34" charset="-128"/>
              </a:rPr>
              <a:t>comparable</a:t>
            </a:r>
            <a:r>
              <a:rPr lang="en-US" altLang="nb-NO" sz="1400" dirty="0">
                <a:ea typeface="ＭＳ Ｐゴシック" pitchFamily="34" charset="-128"/>
              </a:rPr>
              <a:t> goods/services…</a:t>
            </a:r>
          </a:p>
          <a:p>
            <a:pPr lvl="1">
              <a:defRPr/>
            </a:pPr>
            <a:r>
              <a:rPr lang="en-US" altLang="nb-NO" sz="1400" dirty="0">
                <a:ea typeface="ＭＳ Ｐゴシック" pitchFamily="34" charset="-128"/>
              </a:rPr>
              <a:t>that would be charged by </a:t>
            </a:r>
            <a:r>
              <a:rPr lang="en-US" altLang="nb-NO" sz="1400" u="sng" dirty="0">
                <a:solidFill>
                  <a:srgbClr val="FF0000"/>
                </a:solidFill>
                <a:ea typeface="ＭＳ Ｐゴシック" pitchFamily="34" charset="-128"/>
              </a:rPr>
              <a:t>independent</a:t>
            </a:r>
            <a:r>
              <a:rPr lang="en-US" altLang="nb-NO" sz="1400" dirty="0">
                <a:ea typeface="ＭＳ Ｐゴシック" pitchFamily="34" charset="-128"/>
              </a:rPr>
              <a:t> parties…</a:t>
            </a:r>
          </a:p>
          <a:p>
            <a:pPr lvl="1">
              <a:defRPr/>
            </a:pPr>
            <a:r>
              <a:rPr lang="en-US" altLang="nb-NO" sz="1400" dirty="0">
                <a:ea typeface="ＭＳ Ｐゴシック" pitchFamily="34" charset="-128"/>
              </a:rPr>
              <a:t>when sold on </a:t>
            </a:r>
            <a:r>
              <a:rPr lang="en-US" altLang="nb-NO" sz="1400" u="sng" dirty="0">
                <a:solidFill>
                  <a:srgbClr val="FF0000"/>
                </a:solidFill>
                <a:ea typeface="ＭＳ Ｐゴシック" pitchFamily="34" charset="-128"/>
              </a:rPr>
              <a:t>comparable</a:t>
            </a:r>
            <a:r>
              <a:rPr lang="en-US" altLang="nb-NO" sz="1400" dirty="0">
                <a:ea typeface="ＭＳ Ｐゴシック" pitchFamily="34" charset="-128"/>
              </a:rPr>
              <a:t> terms…</a:t>
            </a:r>
          </a:p>
          <a:p>
            <a:pPr lvl="1">
              <a:defRPr/>
            </a:pPr>
            <a:r>
              <a:rPr lang="en-US" altLang="nb-NO" sz="1400" dirty="0">
                <a:ea typeface="ＭＳ Ｐゴシック" pitchFamily="34" charset="-128"/>
              </a:rPr>
              <a:t>in </a:t>
            </a:r>
            <a:r>
              <a:rPr lang="en-US" altLang="nb-NO" sz="1400" u="sng" dirty="0">
                <a:solidFill>
                  <a:srgbClr val="FF0000"/>
                </a:solidFill>
                <a:ea typeface="ＭＳ Ｐゴシック" pitchFamily="34" charset="-128"/>
              </a:rPr>
              <a:t>open</a:t>
            </a:r>
            <a:r>
              <a:rPr lang="en-US" altLang="nb-NO" sz="1400" dirty="0">
                <a:ea typeface="ＭＳ Ｐゴシック" pitchFamily="34" charset="-128"/>
              </a:rPr>
              <a:t> markets.</a:t>
            </a:r>
          </a:p>
          <a:p>
            <a:pPr lvl="1">
              <a:buNone/>
              <a:defRPr/>
            </a:pPr>
            <a:endParaRPr lang="en-US" altLang="nb-NO" sz="1400" dirty="0">
              <a:ea typeface="ＭＳ Ｐゴシック" pitchFamily="34" charset="-128"/>
            </a:endParaRPr>
          </a:p>
          <a:p>
            <a:pPr>
              <a:defRPr/>
            </a:pPr>
            <a:r>
              <a:rPr lang="en-US" altLang="nb-NO" sz="1400" dirty="0">
                <a:ea typeface="ＭＳ Ｐゴシック" pitchFamily="34" charset="-128"/>
              </a:rPr>
              <a:t>The OECD guidelines allows adjustments where prices or their effects are outside the arm</a:t>
            </a:r>
            <a:r>
              <a:rPr lang="en-US" altLang="en-US" sz="1400" dirty="0">
                <a:ea typeface="ＭＳ Ｐゴシック" pitchFamily="34" charset="-128"/>
              </a:rPr>
              <a:t>’</a:t>
            </a:r>
            <a:r>
              <a:rPr lang="en-US" altLang="nb-NO" sz="1400" dirty="0">
                <a:ea typeface="ＭＳ Ｐゴシック" pitchFamily="34" charset="-128"/>
              </a:rPr>
              <a:t>s length range</a:t>
            </a:r>
          </a:p>
          <a:p>
            <a:pPr>
              <a:defRPr/>
            </a:pPr>
            <a:endParaRPr lang="en-US" altLang="nb-NO"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14</a:t>
            </a:fld>
            <a:endParaRPr lang="en-GB" altLang="nb-NO"/>
          </a:p>
        </p:txBody>
      </p:sp>
    </p:spTree>
    <p:extLst>
      <p:ext uri="{BB962C8B-B14F-4D97-AF65-F5344CB8AC3E}">
        <p14:creationId xmlns:p14="http://schemas.microsoft.com/office/powerpoint/2010/main" val="481112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altLang="nb-NO" dirty="0">
                <a:ea typeface="ＭＳ Ｐゴシック" pitchFamily="34" charset="-128"/>
              </a:rPr>
              <a:t>Applying the Arm’s Length Principle</a:t>
            </a:r>
            <a:endParaRPr lang="nb-NO" dirty="0"/>
          </a:p>
        </p:txBody>
      </p:sp>
      <p:sp>
        <p:nvSpPr>
          <p:cNvPr id="3" name="Plassholder for innhold 2"/>
          <p:cNvSpPr>
            <a:spLocks noGrp="1"/>
          </p:cNvSpPr>
          <p:nvPr>
            <p:ph idx="1"/>
          </p:nvPr>
        </p:nvSpPr>
        <p:spPr/>
        <p:txBody>
          <a:bodyPr/>
          <a:lstStyle/>
          <a:p>
            <a:pPr>
              <a:defRPr/>
            </a:pPr>
            <a:r>
              <a:rPr lang="en-US" altLang="nb-NO" sz="1400" dirty="0">
                <a:ea typeface="ＭＳ Ｐゴシック" pitchFamily="34" charset="-128"/>
              </a:rPr>
              <a:t>Be aware of the factors affecting the price – understand the controlled transactions</a:t>
            </a:r>
          </a:p>
          <a:p>
            <a:pPr>
              <a:defRPr/>
            </a:pPr>
            <a:endParaRPr lang="en-US" altLang="nb-NO" sz="1400" dirty="0">
              <a:ea typeface="ＭＳ Ｐゴシック" pitchFamily="34" charset="-128"/>
            </a:endParaRPr>
          </a:p>
          <a:p>
            <a:pPr>
              <a:defRPr/>
            </a:pPr>
            <a:r>
              <a:rPr lang="en-US" altLang="nb-NO" sz="1400" dirty="0">
                <a:ea typeface="ＭＳ Ｐゴシック" pitchFamily="34" charset="-128"/>
              </a:rPr>
              <a:t>The process typically involves the following steps:</a:t>
            </a:r>
          </a:p>
          <a:p>
            <a:pPr lvl="1">
              <a:defRPr/>
            </a:pPr>
            <a:r>
              <a:rPr lang="en-US" altLang="nb-NO" sz="1400" dirty="0">
                <a:ea typeface="ＭＳ Ｐゴシック" pitchFamily="34" charset="-128"/>
              </a:rPr>
              <a:t>Gathering information and documentation</a:t>
            </a:r>
          </a:p>
          <a:p>
            <a:pPr lvl="1">
              <a:defRPr/>
            </a:pPr>
            <a:r>
              <a:rPr lang="en-US" altLang="nb-NO" sz="1400" dirty="0">
                <a:ea typeface="ＭＳ Ｐゴシック" pitchFamily="34" charset="-128"/>
              </a:rPr>
              <a:t>Comparability analysis (characteristics, form/substance, functional analysis, contractual terms, market conditions, business strategies)</a:t>
            </a:r>
          </a:p>
          <a:p>
            <a:pPr lvl="1">
              <a:defRPr/>
            </a:pPr>
            <a:r>
              <a:rPr lang="en-US" altLang="nb-NO" sz="1400" dirty="0">
                <a:ea typeface="ＭＳ Ｐゴシック" pitchFamily="34" charset="-128"/>
              </a:rPr>
              <a:t>Transaction analysis</a:t>
            </a:r>
          </a:p>
          <a:p>
            <a:pPr lvl="1">
              <a:defRPr/>
            </a:pPr>
            <a:r>
              <a:rPr lang="en-US" altLang="nb-NO" sz="1400" dirty="0">
                <a:ea typeface="ＭＳ Ｐゴシック" pitchFamily="34" charset="-128"/>
              </a:rPr>
              <a:t>Evaluation of separate and combined transactions</a:t>
            </a:r>
          </a:p>
          <a:p>
            <a:pPr lvl="1">
              <a:defRPr/>
            </a:pPr>
            <a:r>
              <a:rPr lang="en-US" altLang="nb-NO" sz="1400" dirty="0">
                <a:ea typeface="ＭＳ Ｐゴシック" pitchFamily="34" charset="-128"/>
              </a:rPr>
              <a:t>Use of multiple year data</a:t>
            </a:r>
          </a:p>
          <a:p>
            <a:pPr lvl="1">
              <a:defRPr/>
            </a:pPr>
            <a:r>
              <a:rPr lang="en-US" altLang="nb-NO" sz="1400" dirty="0">
                <a:ea typeface="ＭＳ Ｐゴシック" pitchFamily="34" charset="-128"/>
              </a:rPr>
              <a:t>Use of an arm’s length range</a:t>
            </a:r>
          </a:p>
          <a:p>
            <a:pPr lvl="1">
              <a:defRPr/>
            </a:pPr>
            <a:r>
              <a:rPr lang="en-US" altLang="nb-NO" sz="1400" dirty="0">
                <a:ea typeface="ＭＳ Ｐゴシック" pitchFamily="34" charset="-128"/>
              </a:rPr>
              <a:t>Recurring losses</a:t>
            </a:r>
          </a:p>
          <a:p>
            <a:pPr lvl="1">
              <a:defRPr/>
            </a:pPr>
            <a:r>
              <a:rPr lang="en-US" altLang="nb-NO" sz="1400" dirty="0">
                <a:ea typeface="ＭＳ Ｐゴシック" pitchFamily="34" charset="-128"/>
              </a:rPr>
              <a:t>Selection and use of transfer pricing methods</a:t>
            </a:r>
          </a:p>
          <a:p>
            <a:pPr lvl="1">
              <a:defRPr/>
            </a:pPr>
            <a:endParaRPr lang="en-US" altLang="nb-NO" sz="1400" dirty="0">
              <a:ea typeface="ＭＳ Ｐゴシック" pitchFamily="34" charset="-128"/>
            </a:endParaRPr>
          </a:p>
          <a:p>
            <a:pPr>
              <a:defRPr/>
            </a:pPr>
            <a:r>
              <a:rPr lang="en-US" altLang="nb-NO" sz="1400" dirty="0">
                <a:ea typeface="ＭＳ Ｐゴシック" pitchFamily="34" charset="-128"/>
              </a:rPr>
              <a:t>A complex task – require goodwill from both the tax payer and the tax administration in terms of:</a:t>
            </a:r>
          </a:p>
          <a:p>
            <a:pPr lvl="1">
              <a:defRPr/>
            </a:pPr>
            <a:r>
              <a:rPr lang="en-US" altLang="nb-NO" sz="1400" dirty="0">
                <a:ea typeface="ＭＳ Ｐゴシック" pitchFamily="34" charset="-128"/>
              </a:rPr>
              <a:t>Documentation</a:t>
            </a:r>
          </a:p>
          <a:p>
            <a:pPr lvl="1">
              <a:defRPr/>
            </a:pPr>
            <a:r>
              <a:rPr lang="en-US" altLang="nb-NO" sz="1400" dirty="0">
                <a:ea typeface="ＭＳ Ｐゴシック" pitchFamily="34" charset="-128"/>
              </a:rPr>
              <a:t>Groundwork</a:t>
            </a:r>
          </a:p>
          <a:p>
            <a:pPr lvl="1">
              <a:defRPr/>
            </a:pPr>
            <a:r>
              <a:rPr lang="en-US" altLang="nb-NO" sz="1400" dirty="0">
                <a:ea typeface="ＭＳ Ｐゴシック" pitchFamily="34" charset="-128"/>
              </a:rPr>
              <a:t>Analysis</a:t>
            </a:r>
          </a:p>
          <a:p>
            <a:pPr lvl="1">
              <a:defRPr/>
            </a:pPr>
            <a:r>
              <a:rPr lang="en-US" altLang="nb-NO" sz="1400" dirty="0">
                <a:ea typeface="ＭＳ Ｐゴシック" pitchFamily="34" charset="-128"/>
              </a:rPr>
              <a:t>Research</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15</a:t>
            </a:fld>
            <a:endParaRPr lang="en-GB" altLang="nb-NO"/>
          </a:p>
        </p:txBody>
      </p:sp>
    </p:spTree>
    <p:extLst>
      <p:ext uri="{BB962C8B-B14F-4D97-AF65-F5344CB8AC3E}">
        <p14:creationId xmlns:p14="http://schemas.microsoft.com/office/powerpoint/2010/main" val="1973388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altLang="nb-NO" dirty="0">
                <a:ea typeface="ＭＳ Ｐゴシック" pitchFamily="34" charset="-128"/>
              </a:rPr>
              <a:t>Applying the Arm’s Length Principle</a:t>
            </a:r>
            <a:endParaRPr lang="nb-NO" dirty="0"/>
          </a:p>
        </p:txBody>
      </p:sp>
      <p:sp>
        <p:nvSpPr>
          <p:cNvPr id="3" name="Plassholder for innhold 2"/>
          <p:cNvSpPr>
            <a:spLocks noGrp="1"/>
          </p:cNvSpPr>
          <p:nvPr>
            <p:ph idx="1"/>
          </p:nvPr>
        </p:nvSpPr>
        <p:spPr>
          <a:xfrm>
            <a:off x="251520" y="1772816"/>
            <a:ext cx="8640960" cy="4475584"/>
          </a:xfrm>
        </p:spPr>
        <p:txBody>
          <a:bodyPr/>
          <a:lstStyle/>
          <a:p>
            <a:pPr marL="0" indent="0">
              <a:buNone/>
              <a:defRPr/>
            </a:pPr>
            <a:r>
              <a:rPr lang="en-US" altLang="nb-NO" sz="1400" dirty="0">
                <a:ea typeface="ＭＳ Ｐゴシック" pitchFamily="34" charset="-128"/>
              </a:rPr>
              <a:t>5 major transfer pricing methods</a:t>
            </a:r>
          </a:p>
          <a:p>
            <a:pPr marL="0" indent="0">
              <a:buNone/>
              <a:defRPr/>
            </a:pPr>
            <a:endParaRPr lang="en-US" altLang="nb-NO" sz="1400" dirty="0">
              <a:ea typeface="ＭＳ Ｐゴシック" pitchFamily="34" charset="-128"/>
            </a:endParaRPr>
          </a:p>
          <a:p>
            <a:pPr marL="0" indent="0">
              <a:buNone/>
              <a:defRPr/>
            </a:pPr>
            <a:r>
              <a:rPr lang="en-US" altLang="nb-NO" sz="1400" dirty="0">
                <a:ea typeface="ＭＳ Ｐゴシック" pitchFamily="34" charset="-128"/>
              </a:rPr>
              <a:t>Traditional transaction methods:</a:t>
            </a:r>
          </a:p>
          <a:p>
            <a:pPr lvl="1">
              <a:defRPr/>
            </a:pPr>
            <a:r>
              <a:rPr lang="en-US" altLang="nb-NO" sz="1400" dirty="0">
                <a:solidFill>
                  <a:srgbClr val="FF0000"/>
                </a:solidFill>
                <a:ea typeface="ＭＳ Ｐゴシック" pitchFamily="34" charset="-128"/>
              </a:rPr>
              <a:t>Comparable Uncontrolled Price (CUP):</a:t>
            </a:r>
            <a:r>
              <a:rPr lang="en-US" altLang="nb-NO" sz="1400" dirty="0">
                <a:ea typeface="ＭＳ Ｐゴシック" pitchFamily="34" charset="-128"/>
              </a:rPr>
              <a:t> compares the price charged in the controlled transaction with the price for comparable goods/services charged in an uncontrolled transaction</a:t>
            </a:r>
          </a:p>
          <a:p>
            <a:pPr lvl="1">
              <a:defRPr/>
            </a:pPr>
            <a:endParaRPr lang="en-US" altLang="nb-NO" sz="1400" dirty="0">
              <a:ea typeface="ＭＳ Ｐゴシック" pitchFamily="34" charset="-128"/>
            </a:endParaRPr>
          </a:p>
          <a:p>
            <a:pPr lvl="1">
              <a:defRPr/>
            </a:pPr>
            <a:r>
              <a:rPr lang="en-US" altLang="nb-NO" sz="1400" dirty="0">
                <a:solidFill>
                  <a:srgbClr val="FF0000"/>
                </a:solidFill>
                <a:ea typeface="ＭＳ Ｐゴシック" pitchFamily="34" charset="-128"/>
              </a:rPr>
              <a:t>Resale Price Method (RPM): </a:t>
            </a:r>
            <a:r>
              <a:rPr lang="en-US" altLang="nb-NO" sz="1400" dirty="0">
                <a:solidFill>
                  <a:schemeClr val="bg2">
                    <a:lumMod val="10000"/>
                  </a:schemeClr>
                </a:solidFill>
                <a:ea typeface="ＭＳ Ｐゴシック" pitchFamily="34" charset="-128"/>
              </a:rPr>
              <a:t>the price charged by the reseller minus the reseller’s costs  and an appropriate profit</a:t>
            </a:r>
            <a:r>
              <a:rPr lang="en-US" altLang="nb-NO" sz="1400" dirty="0">
                <a:solidFill>
                  <a:srgbClr val="FF0000"/>
                </a:solidFill>
                <a:ea typeface="ＭＳ Ｐゴシック" pitchFamily="34" charset="-128"/>
              </a:rPr>
              <a:t> </a:t>
            </a:r>
            <a:r>
              <a:rPr lang="en-US" altLang="nb-NO" sz="1400" dirty="0">
                <a:solidFill>
                  <a:schemeClr val="bg2">
                    <a:lumMod val="10000"/>
                  </a:schemeClr>
                </a:solidFill>
                <a:ea typeface="ＭＳ Ｐゴシック" pitchFamily="34" charset="-128"/>
              </a:rPr>
              <a:t>in the light of functions performed and market conditions</a:t>
            </a:r>
          </a:p>
          <a:p>
            <a:pPr marL="273050" lvl="1" indent="0">
              <a:buNone/>
              <a:defRPr/>
            </a:pPr>
            <a:endParaRPr lang="en-US" altLang="nb-NO" sz="1400" dirty="0">
              <a:solidFill>
                <a:srgbClr val="FF0000"/>
              </a:solidFill>
              <a:ea typeface="ＭＳ Ｐゴシック" pitchFamily="34" charset="-128"/>
            </a:endParaRPr>
          </a:p>
          <a:p>
            <a:pPr lvl="1">
              <a:defRPr/>
            </a:pPr>
            <a:r>
              <a:rPr lang="en-US" altLang="nb-NO" sz="1400" dirty="0">
                <a:solidFill>
                  <a:srgbClr val="FF0000"/>
                </a:solidFill>
                <a:ea typeface="ＭＳ Ｐゴシック" pitchFamily="34" charset="-128"/>
              </a:rPr>
              <a:t>Cost Plus (C+, CP): </a:t>
            </a:r>
            <a:r>
              <a:rPr lang="en-US" altLang="nb-NO" sz="1400" dirty="0">
                <a:solidFill>
                  <a:schemeClr val="bg2">
                    <a:lumMod val="10000"/>
                  </a:schemeClr>
                </a:solidFill>
                <a:ea typeface="ＭＳ Ｐゴシック" pitchFamily="34" charset="-128"/>
              </a:rPr>
              <a:t>adds the costs of the supplier and an appropriate profit</a:t>
            </a:r>
            <a:r>
              <a:rPr lang="en-US" altLang="nb-NO" sz="1400" dirty="0">
                <a:solidFill>
                  <a:srgbClr val="FF0000"/>
                </a:solidFill>
                <a:ea typeface="ＭＳ Ｐゴシック" pitchFamily="34" charset="-128"/>
              </a:rPr>
              <a:t> </a:t>
            </a:r>
            <a:r>
              <a:rPr lang="en-US" altLang="nb-NO" sz="1400" dirty="0">
                <a:solidFill>
                  <a:schemeClr val="bg2">
                    <a:lumMod val="10000"/>
                  </a:schemeClr>
                </a:solidFill>
                <a:ea typeface="ＭＳ Ｐゴシック" pitchFamily="34" charset="-128"/>
              </a:rPr>
              <a:t>in the light of functions performed and market conditions</a:t>
            </a:r>
          </a:p>
          <a:p>
            <a:pPr>
              <a:defRPr/>
            </a:pPr>
            <a:endParaRPr lang="en-US" altLang="nb-NO" sz="1400" dirty="0">
              <a:solidFill>
                <a:schemeClr val="bg2">
                  <a:lumMod val="10000"/>
                </a:schemeClr>
              </a:solidFill>
              <a:ea typeface="ＭＳ Ｐゴシック" pitchFamily="34" charset="-128"/>
            </a:endParaRPr>
          </a:p>
          <a:p>
            <a:pPr>
              <a:defRPr/>
            </a:pPr>
            <a:r>
              <a:rPr lang="en-US" altLang="nb-NO" sz="1400" dirty="0">
                <a:solidFill>
                  <a:schemeClr val="bg2">
                    <a:lumMod val="10000"/>
                  </a:schemeClr>
                </a:solidFill>
                <a:ea typeface="ＭＳ Ｐゴシック" pitchFamily="34" charset="-128"/>
              </a:rPr>
              <a:t>Profit-based methods:</a:t>
            </a:r>
            <a:endParaRPr lang="en-US" altLang="nb-NO" sz="1400" dirty="0">
              <a:ea typeface="ＭＳ Ｐゴシック" pitchFamily="34" charset="-128"/>
            </a:endParaRPr>
          </a:p>
          <a:p>
            <a:pPr lvl="1">
              <a:defRPr/>
            </a:pPr>
            <a:r>
              <a:rPr lang="en-US" altLang="nb-NO" sz="1400" dirty="0">
                <a:solidFill>
                  <a:srgbClr val="FF0000"/>
                </a:solidFill>
                <a:ea typeface="ＭＳ Ｐゴシック" pitchFamily="34" charset="-128"/>
              </a:rPr>
              <a:t>The Transactional Net Margin Method/Comparable Profits Method (TNMM/CPM): </a:t>
            </a:r>
            <a:r>
              <a:rPr lang="en-US" altLang="nb-NO" sz="1400" dirty="0">
                <a:solidFill>
                  <a:schemeClr val="bg2">
                    <a:lumMod val="10000"/>
                  </a:schemeClr>
                </a:solidFill>
                <a:ea typeface="ＭＳ Ｐゴシック" pitchFamily="34" charset="-128"/>
              </a:rPr>
              <a:t>compares the level of (net) profit that have resulted from controlled transactions with the (net) profit </a:t>
            </a:r>
            <a:r>
              <a:rPr lang="en-US" altLang="nb-NO" sz="1400" dirty="0" err="1">
                <a:solidFill>
                  <a:schemeClr val="bg2">
                    <a:lumMod val="10000"/>
                  </a:schemeClr>
                </a:solidFill>
                <a:ea typeface="ＭＳ Ｐゴシック" pitchFamily="34" charset="-128"/>
              </a:rPr>
              <a:t>realised</a:t>
            </a:r>
            <a:r>
              <a:rPr lang="en-US" altLang="nb-NO" sz="1400" dirty="0">
                <a:solidFill>
                  <a:schemeClr val="bg2">
                    <a:lumMod val="10000"/>
                  </a:schemeClr>
                </a:solidFill>
                <a:ea typeface="ＭＳ Ｐゴシック" pitchFamily="34" charset="-128"/>
              </a:rPr>
              <a:t> by a comparable independent enterprise. Working back from profit to price.</a:t>
            </a:r>
            <a:endParaRPr lang="en-US" altLang="nb-NO" sz="1400" dirty="0">
              <a:ea typeface="ＭＳ Ｐゴシック" pitchFamily="34" charset="-128"/>
            </a:endParaRPr>
          </a:p>
          <a:p>
            <a:pPr marL="273050" lvl="1" indent="0">
              <a:buNone/>
              <a:defRPr/>
            </a:pPr>
            <a:endParaRPr lang="en-US" altLang="nb-NO" sz="1400" dirty="0">
              <a:ea typeface="ＭＳ Ｐゴシック" pitchFamily="34" charset="-128"/>
            </a:endParaRPr>
          </a:p>
          <a:p>
            <a:pPr lvl="1">
              <a:defRPr/>
            </a:pPr>
            <a:r>
              <a:rPr lang="en-US" altLang="nb-NO" sz="1400" dirty="0">
                <a:solidFill>
                  <a:srgbClr val="FF0000"/>
                </a:solidFill>
                <a:ea typeface="ＭＳ Ｐゴシック" pitchFamily="34" charset="-128"/>
              </a:rPr>
              <a:t>Profit-split Methods (PSM): </a:t>
            </a:r>
            <a:r>
              <a:rPr lang="en-US" altLang="nb-NO" sz="1400" dirty="0">
                <a:solidFill>
                  <a:schemeClr val="bg2">
                    <a:lumMod val="10000"/>
                  </a:schemeClr>
                </a:solidFill>
                <a:ea typeface="ＭＳ Ｐゴシック" pitchFamily="34" charset="-128"/>
              </a:rPr>
              <a:t>takes the combined profits earned by two related parties and then divide it using a defined basis that is aimed at replicating the division of profits that would have been anticipated in an agreement made at arm’s length. Working back from profit to price.</a:t>
            </a:r>
            <a:endParaRPr lang="en-US" altLang="nb-NO" sz="1400" dirty="0">
              <a:solidFill>
                <a:srgbClr val="FF0000"/>
              </a:solidFill>
              <a:ea typeface="ＭＳ Ｐゴシック" pitchFamily="34" charset="-128"/>
            </a:endParaRPr>
          </a:p>
          <a:p>
            <a:pPr marL="273050" lvl="1" indent="0">
              <a:buNone/>
              <a:defRPr/>
            </a:pPr>
            <a:endParaRPr lang="en-US" altLang="nb-NO"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16</a:t>
            </a:fld>
            <a:endParaRPr lang="en-GB" altLang="nb-NO"/>
          </a:p>
        </p:txBody>
      </p:sp>
    </p:spTree>
    <p:extLst>
      <p:ext uri="{BB962C8B-B14F-4D97-AF65-F5344CB8AC3E}">
        <p14:creationId xmlns:p14="http://schemas.microsoft.com/office/powerpoint/2010/main" val="1990262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altLang="nb-NO" dirty="0">
                <a:ea typeface="ＭＳ Ｐゴシック" pitchFamily="34" charset="-128"/>
              </a:rPr>
              <a:t>Applying the Arm’s Length Principle</a:t>
            </a:r>
            <a:endParaRPr lang="nb-NO" dirty="0"/>
          </a:p>
        </p:txBody>
      </p:sp>
      <p:sp>
        <p:nvSpPr>
          <p:cNvPr id="3" name="Plassholder for innhold 2"/>
          <p:cNvSpPr>
            <a:spLocks noGrp="1"/>
          </p:cNvSpPr>
          <p:nvPr>
            <p:ph idx="1"/>
          </p:nvPr>
        </p:nvSpPr>
        <p:spPr/>
        <p:txBody>
          <a:bodyPr/>
          <a:lstStyle/>
          <a:p>
            <a:pPr>
              <a:defRPr/>
            </a:pPr>
            <a:r>
              <a:rPr lang="en-US" altLang="nb-NO" sz="1400" dirty="0">
                <a:ea typeface="ＭＳ Ｐゴシック" pitchFamily="34" charset="-128"/>
              </a:rPr>
              <a:t>No method is generally applicable to every possible situation</a:t>
            </a:r>
          </a:p>
          <a:p>
            <a:pPr>
              <a:defRPr/>
            </a:pPr>
            <a:r>
              <a:rPr lang="en-US" altLang="nb-NO" sz="1400" dirty="0">
                <a:ea typeface="ＭＳ Ｐゴシック" pitchFamily="34" charset="-128"/>
              </a:rPr>
              <a:t>All 5 methods have their own strengths and weaknesses</a:t>
            </a:r>
          </a:p>
          <a:p>
            <a:pPr>
              <a:defRPr/>
            </a:pPr>
            <a:r>
              <a:rPr lang="en-US" altLang="nb-NO" sz="1400" dirty="0">
                <a:ea typeface="ＭＳ Ｐゴシック" pitchFamily="34" charset="-128"/>
              </a:rPr>
              <a:t>All 5 methods are accepted by tax authorities</a:t>
            </a:r>
          </a:p>
          <a:p>
            <a:pPr>
              <a:defRPr/>
            </a:pPr>
            <a:r>
              <a:rPr lang="en-US" altLang="nb-NO" sz="1400" dirty="0">
                <a:ea typeface="ＭＳ Ｐゴシック" pitchFamily="34" charset="-128"/>
              </a:rPr>
              <a:t>All 5 methods imply some kind of comparison of prices, profits or margins</a:t>
            </a:r>
          </a:p>
          <a:p>
            <a:pPr>
              <a:defRPr/>
            </a:pPr>
            <a:r>
              <a:rPr lang="en-US" altLang="nb-NO" sz="1400" dirty="0">
                <a:ea typeface="ＭＳ Ｐゴシック" pitchFamily="34" charset="-128"/>
              </a:rPr>
              <a:t>Multiple methods </a:t>
            </a:r>
            <a:r>
              <a:rPr lang="en-US" altLang="nb-NO" sz="1400" u="sng" dirty="0">
                <a:ea typeface="ＭＳ Ｐゴシック" pitchFamily="34" charset="-128"/>
              </a:rPr>
              <a:t>may</a:t>
            </a:r>
            <a:r>
              <a:rPr lang="en-US" altLang="nb-NO" sz="1400" dirty="0">
                <a:ea typeface="ＭＳ Ｐゴシック" pitchFamily="34" charset="-128"/>
              </a:rPr>
              <a:t> be use for a single transaction – not required by the arm’s length principle</a:t>
            </a:r>
          </a:p>
          <a:p>
            <a:pPr>
              <a:defRPr/>
            </a:pPr>
            <a:r>
              <a:rPr lang="en-US" altLang="nb-NO" sz="1400" dirty="0">
                <a:ea typeface="ＭＳ Ｐゴシック" pitchFamily="34" charset="-128"/>
              </a:rPr>
              <a:t>OECD gives priority to transactional methods, described as the </a:t>
            </a:r>
            <a:r>
              <a:rPr lang="en-US" altLang="en-US" sz="1400" dirty="0">
                <a:ea typeface="ＭＳ Ｐゴシック" pitchFamily="34" charset="-128"/>
              </a:rPr>
              <a:t>“</a:t>
            </a:r>
            <a:r>
              <a:rPr lang="en-US" altLang="nb-NO" sz="1400" dirty="0">
                <a:ea typeface="ＭＳ Ｐゴシック" pitchFamily="34" charset="-128"/>
              </a:rPr>
              <a:t>most direct way</a:t>
            </a:r>
            <a:r>
              <a:rPr lang="en-US" altLang="en-US" sz="1400" dirty="0">
                <a:ea typeface="ＭＳ Ｐゴシック" pitchFamily="34" charset="-128"/>
              </a:rPr>
              <a:t>”</a:t>
            </a:r>
            <a:r>
              <a:rPr lang="en-US" altLang="nb-NO" sz="1400" dirty="0">
                <a:ea typeface="ＭＳ Ｐゴシック" pitchFamily="34" charset="-128"/>
              </a:rPr>
              <a:t> to establish comparability: any difference in prices can be traced directly to commercial and/or financial relations and arm’s length conditions can be established by merely substituting the price </a:t>
            </a:r>
            <a:r>
              <a:rPr lang="en-US" altLang="nb-NO" sz="1400" dirty="0">
                <a:ea typeface="ＭＳ Ｐゴシック" pitchFamily="34" charset="-128"/>
                <a:sym typeface="Wingdings" panose="05000000000000000000" pitchFamily="2" charset="2"/>
              </a:rPr>
              <a:t> a closer relationship to the actual transaction</a:t>
            </a:r>
          </a:p>
          <a:p>
            <a:pPr>
              <a:defRPr/>
            </a:pPr>
            <a:r>
              <a:rPr lang="en-US" altLang="nb-NO" sz="1400" dirty="0">
                <a:ea typeface="ＭＳ Ｐゴシック" pitchFamily="34" charset="-128"/>
              </a:rPr>
              <a:t>Growing acceptance for profit-based methods –  “best-method-rule”</a:t>
            </a:r>
          </a:p>
          <a:p>
            <a:pPr>
              <a:defRPr/>
            </a:pPr>
            <a:r>
              <a:rPr lang="en-US" altLang="nb-NO" sz="1400" dirty="0">
                <a:ea typeface="ＭＳ Ｐゴシック" pitchFamily="34" charset="-128"/>
              </a:rPr>
              <a:t>MNEs are free to use other methods</a:t>
            </a:r>
          </a:p>
          <a:p>
            <a:pPr>
              <a:defRPr/>
            </a:pPr>
            <a:r>
              <a:rPr lang="en-US" altLang="nb-NO" sz="1400" dirty="0">
                <a:ea typeface="ＭＳ Ｐゴシック" pitchFamily="34" charset="-128"/>
              </a:rPr>
              <a:t>How to choose the most appropriate method?</a:t>
            </a:r>
          </a:p>
          <a:p>
            <a:pPr lvl="1">
              <a:defRPr/>
            </a:pPr>
            <a:r>
              <a:rPr lang="en-US" altLang="nb-NO" sz="1400" dirty="0">
                <a:ea typeface="ＭＳ Ｐゴシック" pitchFamily="34" charset="-128"/>
              </a:rPr>
              <a:t>Experience</a:t>
            </a:r>
          </a:p>
          <a:p>
            <a:pPr lvl="1">
              <a:defRPr/>
            </a:pPr>
            <a:r>
              <a:rPr lang="en-US" altLang="nb-NO" sz="1400" dirty="0">
                <a:ea typeface="ＭＳ Ｐゴシック" pitchFamily="34" charset="-128"/>
              </a:rPr>
              <a:t>Functional analysis</a:t>
            </a:r>
          </a:p>
          <a:p>
            <a:pPr lvl="1">
              <a:defRPr/>
            </a:pPr>
            <a:r>
              <a:rPr lang="en-US" altLang="nb-NO" sz="1400" dirty="0">
                <a:ea typeface="ＭＳ Ｐゴシック" pitchFamily="34" charset="-128"/>
              </a:rPr>
              <a:t>Degree of comparability</a:t>
            </a:r>
          </a:p>
          <a:p>
            <a:pPr lvl="1">
              <a:defRPr/>
            </a:pPr>
            <a:r>
              <a:rPr lang="en-US" altLang="nb-NO" sz="1400" dirty="0">
                <a:ea typeface="ＭＳ Ｐゴシック" pitchFamily="34" charset="-128"/>
              </a:rPr>
              <a:t>Availability of reliable information</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17</a:t>
            </a:fld>
            <a:endParaRPr lang="en-GB" altLang="nb-NO"/>
          </a:p>
        </p:txBody>
      </p:sp>
    </p:spTree>
    <p:extLst>
      <p:ext uri="{BB962C8B-B14F-4D97-AF65-F5344CB8AC3E}">
        <p14:creationId xmlns:p14="http://schemas.microsoft.com/office/powerpoint/2010/main" val="2123508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marL="0" indent="0">
              <a:defRPr/>
            </a:pPr>
            <a:r>
              <a:rPr lang="en-GB" altLang="nb-NO" sz="1800" b="1" dirty="0">
                <a:ea typeface="ＭＳ Ｐゴシック" pitchFamily="34" charset="-128"/>
              </a:rPr>
              <a:t>Difficulties in applying and implementing the arm</a:t>
            </a:r>
            <a:r>
              <a:rPr lang="en-GB" altLang="en-US" sz="1800" b="1" dirty="0">
                <a:ea typeface="ＭＳ Ｐゴシック" pitchFamily="34" charset="-128"/>
              </a:rPr>
              <a:t>’</a:t>
            </a:r>
            <a:r>
              <a:rPr lang="en-GB" altLang="nb-NO" sz="1800" b="1" dirty="0">
                <a:ea typeface="ＭＳ Ｐゴシック" pitchFamily="34" charset="-128"/>
              </a:rPr>
              <a:t>s length principle:</a:t>
            </a:r>
          </a:p>
        </p:txBody>
      </p:sp>
      <p:sp>
        <p:nvSpPr>
          <p:cNvPr id="3" name="Plassholder for innhold 2"/>
          <p:cNvSpPr>
            <a:spLocks noGrp="1"/>
          </p:cNvSpPr>
          <p:nvPr>
            <p:ph idx="1"/>
          </p:nvPr>
        </p:nvSpPr>
        <p:spPr>
          <a:xfrm>
            <a:off x="685800" y="1772816"/>
            <a:ext cx="7773988" cy="4475584"/>
          </a:xfrm>
        </p:spPr>
        <p:txBody>
          <a:bodyPr/>
          <a:lstStyle/>
          <a:p>
            <a:pPr lvl="1">
              <a:defRPr/>
            </a:pPr>
            <a:r>
              <a:rPr lang="en-GB" altLang="nb-NO" sz="1400" dirty="0" smtClean="0">
                <a:ea typeface="ＭＳ Ｐゴシック" pitchFamily="34" charset="-128"/>
              </a:rPr>
              <a:t>Complex industry, complex markets and complex transactions 	</a:t>
            </a:r>
          </a:p>
          <a:p>
            <a:pPr lvl="1">
              <a:defRPr/>
            </a:pPr>
            <a:r>
              <a:rPr lang="en-GB" altLang="nb-NO" sz="1400" dirty="0" smtClean="0">
                <a:ea typeface="ＭＳ Ｐゴシック" pitchFamily="34" charset="-128"/>
              </a:rPr>
              <a:t>Comparable transactions? </a:t>
            </a:r>
            <a:r>
              <a:rPr lang="en-GB" altLang="nb-NO" sz="1400" dirty="0">
                <a:ea typeface="ＭＳ Ｐゴシック" pitchFamily="34" charset="-128"/>
              </a:rPr>
              <a:t>How to make adjustments?</a:t>
            </a:r>
          </a:p>
          <a:p>
            <a:pPr lvl="2">
              <a:defRPr/>
            </a:pPr>
            <a:r>
              <a:rPr lang="en-US" altLang="nb-NO" sz="1400" dirty="0">
                <a:ea typeface="ＭＳ Ｐゴシック" pitchFamily="34" charset="-128"/>
              </a:rPr>
              <a:t>L</a:t>
            </a:r>
            <a:r>
              <a:rPr lang="en-GB" altLang="nb-NO" sz="1400" dirty="0" err="1">
                <a:ea typeface="ＭＳ Ｐゴシック" pitchFamily="34" charset="-128"/>
              </a:rPr>
              <a:t>ack</a:t>
            </a:r>
            <a:r>
              <a:rPr lang="en-GB" altLang="nb-NO" sz="1400" dirty="0">
                <a:ea typeface="ＭＳ Ｐゴシック" pitchFamily="34" charset="-128"/>
              </a:rPr>
              <a:t> of identical items</a:t>
            </a:r>
          </a:p>
          <a:p>
            <a:pPr lvl="2">
              <a:defRPr/>
            </a:pPr>
            <a:r>
              <a:rPr lang="en-GB" altLang="nb-NO" sz="1400" dirty="0">
                <a:ea typeface="ＭＳ Ｐゴシック" pitchFamily="34" charset="-128"/>
              </a:rPr>
              <a:t>Lack of identical terms of sale</a:t>
            </a:r>
          </a:p>
          <a:p>
            <a:pPr lvl="2">
              <a:defRPr/>
            </a:pPr>
            <a:r>
              <a:rPr lang="en-GB" altLang="nb-NO" sz="1400" dirty="0">
                <a:ea typeface="ＭＳ Ｐゴシック" pitchFamily="34" charset="-128"/>
              </a:rPr>
              <a:t>Market conditions vary geographically and over time</a:t>
            </a:r>
          </a:p>
          <a:p>
            <a:pPr lvl="2">
              <a:defRPr/>
            </a:pPr>
            <a:r>
              <a:rPr lang="en-GB" altLang="nb-NO" sz="1400" dirty="0">
                <a:ea typeface="ＭＳ Ｐゴシック" pitchFamily="34" charset="-128"/>
              </a:rPr>
              <a:t>Bargaining power vary between parties involved</a:t>
            </a:r>
          </a:p>
          <a:p>
            <a:pPr lvl="2">
              <a:defRPr/>
            </a:pPr>
            <a:r>
              <a:rPr lang="en-GB" altLang="nb-NO" sz="1400" dirty="0">
                <a:ea typeface="ＭＳ Ｐゴシック" pitchFamily="34" charset="-128"/>
              </a:rPr>
              <a:t>Some kinds of transactions will not be conducted between unaffiliated parties</a:t>
            </a:r>
          </a:p>
          <a:p>
            <a:pPr lvl="1">
              <a:defRPr/>
            </a:pPr>
            <a:r>
              <a:rPr lang="en-GB" altLang="nb-NO" sz="1400" dirty="0">
                <a:ea typeface="ＭＳ Ｐゴシック" pitchFamily="34" charset="-128"/>
              </a:rPr>
              <a:t>Does the taxpayer provide sufficient information and documentation? Are the taxpayer obliged to provide it? Confidentiality? Facts about the actual transactions are under the control of the taxpayer, no external data can be used</a:t>
            </a:r>
            <a:r>
              <a:rPr lang="en-US" altLang="nb-NO" sz="1400" dirty="0">
                <a:ea typeface="ＭＳ Ｐゴシック" pitchFamily="34" charset="-128"/>
              </a:rPr>
              <a:t>…</a:t>
            </a:r>
          </a:p>
          <a:p>
            <a:pPr lvl="1">
              <a:defRPr/>
            </a:pPr>
            <a:r>
              <a:rPr lang="en-US" altLang="nb-NO" sz="1400" dirty="0">
                <a:ea typeface="ＭＳ Ｐゴシック" pitchFamily="34" charset="-128"/>
              </a:rPr>
              <a:t>Use of “secret </a:t>
            </a:r>
            <a:r>
              <a:rPr lang="en-US" altLang="nb-NO" sz="1400" dirty="0" err="1">
                <a:ea typeface="ＭＳ Ｐゴシック" pitchFamily="34" charset="-128"/>
              </a:rPr>
              <a:t>comparables</a:t>
            </a:r>
            <a:r>
              <a:rPr lang="en-US" altLang="nb-NO" sz="1400" dirty="0">
                <a:ea typeface="ＭＳ Ｐゴシック" pitchFamily="34" charset="-128"/>
              </a:rPr>
              <a:t>” – limited disclosure to the tax payer?</a:t>
            </a:r>
            <a:endParaRPr lang="en-GB" altLang="nb-NO" sz="1400" dirty="0">
              <a:ea typeface="ＭＳ Ｐゴシック" pitchFamily="34" charset="-128"/>
            </a:endParaRPr>
          </a:p>
          <a:p>
            <a:pPr lvl="1">
              <a:defRPr/>
            </a:pPr>
            <a:r>
              <a:rPr lang="en-GB" altLang="nb-NO" sz="1400" dirty="0">
                <a:ea typeface="ＭＳ Ｐゴシック" pitchFamily="34" charset="-128"/>
              </a:rPr>
              <a:t>Some jurisdictions give preference to certain methods for testing prices</a:t>
            </a:r>
          </a:p>
          <a:p>
            <a:pPr lvl="1">
              <a:defRPr/>
            </a:pPr>
            <a:r>
              <a:rPr lang="en-GB" altLang="nb-NO" sz="1400" dirty="0">
                <a:ea typeface="ＭＳ Ｐゴシック" pitchFamily="34" charset="-128"/>
              </a:rPr>
              <a:t>Time limitations</a:t>
            </a:r>
          </a:p>
          <a:p>
            <a:pPr lvl="1">
              <a:defRPr/>
            </a:pPr>
            <a:r>
              <a:rPr lang="en-GB" altLang="nb-NO" sz="1400" dirty="0">
                <a:ea typeface="ＭＳ Ｐゴシック" pitchFamily="34" charset="-128"/>
              </a:rPr>
              <a:t>Use of intangibles</a:t>
            </a:r>
          </a:p>
          <a:p>
            <a:pPr lvl="1">
              <a:defRPr/>
            </a:pPr>
            <a:r>
              <a:rPr lang="en-GB" altLang="nb-NO" sz="1400" dirty="0">
                <a:ea typeface="ＭＳ Ｐゴシック" pitchFamily="34" charset="-128"/>
              </a:rPr>
              <a:t>Sophisticated financing arrangements</a:t>
            </a:r>
          </a:p>
          <a:p>
            <a:pPr lvl="1">
              <a:defRPr/>
            </a:pPr>
            <a:r>
              <a:rPr lang="en-GB" altLang="nb-NO" sz="1400" dirty="0">
                <a:ea typeface="ＭＳ Ｐゴシック" pitchFamily="34" charset="-128"/>
              </a:rPr>
              <a:t>The arm</a:t>
            </a:r>
            <a:r>
              <a:rPr lang="en-GB" altLang="en-US" sz="1400" dirty="0">
                <a:ea typeface="ＭＳ Ｐゴシック" pitchFamily="34" charset="-128"/>
              </a:rPr>
              <a:t>’</a:t>
            </a:r>
            <a:r>
              <a:rPr lang="en-GB" altLang="nb-NO" sz="1400" dirty="0">
                <a:ea typeface="ＭＳ Ｐゴシック" pitchFamily="34" charset="-128"/>
              </a:rPr>
              <a:t>s length price in not necessarily a specific price point, but rather a range of prices</a:t>
            </a:r>
          </a:p>
          <a:p>
            <a:pPr lvl="1">
              <a:defRPr/>
            </a:pPr>
            <a:r>
              <a:rPr lang="en-GB" altLang="nb-NO" sz="1400" dirty="0">
                <a:ea typeface="ＭＳ Ｐゴシック" pitchFamily="34" charset="-128"/>
              </a:rPr>
              <a:t>The taxpayers know that TP is difficult for the tax authorities</a:t>
            </a:r>
          </a:p>
          <a:p>
            <a:pPr lvl="1">
              <a:buNone/>
              <a:defRPr/>
            </a:pPr>
            <a:endParaRPr lang="en-GB" altLang="nb-NO" sz="1400" dirty="0">
              <a:ea typeface="ＭＳ Ｐゴシック" pitchFamily="34" charset="-128"/>
            </a:endParaRPr>
          </a:p>
          <a:p>
            <a:pPr>
              <a:defRPr/>
            </a:pPr>
            <a:r>
              <a:rPr lang="en-US" altLang="nb-NO" sz="1400" b="1" dirty="0">
                <a:solidFill>
                  <a:srgbClr val="FF0000"/>
                </a:solidFill>
                <a:ea typeface="ＭＳ Ｐゴシック" pitchFamily="34" charset="-128"/>
              </a:rPr>
              <a:t>Transfer pricing is not an exact science!</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18</a:t>
            </a:fld>
            <a:endParaRPr lang="en-GB" altLang="nb-NO"/>
          </a:p>
        </p:txBody>
      </p:sp>
    </p:spTree>
    <p:extLst>
      <p:ext uri="{BB962C8B-B14F-4D97-AF65-F5344CB8AC3E}">
        <p14:creationId xmlns:p14="http://schemas.microsoft.com/office/powerpoint/2010/main" val="3551446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a:t>The Burden of Proof</a:t>
            </a:r>
            <a:endParaRPr lang="nb-NO" dirty="0"/>
          </a:p>
        </p:txBody>
      </p:sp>
      <p:sp>
        <p:nvSpPr>
          <p:cNvPr id="3" name="Plassholder for innhold 2"/>
          <p:cNvSpPr>
            <a:spLocks noGrp="1"/>
          </p:cNvSpPr>
          <p:nvPr>
            <p:ph idx="1"/>
          </p:nvPr>
        </p:nvSpPr>
        <p:spPr/>
        <p:txBody>
          <a:bodyPr/>
          <a:lstStyle/>
          <a:p>
            <a:pPr>
              <a:defRPr/>
            </a:pPr>
            <a:r>
              <a:rPr lang="en-GB" altLang="nb-NO" sz="1400" dirty="0">
                <a:ea typeface="ＭＳ Ｐゴシック" pitchFamily="34" charset="-128"/>
              </a:rPr>
              <a:t>The tax administration bears the burden of proof in its own internal dealings with the taxpayer (e.g. assessment and appeals) and in litigation.</a:t>
            </a:r>
          </a:p>
          <a:p>
            <a:pPr>
              <a:buNone/>
              <a:defRPr/>
            </a:pPr>
            <a:endParaRPr lang="en-GB" altLang="nb-NO" sz="1400" dirty="0">
              <a:ea typeface="ＭＳ Ｐゴシック" pitchFamily="34" charset="-128"/>
            </a:endParaRPr>
          </a:p>
          <a:p>
            <a:pPr>
              <a:defRPr/>
            </a:pPr>
            <a:r>
              <a:rPr lang="en-GB" altLang="nb-NO" sz="1400" dirty="0">
                <a:ea typeface="ＭＳ Ｐゴシック" pitchFamily="34" charset="-128"/>
              </a:rPr>
              <a:t>The tax administrations must provide evidence that taxpayer</a:t>
            </a:r>
            <a:r>
              <a:rPr lang="en-GB" altLang="en-US" sz="1400" dirty="0">
                <a:ea typeface="ＭＳ Ｐゴシック" pitchFamily="34" charset="-128"/>
              </a:rPr>
              <a:t>’</a:t>
            </a:r>
            <a:r>
              <a:rPr lang="en-GB" altLang="nb-NO" sz="1400" dirty="0">
                <a:ea typeface="ＭＳ Ｐゴシック" pitchFamily="34" charset="-128"/>
              </a:rPr>
              <a:t>s pricing is inconsistent with the arm</a:t>
            </a:r>
            <a:r>
              <a:rPr lang="en-GB" altLang="en-US" sz="1400" dirty="0">
                <a:ea typeface="ＭＳ Ｐゴシック" pitchFamily="34" charset="-128"/>
              </a:rPr>
              <a:t>’</a:t>
            </a:r>
            <a:r>
              <a:rPr lang="en-GB" altLang="nb-NO" sz="1400" dirty="0">
                <a:ea typeface="ＭＳ Ｐゴシック" pitchFamily="34" charset="-128"/>
              </a:rPr>
              <a:t>s length principle.</a:t>
            </a:r>
          </a:p>
          <a:p>
            <a:pPr>
              <a:defRPr/>
            </a:pPr>
            <a:endParaRPr lang="en-GB" altLang="nb-NO" sz="1400" dirty="0">
              <a:solidFill>
                <a:srgbClr val="141414"/>
              </a:solidFill>
              <a:ea typeface="ＭＳ Ｐゴシック" pitchFamily="34" charset="-128"/>
            </a:endParaRPr>
          </a:p>
          <a:p>
            <a:pPr>
              <a:defRPr/>
            </a:pPr>
            <a:r>
              <a:rPr lang="en-GB" altLang="nb-NO" sz="1400" dirty="0">
                <a:solidFill>
                  <a:srgbClr val="141414"/>
                </a:solidFill>
                <a:ea typeface="ＭＳ Ｐゴシック" pitchFamily="34" charset="-128"/>
              </a:rPr>
              <a:t>The tax administration might still oblige the taxpayer to </a:t>
            </a:r>
            <a:r>
              <a:rPr lang="en-US" altLang="nb-NO" sz="1400" dirty="0">
                <a:solidFill>
                  <a:srgbClr val="141414"/>
                </a:solidFill>
                <a:ea typeface="ＭＳ Ｐゴシック" pitchFamily="34" charset="-128"/>
              </a:rPr>
              <a:t>produce its records to enable the tax administration to undertake its examination of the controlled transactions.</a:t>
            </a:r>
            <a:endParaRPr lang="en-GB" altLang="nb-NO" sz="1400" dirty="0">
              <a:solidFill>
                <a:srgbClr val="141414"/>
              </a:solidFill>
              <a:ea typeface="ＭＳ Ｐゴシック" pitchFamily="34" charset="-128"/>
            </a:endParaRPr>
          </a:p>
          <a:p>
            <a:pPr>
              <a:defRPr/>
            </a:pPr>
            <a:endParaRPr lang="en-GB" altLang="nb-NO" sz="1400" dirty="0">
              <a:ea typeface="ＭＳ Ｐゴシック" pitchFamily="34" charset="-128"/>
            </a:endParaRPr>
          </a:p>
          <a:p>
            <a:pPr>
              <a:defRPr/>
            </a:pPr>
            <a:r>
              <a:rPr lang="en-GB" altLang="nb-NO" sz="1400" dirty="0">
                <a:ea typeface="ＭＳ Ｐゴシック" pitchFamily="34" charset="-128"/>
              </a:rPr>
              <a:t>The normal approach in most OECD countries.</a:t>
            </a:r>
          </a:p>
          <a:p>
            <a:pPr>
              <a:defRPr/>
            </a:pPr>
            <a:endParaRPr lang="en-GB" altLang="nb-NO" sz="1400" dirty="0">
              <a:ea typeface="ＭＳ Ｐゴシック" pitchFamily="34" charset="-128"/>
            </a:endParaRPr>
          </a:p>
          <a:p>
            <a:pPr>
              <a:defRPr/>
            </a:pPr>
            <a:r>
              <a:rPr lang="en-GB" altLang="nb-NO" sz="1400" dirty="0">
                <a:ea typeface="ＭＳ Ｐゴシック" pitchFamily="34" charset="-128"/>
              </a:rPr>
              <a:t>May be reversed in some countries under specific circumstances; for example: </a:t>
            </a:r>
          </a:p>
          <a:p>
            <a:pPr lvl="1">
              <a:defRPr/>
            </a:pPr>
            <a:r>
              <a:rPr lang="en-GB" altLang="nb-NO" sz="1400" dirty="0">
                <a:ea typeface="ＭＳ Ｐゴシック" pitchFamily="34" charset="-128"/>
              </a:rPr>
              <a:t>if the taxpayer is found not to have acted in good faith</a:t>
            </a:r>
          </a:p>
          <a:p>
            <a:pPr lvl="1">
              <a:defRPr/>
            </a:pPr>
            <a:r>
              <a:rPr lang="en-GB" altLang="nb-NO" sz="1400" dirty="0">
                <a:ea typeface="ＭＳ Ｐゴシック" pitchFamily="34" charset="-128"/>
              </a:rPr>
              <a:t>if the taxpayer is not cooperating or complying with reasonable documentation requests</a:t>
            </a:r>
          </a:p>
          <a:p>
            <a:pPr lvl="1">
              <a:defRPr/>
            </a:pPr>
            <a:r>
              <a:rPr lang="en-GB" altLang="nb-NO" sz="1400" dirty="0">
                <a:ea typeface="ＭＳ Ｐゴシック" pitchFamily="34" charset="-128"/>
              </a:rPr>
              <a:t>if the taxpayer is filling false or misleading returns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19</a:t>
            </a:fld>
            <a:endParaRPr lang="en-GB" altLang="nb-NO"/>
          </a:p>
        </p:txBody>
      </p:sp>
    </p:spTree>
    <p:extLst>
      <p:ext uri="{BB962C8B-B14F-4D97-AF65-F5344CB8AC3E}">
        <p14:creationId xmlns:p14="http://schemas.microsoft.com/office/powerpoint/2010/main" val="1352381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lysbildenummer 3"/>
          <p:cNvSpPr>
            <a:spLocks noGrp="1"/>
          </p:cNvSpPr>
          <p:nvPr>
            <p:ph type="sldNum" sz="quarter" idx="10"/>
          </p:nvPr>
        </p:nvSpPr>
        <p:spPr/>
        <p:txBody>
          <a:bodyPr/>
          <a:lstStyle/>
          <a:p>
            <a:fld id="{5D2AE17A-756A-4A8D-88B9-B234C7E51050}" type="slidenum">
              <a:rPr lang="en-GB" altLang="nb-NO"/>
              <a:pPr/>
              <a:t>2</a:t>
            </a:fld>
            <a:endParaRPr lang="en-GB" altLang="nb-NO"/>
          </a:p>
        </p:txBody>
      </p:sp>
      <p:sp>
        <p:nvSpPr>
          <p:cNvPr id="7170" name="Rectangle 2"/>
          <p:cNvSpPr>
            <a:spLocks noGrp="1" noChangeArrowheads="1"/>
          </p:cNvSpPr>
          <p:nvPr>
            <p:ph type="title"/>
          </p:nvPr>
        </p:nvSpPr>
        <p:spPr/>
        <p:txBody>
          <a:bodyPr/>
          <a:lstStyle/>
          <a:p>
            <a:pPr algn="ctr"/>
            <a:r>
              <a:rPr lang="en-GB" dirty="0"/>
              <a:t>Background</a:t>
            </a:r>
            <a:endParaRPr lang="nb-NO" altLang="nb-NO" dirty="0"/>
          </a:p>
        </p:txBody>
      </p:sp>
      <p:sp>
        <p:nvSpPr>
          <p:cNvPr id="7171" name="Rectangle 3"/>
          <p:cNvSpPr>
            <a:spLocks noGrp="1" noChangeArrowheads="1"/>
          </p:cNvSpPr>
          <p:nvPr>
            <p:ph type="body" idx="1"/>
          </p:nvPr>
        </p:nvSpPr>
        <p:spPr>
          <a:xfrm>
            <a:off x="685800" y="1916832"/>
            <a:ext cx="7773988" cy="4331568"/>
          </a:xfrm>
        </p:spPr>
        <p:txBody>
          <a:bodyPr/>
          <a:lstStyle/>
          <a:p>
            <a:pPr>
              <a:defRPr/>
            </a:pPr>
            <a:r>
              <a:rPr lang="en-GB" altLang="nb-NO" sz="1400" dirty="0">
                <a:ea typeface="ＭＳ Ｐゴシック" pitchFamily="34" charset="-128"/>
              </a:rPr>
              <a:t>The role of multinational enterprises (MNEs) in the world has increased dramatically over the last 20 years</a:t>
            </a:r>
          </a:p>
          <a:p>
            <a:pPr lvl="1">
              <a:defRPr/>
            </a:pPr>
            <a:r>
              <a:rPr lang="en-GB" altLang="nb-NO" sz="1400" dirty="0">
                <a:ea typeface="ＭＳ Ｐゴシック" pitchFamily="34" charset="-128"/>
              </a:rPr>
              <a:t>A global economy</a:t>
            </a:r>
          </a:p>
          <a:p>
            <a:pPr lvl="1">
              <a:defRPr/>
            </a:pPr>
            <a:r>
              <a:rPr lang="en-GB" altLang="nb-NO" sz="1400" dirty="0">
                <a:ea typeface="ＭＳ Ｐゴシック" pitchFamily="34" charset="-128"/>
              </a:rPr>
              <a:t>New economies evolving: skilled labour, low production costs</a:t>
            </a:r>
          </a:p>
          <a:p>
            <a:pPr lvl="1">
              <a:defRPr/>
            </a:pPr>
            <a:r>
              <a:rPr lang="en-GB" altLang="nb-NO" sz="1400" dirty="0">
                <a:ea typeface="ＭＳ Ｐゴシック" pitchFamily="34" charset="-128"/>
              </a:rPr>
              <a:t>Technological progress – communications, transportation, e-commerce/web business</a:t>
            </a:r>
          </a:p>
          <a:p>
            <a:pPr lvl="1">
              <a:defRPr/>
            </a:pPr>
            <a:r>
              <a:rPr lang="en-GB" altLang="nb-NO" sz="1400" dirty="0">
                <a:ea typeface="ＭＳ Ｐゴシック" pitchFamily="34" charset="-128"/>
              </a:rPr>
              <a:t>Highly integrated business between countries, activities can be placed almost anywhere</a:t>
            </a:r>
          </a:p>
          <a:p>
            <a:pPr>
              <a:buNone/>
              <a:defRPr/>
            </a:pPr>
            <a:endParaRPr lang="en-GB" altLang="nb-NO" sz="1400" dirty="0">
              <a:ea typeface="ＭＳ Ｐゴシック" pitchFamily="34" charset="-128"/>
            </a:endParaRPr>
          </a:p>
          <a:p>
            <a:pPr>
              <a:defRPr/>
            </a:pPr>
            <a:r>
              <a:rPr lang="en-GB" altLang="nb-NO" sz="1400" dirty="0">
                <a:ea typeface="ＭＳ Ｐゴシック" pitchFamily="34" charset="-128"/>
              </a:rPr>
              <a:t>More than </a:t>
            </a:r>
            <a:r>
              <a:rPr lang="en-GB" altLang="nb-NO" sz="1400" dirty="0">
                <a:solidFill>
                  <a:srgbClr val="FF0000"/>
                </a:solidFill>
                <a:ea typeface="ＭＳ Ｐゴシック" pitchFamily="34" charset="-128"/>
              </a:rPr>
              <a:t>30 %</a:t>
            </a:r>
            <a:r>
              <a:rPr lang="en-GB" altLang="nb-NO" sz="1400" dirty="0">
                <a:ea typeface="ＭＳ Ｐゴシック" pitchFamily="34" charset="-128"/>
              </a:rPr>
              <a:t> of world trade </a:t>
            </a:r>
            <a:r>
              <a:rPr lang="en-US" altLang="nb-NO" sz="1400" dirty="0">
                <a:ea typeface="ＭＳ Ｐゴシック" pitchFamily="34" charset="-128"/>
              </a:rPr>
              <a:t>is intercompany transactions!</a:t>
            </a:r>
          </a:p>
          <a:p>
            <a:pPr>
              <a:defRPr/>
            </a:pPr>
            <a:endParaRPr lang="en-US" altLang="nb-NO" sz="1400" dirty="0">
              <a:ea typeface="ＭＳ Ｐゴシック" pitchFamily="34" charset="-128"/>
              <a:sym typeface="Wingdings" pitchFamily="2" charset="2"/>
            </a:endParaRPr>
          </a:p>
          <a:p>
            <a:pPr>
              <a:defRPr/>
            </a:pPr>
            <a:r>
              <a:rPr lang="en-US" altLang="nb-NO" sz="1400" dirty="0">
                <a:ea typeface="ＭＳ Ｐゴシック" pitchFamily="34" charset="-128"/>
                <a:sym typeface="Wingdings" pitchFamily="2" charset="2"/>
              </a:rPr>
              <a:t>Transfer prices are necessary in order to measure the true economic performance of the different companies within a MNE as these are separate profit </a:t>
            </a:r>
            <a:r>
              <a:rPr lang="en-US" altLang="nb-NO" sz="1400" dirty="0" err="1">
                <a:ea typeface="ＭＳ Ｐゴシック" pitchFamily="34" charset="-128"/>
                <a:sym typeface="Wingdings" pitchFamily="2" charset="2"/>
              </a:rPr>
              <a:t>centres</a:t>
            </a:r>
            <a:endParaRPr lang="en-GB" altLang="nb-NO" sz="1400" dirty="0">
              <a:ea typeface="ＭＳ Ｐゴシック" pitchFamily="34" charset="-128"/>
              <a:sym typeface="Wingdings" pitchFamily="2" charset="2"/>
            </a:endParaRPr>
          </a:p>
          <a:p>
            <a:pPr>
              <a:buNone/>
              <a:defRPr/>
            </a:pPr>
            <a:endParaRPr lang="en-US" altLang="nb-NO" sz="1400" dirty="0">
              <a:ea typeface="ＭＳ Ｐゴシック" pitchFamily="34" charset="-128"/>
            </a:endParaRPr>
          </a:p>
          <a:p>
            <a:pPr>
              <a:defRPr/>
            </a:pPr>
            <a:r>
              <a:rPr lang="en-US" altLang="nb-NO" sz="1400" dirty="0">
                <a:ea typeface="ＭＳ Ｐゴシック" pitchFamily="34" charset="-128"/>
              </a:rPr>
              <a:t>Ordinary market forces may be put away when setting prices in MNEs</a:t>
            </a:r>
          </a:p>
          <a:p>
            <a:pPr lvl="1">
              <a:defRPr/>
            </a:pPr>
            <a:r>
              <a:rPr lang="en-US" altLang="nb-NO" sz="1400" dirty="0">
                <a:ea typeface="ＭＳ Ｐゴシック" pitchFamily="34" charset="-128"/>
              </a:rPr>
              <a:t>P</a:t>
            </a:r>
            <a:r>
              <a:rPr lang="en-US" altLang="nb-NO" sz="1400" dirty="0" smtClean="0">
                <a:ea typeface="ＭＳ Ｐゴシック" pitchFamily="34" charset="-128"/>
              </a:rPr>
              <a:t>rices often based </a:t>
            </a:r>
            <a:r>
              <a:rPr lang="en-US" altLang="nb-NO" sz="1400" dirty="0">
                <a:ea typeface="ＭＳ Ｐゴシック" pitchFamily="34" charset="-128"/>
              </a:rPr>
              <a:t>on </a:t>
            </a:r>
            <a:r>
              <a:rPr lang="en-US" altLang="nb-NO" sz="1400" dirty="0" smtClean="0">
                <a:ea typeface="ＭＳ Ｐゴシック" pitchFamily="34" charset="-128"/>
              </a:rPr>
              <a:t>tax </a:t>
            </a:r>
            <a:r>
              <a:rPr lang="en-US" altLang="nb-NO" sz="1400" dirty="0">
                <a:ea typeface="ＭＳ Ｐゴシック" pitchFamily="34" charset="-128"/>
              </a:rPr>
              <a:t>effects, seeking to reduce overall taxation of the group</a:t>
            </a:r>
          </a:p>
          <a:p>
            <a:pPr lvl="1">
              <a:defRPr/>
            </a:pPr>
            <a:r>
              <a:rPr lang="en-US" altLang="nb-NO" sz="1400" dirty="0">
                <a:solidFill>
                  <a:srgbClr val="141414"/>
                </a:solidFill>
                <a:ea typeface="ＭＳ Ｐゴシック" pitchFamily="34" charset="-128"/>
              </a:rPr>
              <a:t>Transfer prices can even be set at a level which cancels out the total tax which has to be paid by the MNEs</a:t>
            </a:r>
          </a:p>
          <a:p>
            <a:endParaRPr lang="nb-NO" altLang="nb-NO"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US" dirty="0"/>
              <a:t>The Risk of Double Taxation</a:t>
            </a:r>
            <a:endParaRPr lang="nb-NO" dirty="0"/>
          </a:p>
        </p:txBody>
      </p:sp>
      <p:sp>
        <p:nvSpPr>
          <p:cNvPr id="3" name="Plassholder for innhold 2"/>
          <p:cNvSpPr>
            <a:spLocks noGrp="1"/>
          </p:cNvSpPr>
          <p:nvPr>
            <p:ph idx="1"/>
          </p:nvPr>
        </p:nvSpPr>
        <p:spPr/>
        <p:txBody>
          <a:bodyPr/>
          <a:lstStyle/>
          <a:p>
            <a:pPr>
              <a:defRPr/>
            </a:pPr>
            <a:r>
              <a:rPr lang="en-AU" altLang="nb-NO" sz="2000" dirty="0">
                <a:ea typeface="ＭＳ Ｐゴシック" pitchFamily="34" charset="-128"/>
              </a:rPr>
              <a:t>Each country involved in related party dealings can tax the amount of profit that is properly attributable to the economic contribution made in that country.</a:t>
            </a:r>
          </a:p>
          <a:p>
            <a:pPr>
              <a:defRPr/>
            </a:pPr>
            <a:endParaRPr lang="en-AU" altLang="nb-NO" sz="2000" dirty="0">
              <a:ea typeface="ＭＳ Ｐゴシック" pitchFamily="34" charset="-128"/>
            </a:endParaRPr>
          </a:p>
          <a:p>
            <a:pPr>
              <a:defRPr/>
            </a:pPr>
            <a:r>
              <a:rPr lang="en-AU" altLang="nb-NO" sz="2000" dirty="0">
                <a:ea typeface="ＭＳ Ｐゴシック" pitchFamily="34" charset="-128"/>
              </a:rPr>
              <a:t>International consensus: Consistent principle-based approaches through common accepted guidelines remove the risk of double taxation and thereby facilitate trade and investment.</a:t>
            </a:r>
          </a:p>
          <a:p>
            <a:pPr>
              <a:defRPr/>
            </a:pPr>
            <a:endParaRPr lang="en-AU" altLang="nb-NO" sz="2000" dirty="0">
              <a:ea typeface="ＭＳ Ｐゴシック" pitchFamily="34" charset="-128"/>
            </a:endParaRPr>
          </a:p>
          <a:p>
            <a:pPr>
              <a:defRPr/>
            </a:pPr>
            <a:r>
              <a:rPr lang="en-AU" altLang="nb-NO" sz="2000" dirty="0">
                <a:ea typeface="ＭＳ Ｐゴシック" pitchFamily="34" charset="-128"/>
              </a:rPr>
              <a:t>But is this the situation in real life</a:t>
            </a:r>
            <a:r>
              <a:rPr lang="en-US" altLang="nb-NO" sz="2000" dirty="0">
                <a:ea typeface="ＭＳ Ｐゴシック" pitchFamily="34" charset="-128"/>
              </a:rPr>
              <a:t>…?</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20</a:t>
            </a:fld>
            <a:endParaRPr lang="en-GB" altLang="nb-NO"/>
          </a:p>
        </p:txBody>
      </p:sp>
    </p:spTree>
    <p:extLst>
      <p:ext uri="{BB962C8B-B14F-4D97-AF65-F5344CB8AC3E}">
        <p14:creationId xmlns:p14="http://schemas.microsoft.com/office/powerpoint/2010/main" val="1698573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US" dirty="0"/>
              <a:t>The Risk of Double Taxation</a:t>
            </a:r>
            <a:endParaRPr lang="nb-NO" dirty="0"/>
          </a:p>
        </p:txBody>
      </p:sp>
      <p:sp>
        <p:nvSpPr>
          <p:cNvPr id="3" name="Plassholder for innhold 2"/>
          <p:cNvSpPr>
            <a:spLocks noGrp="1"/>
          </p:cNvSpPr>
          <p:nvPr>
            <p:ph idx="1"/>
          </p:nvPr>
        </p:nvSpPr>
        <p:spPr>
          <a:xfrm>
            <a:off x="685800" y="1844824"/>
            <a:ext cx="7773988" cy="4403576"/>
          </a:xfrm>
        </p:spPr>
        <p:txBody>
          <a:bodyPr/>
          <a:lstStyle/>
          <a:p>
            <a:pPr>
              <a:defRPr/>
            </a:pPr>
            <a:r>
              <a:rPr lang="en-US" altLang="nb-NO" sz="1400" dirty="0">
                <a:ea typeface="ＭＳ Ｐゴシック" pitchFamily="34" charset="-128"/>
              </a:rPr>
              <a:t>International aspects are difficult to deal with</a:t>
            </a:r>
          </a:p>
          <a:p>
            <a:pPr lvl="1">
              <a:defRPr/>
            </a:pPr>
            <a:r>
              <a:rPr lang="en-US" altLang="nb-NO" sz="1400" dirty="0">
                <a:ea typeface="ＭＳ Ｐゴシック" pitchFamily="34" charset="-128"/>
              </a:rPr>
              <a:t>Involve two or more different tax jurisdictions</a:t>
            </a:r>
          </a:p>
          <a:p>
            <a:pPr lvl="1">
              <a:defRPr/>
            </a:pPr>
            <a:r>
              <a:rPr lang="en-US" altLang="nb-NO" sz="1400" dirty="0">
                <a:solidFill>
                  <a:srgbClr val="141414"/>
                </a:solidFill>
                <a:ea typeface="ＭＳ Ｐゴシック" pitchFamily="34" charset="-128"/>
              </a:rPr>
              <a:t>One country</a:t>
            </a:r>
            <a:r>
              <a:rPr lang="en-US" altLang="en-US" sz="1400" dirty="0">
                <a:solidFill>
                  <a:srgbClr val="141414"/>
                </a:solidFill>
                <a:ea typeface="ＭＳ Ｐゴシック" pitchFamily="34" charset="-128"/>
              </a:rPr>
              <a:t>’</a:t>
            </a:r>
            <a:r>
              <a:rPr lang="en-US" altLang="nb-NO" sz="1400" dirty="0">
                <a:solidFill>
                  <a:srgbClr val="141414"/>
                </a:solidFill>
                <a:ea typeface="ＭＳ Ｐゴシック" pitchFamily="34" charset="-128"/>
              </a:rPr>
              <a:t>s loss is the other country's gain – who should step aside?</a:t>
            </a:r>
          </a:p>
          <a:p>
            <a:pPr lvl="1">
              <a:defRPr/>
            </a:pPr>
            <a:r>
              <a:rPr lang="en-US" altLang="nb-NO" sz="1400" dirty="0">
                <a:solidFill>
                  <a:srgbClr val="141414"/>
                </a:solidFill>
                <a:ea typeface="ＭＳ Ｐゴシック" pitchFamily="34" charset="-128"/>
              </a:rPr>
              <a:t>Securing your own tax base: one country can be expected to want to legislate against unfair transfer pricing practices, while the other country can be expected to object to, and to resist, such legislation.</a:t>
            </a:r>
            <a:endParaRPr lang="en-US" altLang="nb-NO" sz="1400" dirty="0">
              <a:ea typeface="ＭＳ Ｐゴシック" pitchFamily="34" charset="-128"/>
            </a:endParaRPr>
          </a:p>
          <a:p>
            <a:pPr lvl="1">
              <a:defRPr/>
            </a:pPr>
            <a:r>
              <a:rPr lang="en-US" altLang="nb-NO" sz="1400" dirty="0">
                <a:ea typeface="ＭＳ Ｐゴシック" pitchFamily="34" charset="-128"/>
              </a:rPr>
              <a:t>Any adjustment made implies a corresponding change</a:t>
            </a:r>
          </a:p>
          <a:p>
            <a:pPr lvl="1">
              <a:defRPr/>
            </a:pPr>
            <a:r>
              <a:rPr lang="en-US" altLang="nb-NO" sz="1400" dirty="0">
                <a:ea typeface="ＭＳ Ｐゴシック" pitchFamily="34" charset="-128"/>
              </a:rPr>
              <a:t>If no corresponding change is made, double taxation on parts of the tax payers profit will be the result </a:t>
            </a:r>
            <a:r>
              <a:rPr lang="en-US" altLang="nb-NO" sz="1400" dirty="0">
                <a:ea typeface="ＭＳ Ｐゴシック" pitchFamily="34" charset="-128"/>
                <a:sym typeface="Wingdings" pitchFamily="2" charset="2"/>
              </a:rPr>
              <a:t></a:t>
            </a:r>
            <a:r>
              <a:rPr lang="en-GB" altLang="nb-NO" sz="1400" dirty="0">
                <a:solidFill>
                  <a:srgbClr val="FF0000"/>
                </a:solidFill>
                <a:ea typeface="ＭＳ Ｐゴシック" pitchFamily="34" charset="-128"/>
              </a:rPr>
              <a:t>unilateral responses to multilateral problems?</a:t>
            </a:r>
            <a:endParaRPr lang="en-US" altLang="nb-NO" sz="1400" dirty="0">
              <a:ea typeface="ＭＳ Ｐゴシック" pitchFamily="34" charset="-128"/>
            </a:endParaRPr>
          </a:p>
          <a:p>
            <a:pPr lvl="1">
              <a:defRPr/>
            </a:pPr>
            <a:r>
              <a:rPr lang="en-US" altLang="nb-NO" sz="1400" dirty="0">
                <a:ea typeface="ＭＳ Ｐゴシック" pitchFamily="34" charset="-128"/>
              </a:rPr>
              <a:t>Even if tax authorities agree on standards, principles and guidelines, they do not necessarily agree on the outcome on actual TP analysis carried out.</a:t>
            </a:r>
          </a:p>
          <a:p>
            <a:pPr lvl="1">
              <a:defRPr/>
            </a:pPr>
            <a:endParaRPr lang="en-US" altLang="nb-NO" sz="1400" dirty="0">
              <a:ea typeface="ＭＳ Ｐゴシック" pitchFamily="34" charset="-128"/>
            </a:endParaRPr>
          </a:p>
          <a:p>
            <a:pPr>
              <a:defRPr/>
            </a:pPr>
            <a:r>
              <a:rPr lang="en-US" altLang="nb-NO" sz="1400" dirty="0">
                <a:ea typeface="ＭＳ Ｐゴシック" pitchFamily="34" charset="-128"/>
              </a:rPr>
              <a:t>Most tax treaties and many tax systems provide</a:t>
            </a:r>
          </a:p>
          <a:p>
            <a:pPr>
              <a:buNone/>
              <a:defRPr/>
            </a:pPr>
            <a:r>
              <a:rPr lang="en-US" altLang="nb-NO" sz="1400" dirty="0">
                <a:ea typeface="ＭＳ Ｐゴシック" pitchFamily="34" charset="-128"/>
              </a:rPr>
              <a:t>  mechanisms for resolving potential double taxation, </a:t>
            </a:r>
          </a:p>
          <a:p>
            <a:pPr>
              <a:buNone/>
              <a:defRPr/>
            </a:pPr>
            <a:r>
              <a:rPr lang="en-US" altLang="nb-NO" sz="1400" dirty="0">
                <a:ea typeface="ＭＳ Ｐゴシック" pitchFamily="34" charset="-128"/>
              </a:rPr>
              <a:t>  including negotiations between tax administrations. </a:t>
            </a:r>
          </a:p>
          <a:p>
            <a:pPr>
              <a:buNone/>
              <a:defRPr/>
            </a:pPr>
            <a:r>
              <a:rPr lang="en-US" altLang="nb-NO" sz="1400" dirty="0">
                <a:ea typeface="ＭＳ Ｐゴシック" pitchFamily="34" charset="-128"/>
              </a:rPr>
              <a:t>  Within many systems, solutions may also be sought      </a:t>
            </a:r>
          </a:p>
          <a:p>
            <a:pPr>
              <a:buNone/>
              <a:defRPr/>
            </a:pPr>
            <a:r>
              <a:rPr lang="en-US" altLang="nb-NO" sz="1400" dirty="0">
                <a:ea typeface="ＭＳ Ｐゴシック" pitchFamily="34" charset="-128"/>
              </a:rPr>
              <a:t>  in advance.</a:t>
            </a:r>
          </a:p>
          <a:p>
            <a:pPr lvl="1">
              <a:defRPr/>
            </a:pPr>
            <a:r>
              <a:rPr lang="en-US" altLang="nb-NO" sz="1400" dirty="0">
                <a:ea typeface="ＭＳ Ｐゴシック" pitchFamily="34" charset="-128"/>
              </a:rPr>
              <a:t>MAP – Mutual Agreement Procedure</a:t>
            </a:r>
          </a:p>
          <a:p>
            <a:pPr lvl="1">
              <a:defRPr/>
            </a:pPr>
            <a:r>
              <a:rPr lang="en-US" altLang="nb-NO" sz="1400" dirty="0">
                <a:ea typeface="ＭＳ Ｐゴシック" pitchFamily="34" charset="-128"/>
              </a:rPr>
              <a:t>APA – Advance Pricing Agreement</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21</a:t>
            </a:fld>
            <a:endParaRPr lang="en-GB" altLang="nb-NO"/>
          </a:p>
        </p:txBody>
      </p:sp>
    </p:spTree>
    <p:extLst>
      <p:ext uri="{BB962C8B-B14F-4D97-AF65-F5344CB8AC3E}">
        <p14:creationId xmlns:p14="http://schemas.microsoft.com/office/powerpoint/2010/main" val="3332733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3200" dirty="0"/>
              <a:t>Transfer </a:t>
            </a:r>
            <a:r>
              <a:rPr lang="nb-NO" sz="3200" dirty="0" err="1"/>
              <a:t>Pricing</a:t>
            </a:r>
            <a:r>
              <a:rPr lang="nb-NO" sz="3200" dirty="0"/>
              <a:t> </a:t>
            </a:r>
            <a:r>
              <a:rPr lang="nb-NO" sz="3200" dirty="0" err="1"/>
              <a:t>Legislation</a:t>
            </a:r>
            <a:r>
              <a:rPr lang="nb-NO" sz="3200" dirty="0"/>
              <a:t> in Norway</a:t>
            </a:r>
          </a:p>
        </p:txBody>
      </p:sp>
      <p:sp>
        <p:nvSpPr>
          <p:cNvPr id="3" name="Plassholder for innhold 2"/>
          <p:cNvSpPr>
            <a:spLocks noGrp="1"/>
          </p:cNvSpPr>
          <p:nvPr>
            <p:ph idx="1"/>
          </p:nvPr>
        </p:nvSpPr>
        <p:spPr/>
        <p:txBody>
          <a:bodyPr/>
          <a:lstStyle/>
          <a:p>
            <a:pPr>
              <a:spcBef>
                <a:spcPts val="600"/>
              </a:spcBef>
              <a:spcAft>
                <a:spcPts val="600"/>
              </a:spcAft>
              <a:defRPr/>
            </a:pPr>
            <a:r>
              <a:rPr lang="en-GB" altLang="nb-NO" sz="1800" dirty="0">
                <a:ea typeface="ＭＳ Ｐゴシック" pitchFamily="34" charset="-128"/>
              </a:rPr>
              <a:t>The Petroleum Tax Act does not have any specific transfer pricing legislation</a:t>
            </a:r>
          </a:p>
          <a:p>
            <a:pPr>
              <a:spcBef>
                <a:spcPts val="600"/>
              </a:spcBef>
              <a:spcAft>
                <a:spcPts val="600"/>
              </a:spcAft>
              <a:defRPr/>
            </a:pPr>
            <a:r>
              <a:rPr lang="en-GB" altLang="nb-NO" sz="1800" dirty="0">
                <a:ea typeface="ＭＳ Ｐゴシック" pitchFamily="34" charset="-128"/>
              </a:rPr>
              <a:t>However, there are some specific rules where transfer pricing is a key element</a:t>
            </a:r>
          </a:p>
          <a:p>
            <a:pPr lvl="1">
              <a:spcAft>
                <a:spcPts val="300"/>
              </a:spcAft>
              <a:defRPr/>
            </a:pPr>
            <a:r>
              <a:rPr lang="en-GB" altLang="nb-NO" sz="1800" i="1" dirty="0">
                <a:ea typeface="ＭＳ Ｐゴシック" pitchFamily="34" charset="-128"/>
              </a:rPr>
              <a:t>The Norm Price System</a:t>
            </a:r>
          </a:p>
          <a:p>
            <a:pPr lvl="1">
              <a:spcAft>
                <a:spcPts val="300"/>
              </a:spcAft>
              <a:defRPr/>
            </a:pPr>
            <a:r>
              <a:rPr lang="en-GB" altLang="nb-NO" sz="1800" i="1" dirty="0">
                <a:ea typeface="ＭＳ Ｐゴシック" pitchFamily="34" charset="-128"/>
              </a:rPr>
              <a:t>Advanced Pricing Agreement (APA) for internal sale of gas</a:t>
            </a:r>
          </a:p>
          <a:p>
            <a:pPr lvl="1">
              <a:spcAft>
                <a:spcPts val="300"/>
              </a:spcAft>
              <a:defRPr/>
            </a:pPr>
            <a:r>
              <a:rPr lang="en-GB" altLang="nb-NO" sz="1800" i="1" dirty="0">
                <a:ea typeface="ＭＳ Ｐゴシック" pitchFamily="34" charset="-128"/>
              </a:rPr>
              <a:t>Information of gas sales</a:t>
            </a:r>
          </a:p>
          <a:p>
            <a:pPr>
              <a:spcBef>
                <a:spcPts val="600"/>
              </a:spcBef>
              <a:spcAft>
                <a:spcPts val="600"/>
              </a:spcAft>
              <a:defRPr/>
            </a:pPr>
            <a:r>
              <a:rPr lang="en-GB" altLang="nb-NO" sz="1800" dirty="0">
                <a:ea typeface="ＭＳ Ｐゴシック" pitchFamily="34" charset="-128"/>
              </a:rPr>
              <a:t>The Norwegian transfer pricing legislation is supplemented by the OECD transfer pricing guidelines</a:t>
            </a:r>
          </a:p>
          <a:p>
            <a:pPr>
              <a:spcBef>
                <a:spcPts val="600"/>
              </a:spcBef>
              <a:spcAft>
                <a:spcPts val="600"/>
              </a:spcAft>
              <a:defRPr/>
            </a:pPr>
            <a:r>
              <a:rPr lang="en-GB" altLang="nb-NO" sz="1800" dirty="0">
                <a:ea typeface="ＭＳ Ｐゴシック" pitchFamily="34" charset="-128"/>
              </a:rPr>
              <a:t>The arm</a:t>
            </a:r>
            <a:r>
              <a:rPr lang="en-GB" altLang="en-US" sz="1800" dirty="0">
                <a:ea typeface="ＭＳ Ｐゴシック" pitchFamily="34" charset="-128"/>
              </a:rPr>
              <a:t>’</a:t>
            </a:r>
            <a:r>
              <a:rPr lang="en-GB" altLang="nb-NO" sz="1800" dirty="0">
                <a:ea typeface="ＭＳ Ｐゴシック" pitchFamily="34" charset="-128"/>
              </a:rPr>
              <a:t>s length principle is the key principle </a:t>
            </a:r>
          </a:p>
          <a:p>
            <a:pPr>
              <a:spcBef>
                <a:spcPts val="600"/>
              </a:spcBef>
              <a:spcAft>
                <a:spcPts val="600"/>
              </a:spcAft>
              <a:defRPr/>
            </a:pPr>
            <a:r>
              <a:rPr lang="en-GB" altLang="nb-NO" sz="1800" dirty="0">
                <a:ea typeface="ＭＳ Ｐゴシック" pitchFamily="34" charset="-128"/>
              </a:rPr>
              <a:t>Specific documentation requirements for internal transactions</a:t>
            </a:r>
          </a:p>
          <a:p>
            <a:pPr>
              <a:defRPr/>
            </a:pPr>
            <a:endParaRPr lang="nb-NO" altLang="nb-NO"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22</a:t>
            </a:fld>
            <a:endParaRPr lang="en-GB" altLang="nb-NO"/>
          </a:p>
        </p:txBody>
      </p:sp>
    </p:spTree>
    <p:extLst>
      <p:ext uri="{BB962C8B-B14F-4D97-AF65-F5344CB8AC3E}">
        <p14:creationId xmlns:p14="http://schemas.microsoft.com/office/powerpoint/2010/main" val="26120671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a:t>Transfer Pricing</a:t>
            </a:r>
            <a:endParaRPr lang="nb-NO" dirty="0"/>
          </a:p>
        </p:txBody>
      </p:sp>
      <p:sp>
        <p:nvSpPr>
          <p:cNvPr id="3" name="Plassholder for innhold 2"/>
          <p:cNvSpPr>
            <a:spLocks noGrp="1"/>
          </p:cNvSpPr>
          <p:nvPr>
            <p:ph idx="1"/>
          </p:nvPr>
        </p:nvSpPr>
        <p:spPr>
          <a:xfrm>
            <a:off x="685800" y="1844824"/>
            <a:ext cx="7773988" cy="4403576"/>
          </a:xfrm>
        </p:spPr>
        <p:txBody>
          <a:bodyPr/>
          <a:lstStyle/>
          <a:p>
            <a:pPr>
              <a:lnSpc>
                <a:spcPct val="80000"/>
              </a:lnSpc>
              <a:defRPr/>
            </a:pPr>
            <a:r>
              <a:rPr lang="nb-NO" altLang="nb-NO" sz="1400" dirty="0">
                <a:ea typeface="ＭＳ Ｐゴシック" pitchFamily="34" charset="-128"/>
              </a:rPr>
              <a:t>The Norwegian </a:t>
            </a:r>
            <a:r>
              <a:rPr lang="nb-NO" altLang="nb-NO" sz="1400" dirty="0" err="1">
                <a:ea typeface="ＭＳ Ｐゴシック" pitchFamily="34" charset="-128"/>
              </a:rPr>
              <a:t>Tax</a:t>
            </a:r>
            <a:r>
              <a:rPr lang="nb-NO" altLang="nb-NO" sz="1400" dirty="0">
                <a:ea typeface="ＭＳ Ｐゴシック" pitchFamily="34" charset="-128"/>
              </a:rPr>
              <a:t> </a:t>
            </a:r>
            <a:r>
              <a:rPr lang="nb-NO" altLang="nb-NO" sz="1400" dirty="0" err="1">
                <a:ea typeface="ＭＳ Ｐゴシック" pitchFamily="34" charset="-128"/>
              </a:rPr>
              <a:t>Act</a:t>
            </a:r>
            <a:r>
              <a:rPr lang="nb-NO" altLang="nb-NO" sz="1400" dirty="0">
                <a:ea typeface="ＭＳ Ｐゴシック" pitchFamily="34" charset="-128"/>
              </a:rPr>
              <a:t> § 13-1</a:t>
            </a:r>
          </a:p>
          <a:p>
            <a:pPr>
              <a:lnSpc>
                <a:spcPct val="80000"/>
              </a:lnSpc>
              <a:defRPr/>
            </a:pPr>
            <a:endParaRPr lang="nb-NO" altLang="nb-NO" sz="1400" dirty="0">
              <a:ea typeface="ＭＳ Ｐゴシック" pitchFamily="34" charset="-128"/>
            </a:endParaRPr>
          </a:p>
          <a:p>
            <a:pPr lvl="1">
              <a:defRPr/>
            </a:pPr>
            <a:r>
              <a:rPr lang="en-GB" altLang="nb-NO" sz="1400" dirty="0">
                <a:ea typeface="ＭＳ Ｐゴシック" pitchFamily="34" charset="-128"/>
              </a:rPr>
              <a:t>(1)</a:t>
            </a:r>
            <a:r>
              <a:rPr lang="en-US" altLang="nb-NO" sz="1400" dirty="0">
                <a:ea typeface="ＭＳ Ｐゴシック" pitchFamily="34" charset="-128"/>
              </a:rPr>
              <a:t> Discretionary assessment may take place if the wealth or income of the taxpayer has been reduced as the result of a direct or indirect community of interest with another individual, company or entity.</a:t>
            </a:r>
          </a:p>
          <a:p>
            <a:pPr lvl="1">
              <a:defRPr/>
            </a:pPr>
            <a:endParaRPr lang="en-US" altLang="nb-NO" sz="1400" dirty="0">
              <a:ea typeface="ＭＳ Ｐゴシック" pitchFamily="34" charset="-128"/>
            </a:endParaRPr>
          </a:p>
          <a:p>
            <a:pPr lvl="1">
              <a:defRPr/>
            </a:pPr>
            <a:r>
              <a:rPr lang="en-US" altLang="nb-NO" sz="1400" dirty="0">
                <a:ea typeface="ＭＳ Ｐゴシック" pitchFamily="34" charset="-128"/>
              </a:rPr>
              <a:t>(3) Wealth or income shall be assessed discretionarily as if there had been no community of interest.</a:t>
            </a:r>
          </a:p>
          <a:p>
            <a:pPr lvl="1">
              <a:defRPr/>
            </a:pPr>
            <a:endParaRPr lang="en-US" altLang="nb-NO" sz="1400" dirty="0">
              <a:ea typeface="ＭＳ Ｐゴシック" pitchFamily="34" charset="-128"/>
            </a:endParaRPr>
          </a:p>
          <a:p>
            <a:pPr lvl="1">
              <a:defRPr/>
            </a:pPr>
            <a:r>
              <a:rPr lang="en-US" altLang="nb-NO" sz="1400" dirty="0">
                <a:ea typeface="ＭＳ Ｐゴシック" pitchFamily="34" charset="-128"/>
              </a:rPr>
              <a:t>(4) If there is a community of interest between enterprises resident in Norway and abroad, and their commercial or financial relations are subject to arms</a:t>
            </a:r>
            <a:r>
              <a:rPr lang="en-US" altLang="en-US" sz="1400" dirty="0">
                <a:ea typeface="ＭＳ Ｐゴシック" pitchFamily="34" charset="-128"/>
              </a:rPr>
              <a:t>’</a:t>
            </a:r>
            <a:r>
              <a:rPr lang="en-US" altLang="nb-NO" sz="1400" dirty="0">
                <a:ea typeface="ＭＳ Ｐゴシック" pitchFamily="34" charset="-128"/>
              </a:rPr>
              <a:t> length terms laid down in a tax treaty between the respective states, </a:t>
            </a:r>
            <a:r>
              <a:rPr lang="en-US" altLang="nb-NO" sz="1400" dirty="0">
                <a:solidFill>
                  <a:srgbClr val="FF0000"/>
                </a:solidFill>
                <a:ea typeface="ＭＳ Ｐゴシック" pitchFamily="34" charset="-128"/>
              </a:rPr>
              <a:t>the Transfer Pricing Guidelines for Multinational Enterprises and Tax Administrations adopted by the Organization for Economic Co-operation and Development (OECD) shall be taken into consideration </a:t>
            </a:r>
            <a:r>
              <a:rPr lang="en-US" altLang="nb-NO" sz="1400" dirty="0">
                <a:ea typeface="ＭＳ Ｐゴシック" pitchFamily="34" charset="-128"/>
              </a:rPr>
              <a:t>for purposes of determining whether wealth or income has been reduced as stipulated in Sub-section 1 and for purposes of the discretionary assessment of wealth or income pursuant to Sub-section 3. </a:t>
            </a:r>
            <a:r>
              <a:rPr lang="en-US" altLang="nb-NO" sz="1400" dirty="0">
                <a:solidFill>
                  <a:srgbClr val="FF0000"/>
                </a:solidFill>
                <a:ea typeface="ＭＳ Ｐゴシック" pitchFamily="34" charset="-128"/>
              </a:rPr>
              <a:t>These Guidelines should, to the extent applicable, be correspondingly taken into consideration in other cases than those mentioned above.</a:t>
            </a:r>
            <a:r>
              <a:rPr lang="en-US" altLang="nb-NO" sz="1400" dirty="0">
                <a:ea typeface="ＭＳ Ｐゴシック" pitchFamily="34" charset="-128"/>
              </a:rPr>
              <a:t> The above shall only apply to the extent that Norway has acceded to the Guidelines, and provided that the Ministry has not decided otherwise.</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23</a:t>
            </a:fld>
            <a:endParaRPr lang="en-GB" altLang="nb-NO"/>
          </a:p>
        </p:txBody>
      </p:sp>
    </p:spTree>
    <p:extLst>
      <p:ext uri="{BB962C8B-B14F-4D97-AF65-F5344CB8AC3E}">
        <p14:creationId xmlns:p14="http://schemas.microsoft.com/office/powerpoint/2010/main" val="40670295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3200" dirty="0"/>
              <a:t>Transfer </a:t>
            </a:r>
            <a:r>
              <a:rPr lang="nb-NO" sz="3200" dirty="0" err="1"/>
              <a:t>Pricing</a:t>
            </a:r>
            <a:r>
              <a:rPr lang="nb-NO" sz="3200" dirty="0"/>
              <a:t> in </a:t>
            </a:r>
            <a:r>
              <a:rPr lang="nb-NO" sz="3200" dirty="0" err="1"/>
              <a:t>Developing</a:t>
            </a:r>
            <a:r>
              <a:rPr lang="nb-NO" sz="3200" dirty="0"/>
              <a:t> </a:t>
            </a:r>
            <a:r>
              <a:rPr lang="nb-NO" sz="3200" dirty="0" err="1"/>
              <a:t>Countries</a:t>
            </a:r>
            <a:endParaRPr lang="nb-NO" sz="3200" dirty="0"/>
          </a:p>
        </p:txBody>
      </p:sp>
      <p:sp>
        <p:nvSpPr>
          <p:cNvPr id="3" name="Plassholder for innhold 2"/>
          <p:cNvSpPr>
            <a:spLocks noGrp="1"/>
          </p:cNvSpPr>
          <p:nvPr>
            <p:ph idx="1"/>
          </p:nvPr>
        </p:nvSpPr>
        <p:spPr/>
        <p:txBody>
          <a:bodyPr/>
          <a:lstStyle/>
          <a:p>
            <a:pPr>
              <a:defRPr/>
            </a:pPr>
            <a:r>
              <a:rPr lang="en-US" sz="1600" dirty="0"/>
              <a:t>TP is especially daunting for smaller tax administrations</a:t>
            </a:r>
          </a:p>
          <a:p>
            <a:pPr>
              <a:defRPr/>
            </a:pPr>
            <a:r>
              <a:rPr lang="en-US" sz="1600" dirty="0"/>
              <a:t>Developing countries must provide a climate of political certainty and a environment for increased cross-border while at the same time not loosing out on tax revenues</a:t>
            </a:r>
          </a:p>
          <a:p>
            <a:pPr>
              <a:defRPr/>
            </a:pPr>
            <a:r>
              <a:rPr lang="en-US" sz="1600" dirty="0"/>
              <a:t>Detailed TP regulations are a must!</a:t>
            </a:r>
          </a:p>
          <a:p>
            <a:pPr>
              <a:defRPr/>
            </a:pPr>
            <a:r>
              <a:rPr lang="en-US" sz="1600" dirty="0"/>
              <a:t>Developing countries with weak tax administrations risk to absorb the effect of stronger enforcement and legislation in developed countries</a:t>
            </a:r>
          </a:p>
          <a:p>
            <a:pPr>
              <a:defRPr/>
            </a:pPr>
            <a:endParaRPr lang="nb-NO" sz="1600" dirty="0"/>
          </a:p>
          <a:p>
            <a:pPr>
              <a:defRPr/>
            </a:pPr>
            <a:r>
              <a:rPr lang="nb-NO" sz="1600" dirty="0"/>
              <a:t>Smaller </a:t>
            </a:r>
            <a:r>
              <a:rPr lang="nb-NO" sz="1600" dirty="0" err="1"/>
              <a:t>domestic</a:t>
            </a:r>
            <a:r>
              <a:rPr lang="nb-NO" sz="1600" dirty="0"/>
              <a:t> </a:t>
            </a:r>
            <a:r>
              <a:rPr lang="en-US" sz="1600" dirty="0"/>
              <a:t>markets and new sectors – few comparable transactions </a:t>
            </a:r>
            <a:r>
              <a:rPr lang="en-US" sz="1600" dirty="0">
                <a:sym typeface="Wingdings" panose="05000000000000000000" pitchFamily="2" charset="2"/>
              </a:rPr>
              <a:t> PSM?</a:t>
            </a:r>
          </a:p>
          <a:p>
            <a:pPr>
              <a:defRPr/>
            </a:pPr>
            <a:r>
              <a:rPr lang="en-US" sz="1600" dirty="0">
                <a:sym typeface="Wingdings" panose="05000000000000000000" pitchFamily="2" charset="2"/>
              </a:rPr>
              <a:t>Lack of complete and reliable information</a:t>
            </a:r>
          </a:p>
          <a:p>
            <a:pPr>
              <a:defRPr/>
            </a:pPr>
            <a:r>
              <a:rPr lang="en-US" sz="1600" dirty="0">
                <a:sym typeface="Wingdings" panose="05000000000000000000" pitchFamily="2" charset="2"/>
              </a:rPr>
              <a:t>Use of targeted documentation requirement as an alternative to full-scale documentation?</a:t>
            </a:r>
          </a:p>
          <a:p>
            <a:pPr>
              <a:defRPr/>
            </a:pPr>
            <a:r>
              <a:rPr lang="en-US" sz="1600" dirty="0">
                <a:sym typeface="Wingdings" panose="05000000000000000000" pitchFamily="2" charset="2"/>
              </a:rPr>
              <a:t>Employee turn-over? Lack of highly skilled employees?</a:t>
            </a:r>
          </a:p>
          <a:p>
            <a:pPr>
              <a:defRPr/>
            </a:pPr>
            <a:r>
              <a:rPr lang="en-US" sz="1600" dirty="0">
                <a:sym typeface="Wingdings" panose="05000000000000000000" pitchFamily="2" charset="2"/>
              </a:rPr>
              <a:t>Lack of other resources? Databases?</a:t>
            </a:r>
            <a:endParaRPr lang="en-US" sz="1600" dirty="0"/>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24</a:t>
            </a:fld>
            <a:endParaRPr lang="en-GB" altLang="nb-NO"/>
          </a:p>
        </p:txBody>
      </p:sp>
    </p:spTree>
    <p:extLst>
      <p:ext uri="{BB962C8B-B14F-4D97-AF65-F5344CB8AC3E}">
        <p14:creationId xmlns:p14="http://schemas.microsoft.com/office/powerpoint/2010/main" val="5513874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Transfer </a:t>
            </a:r>
            <a:r>
              <a:rPr lang="nb-NO" dirty="0" err="1"/>
              <a:t>P</a:t>
            </a:r>
            <a:r>
              <a:rPr lang="nb-NO" dirty="0" err="1" smtClean="0"/>
              <a:t>ricing</a:t>
            </a:r>
            <a:r>
              <a:rPr lang="nb-NO" dirty="0" smtClean="0"/>
              <a:t> - Insurance</a:t>
            </a:r>
            <a:endParaRPr lang="nb-NO" dirty="0"/>
          </a:p>
        </p:txBody>
      </p:sp>
      <p:sp>
        <p:nvSpPr>
          <p:cNvPr id="3" name="Plassholder for innhold 2"/>
          <p:cNvSpPr>
            <a:spLocks noGrp="1"/>
          </p:cNvSpPr>
          <p:nvPr>
            <p:ph idx="1"/>
          </p:nvPr>
        </p:nvSpPr>
        <p:spPr/>
        <p:txBody>
          <a:bodyPr/>
          <a:lstStyle/>
          <a:p>
            <a:pPr>
              <a:defRPr/>
            </a:pPr>
            <a:r>
              <a:rPr lang="en-GB" altLang="en-US" sz="2400" dirty="0">
                <a:solidFill>
                  <a:schemeClr val="bg2">
                    <a:lumMod val="10000"/>
                  </a:schemeClr>
                </a:solidFill>
              </a:rPr>
              <a:t>Use of captives within the E&amp;P industry</a:t>
            </a:r>
          </a:p>
          <a:p>
            <a:pPr>
              <a:defRPr/>
            </a:pPr>
            <a:endParaRPr lang="en-GB" altLang="en-US" sz="2400" dirty="0">
              <a:solidFill>
                <a:schemeClr val="bg2">
                  <a:lumMod val="10000"/>
                </a:schemeClr>
              </a:solidFill>
            </a:endParaRPr>
          </a:p>
          <a:p>
            <a:pPr>
              <a:defRPr/>
            </a:pPr>
            <a:r>
              <a:rPr lang="en-GB" altLang="en-US" sz="2400" dirty="0">
                <a:solidFill>
                  <a:schemeClr val="bg2">
                    <a:lumMod val="10000"/>
                  </a:schemeClr>
                </a:solidFill>
              </a:rPr>
              <a:t>Complex and resource demanding area</a:t>
            </a:r>
          </a:p>
          <a:p>
            <a:pPr>
              <a:buNone/>
              <a:defRPr/>
            </a:pPr>
            <a:endParaRPr lang="en-GB" altLang="en-US" sz="2400" dirty="0">
              <a:solidFill>
                <a:schemeClr val="bg2">
                  <a:lumMod val="10000"/>
                </a:schemeClr>
              </a:solidFill>
            </a:endParaRPr>
          </a:p>
          <a:p>
            <a:pPr>
              <a:defRPr/>
            </a:pPr>
            <a:r>
              <a:rPr lang="en-GB" altLang="en-US" sz="2400" dirty="0">
                <a:solidFill>
                  <a:schemeClr val="bg2">
                    <a:lumMod val="10000"/>
                  </a:schemeClr>
                </a:solidFill>
              </a:rPr>
              <a:t>Lack of independent experts</a:t>
            </a:r>
          </a:p>
          <a:p>
            <a:pPr>
              <a:defRPr/>
            </a:pPr>
            <a:endParaRPr lang="en-GB" altLang="en-US" sz="2400" dirty="0">
              <a:solidFill>
                <a:schemeClr val="bg2">
                  <a:lumMod val="10000"/>
                </a:schemeClr>
              </a:solidFill>
            </a:endParaRPr>
          </a:p>
          <a:p>
            <a:pPr>
              <a:defRPr/>
            </a:pPr>
            <a:r>
              <a:rPr lang="en-GB" altLang="en-US" sz="2400" dirty="0" smtClean="0">
                <a:solidFill>
                  <a:schemeClr val="bg2">
                    <a:lumMod val="10000"/>
                  </a:schemeClr>
                </a:solidFill>
              </a:rPr>
              <a:t>2012</a:t>
            </a:r>
            <a:r>
              <a:rPr lang="en-GB" altLang="en-US" sz="2400" dirty="0">
                <a:solidFill>
                  <a:schemeClr val="bg2">
                    <a:lumMod val="10000"/>
                  </a:schemeClr>
                </a:solidFill>
              </a:rPr>
              <a:t>: income additions amount to about mill. USD 34</a:t>
            </a:r>
            <a:endParaRPr lang="en-GB" altLang="en-US" sz="2400" dirty="0">
              <a:solidFill>
                <a:srgbClr val="FF0000"/>
              </a:solidFill>
            </a:endParaRPr>
          </a:p>
          <a:p>
            <a:pPr lvl="1">
              <a:defRPr/>
            </a:pPr>
            <a:r>
              <a:rPr lang="en-GB" altLang="en-US" sz="2400" dirty="0">
                <a:solidFill>
                  <a:schemeClr val="bg2">
                    <a:lumMod val="10000"/>
                  </a:schemeClr>
                </a:solidFill>
              </a:rPr>
              <a:t>Not final</a:t>
            </a:r>
          </a:p>
          <a:p>
            <a:pPr lvl="1">
              <a:defRPr/>
            </a:pPr>
            <a:r>
              <a:rPr lang="en-GB" altLang="en-US" sz="2400" dirty="0">
                <a:solidFill>
                  <a:schemeClr val="bg2">
                    <a:lumMod val="10000"/>
                  </a:schemeClr>
                </a:solidFill>
              </a:rPr>
              <a:t>May vary substantially from year to year</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25</a:t>
            </a:fld>
            <a:endParaRPr lang="en-GB" altLang="nb-NO"/>
          </a:p>
        </p:txBody>
      </p:sp>
    </p:spTree>
    <p:extLst>
      <p:ext uri="{BB962C8B-B14F-4D97-AF65-F5344CB8AC3E}">
        <p14:creationId xmlns:p14="http://schemas.microsoft.com/office/powerpoint/2010/main" val="33869185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tel 1"/>
          <p:cNvSpPr>
            <a:spLocks noGrp="1"/>
          </p:cNvSpPr>
          <p:nvPr>
            <p:ph type="title"/>
          </p:nvPr>
        </p:nvSpPr>
        <p:spPr/>
        <p:txBody>
          <a:bodyPr/>
          <a:lstStyle/>
          <a:p>
            <a:endParaRPr lang="en-US" altLang="en-US" smtClean="0"/>
          </a:p>
        </p:txBody>
      </p:sp>
      <p:sp>
        <p:nvSpPr>
          <p:cNvPr id="4099" name="Plassholder for dato 3"/>
          <p:cNvSpPr>
            <a:spLocks noGrp="1"/>
          </p:cNvSpPr>
          <p:nvPr>
            <p:ph type="dt" sz="quarter" idx="10"/>
          </p:nvPr>
        </p:nvSpPr>
        <p:spPr>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fld id="{8B841DE8-C6A2-4F1C-B02A-CB34DD715622}" type="datetime1">
              <a:rPr lang="nb-NO" altLang="en-US" smtClean="0"/>
              <a:pPr/>
              <a:t>14.02.2020</a:t>
            </a:fld>
            <a:endParaRPr lang="nb-NO" altLang="en-US" smtClean="0"/>
          </a:p>
        </p:txBody>
      </p:sp>
      <p:sp>
        <p:nvSpPr>
          <p:cNvPr id="4100" name="Plassholder for bunntekst 4"/>
          <p:cNvSpPr>
            <a:spLocks noGrp="1"/>
          </p:cNvSpPr>
          <p:nvPr>
            <p:ph type="ftr" sz="quarter" idx="4294967295"/>
          </p:nvPr>
        </p:nvSpPr>
        <p:spPr>
          <a:xfrm>
            <a:off x="684213" y="6526213"/>
            <a:ext cx="6551612" cy="215900"/>
          </a:xfrm>
          <a:prstGeom prst="rect">
            <a:avLst/>
          </a:prstGeom>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buNone/>
            </a:pPr>
            <a:endParaRPr lang="nb-NO" altLang="en-US" dirty="0" smtClean="0"/>
          </a:p>
        </p:txBody>
      </p:sp>
      <p:sp>
        <p:nvSpPr>
          <p:cNvPr id="4101" name="Plassholder for lysbildenummer 5"/>
          <p:cNvSpPr>
            <a:spLocks noGrp="1"/>
          </p:cNvSpPr>
          <p:nvPr>
            <p:ph type="sldNum" sz="quarter" idx="4294967295"/>
          </p:nvPr>
        </p:nvSpPr>
        <p:spPr>
          <a:xfrm>
            <a:off x="8388350" y="6526213"/>
            <a:ext cx="222250" cy="215900"/>
          </a:xfrm>
          <a:prstGeom prst="rect">
            <a:avLst/>
          </a:prstGeom>
          <a:noFill/>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fld id="{31B39887-D3A2-4937-8AC3-31405AF2920B}" type="slidenum">
              <a:rPr lang="nb-NO" altLang="en-US" sz="1600" smtClean="0"/>
              <a:pPr/>
              <a:t>26</a:t>
            </a:fld>
            <a:endParaRPr lang="nb-NO" altLang="en-US" sz="1600" dirty="0" smtClean="0"/>
          </a:p>
        </p:txBody>
      </p:sp>
      <p:pic>
        <p:nvPicPr>
          <p:cNvPr id="4102" name="Picture 2" descr="https://encrypted-tbn0.gstatic.com/images?q=tbn:ANd9GcSYIUKLHt40OEmrT4q-u71HDlKaICHbr5KqCFFlLTG9f-ALKsRW">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94335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6" descr="http://static.guim.co.uk/sys-images/Guardian/About/General/2010/4/22/1271934038017/Fire-boat-response-crews--001.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3350" y="0"/>
            <a:ext cx="520065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AutoShape 8" descr="data:image/jpeg;base64,/9j/4AAQSkZJRgABAQAAAQABAAD/2wCEAAkGBhQSEBUUExQWFBUWFBQXGBgYFxQXGBgXFRcVFRUVGBcYHCYeFxwkGhUUHy8gJCcpLCwsFR4xNTAqNSYrLCkBCQoKDgwOFA8PFCkcFRwpKSkpKSkpKSkpKSkpKSkpKSkpKSkpKSkpKSkpKSkpKSkpKSwpKS4sKSwsKSksLCkpKf/AABEIAMABAAMBIgACEQEDEQH/xAAcAAACAwEBAQEAAAAAAAAAAAAEBQIDBgcBAAj/xABJEAACAQIEAwUDBQ4EBgIDAAABAhEAAwQSITEFQVEGEyJhcTKBkQdCobHRFCMkUlNicnOCk7PB0vAzQ5LxFVRjg6LhssI0o+L/xAAXAQEBAQEAAAAAAAAAAAAAAAAAAQID/8QAHBEBAQEAAwADAAAAAAAAAAAAABEBAiFBMWFx/9oADAMBAAIRAxEAPwDmqoCqyB7I+avT0qJtr0HwFE8P4dduABEJ0HptTzB9hbz6uQgqIz2Gs2ywzjTyUT9VMLXZi5dM27cKdiQK2/C+xtm1B9phzrQW7cCAKsRgMF8nRP8AiMB6AU6w3YTDpuoY+YFajuDz0qu4yqetWKV4fszhx/k2j+wp+sUUvALH5Cz+6tf00ScaBsKrbGE0FZ4Hh/yFn91a/pqB4JYn/BsR+ptf01YbxrwXDQR/4Nh/yFj91a/pr48BsH/Js/urX8lqwXKsS9QVDglj/l7P7m1/TUhwWx/y9n9za/pou3cmiEFApucIsAaYayf+zZ/poY8Ltz/+JYj9VZ/prQPbqhrdBhu0nDbsHu8Nh0WPm2rWb45awj2tdQJ/RH2V3MrIjlVScItk6W1JPlNIOJDDk7JPov8A6oizwS421lz+zXc7XAssnusoAkkrAA6kmoW8dhwfbBH4ywy+4qakHM+y3YdTdDYxGS2NlgeI+flWw4z2G4bey21nD3CPC6gEftDnTS92osBspXMsxoRm/wBJrHt2wf7qZVCKUeCpHhuAHwtBnKWXcDSRIqwKLnyY3hdKqFuWwfbECR6GiMN2FxWHuF7duyw/FuIlwe8MCK1djtUuHvKWe5csXmY90yePDMTKhLg0uW9xB202rW4XFWr6B7LC4hnxDkRurA6qw6HWpixkeAs4aMVw/CEcitixHvhKfXvuMgfgGHBGvhs2NfLVKKv2aDcVYIYe/hgpz8OwpObT7zZHh5T4N6Ucb4nbt62+H4dvJcNYMfFabGo5qQcu7RYa7iit1cELCnTwW1RT6qoAHwoe12HxJ/ywPWK6m5/vlUO8pBzi38nt875BXmI+T+6lu45ZIRHbbfKpb+VdGN+PfQnGbn4Nf/UXv4bVIL+A2FGGsQAJsWT8ba0w7pW0OsUJwQKMLY/UWP4SUU2JA5VpFyW1AgCpGgnxx5ChrmLY86Bk1UOq9RS1rx61AtQMCqda+yrS4GrbdsmgMyCvMg6V4mH6mrBpUEIHSrFI6VWWqGegMFwCvfuroKT43jVq1pceD5Kx+oVXa7SWG9lmb0tv9MigefdJNeTVFpwQCJ94ir7aE1RXwvNiHMRZtKdbr7nyRP5mtPc4rg8DbLl+Wrn2mPJVJ0k9BWbx/FLeGE3DqFzZfLkTAOUecVzjtJ24OJkwuVG8A0JQkQcoZZEjUkGakGt7VfLAzECyHtIsGcx7xiRs8CFHOBM6a1zPifbG5dutcnxNqTJmep21pJibuZiSZmT1+ND95y/luf50U1bjd1hI0HMjTflPImq8RxpnYMfaAABEzA0AmZ91bHgXyQXbtnPiLvcMyzbthc5E6zc1GX9ESddYr3tD8kww9nvVxaZQyq5uoyAZ2yg5kzwJIBkURmMP2iu7SGEbMJ901oezPbnuHHiZBPiUmVcNpHURy6cqxVyyUdhoSpYHZgYJGmmoPI18okRKqPOR7waK7zw/tBbxKnI3jBAdZJykiVIMDMpAMN7t6tZj1rlXya8ZuWsbbshgbd9hZZWMQXnKyz7JDZTpvpXT7GK7wM07O6bg6IxUGR1An30osznrXhaoE1EtVEi1VlxXpNRIoPRdFC8ZYfc1/wDUXv4bVa1uguLr+D3v1N3+G1QH8Gufgtj9RZ/hrV7tQfBz+DWP1Fn+GtEk1URaqmFWsaqY0FZFRNSY1XQfTUluGvAKIs2hQW4e8edGgVXatir1FBWbNQ+5TRYFSFQBf8PB3A+FXWsAByA91XPcFD3L01RfkRdTy9/1Um4z2pyJcXDpLomZix7plUmC1pHg3SPLbSirjgbmPX+XWsd2qxxuR3qslpWm2GdQSYgXGXKcuhOuYQPOoFt7tPZuE/dFu4WYwXuZ02/OmZg/TSbtMGthVCBBvoVbTSDoIjUfGhsXjLau2ZXLb5clpRBAyxcJYkEEchoaHxWLYqFeCe7yDQmLZOdVBJ1IMgHp7qBUGPrNdO+SbswBmxjgGCbdoETDCM9wctJKDTqa5tYtkkQJPIdSYAA6mYr9A9nuEHC4WzYJk20hj+exLOB5BiR7qBkbleYm3be063lDWmRg6mYK7mY15TpqCKktusr2/wC0r4QW7aAHvrV4kzlZChUWnQ/pzIIIIUjSqOVcdsLZxl61abPaS4y22aGlZ0OYbjXfY70LikGUSI9qCBzHUdPOvThiJOUnTly6eQqx2GWHGw+aZImCFHKepqAPAllvW2GhFy2QSJE5lI058tK7VwBVRXsg62m8f6xyzOs8yCVBjSQRyrjFvF+IE6BPZjlG3qdtfSuufJxwZkwRu3JDXmzKD7QtiSk/pFnf9oU9U6NRIolrA61W1uqKDUS1SeKoW6D81h6ioJZqE4w34Ne/U3f4bUUYoPi4/B72v+Td/htVF/Bz+DWP1Fn+GtFEULwdvwax+os/w1orLNEQY1WaMt4ImiEwAoFQtE1amAJpsLIFeM4FQB28ABVy2AK+e9VeYmgvECpBxQuU1JRQFhqkDQyjzq0UFkCo3LC7yFnaY/nvXqiuT9uO8t4ks1/EujSVy6AmSCAdAFHhEgEEz0pRtuKW8FhrT3HKu1xWEl1u3HJ00ZiQo9IA6VzPi83rpuPmI1WGn9gTA0iB7ulCWgrw9pGRwQSzODI2MKqKJnn0q7iTSCW8Z8Opn2dmymZnbQ9ZrO741C17alZWR4oK7jzifdFfZQUYtmzqVCgQZEEg+4Ag+7pV1zClP8Iyr+JebBdQCT83mp85q66txSCwCu5MOp1JOjAAaCZ5URZ2O4cb2PwqwxBxNnMQJjxBtens/XX6RXhor818Bwl8Yuz3FzJf762igZg4LFYcge0musToNdDX6nNvU+prQHscOXpX5x7a8SGI4piHDZ7a3WS3JkBEMDLyiQx99d97d8aGD4biLsw3dslvr3lwFEj0kn9mvzArAMIkDTQ77a6jSJojoHZbEYewQ10qzZFMHRLfe5gGbqyqpfbmBWGx2JzsT1JO20nbTpVyYjJbcaayuh5mNZ2MLp+1Sx3rOZ3urTnsf2fbG4y3ZAlJz3dSItLq5JGonQDzYV3zEIqgKqhVUAKBoABoAPdWZ+TTs8cDhC9wRfxGVmHNLY1toeh1LH1HStJcxQO9aAF00I7GmVy2DQl7DVUKeKY1rVsuENyOQYLp6mssPlHX51hh6XAfoKitHx/gpxFvJnyfs5v56VhMZ2JxKSQouAfiHX/Sdag0uD7aLebJas3GboWtL66lqacXsYgYW6zWVCmzc9m/ZdgCjalRB08q5VfsMhh1Kn84EfXUvutwpAdwCCIDtEEaiJqVXcOBYNfuWwT+Qsfw0phlUcqxuE7e4a1h7Ky7stm0pCrABW2oIzNA3HnSzF/KXcP+FZRfNyzn4CBVqOhm/wBBUHvHnoPPQfTXJcZ2wxdze8VHRIQf+Ov00ov3mc+Ny36RZvrNSjr2L4/h0/xMRaXyzgn4LNJ8X2/wymEz3PMI0fTFc0ydCK+7o1KOgH5RrP4l0eiW/wD7PX1vtthXPjfFL8AP/wBZrAolbPsb2VS4O9vJmE+EEkD1I50o1fDb1m8ue07OvUtc+pqYqhqVmwAAAAByAgCiVWK0gdbVWLbq4CvL6tlOSAxgAkSFk6tHOBJjqBRS/i3GbWGWbjAR1KiOfM6nyGuo61zzj3yl32LW8IQquAJVDn1jXPOmkDyGlR7d9hMQ+LnD27lxO6V2d7gIzEnvDmYgKARJ95pTwDBW8LN3EMCcyogU5hJAJPRt46CDRRfC+FXe4GQFSAc0qmpM+JSfmgTrA1gCeRmIwne4YBsihWUKSpz3ZJDhmLRoQsQI3oTH9obmIuXEstlSRbB3BAnxCdpJJ9Ip1w6ytkonerecaG2beg0210GogHnXPlPG+JvwnDWbVkL9z3BqzXCGUBiF00jMFiJggxJjWk3aK3lcXLFogAjKVPehTIIlHDFR7j6UztcT/CfCi23gOLeqhhHiVSdnDS2u8mlPHuH3EuC5hWBa54u5IkJrqUIMoJ5DTXlV4ceqzuleNxFm9eLI3cYnKrK6sBaDtlPgcHwyxPtGNdCDXe+G8cW9aW4jBgwEkGfEAA6noQ0givzxw/hTXrmRwlt4IdSzWcsT4bqnUCNZiIO86U+7H9pG4VjDYxAC4e6wLkXBdRM3s30ZdxGh/GB6gVtGh+Xnj82cNhQfE7m8w/NUG3bn1Yv/AKa5CAFuCYjSR7tRWpt2r3GuLM6D/Ec5M0xaspABbyVYnqzRzrKcSZe+ud2SUzvlJiSgJCkx5AGpafDzFOC2m3roPIeVaTsR2MvYq4l0J95Rwc7lkVipmFI1aI5c4rWfJ78liG2mKxq5s0NbsHQZd1e6NzO4TpE7xXRr5gQIAAgAAAADYADQCrhu3S64Y/snX1JJPvoO49FXjQVyqiJvmZ6V993GqHeqHv0BpxincVVeVHEHY+o+kEGgTixXwxwoq0cLtgQJIPJmd9/0iaQcc7H2DauOqlGVHbwnQlVLaj3U8GMWqOKYkHD3v1N3/wCDVBzS0pyj0H1VPuzXlr2RvsOvQVLOf7IrCKnWKira60QME7bK3uDH6hRWH4LePs2rh/YI+ugEtgdKm5FOLXZjEt80IPzmA+qaNw3Yct/iXPcik/SdKDMBhW27J9sEVRavvljRWIhfTMK8t9h7I3Ln1dV+oTRCdmsMnzA3rmb64Fag2Vm+GXMrBgdipDD4irBcrK4XD27Qi2pQdFAA+ui1xh/Gf4j7KqNEtyrUaswt7zb3n/1ViXzI1bQj5xoMh8oPbY3Lr4W0Jt2z4tYDsgJeR84CIjbSdTWIa4byCSc+dtSfDqMxjpsBFH8Z7J4izd7w+JWec46sdZB56n1oixgEUpmIVTmWRJCOsETpvHPynnUaedm83e7ABgQZAIiQXMERoAPQjnrWmw3DwpN3KWQuxkasdSC0GC+3r0FBcLxgGHPssQFywApDTAzET7I8Rbou1NMZxMWntmWa1laQoIcGSGuhf8wcjzXzmSilWIwTXSWQsbiuWHIqAYkRBmZ678qMwvEQ9tFchW1Cswyq0nLBJ2YzBI0Plzu4U6yWklDdLo+YjRuTrplE6a6GKu4pbRXhlUW35FBOZRLHNy0k/Gr+IR9pcB3ireQZbqbspY50mbbKQSMwncN5corPAG94bjZXDQHbwoJJJDx7Jk7xGpnrW2Xglq2Gg3MrDQq4CyZ1KQQQeogzWe4vwzxFspAE5gQPXMCDDL9U1Bqvk47Q4fDcP4hpkxiWbjy3z0C5LQSPZy3GBZdZLBpI2y3yadmPurHJ3i5rNkLduzEGP8O2f0mA06BqWcMwyXGYPm2AzDcIxCvI/NkN6KRXROwmFOFwg8Kl7js5bXUDwJEHaAT+0aYOjYrG70rv4qlN3i7/AIo/8vtoO9j3PzU+FVDK9fPQ/A0Fcunz+BpddxT/AIif6BQlzEP+In+hfsoGVy560Lcu/wByKXtiH/ET92v2VU2If8VR+wv2UB7N/cioXbDjdSKXNiH6L/oX7KpQsDJ19ZMfGqGBJ/3qrHOe5ufq7n/wNVLivzSPRiKjjL4Nq5r/AJb7j8081j6aDW8B7P4MYeyxsKzNZtMSwzSWtqT7RI3Jp3be0g8NtFHkqj6hWf4RiD9z2Br/AINoADc/e10H27D6KuxGJAEaMf8AxH9Z8zp0FQM73GSR4RA/GOg93Wll7GyZJLHqdB9tBvdJ1Jn+/oryiLTiDyge7X4moNeY7kn319udvhtXoSgiGqaseX1VNbXUUQmG/vn10H+1AMq1YLcbwPPT7dKLIgA6AdSC09coXSfOY9aiMQo2UD84kMT7iIHuoIrhJ1kEdQdPjIB+Ned0eRXTzk/AfbUyqnUtP7Qn66ru3colVDmPCCxUeUmNPhQKu07DuApM5ri8gJyBnI0PkKy963nIRWUePNyk6eIeZy8uhpn2y4pcL2Vfwnu2aFJKqXYKMpIBbRDrFJsLi2gADZZHUIshiducCPKi49v4eLKZTp3iyBOvST0128hTjw+BWQsVtPHijxXCqzsTplnT4jmtuBWL21Md4JEAwGjMR5aEgb70ZfuA3kWDlUBYBjSOR9foFFF8GxQlrcAgMBJymAJ8PoSxB3mB0pheRVXKzuW8RWVzAZ5HtJ4l26Eb+dI8LfNq+6sobI2oB+ayqZBjXVp9TTa7xN1YhScwRGBIHstJkx6D4GpOlBjFZhCgAjXKTl5/M3APkdNTQuLvsYz23CkNBKnlIJXqN5AmOYIonF49XDXCgDFfHA5qZFxTyPI9RuOde8L4s3dm0TNt4YTJAIkZ13AYDRhGo9Kl0Zq1g3RsocZYZrZBjRj4gT123mdK2XYi/INliYl2tyJhlI71B5HMHH7dZ3G22S4UbUOCRk2MRLL0YcxzBmonENZwveWjAtYjMNSSVyhGOu4ztt0NaR0z7hnnP9+dV3OGjr8dKXYfF3GRWBlWUNuG3ExBq97xYbAHyED4D+VETPDvMfXVT8KqLXyo138iZ+nahbmNYndwOnh+ygtucJPl9NDvws1K5xLTTN56j7Kr/wCJtG7H3j7IoIPw09PpqlsAelErjtNS3xH2V6uO3OZl6CA3x2oAjw5ulC8R4aRZuGNrdw/BTTdccZ3HvUCfOK84ldb7mu6DW1d1GhjI2p50VPhbxhbR5mzaA8lCL9ZrwmvsBrYs+Vmz/DWru6oyqFTAr3uTU1Sg+T1olbJ6T6VGyg22+qi8uXlpGonl0mgnYszOpG0nr5DoPOvL15AuoDdEjQdSZ1b36VJ/Z6dd/CDsBHSqVyzJGuxET6MPKgCclzKsQeh29I6VNLJO+vmNfoo2y6lykFXXUA/PU7OhHtDl1BmirVxG08IPmIM0C9MGq6tBJ2WQPefsoW9ww953udXaDq7gWbCASzd2NXaOvxAp1iMNvkAkj2m1Ov52w61znttx5muHCW3+9KB3hjxO8yVJOuUQNBE+dBZieNW14i967LJbGW0GGbO5tMtkkbBczO8eQFLcGiretqVH+HljybUyTzJA980icMWXXRWBOuviIUeu59PfWgtIhCkxnL7/AIotkBdusnfyqfbSy9hTbLoJOYErr4gF8ROmugPQURwt074ROikdY1UxrtvvzoTiVos8zqwlddfZEyfOD6RQuCuAXFIkMWmffJ9aoY4nFKbzXFmHlWlY2CgT5yGG2mWvcY7QrgSQsZeoUGI8zqfdFX47DKbeIaTKi3cTXSGOYz11I9KAwuIMaEgqJGnTcj4A1MVbhrwDyhEETqJWHGpInlPltXpw51HssJJCOwjTR1UjxGIIMmQedeYjDFUF5IgwNPD4idROw5mPShmuGVOgmCpGkHePL/35UFC8RYwlwgkHNbcDeBtHIxO3pT5SmQkgZHEkaROXK6wOWn0+VZfiuEIJIgAeOJ2O7R5SDp502TEHLIGgIGo6yxA92vvoNN2LxK/c7WWYN3LwrGDNt/Enn+MPUGnZsjXKASOjafSKw3ZdmXEuYGVkK9RocwI+P/lWuXDNvBE7Tp8NKrIh3zASDMaeET6E60O2HH4p/v6vpqRY7ZpPmpH+9UX7mkZoPLX6TQVNhVkTPw+sioNh0B1MeXWphQizufxok69KCv27jKSGCD9E6fAGg9xJtrqzDyAmT5CPsoXE49EI8DRp4gJ9QNdD60O/CywgXGLciJAn66+w/Asp8bKdDKqTPqeVAW/H7K+G25Weizv1Y8/jFR4k8WbksCO7ualsxko3nFeX8EnSY2DMVA84WOfM0HftN3N1okMlz2dfmsSZMkig1PB7P4PZ/U2v4a0UcP0qXAR+C2NP8mz/AA1o7JQhb3VTGGPOP786Nf0+iorbJ2oKQnlU0aOm3P4EGpnBt0qZuZfag676zrtp5c6qPCqjXMACdI9nXl/vXl20pBBJWeYifQTpQmNuYiM9hEYgnNbeUzjqlyfA3kwgilGG7d2TeFq9auYd5g5mQ2xI+cQdvOKiiuOHDeEYhJRdEuMjZUn/AKtvxWjPWKZ2La3LYKMGEQHDC5IHVpOb1mavIzITayEkeFjLIfJihpGO0NyxcVMTh1shicr27isjRuQpAYnbTfXagbfc7KIB+mRPSeVc47XcJe3imvuM6XmLLH44AzWz7hII3G2xroNjjuGukqt62G2KlsjSOWVoNJuO8McWsahBZXtd/Z5qjW/8cAxCHQOBpOZvOg5yTGoE84BgeWvKnuAsujW7oghgsCdy3hnL+LJE++lnEMA1goGjx2rd5SAR4bgmIMQQQQfQ1ZhMRFtxrorZNT4SxBy6dWjpAmN4qBrcu5GgkMVgE7eF/FqDtrl18/OlebI5/NaR5qdR/flR+FxaXUti4de8yvAAzbBVZ+R9oA7Ax1oDi1lkuwoLFMwcAE+AkFWE7rI35TRRr47wOPmsANOmo+qK8C5WyljIAII5g+yfTl76Ti+wAzAhNcpg5SNNOk6bUdbvZ1jdl1XzA3X0pA7w+NAz2bgyq4O0+1yEc/f0pQV+YeuZDrMQNPPnRbYsNFyQPDBPu0XzMge6qzaV1Ui7aDHeXCZCOYB1Jnl9tUE8Ow6XHtrckqzBDBg+IxIPv+NV44HDs9hobJcJUz4iCqlST1ywCPM1Rfzq3sK43DWm0I3kZj/saL4leN9ze7siSBByKZPOC3i1P8qzO1DYXFizdS4pPjM5J2CwCB6qSPcKJbs6velvu4ZTMAZ8+VzOXxeEEzyq4cCW4y57b2iggMACpnQggTv9FV8Rw72LaC6AywFRwA3eMsEhTvMmdY+iqm4bYbiGGw47kZpWQO8Os75WYnQmecVFO1loHKUCTswHeqdtAQBBHw03rN/dSuC1xmCgqMpSTJ1U52YA89OWmteY3CKDCsYOQyVHinoFaRBJBH10Rql7TWtYe4CCNAsT79vdUT2otE+ImDuDI/lDVmRw9g4tl1Uk6KVuZoOxAjSdYGporD8Ky3B3qsZ1ABEEcpIBg+VKH13jFmPDoYmBA09SKow2LLGVDICm4KneI2kzHORVgdFSFRFn2RGkdSDv8Kqyzqwze9ifcBVHjYUknvLogDRYCzptKzPLeh79tFsXQGcDun08IGiGAANaKW60aKVA6kL9G9D8QRms3CACO7ueyQdArTNFbbhAjB2D/wBCx/CSrlu1muzXHWRbWHxEKWtWmsPrkuIUWEnk67RzrLdoOJ4rD4u4vfXV8RKS0godVgRBHL3UR1IXa974dK51wn5Q7ohbtvvT+MpVD71Ij6a0bdqkCZ7lm/bHVrRI/wBSkig0D4j+9RQ9/E5RJzQOgJMegEn3VjOIdurJPg74/oMigj0cGlF7tJbmUu462egayVH7MgUqNpexmsC5bmEKC5dyZpMG02YCZB8NwehHXNdqezwugPhbBW4pPfYdUUON/vuUHUH8wEGQaRYjtBeZSvfteU6xctiRJ1gNmA9JipNexK2red3tqGlS7XEA/QuwQkjkDHlUqqeGnEYY95btnKylTKZ0YHQhlB39dRT/AAPygB17nF2bbptOUsFHLNbYy3qGBoC5cfOLjtdZwARN+2xy9Rcgac9VamV9ExFkk23uGR4lWzdf/XZaY5SVoEWIu4U4ghQz2iRDPcZDbjUZGIJyjaHB2GtXX+013OHF++coZQLwtFWtt7Vt9hdB6fCrm7P2wJaziLBBn76MyEdJA1qOLxdm3aNtZOYaqHuFOpItsRB59KgDx/GXvWktFVy2z4CQxdBzthp1WI0M7DWhrRj+50ofvYGUKTrIbWQvSJiD6SI0NTDnn0Gxqj3GXkePDJHPYmNtam/HbpzeIpIAlNDP4xHPTT3VC7cE6LHIjNm+Gmn01QtqTrt79PWBVGls2yyqoa4+YZWzDMGBYsLgJ8KzOgkwaW49Uw7EWyzENALEDw6aQN99xFQwXEzbUoHbKd1iQCQRK6+H1pgvFw4ysgghQywrZwo0beVOnkaqgrfCbhIViEEg6tOjTqusNsdJnfeqLXA7rEZrTWw2mZlbLm5eJQZkjSmN7CWriOLbFZCQrhgi5CSuQ+879TXtjiTJCs+ds2oLrlAUakGRBJjQ9etQKrAcEMATlnK0ZllfEZ0150z4NeVSt0WmZVcHOhIhxqAc4IGjbAjlUsJxJBem2ZVlAyhJLQS2tpRBIPM6EUa3EVacog5tgoAJ6wpBX4cqB63ai0RlUKrE695lymYkEgzOvIH0qriHGrCrCtZJ10JcBTyI2n0HOluFv2ZJZAGzEs0SQeehmDO58qpS/aDswGYsYzkmW6hSTv5VJ2USnG8wyW7lpA0ym6ncjcajYGdTyoPvEzBnbeQ2gUBiJGUaETqBryNfX8JaYloKsYEjKdIjbUEAVbZvqAqv3d3LGrWlzNl9gEgjURv8aAy5fOW3F67o2Y6IFYR7M9POSaJs3Z1UqTm9mGuEHzmco98UOvFrYQJCukmUJiJ18M7Ga+tcRUEiWyxzvw2bpqSCKIIxmGuQCWbU/MRAdfOQYoO3wy8txmksIhc+hXnOjbnr5Ubh8XmIysxj8bu2B89DIoW5xO5bcqXUkySGtZQF1y+JSZ5aRQergHuH76zAASMo0HvBJqjG4BVtXMpJ+93Nw0+wdidqtwHELmYm4huaaG1kA9SrRr76jxC07W7xW6UAtP4HtLLDKZAZSNTtRV2C4H+DW7bK92xct237uQbli4VWb1ltipJkpodede47Cu1n7nxQe6F1tYm2ud06C7b9sdDvPurVcFtfgtj9RZ/hrV9zAhvaAPqP51YjimJs5GKyDHOCJ9zAEehFfC8wEAkDoCQPhXT+P9k7d5eaONm1I9CCdqzS/J0863f/AA//AKqQY0mmfCOAviJyvbWCBDOoJ9Ad62uG7AokHLLDY5//AKupFHnsva+eli4vMNaVXH7Vsx9FIM1h/k1ukS11F1MAKW06zIE+VfHsliMMTlZ7lph4hbbuz5SjBgwra4axbtKBbBCjkGJj0k6V9euA6gtVgw+Dx2Iw8oL1yyiiQl2yLqAHX20AAHlvTvC4db4zjDYe8DEtbuG3J6wVBB99NXvNBBMg7g6g+oOhqPD+7t6IqpO4Gn0bUFjcDtMvjtFQd0N24y+sZorP4/sNZcju7hta7HNl9xkx8K0yxJMkzyOo91fOoPQe+kHLeL8DxGGY57ZNvNCupDKZ21Gx9QKWupnWVPQyDXX2sxOxB5bg+6luN7O4a97dlZ6rKn6KDmU7cqtWPcNzGw6xWtx/yec8Pe/Zu/yYfzFAWexmKDSAqxsc416aCgXnh4LFS6owE/fPBIO2gBgkRpV+A4W4aCLLqwhWa4AkzPhIIluQBqniPBb9sw9q4TzaCwPnmFBcPwStcIKkgCSBAOmw1Iig1eN4KEy98luwDPK4wMchluRXmNv2sN4psYho0BV7bERAAlSrR1q7A8TwjKEutlYMT9+QsNeuse8RS/tL2ht3bD4ZQDBBRkIuWyAZ3bxWz5CivMYty9at3bQtYNFBINy6A79SpAzZeUTSG3g7l83HSzcusQALgZgAwMFpPtzHWoYbFI1gWWS2rSYuFNY3jNO9BE+EqC5A2E6eZIoGlzhd2xbFy9qFae7NwGZ5EqZ157UAeKDvs62LaiBCAuVB6iTM+tCuq5R4IadTO46ZeXrVli4F+aC3zT0PWNjUoZYfjjggEAajMYJc66iPqrYYDC279lbm2428QPRl3mk3Y3gT3ibzPkCtoQBnY84J2HnvNbG9ic1zuQlwmPHcXTICPnPzY9BrVGZfgLs0KlyOpUKPXU1MdnGESYPMRP07VpMTjktW80yoIXwguZ2A0515b4kjLsw02gaeutBmG4HdB0E+hIr65gn2ZLk+TA/XWmt4pLhKqZYbjmKjYw+YkeKeZM/R1oMshW2fEZPvkfSKtxHGA1m4ra/e2gwFMlT6zyrTXcBZA8eUeZIk0txnC7JsXSANLdwgyDqEYj6qDR8HxBGGsfqLP8NKJbEtSjhXFrIw9kG9aBFm0CDdtgghFBBE6GrX4zY/LWv3lv7aqGh4iI1FUtjzy0pYeLWfy1r95b+2oni1n8ta/eW/toD2vk7mvM3nQI4rZ/LWv3lv+qpDi1j8ta/eW/6qAua8ND/8VsflrX723/VX3/FLP5a1+9t/1UErjEbiRVJsA7GrBxGz+Xs/vbf9VROOsflrP721/VUHttmXmaKTGdRP99aE+7bP5ez+9tf1V8MVZ/5iz+9t/wBVUM8PlPsk+mlFqPT6KSLjLQ2xNkf921/VVq8YtD2sRZP/AHbX9VA0eOcAAST0pfibly1h2KAXW1MuQgE7GY5V4/FsMQJvWhB5Xrf0w2opX2laxirJtjEWkfdWF5AD+awDc6gVcO7bl37p2yv7JzKhtz+kpBimL9nMNfk31tFjs1u63865pcsDKczgspIK77cww0NfWsGChbOgj5pJDH0HOg6HjOy4t2R3GW6yHwo5zhl6b6GleIwuGfKb+DvYdyYJskFJ5T01rLcPNvZ2cNOhVoAEdZ5nSmNvFqjAowETHiBOupnXxGetBZjuCrbustvPlM6HKxmJXUbjrRnA+DB7nia21iPazBWJ/FIGu8irOHYJL3juYm3aWWOUPbV9dDqT4ZFajCYjCW1CI9hVGwz2vjvqaKyvaTgVm0puLcCf9Mgy3ms0n4RwG7iZ7pJUGCWhV9J5047UYvDYhoQL3kMM4cAZh7K+IgZd9a1HCuI2LVm3bD2VCoJHfWzBjXnqSagzxxeMwtlNLQXMLaqoBdzMQD/M05u8Bu34N+84BA+92yQo6gncmheI3bDmxbuYi2yrcLEIUy7yssD4QPpp0OK2fy9r95b/AKqqPbNgr4MqLbGgCzPr0FUXOAWWMwdehNWjjVgbXrXn98t/bVWJ41aBAF62MwPiFy3p8DRVj4HurTCwFRo0LbT5zSXJdUZ8RdFyP8u0wlugAGp+NSvJh7jEPfLSdZv21WP9VSs4PBWzKGwD1NxWI9JagM767cByWO6CrJuXQGygwPZXzIGsDWl3Euw57m5fuNdP3tnzBciGFJXYRBitDhu1mGsgKzI+Y+M94PYIK5RleDozHxaTHSg+P9pLL2LiI9nWwUnwd42VDAkMdyBp6UH/2Q==">
            <a:hlinkClick r:id="rId7"/>
          </p:cNvPr>
          <p:cNvSpPr>
            <a:spLocks noChangeAspect="1" noChangeArrowheads="1"/>
          </p:cNvSpPr>
          <p:nvPr/>
        </p:nvSpPr>
        <p:spPr bwMode="auto">
          <a:xfrm>
            <a:off x="2813050" y="-1096963"/>
            <a:ext cx="3048000" cy="228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altLang="en-US"/>
          </a:p>
        </p:txBody>
      </p:sp>
      <p:sp>
        <p:nvSpPr>
          <p:cNvPr id="4105" name="AutoShape 10" descr="data:image/jpeg;base64,/9j/4AAQSkZJRgABAQAAAQABAAD/2wCEAAkGBhQSEBUUExQWFBUWFBQXGBgYFxQXGBgXFRcVFRUVGBcYHCYeFxwkGhUUHy8gJCcpLCwsFR4xNTAqNSYrLCkBCQoKDgwOFA8PFCkcFRwpKSkpKSkpKSkpKSkpKSkpKSkpKSkpKSkpKSkpKSkpKSkpKSwpKS4sKSwsKSksLCkpKf/AABEIAMABAAMBIgACEQEDEQH/xAAcAAACAwEBAQEAAAAAAAAAAAAEBQIDBgcBAAj/xABJEAACAQIEAwUDBQ4EBgIDAAABAhEAAwQSITEFQVEGEyJhcTKBkQdCobHRFCMkUlNicnOCk7PB0vAzQ5LxFVRjg6LhssI0o+L/xAAXAQEBAQEAAAAAAAAAAAAAAAAAAQID/8QAHBEBAQEAAwADAAAAAAAAAAAAABEBAiFBMWFx/9oADAMBAAIRAxEAPwDmqoCqyB7I+avT0qJtr0HwFE8P4dduABEJ0HptTzB9hbz6uQgqIz2Gs2ywzjTyUT9VMLXZi5dM27cKdiQK2/C+xtm1B9phzrQW7cCAKsRgMF8nRP8AiMB6AU6w3YTDpuoY+YFajuDz0qu4yqetWKV4fszhx/k2j+wp+sUUvALH5Cz+6tf00ScaBsKrbGE0FZ4Hh/yFn91a/pqB4JYn/BsR+ptf01YbxrwXDQR/4Nh/yFj91a/pr48BsH/Js/urX8lqwXKsS9QVDglj/l7P7m1/TUhwWx/y9n9za/pou3cmiEFApucIsAaYayf+zZ/poY8Ltz/+JYj9VZ/prQPbqhrdBhu0nDbsHu8Nh0WPm2rWb45awj2tdQJ/RH2V3MrIjlVScItk6W1JPlNIOJDDk7JPov8A6oizwS421lz+zXc7XAssnusoAkkrAA6kmoW8dhwfbBH4ywy+4qakHM+y3YdTdDYxGS2NlgeI+flWw4z2G4bey21nD3CPC6gEftDnTS92osBspXMsxoRm/wBJrHt2wf7qZVCKUeCpHhuAHwtBnKWXcDSRIqwKLnyY3hdKqFuWwfbECR6GiMN2FxWHuF7duyw/FuIlwe8MCK1djtUuHvKWe5csXmY90yePDMTKhLg0uW9xB202rW4XFWr6B7LC4hnxDkRurA6qw6HWpixkeAs4aMVw/CEcitixHvhKfXvuMgfgGHBGvhs2NfLVKKv2aDcVYIYe/hgpz8OwpObT7zZHh5T4N6Ucb4nbt62+H4dvJcNYMfFabGo5qQcu7RYa7iit1cELCnTwW1RT6qoAHwoe12HxJ/ywPWK6m5/vlUO8pBzi38nt875BXmI+T+6lu45ZIRHbbfKpb+VdGN+PfQnGbn4Nf/UXv4bVIL+A2FGGsQAJsWT8ba0w7pW0OsUJwQKMLY/UWP4SUU2JA5VpFyW1AgCpGgnxx5ChrmLY86Bk1UOq9RS1rx61AtQMCqda+yrS4GrbdsmgMyCvMg6V4mH6mrBpUEIHSrFI6VWWqGegMFwCvfuroKT43jVq1pceD5Kx+oVXa7SWG9lmb0tv9MigefdJNeTVFpwQCJ94ir7aE1RXwvNiHMRZtKdbr7nyRP5mtPc4rg8DbLl+Wrn2mPJVJ0k9BWbx/FLeGE3DqFzZfLkTAOUecVzjtJ24OJkwuVG8A0JQkQcoZZEjUkGakGt7VfLAzECyHtIsGcx7xiRs8CFHOBM6a1zPifbG5dutcnxNqTJmep21pJibuZiSZmT1+ND95y/luf50U1bjd1hI0HMjTflPImq8RxpnYMfaAABEzA0AmZ91bHgXyQXbtnPiLvcMyzbthc5E6zc1GX9ESddYr3tD8kww9nvVxaZQyq5uoyAZ2yg5kzwJIBkURmMP2iu7SGEbMJ901oezPbnuHHiZBPiUmVcNpHURy6cqxVyyUdhoSpYHZgYJGmmoPI18okRKqPOR7waK7zw/tBbxKnI3jBAdZJykiVIMDMpAMN7t6tZj1rlXya8ZuWsbbshgbd9hZZWMQXnKyz7JDZTpvpXT7GK7wM07O6bg6IxUGR1An30osznrXhaoE1EtVEi1VlxXpNRIoPRdFC8ZYfc1/wDUXv4bVa1uguLr+D3v1N3+G1QH8Gufgtj9RZ/hrV7tQfBz+DWP1Fn+GtEk1URaqmFWsaqY0FZFRNSY1XQfTUluGvAKIs2hQW4e8edGgVXatir1FBWbNQ+5TRYFSFQBf8PB3A+FXWsAByA91XPcFD3L01RfkRdTy9/1Um4z2pyJcXDpLomZix7plUmC1pHg3SPLbSirjgbmPX+XWsd2qxxuR3qslpWm2GdQSYgXGXKcuhOuYQPOoFt7tPZuE/dFu4WYwXuZ02/OmZg/TSbtMGthVCBBvoVbTSDoIjUfGhsXjLau2ZXLb5clpRBAyxcJYkEEchoaHxWLYqFeCe7yDQmLZOdVBJ1IMgHp7qBUGPrNdO+SbswBmxjgGCbdoETDCM9wctJKDTqa5tYtkkQJPIdSYAA6mYr9A9nuEHC4WzYJk20hj+exLOB5BiR7qBkbleYm3be063lDWmRg6mYK7mY15TpqCKktusr2/wC0r4QW7aAHvrV4kzlZChUWnQ/pzIIIIUjSqOVcdsLZxl61abPaS4y22aGlZ0OYbjXfY70LikGUSI9qCBzHUdPOvThiJOUnTly6eQqx2GWHGw+aZImCFHKepqAPAllvW2GhFy2QSJE5lI058tK7VwBVRXsg62m8f6xyzOs8yCVBjSQRyrjFvF+IE6BPZjlG3qdtfSuufJxwZkwRu3JDXmzKD7QtiSk/pFnf9oU9U6NRIolrA61W1uqKDUS1SeKoW6D81h6ioJZqE4w34Ne/U3f4bUUYoPi4/B72v+Td/htVF/Bz+DWP1Fn+GtFEULwdvwax+os/w1orLNEQY1WaMt4ImiEwAoFQtE1amAJpsLIFeM4FQB28ABVy2AK+e9VeYmgvECpBxQuU1JRQFhqkDQyjzq0UFkCo3LC7yFnaY/nvXqiuT9uO8t4ks1/EujSVy6AmSCAdAFHhEgEEz0pRtuKW8FhrT3HKu1xWEl1u3HJ00ZiQo9IA6VzPi83rpuPmI1WGn9gTA0iB7ulCWgrw9pGRwQSzODI2MKqKJnn0q7iTSCW8Z8Opn2dmymZnbQ9ZrO741C17alZWR4oK7jzifdFfZQUYtmzqVCgQZEEg+4Ag+7pV1zClP8Iyr+JebBdQCT83mp85q66txSCwCu5MOp1JOjAAaCZ5URZ2O4cb2PwqwxBxNnMQJjxBtens/XX6RXhor818Bwl8Yuz3FzJf762igZg4LFYcge0musToNdDX6nNvU+prQHscOXpX5x7a8SGI4piHDZ7a3WS3JkBEMDLyiQx99d97d8aGD4biLsw3dslvr3lwFEj0kn9mvzArAMIkDTQ77a6jSJojoHZbEYewQ10qzZFMHRLfe5gGbqyqpfbmBWGx2JzsT1JO20nbTpVyYjJbcaayuh5mNZ2MLp+1Sx3rOZ3urTnsf2fbG4y3ZAlJz3dSItLq5JGonQDzYV3zEIqgKqhVUAKBoABoAPdWZ+TTs8cDhC9wRfxGVmHNLY1toeh1LH1HStJcxQO9aAF00I7GmVy2DQl7DVUKeKY1rVsuENyOQYLp6mssPlHX51hh6XAfoKitHx/gpxFvJnyfs5v56VhMZ2JxKSQouAfiHX/Sdag0uD7aLebJas3GboWtL66lqacXsYgYW6zWVCmzc9m/ZdgCjalRB08q5VfsMhh1Kn84EfXUvutwpAdwCCIDtEEaiJqVXcOBYNfuWwT+Qsfw0phlUcqxuE7e4a1h7Ky7stm0pCrABW2oIzNA3HnSzF/KXcP+FZRfNyzn4CBVqOhm/wBBUHvHnoPPQfTXJcZ2wxdze8VHRIQf+Ov00ov3mc+Ny36RZvrNSjr2L4/h0/xMRaXyzgn4LNJ8X2/wymEz3PMI0fTFc0ydCK+7o1KOgH5RrP4l0eiW/wD7PX1vtthXPjfFL8AP/wBZrAolbPsb2VS4O9vJmE+EEkD1I50o1fDb1m8ue07OvUtc+pqYqhqVmwAAAAByAgCiVWK0gdbVWLbq4CvL6tlOSAxgAkSFk6tHOBJjqBRS/i3GbWGWbjAR1KiOfM6nyGuo61zzj3yl32LW8IQquAJVDn1jXPOmkDyGlR7d9hMQ+LnD27lxO6V2d7gIzEnvDmYgKARJ95pTwDBW8LN3EMCcyogU5hJAJPRt46CDRRfC+FXe4GQFSAc0qmpM+JSfmgTrA1gCeRmIwne4YBsihWUKSpz3ZJDhmLRoQsQI3oTH9obmIuXEstlSRbB3BAnxCdpJJ9Ip1w6ytkonerecaG2beg0210GogHnXPlPG+JvwnDWbVkL9z3BqzXCGUBiF00jMFiJggxJjWk3aK3lcXLFogAjKVPehTIIlHDFR7j6UztcT/CfCi23gOLeqhhHiVSdnDS2u8mlPHuH3EuC5hWBa54u5IkJrqUIMoJ5DTXlV4ceqzuleNxFm9eLI3cYnKrK6sBaDtlPgcHwyxPtGNdCDXe+G8cW9aW4jBgwEkGfEAA6noQ0givzxw/hTXrmRwlt4IdSzWcsT4bqnUCNZiIO86U+7H9pG4VjDYxAC4e6wLkXBdRM3s30ZdxGh/GB6gVtGh+Xnj82cNhQfE7m8w/NUG3bn1Yv/AKa5CAFuCYjSR7tRWpt2r3GuLM6D/Ec5M0xaspABbyVYnqzRzrKcSZe+ud2SUzvlJiSgJCkx5AGpafDzFOC2m3roPIeVaTsR2MvYq4l0J95Rwc7lkVipmFI1aI5c4rWfJ78liG2mKxq5s0NbsHQZd1e6NzO4TpE7xXRr5gQIAAgAAAADYADQCrhu3S64Y/snX1JJPvoO49FXjQVyqiJvmZ6V993GqHeqHv0BpxincVVeVHEHY+o+kEGgTixXwxwoq0cLtgQJIPJmd9/0iaQcc7H2DauOqlGVHbwnQlVLaj3U8GMWqOKYkHD3v1N3/wCDVBzS0pyj0H1VPuzXlr2RvsOvQVLOf7IrCKnWKira60QME7bK3uDH6hRWH4LePs2rh/YI+ugEtgdKm5FOLXZjEt80IPzmA+qaNw3Yct/iXPcik/SdKDMBhW27J9sEVRavvljRWIhfTMK8t9h7I3Ln1dV+oTRCdmsMnzA3rmb64Fag2Vm+GXMrBgdipDD4irBcrK4XD27Qi2pQdFAA+ui1xh/Gf4j7KqNEtyrUaswt7zb3n/1ViXzI1bQj5xoMh8oPbY3Lr4W0Jt2z4tYDsgJeR84CIjbSdTWIa4byCSc+dtSfDqMxjpsBFH8Z7J4izd7w+JWec46sdZB56n1oixgEUpmIVTmWRJCOsETpvHPynnUaedm83e7ABgQZAIiQXMERoAPQjnrWmw3DwpN3KWQuxkasdSC0GC+3r0FBcLxgGHPssQFywApDTAzET7I8Rbou1NMZxMWntmWa1laQoIcGSGuhf8wcjzXzmSilWIwTXSWQsbiuWHIqAYkRBmZ678qMwvEQ9tFchW1Cswyq0nLBJ2YzBI0Plzu4U6yWklDdLo+YjRuTrplE6a6GKu4pbRXhlUW35FBOZRLHNy0k/Gr+IR9pcB3ireQZbqbspY50mbbKQSMwncN5corPAG94bjZXDQHbwoJJJDx7Jk7xGpnrW2Xglq2Gg3MrDQq4CyZ1KQQQeogzWe4vwzxFspAE5gQPXMCDDL9U1Bqvk47Q4fDcP4hpkxiWbjy3z0C5LQSPZy3GBZdZLBpI2y3yadmPurHJ3i5rNkLduzEGP8O2f0mA06BqWcMwyXGYPm2AzDcIxCvI/NkN6KRXROwmFOFwg8Kl7js5bXUDwJEHaAT+0aYOjYrG70rv4qlN3i7/AIo/8vtoO9j3PzU+FVDK9fPQ/A0Fcunz+BpddxT/AIif6BQlzEP+In+hfsoGVy560Lcu/wByKXtiH/ET92v2VU2If8VR+wv2UB7N/cioXbDjdSKXNiH6L/oX7KpQsDJ19ZMfGqGBJ/3qrHOe5ufq7n/wNVLivzSPRiKjjL4Nq5r/AJb7j8081j6aDW8B7P4MYeyxsKzNZtMSwzSWtqT7RI3Jp3be0g8NtFHkqj6hWf4RiD9z2Br/AINoADc/e10H27D6KuxGJAEaMf8AxH9Z8zp0FQM73GSR4RA/GOg93Wll7GyZJLHqdB9tBvdJ1Jn+/oryiLTiDyge7X4moNeY7kn319udvhtXoSgiGqaseX1VNbXUUQmG/vn10H+1AMq1YLcbwPPT7dKLIgA6AdSC09coXSfOY9aiMQo2UD84kMT7iIHuoIrhJ1kEdQdPjIB+Ned0eRXTzk/AfbUyqnUtP7Qn66ru3colVDmPCCxUeUmNPhQKu07DuApM5ri8gJyBnI0PkKy963nIRWUePNyk6eIeZy8uhpn2y4pcL2Vfwnu2aFJKqXYKMpIBbRDrFJsLi2gADZZHUIshiducCPKi49v4eLKZTp3iyBOvST0128hTjw+BWQsVtPHijxXCqzsTplnT4jmtuBWL21Md4JEAwGjMR5aEgb70ZfuA3kWDlUBYBjSOR9foFFF8GxQlrcAgMBJymAJ8PoSxB3mB0pheRVXKzuW8RWVzAZ5HtJ4l26Eb+dI8LfNq+6sobI2oB+ayqZBjXVp9TTa7xN1YhScwRGBIHstJkx6D4GpOlBjFZhCgAjXKTl5/M3APkdNTQuLvsYz23CkNBKnlIJXqN5AmOYIonF49XDXCgDFfHA5qZFxTyPI9RuOde8L4s3dm0TNt4YTJAIkZ13AYDRhGo9Kl0Zq1g3RsocZYZrZBjRj4gT123mdK2XYi/INliYl2tyJhlI71B5HMHH7dZ3G22S4UbUOCRk2MRLL0YcxzBmonENZwveWjAtYjMNSSVyhGOu4ztt0NaR0z7hnnP9+dV3OGjr8dKXYfF3GRWBlWUNuG3ExBq97xYbAHyED4D+VETPDvMfXVT8KqLXyo138iZ+nahbmNYndwOnh+ygtucJPl9NDvws1K5xLTTN56j7Kr/wCJtG7H3j7IoIPw09PpqlsAelErjtNS3xH2V6uO3OZl6CA3x2oAjw5ulC8R4aRZuGNrdw/BTTdccZ3HvUCfOK84ldb7mu6DW1d1GhjI2p50VPhbxhbR5mzaA8lCL9ZrwmvsBrYs+Vmz/DWru6oyqFTAr3uTU1Sg+T1olbJ6T6VGyg22+qi8uXlpGonl0mgnYszOpG0nr5DoPOvL15AuoDdEjQdSZ1b36VJ/Z6dd/CDsBHSqVyzJGuxET6MPKgCclzKsQeh29I6VNLJO+vmNfoo2y6lykFXXUA/PU7OhHtDl1BmirVxG08IPmIM0C9MGq6tBJ2WQPefsoW9ww953udXaDq7gWbCASzd2NXaOvxAp1iMNvkAkj2m1Ov52w61znttx5muHCW3+9KB3hjxO8yVJOuUQNBE+dBZieNW14i967LJbGW0GGbO5tMtkkbBczO8eQFLcGiretqVH+HljybUyTzJA980icMWXXRWBOuviIUeu59PfWgtIhCkxnL7/AIotkBdusnfyqfbSy9hTbLoJOYErr4gF8ROmugPQURwt074ROikdY1UxrtvvzoTiVos8zqwlddfZEyfOD6RQuCuAXFIkMWmffJ9aoY4nFKbzXFmHlWlY2CgT5yGG2mWvcY7QrgSQsZeoUGI8zqfdFX47DKbeIaTKi3cTXSGOYz11I9KAwuIMaEgqJGnTcj4A1MVbhrwDyhEETqJWHGpInlPltXpw51HssJJCOwjTR1UjxGIIMmQedeYjDFUF5IgwNPD4idROw5mPShmuGVOgmCpGkHePL/35UFC8RYwlwgkHNbcDeBtHIxO3pT5SmQkgZHEkaROXK6wOWn0+VZfiuEIJIgAeOJ2O7R5SDp502TEHLIGgIGo6yxA92vvoNN2LxK/c7WWYN3LwrGDNt/Enn+MPUGnZsjXKASOjafSKw3ZdmXEuYGVkK9RocwI+P/lWuXDNvBE7Tp8NKrIh3zASDMaeET6E60O2HH4p/v6vpqRY7ZpPmpH+9UX7mkZoPLX6TQVNhVkTPw+sioNh0B1MeXWphQizufxok69KCv27jKSGCD9E6fAGg9xJtrqzDyAmT5CPsoXE49EI8DRp4gJ9QNdD60O/CywgXGLciJAn66+w/Asp8bKdDKqTPqeVAW/H7K+G25Weizv1Y8/jFR4k8WbksCO7ualsxko3nFeX8EnSY2DMVA84WOfM0HftN3N1okMlz2dfmsSZMkig1PB7P4PZ/U2v4a0UcP0qXAR+C2NP8mz/AA1o7JQhb3VTGGPOP786Nf0+iorbJ2oKQnlU0aOm3P4EGpnBt0qZuZfag676zrtp5c6qPCqjXMACdI9nXl/vXl20pBBJWeYifQTpQmNuYiM9hEYgnNbeUzjqlyfA3kwgilGG7d2TeFq9auYd5g5mQ2xI+cQdvOKiiuOHDeEYhJRdEuMjZUn/AKtvxWjPWKZ2La3LYKMGEQHDC5IHVpOb1mavIzITayEkeFjLIfJihpGO0NyxcVMTh1shicr27isjRuQpAYnbTfXagbfc7KIB+mRPSeVc47XcJe3imvuM6XmLLH44AzWz7hII3G2xroNjjuGukqt62G2KlsjSOWVoNJuO8McWsahBZXtd/Z5qjW/8cAxCHQOBpOZvOg5yTGoE84BgeWvKnuAsujW7oghgsCdy3hnL+LJE++lnEMA1goGjx2rd5SAR4bgmIMQQQQfQ1ZhMRFtxrorZNT4SxBy6dWjpAmN4qBrcu5GgkMVgE7eF/FqDtrl18/OlebI5/NaR5qdR/flR+FxaXUti4de8yvAAzbBVZ+R9oA7Ax1oDi1lkuwoLFMwcAE+AkFWE7rI35TRRr47wOPmsANOmo+qK8C5WyljIAII5g+yfTl76Ti+wAzAhNcpg5SNNOk6bUdbvZ1jdl1XzA3X0pA7w+NAz2bgyq4O0+1yEc/f0pQV+YeuZDrMQNPPnRbYsNFyQPDBPu0XzMge6qzaV1Ui7aDHeXCZCOYB1Jnl9tUE8Ow6XHtrckqzBDBg+IxIPv+NV44HDs9hobJcJUz4iCqlST1ywCPM1Rfzq3sK43DWm0I3kZj/saL4leN9ze7siSBByKZPOC3i1P8qzO1DYXFizdS4pPjM5J2CwCB6qSPcKJbs6velvu4ZTMAZ8+VzOXxeEEzyq4cCW4y57b2iggMACpnQggTv9FV8Rw72LaC6AywFRwA3eMsEhTvMmdY+iqm4bYbiGGw47kZpWQO8Os75WYnQmecVFO1loHKUCTswHeqdtAQBBHw03rN/dSuC1xmCgqMpSTJ1U52YA89OWmteY3CKDCsYOQyVHinoFaRBJBH10Rql7TWtYe4CCNAsT79vdUT2otE+ImDuDI/lDVmRw9g4tl1Uk6KVuZoOxAjSdYGporD8Ky3B3qsZ1ABEEcpIBg+VKH13jFmPDoYmBA09SKow2LLGVDICm4KneI2kzHORVgdFSFRFn2RGkdSDv8Kqyzqwze9ifcBVHjYUknvLogDRYCzptKzPLeh79tFsXQGcDun08IGiGAANaKW60aKVA6kL9G9D8QRms3CACO7ueyQdArTNFbbhAjB2D/wBCx/CSrlu1muzXHWRbWHxEKWtWmsPrkuIUWEnk67RzrLdoOJ4rD4u4vfXV8RKS0godVgRBHL3UR1IXa974dK51wn5Q7ohbtvvT+MpVD71Ij6a0bdqkCZ7lm/bHVrRI/wBSkig0D4j+9RQ9/E5RJzQOgJMegEn3VjOIdurJPg74/oMigj0cGlF7tJbmUu462egayVH7MgUqNpexmsC5bmEKC5dyZpMG02YCZB8NwehHXNdqezwugPhbBW4pPfYdUUON/vuUHUH8wEGQaRYjtBeZSvfteU6xctiRJ1gNmA9JipNexK2red3tqGlS7XEA/QuwQkjkDHlUqqeGnEYY95btnKylTKZ0YHQhlB39dRT/AAPygB17nF2bbptOUsFHLNbYy3qGBoC5cfOLjtdZwARN+2xy9Rcgac9VamV9ExFkk23uGR4lWzdf/XZaY5SVoEWIu4U4ghQz2iRDPcZDbjUZGIJyjaHB2GtXX+013OHF++coZQLwtFWtt7Vt9hdB6fCrm7P2wJaziLBBn76MyEdJA1qOLxdm3aNtZOYaqHuFOpItsRB59KgDx/GXvWktFVy2z4CQxdBzthp1WI0M7DWhrRj+50ofvYGUKTrIbWQvSJiD6SI0NTDnn0Gxqj3GXkePDJHPYmNtam/HbpzeIpIAlNDP4xHPTT3VC7cE6LHIjNm+Gmn01QtqTrt79PWBVGls2yyqoa4+YZWzDMGBYsLgJ8KzOgkwaW49Uw7EWyzENALEDw6aQN99xFQwXEzbUoHbKd1iQCQRK6+H1pgvFw4ysgghQywrZwo0beVOnkaqgrfCbhIViEEg6tOjTqusNsdJnfeqLXA7rEZrTWw2mZlbLm5eJQZkjSmN7CWriOLbFZCQrhgi5CSuQ+879TXtjiTJCs+ds2oLrlAUakGRBJjQ9etQKrAcEMATlnK0ZllfEZ0150z4NeVSt0WmZVcHOhIhxqAc4IGjbAjlUsJxJBem2ZVlAyhJLQS2tpRBIPM6EUa3EVacog5tgoAJ6wpBX4cqB63ai0RlUKrE695lymYkEgzOvIH0qriHGrCrCtZJ10JcBTyI2n0HOluFv2ZJZAGzEs0SQeehmDO58qpS/aDswGYsYzkmW6hSTv5VJ2USnG8wyW7lpA0ym6ncjcajYGdTyoPvEzBnbeQ2gUBiJGUaETqBryNfX8JaYloKsYEjKdIjbUEAVbZvqAqv3d3LGrWlzNl9gEgjURv8aAy5fOW3F67o2Y6IFYR7M9POSaJs3Z1UqTm9mGuEHzmco98UOvFrYQJCukmUJiJ18M7Ga+tcRUEiWyxzvw2bpqSCKIIxmGuQCWbU/MRAdfOQYoO3wy8txmksIhc+hXnOjbnr5Ubh8XmIysxj8bu2B89DIoW5xO5bcqXUkySGtZQF1y+JSZ5aRQergHuH76zAASMo0HvBJqjG4BVtXMpJ+93Nw0+wdidqtwHELmYm4huaaG1kA9SrRr76jxC07W7xW6UAtP4HtLLDKZAZSNTtRV2C4H+DW7bK92xct237uQbli4VWb1ltipJkpodede47Cu1n7nxQe6F1tYm2ud06C7b9sdDvPurVcFtfgtj9RZ/hrV9zAhvaAPqP51YjimJs5GKyDHOCJ9zAEehFfC8wEAkDoCQPhXT+P9k7d5eaONm1I9CCdqzS/J0863f/AA//AKqQY0mmfCOAviJyvbWCBDOoJ9Ad62uG7AokHLLDY5//AKupFHnsva+eli4vMNaVXH7Vsx9FIM1h/k1ukS11F1MAKW06zIE+VfHsliMMTlZ7lph4hbbuz5SjBgwra4axbtKBbBCjkGJj0k6V9euA6gtVgw+Dx2Iw8oL1yyiiQl2yLqAHX20AAHlvTvC4db4zjDYe8DEtbuG3J6wVBB99NXvNBBMg7g6g+oOhqPD+7t6IqpO4Gn0bUFjcDtMvjtFQd0N24y+sZorP4/sNZcju7hta7HNl9xkx8K0yxJMkzyOo91fOoPQe+kHLeL8DxGGY57ZNvNCupDKZ21Gx9QKWupnWVPQyDXX2sxOxB5bg+6luN7O4a97dlZ6rKn6KDmU7cqtWPcNzGw6xWtx/yec8Pe/Zu/yYfzFAWexmKDSAqxsc416aCgXnh4LFS6owE/fPBIO2gBgkRpV+A4W4aCLLqwhWa4AkzPhIIluQBqniPBb9sw9q4TzaCwPnmFBcPwStcIKkgCSBAOmw1Iig1eN4KEy98luwDPK4wMchluRXmNv2sN4psYho0BV7bERAAlSrR1q7A8TwjKEutlYMT9+QsNeuse8RS/tL2ht3bD4ZQDBBRkIuWyAZ3bxWz5CivMYty9at3bQtYNFBINy6A79SpAzZeUTSG3g7l83HSzcusQALgZgAwMFpPtzHWoYbFI1gWWS2rSYuFNY3jNO9BE+EqC5A2E6eZIoGlzhd2xbFy9qFae7NwGZ5EqZ157UAeKDvs62LaiBCAuVB6iTM+tCuq5R4IadTO46ZeXrVli4F+aC3zT0PWNjUoZYfjjggEAajMYJc66iPqrYYDC279lbm2428QPRl3mk3Y3gT3ibzPkCtoQBnY84J2HnvNbG9ic1zuQlwmPHcXTICPnPzY9BrVGZfgLs0KlyOpUKPXU1MdnGESYPMRP07VpMTjktW80yoIXwguZ2A0515b4kjLsw02gaeutBmG4HdB0E+hIr65gn2ZLk+TA/XWmt4pLhKqZYbjmKjYw+YkeKeZM/R1oMshW2fEZPvkfSKtxHGA1m4ra/e2gwFMlT6zyrTXcBZA8eUeZIk0txnC7JsXSANLdwgyDqEYj6qDR8HxBGGsfqLP8NKJbEtSjhXFrIw9kG9aBFm0CDdtgghFBBE6GrX4zY/LWv3lv7aqGh4iI1FUtjzy0pYeLWfy1r95b+2oni1n8ta/eW/toD2vk7mvM3nQI4rZ/LWv3lv+qpDi1j8ta/eW/6qAua8ND/8VsflrX723/VX3/FLP5a1+9t/1UErjEbiRVJsA7GrBxGz+Xs/vbf9VROOsflrP721/VUHttmXmaKTGdRP99aE+7bP5ez+9tf1V8MVZ/5iz+9t/wBVUM8PlPsk+mlFqPT6KSLjLQ2xNkf921/VVq8YtD2sRZP/AHbX9VA0eOcAAST0pfibly1h2KAXW1MuQgE7GY5V4/FsMQJvWhB5Xrf0w2opX2laxirJtjEWkfdWF5AD+awDc6gVcO7bl37p2yv7JzKhtz+kpBimL9nMNfk31tFjs1u63865pcsDKczgspIK77cww0NfWsGChbOgj5pJDH0HOg6HjOy4t2R3GW6yHwo5zhl6b6GleIwuGfKb+DvYdyYJskFJ5T01rLcPNvZ2cNOhVoAEdZ5nSmNvFqjAowETHiBOupnXxGetBZjuCrbustvPlM6HKxmJXUbjrRnA+DB7nia21iPazBWJ/FIGu8irOHYJL3juYm3aWWOUPbV9dDqT4ZFajCYjCW1CI9hVGwz2vjvqaKyvaTgVm0puLcCf9Mgy3ms0n4RwG7iZ7pJUGCWhV9J5047UYvDYhoQL3kMM4cAZh7K+IgZd9a1HCuI2LVm3bD2VCoJHfWzBjXnqSagzxxeMwtlNLQXMLaqoBdzMQD/M05u8Bu34N+84BA+92yQo6gncmheI3bDmxbuYi2yrcLEIUy7yssD4QPpp0OK2fy9r95b/AKqqPbNgr4MqLbGgCzPr0FUXOAWWMwdehNWjjVgbXrXn98t/bVWJ41aBAF62MwPiFy3p8DRVj4HurTCwFRo0LbT5zSXJdUZ8RdFyP8u0wlugAGp+NSvJh7jEPfLSdZv21WP9VSs4PBWzKGwD1NxWI9JagM767cByWO6CrJuXQGygwPZXzIGsDWl3Euw57m5fuNdP3tnzBciGFJXYRBitDhu1mGsgKzI+Y+M94PYIK5RleDozHxaTHSg+P9pLL2LiI9nWwUnwd42VDAkMdyBp6UH/2Q==">
            <a:hlinkClick r:id="rId8"/>
          </p:cNvPr>
          <p:cNvSpPr>
            <a:spLocks noChangeAspect="1" noChangeArrowheads="1"/>
          </p:cNvSpPr>
          <p:nvPr/>
        </p:nvSpPr>
        <p:spPr bwMode="auto">
          <a:xfrm>
            <a:off x="2965450" y="-944563"/>
            <a:ext cx="3048000" cy="228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altLang="en-US"/>
          </a:p>
        </p:txBody>
      </p:sp>
      <p:sp>
        <p:nvSpPr>
          <p:cNvPr id="4106" name="AutoShape 12" descr="data:image/jpeg;base64,/9j/4AAQSkZJRgABAQAAAQABAAD/2wCEAAkGBhQSEBUUExQWFBUWFBQXGBgYFxQXGBgXFRcVFRUVGBcYHCYeFxwkGhUUHy8gJCcpLCwsFR4xNTAqNSYrLCkBCQoKDgwOFA8PFCkcFRwpKSkpKSkpKSkpKSkpKSkpKSkpKSkpKSkpKSkpKSkpKSkpKSwpKS4sKSwsKSksLCkpKf/AABEIAMABAAMBIgACEQEDEQH/xAAcAAACAwEBAQEAAAAAAAAAAAAEBQIDBgcBAAj/xABJEAACAQIEAwUDBQ4EBgIDAAABAhEAAwQSITEFQVEGEyJhcTKBkQdCobHRFCMkUlNicnOCk7PB0vAzQ5LxFVRjg6LhssI0o+L/xAAXAQEBAQEAAAAAAAAAAAAAAAAAAQID/8QAHBEBAQEAAwADAAAAAAAAAAAAABEBAiFBMWFx/9oADAMBAAIRAxEAPwDmqoCqyB7I+avT0qJtr0HwFE8P4dduABEJ0HptTzB9hbz6uQgqIz2Gs2ywzjTyUT9VMLXZi5dM27cKdiQK2/C+xtm1B9phzrQW7cCAKsRgMF8nRP8AiMB6AU6w3YTDpuoY+YFajuDz0qu4yqetWKV4fszhx/k2j+wp+sUUvALH5Cz+6tf00ScaBsKrbGE0FZ4Hh/yFn91a/pqB4JYn/BsR+ptf01YbxrwXDQR/4Nh/yFj91a/pr48BsH/Js/urX8lqwXKsS9QVDglj/l7P7m1/TUhwWx/y9n9za/pou3cmiEFApucIsAaYayf+zZ/poY8Ltz/+JYj9VZ/prQPbqhrdBhu0nDbsHu8Nh0WPm2rWb45awj2tdQJ/RH2V3MrIjlVScItk6W1JPlNIOJDDk7JPov8A6oizwS421lz+zXc7XAssnusoAkkrAA6kmoW8dhwfbBH4ywy+4qakHM+y3YdTdDYxGS2NlgeI+flWw4z2G4bey21nD3CPC6gEftDnTS92osBspXMsxoRm/wBJrHt2wf7qZVCKUeCpHhuAHwtBnKWXcDSRIqwKLnyY3hdKqFuWwfbECR6GiMN2FxWHuF7duyw/FuIlwe8MCK1djtUuHvKWe5csXmY90yePDMTKhLg0uW9xB202rW4XFWr6B7LC4hnxDkRurA6qw6HWpixkeAs4aMVw/CEcitixHvhKfXvuMgfgGHBGvhs2NfLVKKv2aDcVYIYe/hgpz8OwpObT7zZHh5T4N6Ucb4nbt62+H4dvJcNYMfFabGo5qQcu7RYa7iit1cELCnTwW1RT6qoAHwoe12HxJ/ywPWK6m5/vlUO8pBzi38nt875BXmI+T+6lu45ZIRHbbfKpb+VdGN+PfQnGbn4Nf/UXv4bVIL+A2FGGsQAJsWT8ba0w7pW0OsUJwQKMLY/UWP4SUU2JA5VpFyW1AgCpGgnxx5ChrmLY86Bk1UOq9RS1rx61AtQMCqda+yrS4GrbdsmgMyCvMg6V4mH6mrBpUEIHSrFI6VWWqGegMFwCvfuroKT43jVq1pceD5Kx+oVXa7SWG9lmb0tv9MigefdJNeTVFpwQCJ94ir7aE1RXwvNiHMRZtKdbr7nyRP5mtPc4rg8DbLl+Wrn2mPJVJ0k9BWbx/FLeGE3DqFzZfLkTAOUecVzjtJ24OJkwuVG8A0JQkQcoZZEjUkGakGt7VfLAzECyHtIsGcx7xiRs8CFHOBM6a1zPifbG5dutcnxNqTJmep21pJibuZiSZmT1+ND95y/luf50U1bjd1hI0HMjTflPImq8RxpnYMfaAABEzA0AmZ91bHgXyQXbtnPiLvcMyzbthc5E6zc1GX9ESddYr3tD8kww9nvVxaZQyq5uoyAZ2yg5kzwJIBkURmMP2iu7SGEbMJ901oezPbnuHHiZBPiUmVcNpHURy6cqxVyyUdhoSpYHZgYJGmmoPI18okRKqPOR7waK7zw/tBbxKnI3jBAdZJykiVIMDMpAMN7t6tZj1rlXya8ZuWsbbshgbd9hZZWMQXnKyz7JDZTpvpXT7GK7wM07O6bg6IxUGR1An30osznrXhaoE1EtVEi1VlxXpNRIoPRdFC8ZYfc1/wDUXv4bVa1uguLr+D3v1N3+G1QH8Gufgtj9RZ/hrV7tQfBz+DWP1Fn+GtEk1URaqmFWsaqY0FZFRNSY1XQfTUluGvAKIs2hQW4e8edGgVXatir1FBWbNQ+5TRYFSFQBf8PB3A+FXWsAByA91XPcFD3L01RfkRdTy9/1Um4z2pyJcXDpLomZix7plUmC1pHg3SPLbSirjgbmPX+XWsd2qxxuR3qslpWm2GdQSYgXGXKcuhOuYQPOoFt7tPZuE/dFu4WYwXuZ02/OmZg/TSbtMGthVCBBvoVbTSDoIjUfGhsXjLau2ZXLb5clpRBAyxcJYkEEchoaHxWLYqFeCe7yDQmLZOdVBJ1IMgHp7qBUGPrNdO+SbswBmxjgGCbdoETDCM9wctJKDTqa5tYtkkQJPIdSYAA6mYr9A9nuEHC4WzYJk20hj+exLOB5BiR7qBkbleYm3be063lDWmRg6mYK7mY15TpqCKktusr2/wC0r4QW7aAHvrV4kzlZChUWnQ/pzIIIIUjSqOVcdsLZxl61abPaS4y22aGlZ0OYbjXfY70LikGUSI9qCBzHUdPOvThiJOUnTly6eQqx2GWHGw+aZImCFHKepqAPAllvW2GhFy2QSJE5lI058tK7VwBVRXsg62m8f6xyzOs8yCVBjSQRyrjFvF+IE6BPZjlG3qdtfSuufJxwZkwRu3JDXmzKD7QtiSk/pFnf9oU9U6NRIolrA61W1uqKDUS1SeKoW6D81h6ioJZqE4w34Ne/U3f4bUUYoPi4/B72v+Td/htVF/Bz+DWP1Fn+GtFEULwdvwax+os/w1orLNEQY1WaMt4ImiEwAoFQtE1amAJpsLIFeM4FQB28ABVy2AK+e9VeYmgvECpBxQuU1JRQFhqkDQyjzq0UFkCo3LC7yFnaY/nvXqiuT9uO8t4ks1/EujSVy6AmSCAdAFHhEgEEz0pRtuKW8FhrT3HKu1xWEl1u3HJ00ZiQo9IA6VzPi83rpuPmI1WGn9gTA0iB7ulCWgrw9pGRwQSzODI2MKqKJnn0q7iTSCW8Z8Opn2dmymZnbQ9ZrO741C17alZWR4oK7jzifdFfZQUYtmzqVCgQZEEg+4Ag+7pV1zClP8Iyr+JebBdQCT83mp85q66txSCwCu5MOp1JOjAAaCZ5URZ2O4cb2PwqwxBxNnMQJjxBtens/XX6RXhor818Bwl8Yuz3FzJf762igZg4LFYcge0musToNdDX6nNvU+prQHscOXpX5x7a8SGI4piHDZ7a3WS3JkBEMDLyiQx99d97d8aGD4biLsw3dslvr3lwFEj0kn9mvzArAMIkDTQ77a6jSJojoHZbEYewQ10qzZFMHRLfe5gGbqyqpfbmBWGx2JzsT1JO20nbTpVyYjJbcaayuh5mNZ2MLp+1Sx3rOZ3urTnsf2fbG4y3ZAlJz3dSItLq5JGonQDzYV3zEIqgKqhVUAKBoABoAPdWZ+TTs8cDhC9wRfxGVmHNLY1toeh1LH1HStJcxQO9aAF00I7GmVy2DQl7DVUKeKY1rVsuENyOQYLp6mssPlHX51hh6XAfoKitHx/gpxFvJnyfs5v56VhMZ2JxKSQouAfiHX/Sdag0uD7aLebJas3GboWtL66lqacXsYgYW6zWVCmzc9m/ZdgCjalRB08q5VfsMhh1Kn84EfXUvutwpAdwCCIDtEEaiJqVXcOBYNfuWwT+Qsfw0phlUcqxuE7e4a1h7Ky7stm0pCrABW2oIzNA3HnSzF/KXcP+FZRfNyzn4CBVqOhm/wBBUHvHnoPPQfTXJcZ2wxdze8VHRIQf+Ov00ov3mc+Ny36RZvrNSjr2L4/h0/xMRaXyzgn4LNJ8X2/wymEz3PMI0fTFc0ydCK+7o1KOgH5RrP4l0eiW/wD7PX1vtthXPjfFL8AP/wBZrAolbPsb2VS4O9vJmE+EEkD1I50o1fDb1m8ue07OvUtc+pqYqhqVmwAAAAByAgCiVWK0gdbVWLbq4CvL6tlOSAxgAkSFk6tHOBJjqBRS/i3GbWGWbjAR1KiOfM6nyGuo61zzj3yl32LW8IQquAJVDn1jXPOmkDyGlR7d9hMQ+LnD27lxO6V2d7gIzEnvDmYgKARJ95pTwDBW8LN3EMCcyogU5hJAJPRt46CDRRfC+FXe4GQFSAc0qmpM+JSfmgTrA1gCeRmIwne4YBsihWUKSpz3ZJDhmLRoQsQI3oTH9obmIuXEstlSRbB3BAnxCdpJJ9Ip1w6ytkonerecaG2beg0210GogHnXPlPG+JvwnDWbVkL9z3BqzXCGUBiF00jMFiJggxJjWk3aK3lcXLFogAjKVPehTIIlHDFR7j6UztcT/CfCi23gOLeqhhHiVSdnDS2u8mlPHuH3EuC5hWBa54u5IkJrqUIMoJ5DTXlV4ceqzuleNxFm9eLI3cYnKrK6sBaDtlPgcHwyxPtGNdCDXe+G8cW9aW4jBgwEkGfEAA6noQ0givzxw/hTXrmRwlt4IdSzWcsT4bqnUCNZiIO86U+7H9pG4VjDYxAC4e6wLkXBdRM3s30ZdxGh/GB6gVtGh+Xnj82cNhQfE7m8w/NUG3bn1Yv/AKa5CAFuCYjSR7tRWpt2r3GuLM6D/Ec5M0xaspABbyVYnqzRzrKcSZe+ud2SUzvlJiSgJCkx5AGpafDzFOC2m3roPIeVaTsR2MvYq4l0J95Rwc7lkVipmFI1aI5c4rWfJ78liG2mKxq5s0NbsHQZd1e6NzO4TpE7xXRr5gQIAAgAAAADYADQCrhu3S64Y/snX1JJPvoO49FXjQVyqiJvmZ6V993GqHeqHv0BpxincVVeVHEHY+o+kEGgTixXwxwoq0cLtgQJIPJmd9/0iaQcc7H2DauOqlGVHbwnQlVLaj3U8GMWqOKYkHD3v1N3/wCDVBzS0pyj0H1VPuzXlr2RvsOvQVLOf7IrCKnWKira60QME7bK3uDH6hRWH4LePs2rh/YI+ugEtgdKm5FOLXZjEt80IPzmA+qaNw3Yct/iXPcik/SdKDMBhW27J9sEVRavvljRWIhfTMK8t9h7I3Ln1dV+oTRCdmsMnzA3rmb64Fag2Vm+GXMrBgdipDD4irBcrK4XD27Qi2pQdFAA+ui1xh/Gf4j7KqNEtyrUaswt7zb3n/1ViXzI1bQj5xoMh8oPbY3Lr4W0Jt2z4tYDsgJeR84CIjbSdTWIa4byCSc+dtSfDqMxjpsBFH8Z7J4izd7w+JWec46sdZB56n1oixgEUpmIVTmWRJCOsETpvHPynnUaedm83e7ABgQZAIiQXMERoAPQjnrWmw3DwpN3KWQuxkasdSC0GC+3r0FBcLxgGHPssQFywApDTAzET7I8Rbou1NMZxMWntmWa1laQoIcGSGuhf8wcjzXzmSilWIwTXSWQsbiuWHIqAYkRBmZ678qMwvEQ9tFchW1Cswyq0nLBJ2YzBI0Plzu4U6yWklDdLo+YjRuTrplE6a6GKu4pbRXhlUW35FBOZRLHNy0k/Gr+IR9pcB3ireQZbqbspY50mbbKQSMwncN5corPAG94bjZXDQHbwoJJJDx7Jk7xGpnrW2Xglq2Gg3MrDQq4CyZ1KQQQeogzWe4vwzxFspAE5gQPXMCDDL9U1Bqvk47Q4fDcP4hpkxiWbjy3z0C5LQSPZy3GBZdZLBpI2y3yadmPurHJ3i5rNkLduzEGP8O2f0mA06BqWcMwyXGYPm2AzDcIxCvI/NkN6KRXROwmFOFwg8Kl7js5bXUDwJEHaAT+0aYOjYrG70rv4qlN3i7/AIo/8vtoO9j3PzU+FVDK9fPQ/A0Fcunz+BpddxT/AIif6BQlzEP+In+hfsoGVy560Lcu/wByKXtiH/ET92v2VU2If8VR+wv2UB7N/cioXbDjdSKXNiH6L/oX7KpQsDJ19ZMfGqGBJ/3qrHOe5ufq7n/wNVLivzSPRiKjjL4Nq5r/AJb7j8081j6aDW8B7P4MYeyxsKzNZtMSwzSWtqT7RI3Jp3be0g8NtFHkqj6hWf4RiD9z2Br/AINoADc/e10H27D6KuxGJAEaMf8AxH9Z8zp0FQM73GSR4RA/GOg93Wll7GyZJLHqdB9tBvdJ1Jn+/oryiLTiDyge7X4moNeY7kn319udvhtXoSgiGqaseX1VNbXUUQmG/vn10H+1AMq1YLcbwPPT7dKLIgA6AdSC09coXSfOY9aiMQo2UD84kMT7iIHuoIrhJ1kEdQdPjIB+Ned0eRXTzk/AfbUyqnUtP7Qn66ru3colVDmPCCxUeUmNPhQKu07DuApM5ri8gJyBnI0PkKy963nIRWUePNyk6eIeZy8uhpn2y4pcL2Vfwnu2aFJKqXYKMpIBbRDrFJsLi2gADZZHUIshiducCPKi49v4eLKZTp3iyBOvST0128hTjw+BWQsVtPHijxXCqzsTplnT4jmtuBWL21Md4JEAwGjMR5aEgb70ZfuA3kWDlUBYBjSOR9foFFF8GxQlrcAgMBJymAJ8PoSxB3mB0pheRVXKzuW8RWVzAZ5HtJ4l26Eb+dI8LfNq+6sobI2oB+ayqZBjXVp9TTa7xN1YhScwRGBIHstJkx6D4GpOlBjFZhCgAjXKTl5/M3APkdNTQuLvsYz23CkNBKnlIJXqN5AmOYIonF49XDXCgDFfHA5qZFxTyPI9RuOde8L4s3dm0TNt4YTJAIkZ13AYDRhGo9Kl0Zq1g3RsocZYZrZBjRj4gT123mdK2XYi/INliYl2tyJhlI71B5HMHH7dZ3G22S4UbUOCRk2MRLL0YcxzBmonENZwveWjAtYjMNSSVyhGOu4ztt0NaR0z7hnnP9+dV3OGjr8dKXYfF3GRWBlWUNuG3ExBq97xYbAHyED4D+VETPDvMfXVT8KqLXyo138iZ+nahbmNYndwOnh+ygtucJPl9NDvws1K5xLTTN56j7Kr/wCJtG7H3j7IoIPw09PpqlsAelErjtNS3xH2V6uO3OZl6CA3x2oAjw5ulC8R4aRZuGNrdw/BTTdccZ3HvUCfOK84ldb7mu6DW1d1GhjI2p50VPhbxhbR5mzaA8lCL9ZrwmvsBrYs+Vmz/DWru6oyqFTAr3uTU1Sg+T1olbJ6T6VGyg22+qi8uXlpGonl0mgnYszOpG0nr5DoPOvL15AuoDdEjQdSZ1b36VJ/Z6dd/CDsBHSqVyzJGuxET6MPKgCclzKsQeh29I6VNLJO+vmNfoo2y6lykFXXUA/PU7OhHtDl1BmirVxG08IPmIM0C9MGq6tBJ2WQPefsoW9ww953udXaDq7gWbCASzd2NXaOvxAp1iMNvkAkj2m1Ov52w61znttx5muHCW3+9KB3hjxO8yVJOuUQNBE+dBZieNW14i967LJbGW0GGbO5tMtkkbBczO8eQFLcGiretqVH+HljybUyTzJA980icMWXXRWBOuviIUeu59PfWgtIhCkxnL7/AIotkBdusnfyqfbSy9hTbLoJOYErr4gF8ROmugPQURwt074ROikdY1UxrtvvzoTiVos8zqwlddfZEyfOD6RQuCuAXFIkMWmffJ9aoY4nFKbzXFmHlWlY2CgT5yGG2mWvcY7QrgSQsZeoUGI8zqfdFX47DKbeIaTKi3cTXSGOYz11I9KAwuIMaEgqJGnTcj4A1MVbhrwDyhEETqJWHGpInlPltXpw51HssJJCOwjTR1UjxGIIMmQedeYjDFUF5IgwNPD4idROw5mPShmuGVOgmCpGkHePL/35UFC8RYwlwgkHNbcDeBtHIxO3pT5SmQkgZHEkaROXK6wOWn0+VZfiuEIJIgAeOJ2O7R5SDp502TEHLIGgIGo6yxA92vvoNN2LxK/c7WWYN3LwrGDNt/Enn+MPUGnZsjXKASOjafSKw3ZdmXEuYGVkK9RocwI+P/lWuXDNvBE7Tp8NKrIh3zASDMaeET6E60O2HH4p/v6vpqRY7ZpPmpH+9UX7mkZoPLX6TQVNhVkTPw+sioNh0B1MeXWphQizufxok69KCv27jKSGCD9E6fAGg9xJtrqzDyAmT5CPsoXE49EI8DRp4gJ9QNdD60O/CywgXGLciJAn66+w/Asp8bKdDKqTPqeVAW/H7K+G25Weizv1Y8/jFR4k8WbksCO7ualsxko3nFeX8EnSY2DMVA84WOfM0HftN3N1okMlz2dfmsSZMkig1PB7P4PZ/U2v4a0UcP0qXAR+C2NP8mz/AA1o7JQhb3VTGGPOP786Nf0+iorbJ2oKQnlU0aOm3P4EGpnBt0qZuZfag676zrtp5c6qPCqjXMACdI9nXl/vXl20pBBJWeYifQTpQmNuYiM9hEYgnNbeUzjqlyfA3kwgilGG7d2TeFq9auYd5g5mQ2xI+cQdvOKiiuOHDeEYhJRdEuMjZUn/AKtvxWjPWKZ2La3LYKMGEQHDC5IHVpOb1mavIzITayEkeFjLIfJihpGO0NyxcVMTh1shicr27isjRuQpAYnbTfXagbfc7KIB+mRPSeVc47XcJe3imvuM6XmLLH44AzWz7hII3G2xroNjjuGukqt62G2KlsjSOWVoNJuO8McWsahBZXtd/Z5qjW/8cAxCHQOBpOZvOg5yTGoE84BgeWvKnuAsujW7oghgsCdy3hnL+LJE++lnEMA1goGjx2rd5SAR4bgmIMQQQQfQ1ZhMRFtxrorZNT4SxBy6dWjpAmN4qBrcu5GgkMVgE7eF/FqDtrl18/OlebI5/NaR5qdR/flR+FxaXUti4de8yvAAzbBVZ+R9oA7Ax1oDi1lkuwoLFMwcAE+AkFWE7rI35TRRr47wOPmsANOmo+qK8C5WyljIAII5g+yfTl76Ti+wAzAhNcpg5SNNOk6bUdbvZ1jdl1XzA3X0pA7w+NAz2bgyq4O0+1yEc/f0pQV+YeuZDrMQNPPnRbYsNFyQPDBPu0XzMge6qzaV1Ui7aDHeXCZCOYB1Jnl9tUE8Ow6XHtrckqzBDBg+IxIPv+NV44HDs9hobJcJUz4iCqlST1ywCPM1Rfzq3sK43DWm0I3kZj/saL4leN9ze7siSBByKZPOC3i1P8qzO1DYXFizdS4pPjM5J2CwCB6qSPcKJbs6velvu4ZTMAZ8+VzOXxeEEzyq4cCW4y57b2iggMACpnQggTv9FV8Rw72LaC6AywFRwA3eMsEhTvMmdY+iqm4bYbiGGw47kZpWQO8Os75WYnQmecVFO1loHKUCTswHeqdtAQBBHw03rN/dSuC1xmCgqMpSTJ1U52YA89OWmteY3CKDCsYOQyVHinoFaRBJBH10Rql7TWtYe4CCNAsT79vdUT2otE+ImDuDI/lDVmRw9g4tl1Uk6KVuZoOxAjSdYGporD8Ky3B3qsZ1ABEEcpIBg+VKH13jFmPDoYmBA09SKow2LLGVDICm4KneI2kzHORVgdFSFRFn2RGkdSDv8Kqyzqwze9ifcBVHjYUknvLogDRYCzptKzPLeh79tFsXQGcDun08IGiGAANaKW60aKVA6kL9G9D8QRms3CACO7ueyQdArTNFbbhAjB2D/wBCx/CSrlu1muzXHWRbWHxEKWtWmsPrkuIUWEnk67RzrLdoOJ4rD4u4vfXV8RKS0godVgRBHL3UR1IXa974dK51wn5Q7ohbtvvT+MpVD71Ij6a0bdqkCZ7lm/bHVrRI/wBSkig0D4j+9RQ9/E5RJzQOgJMegEn3VjOIdurJPg74/oMigj0cGlF7tJbmUu462egayVH7MgUqNpexmsC5bmEKC5dyZpMG02YCZB8NwehHXNdqezwugPhbBW4pPfYdUUON/vuUHUH8wEGQaRYjtBeZSvfteU6xctiRJ1gNmA9JipNexK2red3tqGlS7XEA/QuwQkjkDHlUqqeGnEYY95btnKylTKZ0YHQhlB39dRT/AAPygB17nF2bbptOUsFHLNbYy3qGBoC5cfOLjtdZwARN+2xy9Rcgac9VamV9ExFkk23uGR4lWzdf/XZaY5SVoEWIu4U4ghQz2iRDPcZDbjUZGIJyjaHB2GtXX+013OHF++coZQLwtFWtt7Vt9hdB6fCrm7P2wJaziLBBn76MyEdJA1qOLxdm3aNtZOYaqHuFOpItsRB59KgDx/GXvWktFVy2z4CQxdBzthp1WI0M7DWhrRj+50ofvYGUKTrIbWQvSJiD6SI0NTDnn0Gxqj3GXkePDJHPYmNtam/HbpzeIpIAlNDP4xHPTT3VC7cE6LHIjNm+Gmn01QtqTrt79PWBVGls2yyqoa4+YZWzDMGBYsLgJ8KzOgkwaW49Uw7EWyzENALEDw6aQN99xFQwXEzbUoHbKd1iQCQRK6+H1pgvFw4ysgghQywrZwo0beVOnkaqgrfCbhIViEEg6tOjTqusNsdJnfeqLXA7rEZrTWw2mZlbLm5eJQZkjSmN7CWriOLbFZCQrhgi5CSuQ+879TXtjiTJCs+ds2oLrlAUakGRBJjQ9etQKrAcEMATlnK0ZllfEZ0150z4NeVSt0WmZVcHOhIhxqAc4IGjbAjlUsJxJBem2ZVlAyhJLQS2tpRBIPM6EUa3EVacog5tgoAJ6wpBX4cqB63ai0RlUKrE695lymYkEgzOvIH0qriHGrCrCtZJ10JcBTyI2n0HOluFv2ZJZAGzEs0SQeehmDO58qpS/aDswGYsYzkmW6hSTv5VJ2USnG8wyW7lpA0ym6ncjcajYGdTyoPvEzBnbeQ2gUBiJGUaETqBryNfX8JaYloKsYEjKdIjbUEAVbZvqAqv3d3LGrWlzNl9gEgjURv8aAy5fOW3F67o2Y6IFYR7M9POSaJs3Z1UqTm9mGuEHzmco98UOvFrYQJCukmUJiJ18M7Ga+tcRUEiWyxzvw2bpqSCKIIxmGuQCWbU/MRAdfOQYoO3wy8txmksIhc+hXnOjbnr5Ubh8XmIysxj8bu2B89DIoW5xO5bcqXUkySGtZQF1y+JSZ5aRQergHuH76zAASMo0HvBJqjG4BVtXMpJ+93Nw0+wdidqtwHELmYm4huaaG1kA9SrRr76jxC07W7xW6UAtP4HtLLDKZAZSNTtRV2C4H+DW7bK92xct237uQbli4VWb1ltipJkpodede47Cu1n7nxQe6F1tYm2ud06C7b9sdDvPurVcFtfgtj9RZ/hrV9zAhvaAPqP51YjimJs5GKyDHOCJ9zAEehFfC8wEAkDoCQPhXT+P9k7d5eaONm1I9CCdqzS/J0863f/AA//AKqQY0mmfCOAviJyvbWCBDOoJ9Ad62uG7AokHLLDY5//AKupFHnsva+eli4vMNaVXH7Vsx9FIM1h/k1ukS11F1MAKW06zIE+VfHsliMMTlZ7lph4hbbuz5SjBgwra4axbtKBbBCjkGJj0k6V9euA6gtVgw+Dx2Iw8oL1yyiiQl2yLqAHX20AAHlvTvC4db4zjDYe8DEtbuG3J6wVBB99NXvNBBMg7g6g+oOhqPD+7t6IqpO4Gn0bUFjcDtMvjtFQd0N24y+sZorP4/sNZcju7hta7HNl9xkx8K0yxJMkzyOo91fOoPQe+kHLeL8DxGGY57ZNvNCupDKZ21Gx9QKWupnWVPQyDXX2sxOxB5bg+6luN7O4a97dlZ6rKn6KDmU7cqtWPcNzGw6xWtx/yec8Pe/Zu/yYfzFAWexmKDSAqxsc416aCgXnh4LFS6owE/fPBIO2gBgkRpV+A4W4aCLLqwhWa4AkzPhIIluQBqniPBb9sw9q4TzaCwPnmFBcPwStcIKkgCSBAOmw1Iig1eN4KEy98luwDPK4wMchluRXmNv2sN4psYho0BV7bERAAlSrR1q7A8TwjKEutlYMT9+QsNeuse8RS/tL2ht3bD4ZQDBBRkIuWyAZ3bxWz5CivMYty9at3bQtYNFBINy6A79SpAzZeUTSG3g7l83HSzcusQALgZgAwMFpPtzHWoYbFI1gWWS2rSYuFNY3jNO9BE+EqC5A2E6eZIoGlzhd2xbFy9qFae7NwGZ5EqZ157UAeKDvs62LaiBCAuVB6iTM+tCuq5R4IadTO46ZeXrVli4F+aC3zT0PWNjUoZYfjjggEAajMYJc66iPqrYYDC279lbm2428QPRl3mk3Y3gT3ibzPkCtoQBnY84J2HnvNbG9ic1zuQlwmPHcXTICPnPzY9BrVGZfgLs0KlyOpUKPXU1MdnGESYPMRP07VpMTjktW80yoIXwguZ2A0515b4kjLsw02gaeutBmG4HdB0E+hIr65gn2ZLk+TA/XWmt4pLhKqZYbjmKjYw+YkeKeZM/R1oMshW2fEZPvkfSKtxHGA1m4ra/e2gwFMlT6zyrTXcBZA8eUeZIk0txnC7JsXSANLdwgyDqEYj6qDR8HxBGGsfqLP8NKJbEtSjhXFrIw9kG9aBFm0CDdtgghFBBE6GrX4zY/LWv3lv7aqGh4iI1FUtjzy0pYeLWfy1r95b+2oni1n8ta/eW/toD2vk7mvM3nQI4rZ/LWv3lv+qpDi1j8ta/eW/6qAua8ND/8VsflrX723/VX3/FLP5a1+9t/1UErjEbiRVJsA7GrBxGz+Xs/vbf9VROOsflrP721/VUHttmXmaKTGdRP99aE+7bP5ez+9tf1V8MVZ/5iz+9t/wBVUM8PlPsk+mlFqPT6KSLjLQ2xNkf921/VVq8YtD2sRZP/AHbX9VA0eOcAAST0pfibly1h2KAXW1MuQgE7GY5V4/FsMQJvWhB5Xrf0w2opX2laxirJtjEWkfdWF5AD+awDc6gVcO7bl37p2yv7JzKhtz+kpBimL9nMNfk31tFjs1u63865pcsDKczgspIK77cww0NfWsGChbOgj5pJDH0HOg6HjOy4t2R3GW6yHwo5zhl6b6GleIwuGfKb+DvYdyYJskFJ5T01rLcPNvZ2cNOhVoAEdZ5nSmNvFqjAowETHiBOupnXxGetBZjuCrbustvPlM6HKxmJXUbjrRnA+DB7nia21iPazBWJ/FIGu8irOHYJL3juYm3aWWOUPbV9dDqT4ZFajCYjCW1CI9hVGwz2vjvqaKyvaTgVm0puLcCf9Mgy3ms0n4RwG7iZ7pJUGCWhV9J5047UYvDYhoQL3kMM4cAZh7K+IgZd9a1HCuI2LVm3bD2VCoJHfWzBjXnqSagzxxeMwtlNLQXMLaqoBdzMQD/M05u8Bu34N+84BA+92yQo6gncmheI3bDmxbuYi2yrcLEIUy7yssD4QPpp0OK2fy9r95b/AKqqPbNgr4MqLbGgCzPr0FUXOAWWMwdehNWjjVgbXrXn98t/bVWJ41aBAF62MwPiFy3p8DRVj4HurTCwFRo0LbT5zSXJdUZ8RdFyP8u0wlugAGp+NSvJh7jEPfLSdZv21WP9VSs4PBWzKGwD1NxWI9JagM767cByWO6CrJuXQGygwPZXzIGsDWl3Euw57m5fuNdP3tnzBciGFJXYRBitDhu1mGsgKzI+Y+M94PYIK5RleDozHxaTHSg+P9pLL2LiI9nWwUnwd42VDAkMdyBp6UH/2Q==">
            <a:hlinkClick r:id="rId8"/>
          </p:cNvPr>
          <p:cNvSpPr>
            <a:spLocks noChangeAspect="1" noChangeArrowheads="1"/>
          </p:cNvSpPr>
          <p:nvPr/>
        </p:nvSpPr>
        <p:spPr bwMode="auto">
          <a:xfrm>
            <a:off x="3117850" y="-792163"/>
            <a:ext cx="3048000" cy="228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altLang="en-US"/>
          </a:p>
        </p:txBody>
      </p:sp>
      <p:sp>
        <p:nvSpPr>
          <p:cNvPr id="4107" name="AutoShape 14" descr="data:image/jpeg;base64,/9j/4AAQSkZJRgABAQAAAQABAAD/2wCEAAkGBhQSEBUUExQWFBUWFBQXGBgYFxQXGBgXFRcVFRUVGBcYHCYeFxwkGhUUHy8gJCcpLCwsFR4xNTAqNSYrLCkBCQoKDgwOFA8PFCkcFRwpKSkpKSkpKSkpKSkpKSkpKSkpKSkpKSkpKSkpKSkpKSkpKSwpKS4sKSwsKSksLCkpKf/AABEIAMABAAMBIgACEQEDEQH/xAAcAAACAwEBAQEAAAAAAAAAAAAEBQIDBgcBAAj/xABJEAACAQIEAwUDBQ4EBgIDAAABAhEAAwQSITEFQVEGEyJhcTKBkQdCobHRFCMkUlNicnOCk7PB0vAzQ5LxFVRjg6LhssI0o+L/xAAXAQEBAQEAAAAAAAAAAAAAAAAAAQID/8QAHBEBAQEAAwADAAAAAAAAAAAAABEBAiFBMWFx/9oADAMBAAIRAxEAPwDmqoCqyB7I+avT0qJtr0HwFE8P4dduABEJ0HptTzB9hbz6uQgqIz2Gs2ywzjTyUT9VMLXZi5dM27cKdiQK2/C+xtm1B9phzrQW7cCAKsRgMF8nRP8AiMB6AU6w3YTDpuoY+YFajuDz0qu4yqetWKV4fszhx/k2j+wp+sUUvALH5Cz+6tf00ScaBsKrbGE0FZ4Hh/yFn91a/pqB4JYn/BsR+ptf01YbxrwXDQR/4Nh/yFj91a/pr48BsH/Js/urX8lqwXKsS9QVDglj/l7P7m1/TUhwWx/y9n9za/pou3cmiEFApucIsAaYayf+zZ/poY8Ltz/+JYj9VZ/prQPbqhrdBhu0nDbsHu8Nh0WPm2rWb45awj2tdQJ/RH2V3MrIjlVScItk6W1JPlNIOJDDk7JPov8A6oizwS421lz+zXc7XAssnusoAkkrAA6kmoW8dhwfbBH4ywy+4qakHM+y3YdTdDYxGS2NlgeI+flWw4z2G4bey21nD3CPC6gEftDnTS92osBspXMsxoRm/wBJrHt2wf7qZVCKUeCpHhuAHwtBnKWXcDSRIqwKLnyY3hdKqFuWwfbECR6GiMN2FxWHuF7duyw/FuIlwe8MCK1djtUuHvKWe5csXmY90yePDMTKhLg0uW9xB202rW4XFWr6B7LC4hnxDkRurA6qw6HWpixkeAs4aMVw/CEcitixHvhKfXvuMgfgGHBGvhs2NfLVKKv2aDcVYIYe/hgpz8OwpObT7zZHh5T4N6Ucb4nbt62+H4dvJcNYMfFabGo5qQcu7RYa7iit1cELCnTwW1RT6qoAHwoe12HxJ/ywPWK6m5/vlUO8pBzi38nt875BXmI+T+6lu45ZIRHbbfKpb+VdGN+PfQnGbn4Nf/UXv4bVIL+A2FGGsQAJsWT8ba0w7pW0OsUJwQKMLY/UWP4SUU2JA5VpFyW1AgCpGgnxx5ChrmLY86Bk1UOq9RS1rx61AtQMCqda+yrS4GrbdsmgMyCvMg6V4mH6mrBpUEIHSrFI6VWWqGegMFwCvfuroKT43jVq1pceD5Kx+oVXa7SWG9lmb0tv9MigefdJNeTVFpwQCJ94ir7aE1RXwvNiHMRZtKdbr7nyRP5mtPc4rg8DbLl+Wrn2mPJVJ0k9BWbx/FLeGE3DqFzZfLkTAOUecVzjtJ24OJkwuVG8A0JQkQcoZZEjUkGakGt7VfLAzECyHtIsGcx7xiRs8CFHOBM6a1zPifbG5dutcnxNqTJmep21pJibuZiSZmT1+ND95y/luf50U1bjd1hI0HMjTflPImq8RxpnYMfaAABEzA0AmZ91bHgXyQXbtnPiLvcMyzbthc5E6zc1GX9ESddYr3tD8kww9nvVxaZQyq5uoyAZ2yg5kzwJIBkURmMP2iu7SGEbMJ901oezPbnuHHiZBPiUmVcNpHURy6cqxVyyUdhoSpYHZgYJGmmoPI18okRKqPOR7waK7zw/tBbxKnI3jBAdZJykiVIMDMpAMN7t6tZj1rlXya8ZuWsbbshgbd9hZZWMQXnKyz7JDZTpvpXT7GK7wM07O6bg6IxUGR1An30osznrXhaoE1EtVEi1VlxXpNRIoPRdFC8ZYfc1/wDUXv4bVa1uguLr+D3v1N3+G1QH8Gufgtj9RZ/hrV7tQfBz+DWP1Fn+GtEk1URaqmFWsaqY0FZFRNSY1XQfTUluGvAKIs2hQW4e8edGgVXatir1FBWbNQ+5TRYFSFQBf8PB3A+FXWsAByA91XPcFD3L01RfkRdTy9/1Um4z2pyJcXDpLomZix7plUmC1pHg3SPLbSirjgbmPX+XWsd2qxxuR3qslpWm2GdQSYgXGXKcuhOuYQPOoFt7tPZuE/dFu4WYwXuZ02/OmZg/TSbtMGthVCBBvoVbTSDoIjUfGhsXjLau2ZXLb5clpRBAyxcJYkEEchoaHxWLYqFeCe7yDQmLZOdVBJ1IMgHp7qBUGPrNdO+SbswBmxjgGCbdoETDCM9wctJKDTqa5tYtkkQJPIdSYAA6mYr9A9nuEHC4WzYJk20hj+exLOB5BiR7qBkbleYm3be063lDWmRg6mYK7mY15TpqCKktusr2/wC0r4QW7aAHvrV4kzlZChUWnQ/pzIIIIUjSqOVcdsLZxl61abPaS4y22aGlZ0OYbjXfY70LikGUSI9qCBzHUdPOvThiJOUnTly6eQqx2GWHGw+aZImCFHKepqAPAllvW2GhFy2QSJE5lI058tK7VwBVRXsg62m8f6xyzOs8yCVBjSQRyrjFvF+IE6BPZjlG3qdtfSuufJxwZkwRu3JDXmzKD7QtiSk/pFnf9oU9U6NRIolrA61W1uqKDUS1SeKoW6D81h6ioJZqE4w34Ne/U3f4bUUYoPi4/B72v+Td/htVF/Bz+DWP1Fn+GtFEULwdvwax+os/w1orLNEQY1WaMt4ImiEwAoFQtE1amAJpsLIFeM4FQB28ABVy2AK+e9VeYmgvECpBxQuU1JRQFhqkDQyjzq0UFkCo3LC7yFnaY/nvXqiuT9uO8t4ks1/EujSVy6AmSCAdAFHhEgEEz0pRtuKW8FhrT3HKu1xWEl1u3HJ00ZiQo9IA6VzPi83rpuPmI1WGn9gTA0iB7ulCWgrw9pGRwQSzODI2MKqKJnn0q7iTSCW8Z8Opn2dmymZnbQ9ZrO741C17alZWR4oK7jzifdFfZQUYtmzqVCgQZEEg+4Ag+7pV1zClP8Iyr+JebBdQCT83mp85q66txSCwCu5MOp1JOjAAaCZ5URZ2O4cb2PwqwxBxNnMQJjxBtens/XX6RXhor818Bwl8Yuz3FzJf762igZg4LFYcge0musToNdDX6nNvU+prQHscOXpX5x7a8SGI4piHDZ7a3WS3JkBEMDLyiQx99d97d8aGD4biLsw3dslvr3lwFEj0kn9mvzArAMIkDTQ77a6jSJojoHZbEYewQ10qzZFMHRLfe5gGbqyqpfbmBWGx2JzsT1JO20nbTpVyYjJbcaayuh5mNZ2MLp+1Sx3rOZ3urTnsf2fbG4y3ZAlJz3dSItLq5JGonQDzYV3zEIqgKqhVUAKBoABoAPdWZ+TTs8cDhC9wRfxGVmHNLY1toeh1LH1HStJcxQO9aAF00I7GmVy2DQl7DVUKeKY1rVsuENyOQYLp6mssPlHX51hh6XAfoKitHx/gpxFvJnyfs5v56VhMZ2JxKSQouAfiHX/Sdag0uD7aLebJas3GboWtL66lqacXsYgYW6zWVCmzc9m/ZdgCjalRB08q5VfsMhh1Kn84EfXUvutwpAdwCCIDtEEaiJqVXcOBYNfuWwT+Qsfw0phlUcqxuE7e4a1h7Ky7stm0pCrABW2oIzNA3HnSzF/KXcP+FZRfNyzn4CBVqOhm/wBBUHvHnoPPQfTXJcZ2wxdze8VHRIQf+Ov00ov3mc+Ny36RZvrNSjr2L4/h0/xMRaXyzgn4LNJ8X2/wymEz3PMI0fTFc0ydCK+7o1KOgH5RrP4l0eiW/wD7PX1vtthXPjfFL8AP/wBZrAolbPsb2VS4O9vJmE+EEkD1I50o1fDb1m8ue07OvUtc+pqYqhqVmwAAAAByAgCiVWK0gdbVWLbq4CvL6tlOSAxgAkSFk6tHOBJjqBRS/i3GbWGWbjAR1KiOfM6nyGuo61zzj3yl32LW8IQquAJVDn1jXPOmkDyGlR7d9hMQ+LnD27lxO6V2d7gIzEnvDmYgKARJ95pTwDBW8LN3EMCcyogU5hJAJPRt46CDRRfC+FXe4GQFSAc0qmpM+JSfmgTrA1gCeRmIwne4YBsihWUKSpz3ZJDhmLRoQsQI3oTH9obmIuXEstlSRbB3BAnxCdpJJ9Ip1w6ytkonerecaG2beg0210GogHnXPlPG+JvwnDWbVkL9z3BqzXCGUBiF00jMFiJggxJjWk3aK3lcXLFogAjKVPehTIIlHDFR7j6UztcT/CfCi23gOLeqhhHiVSdnDS2u8mlPHuH3EuC5hWBa54u5IkJrqUIMoJ5DTXlV4ceqzuleNxFm9eLI3cYnKrK6sBaDtlPgcHwyxPtGNdCDXe+G8cW9aW4jBgwEkGfEAA6noQ0givzxw/hTXrmRwlt4IdSzWcsT4bqnUCNZiIO86U+7H9pG4VjDYxAC4e6wLkXBdRM3s30ZdxGh/GB6gVtGh+Xnj82cNhQfE7m8w/NUG3bn1Yv/AKa5CAFuCYjSR7tRWpt2r3GuLM6D/Ec5M0xaspABbyVYnqzRzrKcSZe+ud2SUzvlJiSgJCkx5AGpafDzFOC2m3roPIeVaTsR2MvYq4l0J95Rwc7lkVipmFI1aI5c4rWfJ78liG2mKxq5s0NbsHQZd1e6NzO4TpE7xXRr5gQIAAgAAAADYADQCrhu3S64Y/snX1JJPvoO49FXjQVyqiJvmZ6V993GqHeqHv0BpxincVVeVHEHY+o+kEGgTixXwxwoq0cLtgQJIPJmd9/0iaQcc7H2DauOqlGVHbwnQlVLaj3U8GMWqOKYkHD3v1N3/wCDVBzS0pyj0H1VPuzXlr2RvsOvQVLOf7IrCKnWKira60QME7bK3uDH6hRWH4LePs2rh/YI+ugEtgdKm5FOLXZjEt80IPzmA+qaNw3Yct/iXPcik/SdKDMBhW27J9sEVRavvljRWIhfTMK8t9h7I3Ln1dV+oTRCdmsMnzA3rmb64Fag2Vm+GXMrBgdipDD4irBcrK4XD27Qi2pQdFAA+ui1xh/Gf4j7KqNEtyrUaswt7zb3n/1ViXzI1bQj5xoMh8oPbY3Lr4W0Jt2z4tYDsgJeR84CIjbSdTWIa4byCSc+dtSfDqMxjpsBFH8Z7J4izd7w+JWec46sdZB56n1oixgEUpmIVTmWRJCOsETpvHPynnUaedm83e7ABgQZAIiQXMERoAPQjnrWmw3DwpN3KWQuxkasdSC0GC+3r0FBcLxgGHPssQFywApDTAzET7I8Rbou1NMZxMWntmWa1laQoIcGSGuhf8wcjzXzmSilWIwTXSWQsbiuWHIqAYkRBmZ678qMwvEQ9tFchW1Cswyq0nLBJ2YzBI0Plzu4U6yWklDdLo+YjRuTrplE6a6GKu4pbRXhlUW35FBOZRLHNy0k/Gr+IR9pcB3ireQZbqbspY50mbbKQSMwncN5corPAG94bjZXDQHbwoJJJDx7Jk7xGpnrW2Xglq2Gg3MrDQq4CyZ1KQQQeogzWe4vwzxFspAE5gQPXMCDDL9U1Bqvk47Q4fDcP4hpkxiWbjy3z0C5LQSPZy3GBZdZLBpI2y3yadmPurHJ3i5rNkLduzEGP8O2f0mA06BqWcMwyXGYPm2AzDcIxCvI/NkN6KRXROwmFOFwg8Kl7js5bXUDwJEHaAT+0aYOjYrG70rv4qlN3i7/AIo/8vtoO9j3PzU+FVDK9fPQ/A0Fcunz+BpddxT/AIif6BQlzEP+In+hfsoGVy560Lcu/wByKXtiH/ET92v2VU2If8VR+wv2UB7N/cioXbDjdSKXNiH6L/oX7KpQsDJ19ZMfGqGBJ/3qrHOe5ufq7n/wNVLivzSPRiKjjL4Nq5r/AJb7j8081j6aDW8B7P4MYeyxsKzNZtMSwzSWtqT7RI3Jp3be0g8NtFHkqj6hWf4RiD9z2Br/AINoADc/e10H27D6KuxGJAEaMf8AxH9Z8zp0FQM73GSR4RA/GOg93Wll7GyZJLHqdB9tBvdJ1Jn+/oryiLTiDyge7X4moNeY7kn319udvhtXoSgiGqaseX1VNbXUUQmG/vn10H+1AMq1YLcbwPPT7dKLIgA6AdSC09coXSfOY9aiMQo2UD84kMT7iIHuoIrhJ1kEdQdPjIB+Ned0eRXTzk/AfbUyqnUtP7Qn66ru3colVDmPCCxUeUmNPhQKu07DuApM5ri8gJyBnI0PkKy963nIRWUePNyk6eIeZy8uhpn2y4pcL2Vfwnu2aFJKqXYKMpIBbRDrFJsLi2gADZZHUIshiducCPKi49v4eLKZTp3iyBOvST0128hTjw+BWQsVtPHijxXCqzsTplnT4jmtuBWL21Md4JEAwGjMR5aEgb70ZfuA3kWDlUBYBjSOR9foFFF8GxQlrcAgMBJymAJ8PoSxB3mB0pheRVXKzuW8RWVzAZ5HtJ4l26Eb+dI8LfNq+6sobI2oB+ayqZBjXVp9TTa7xN1YhScwRGBIHstJkx6D4GpOlBjFZhCgAjXKTl5/M3APkdNTQuLvsYz23CkNBKnlIJXqN5AmOYIonF49XDXCgDFfHA5qZFxTyPI9RuOde8L4s3dm0TNt4YTJAIkZ13AYDRhGo9Kl0Zq1g3RsocZYZrZBjRj4gT123mdK2XYi/INliYl2tyJhlI71B5HMHH7dZ3G22S4UbUOCRk2MRLL0YcxzBmonENZwveWjAtYjMNSSVyhGOu4ztt0NaR0z7hnnP9+dV3OGjr8dKXYfF3GRWBlWUNuG3ExBq97xYbAHyED4D+VETPDvMfXVT8KqLXyo138iZ+nahbmNYndwOnh+ygtucJPl9NDvws1K5xLTTN56j7Kr/wCJtG7H3j7IoIPw09PpqlsAelErjtNS3xH2V6uO3OZl6CA3x2oAjw5ulC8R4aRZuGNrdw/BTTdccZ3HvUCfOK84ldb7mu6DW1d1GhjI2p50VPhbxhbR5mzaA8lCL9ZrwmvsBrYs+Vmz/DWru6oyqFTAr3uTU1Sg+T1olbJ6T6VGyg22+qi8uXlpGonl0mgnYszOpG0nr5DoPOvL15AuoDdEjQdSZ1b36VJ/Z6dd/CDsBHSqVyzJGuxET6MPKgCclzKsQeh29I6VNLJO+vmNfoo2y6lykFXXUA/PU7OhHtDl1BmirVxG08IPmIM0C9MGq6tBJ2WQPefsoW9ww953udXaDq7gWbCASzd2NXaOvxAp1iMNvkAkj2m1Ov52w61znttx5muHCW3+9KB3hjxO8yVJOuUQNBE+dBZieNW14i967LJbGW0GGbO5tMtkkbBczO8eQFLcGiretqVH+HljybUyTzJA980icMWXXRWBOuviIUeu59PfWgtIhCkxnL7/AIotkBdusnfyqfbSy9hTbLoJOYErr4gF8ROmugPQURwt074ROikdY1UxrtvvzoTiVos8zqwlddfZEyfOD6RQuCuAXFIkMWmffJ9aoY4nFKbzXFmHlWlY2CgT5yGG2mWvcY7QrgSQsZeoUGI8zqfdFX47DKbeIaTKi3cTXSGOYz11I9KAwuIMaEgqJGnTcj4A1MVbhrwDyhEETqJWHGpInlPltXpw51HssJJCOwjTR1UjxGIIMmQedeYjDFUF5IgwNPD4idROw5mPShmuGVOgmCpGkHePL/35UFC8RYwlwgkHNbcDeBtHIxO3pT5SmQkgZHEkaROXK6wOWn0+VZfiuEIJIgAeOJ2O7R5SDp502TEHLIGgIGo6yxA92vvoNN2LxK/c7WWYN3LwrGDNt/Enn+MPUGnZsjXKASOjafSKw3ZdmXEuYGVkK9RocwI+P/lWuXDNvBE7Tp8NKrIh3zASDMaeET6E60O2HH4p/v6vpqRY7ZpPmpH+9UX7mkZoPLX6TQVNhVkTPw+sioNh0B1MeXWphQizufxok69KCv27jKSGCD9E6fAGg9xJtrqzDyAmT5CPsoXE49EI8DRp4gJ9QNdD60O/CywgXGLciJAn66+w/Asp8bKdDKqTPqeVAW/H7K+G25Weizv1Y8/jFR4k8WbksCO7ualsxko3nFeX8EnSY2DMVA84WOfM0HftN3N1okMlz2dfmsSZMkig1PB7P4PZ/U2v4a0UcP0qXAR+C2NP8mz/AA1o7JQhb3VTGGPOP786Nf0+iorbJ2oKQnlU0aOm3P4EGpnBt0qZuZfag676zrtp5c6qPCqjXMACdI9nXl/vXl20pBBJWeYifQTpQmNuYiM9hEYgnNbeUzjqlyfA3kwgilGG7d2TeFq9auYd5g5mQ2xI+cQdvOKiiuOHDeEYhJRdEuMjZUn/AKtvxWjPWKZ2La3LYKMGEQHDC5IHVpOb1mavIzITayEkeFjLIfJihpGO0NyxcVMTh1shicr27isjRuQpAYnbTfXagbfc7KIB+mRPSeVc47XcJe3imvuM6XmLLH44AzWz7hII3G2xroNjjuGukqt62G2KlsjSOWVoNJuO8McWsahBZXtd/Z5qjW/8cAxCHQOBpOZvOg5yTGoE84BgeWvKnuAsujW7oghgsCdy3hnL+LJE++lnEMA1goGjx2rd5SAR4bgmIMQQQQfQ1ZhMRFtxrorZNT4SxBy6dWjpAmN4qBrcu5GgkMVgE7eF/FqDtrl18/OlebI5/NaR5qdR/flR+FxaXUti4de8yvAAzbBVZ+R9oA7Ax1oDi1lkuwoLFMwcAE+AkFWE7rI35TRRr47wOPmsANOmo+qK8C5WyljIAII5g+yfTl76Ti+wAzAhNcpg5SNNOk6bUdbvZ1jdl1XzA3X0pA7w+NAz2bgyq4O0+1yEc/f0pQV+YeuZDrMQNPPnRbYsNFyQPDBPu0XzMge6qzaV1Ui7aDHeXCZCOYB1Jnl9tUE8Ow6XHtrckqzBDBg+IxIPv+NV44HDs9hobJcJUz4iCqlST1ywCPM1Rfzq3sK43DWm0I3kZj/saL4leN9ze7siSBByKZPOC3i1P8qzO1DYXFizdS4pPjM5J2CwCB6qSPcKJbs6velvu4ZTMAZ8+VzOXxeEEzyq4cCW4y57b2iggMACpnQggTv9FV8Rw72LaC6AywFRwA3eMsEhTvMmdY+iqm4bYbiGGw47kZpWQO8Os75WYnQmecVFO1loHKUCTswHeqdtAQBBHw03rN/dSuC1xmCgqMpSTJ1U52YA89OWmteY3CKDCsYOQyVHinoFaRBJBH10Rql7TWtYe4CCNAsT79vdUT2otE+ImDuDI/lDVmRw9g4tl1Uk6KVuZoOxAjSdYGporD8Ky3B3qsZ1ABEEcpIBg+VKH13jFmPDoYmBA09SKow2LLGVDICm4KneI2kzHORVgdFSFRFn2RGkdSDv8Kqyzqwze9ifcBVHjYUknvLogDRYCzptKzPLeh79tFsXQGcDun08IGiGAANaKW60aKVA6kL9G9D8QRms3CACO7ueyQdArTNFbbhAjB2D/wBCx/CSrlu1muzXHWRbWHxEKWtWmsPrkuIUWEnk67RzrLdoOJ4rD4u4vfXV8RKS0godVgRBHL3UR1IXa974dK51wn5Q7ohbtvvT+MpVD71Ij6a0bdqkCZ7lm/bHVrRI/wBSkig0D4j+9RQ9/E5RJzQOgJMegEn3VjOIdurJPg74/oMigj0cGlF7tJbmUu462egayVH7MgUqNpexmsC5bmEKC5dyZpMG02YCZB8NwehHXNdqezwugPhbBW4pPfYdUUON/vuUHUH8wEGQaRYjtBeZSvfteU6xctiRJ1gNmA9JipNexK2red3tqGlS7XEA/QuwQkjkDHlUqqeGnEYY95btnKylTKZ0YHQhlB39dRT/AAPygB17nF2bbptOUsFHLNbYy3qGBoC5cfOLjtdZwARN+2xy9Rcgac9VamV9ExFkk23uGR4lWzdf/XZaY5SVoEWIu4U4ghQz2iRDPcZDbjUZGIJyjaHB2GtXX+013OHF++coZQLwtFWtt7Vt9hdB6fCrm7P2wJaziLBBn76MyEdJA1qOLxdm3aNtZOYaqHuFOpItsRB59KgDx/GXvWktFVy2z4CQxdBzthp1WI0M7DWhrRj+50ofvYGUKTrIbWQvSJiD6SI0NTDnn0Gxqj3GXkePDJHPYmNtam/HbpzeIpIAlNDP4xHPTT3VC7cE6LHIjNm+Gmn01QtqTrt79PWBVGls2yyqoa4+YZWzDMGBYsLgJ8KzOgkwaW49Uw7EWyzENALEDw6aQN99xFQwXEzbUoHbKd1iQCQRK6+H1pgvFw4ysgghQywrZwo0beVOnkaqgrfCbhIViEEg6tOjTqusNsdJnfeqLXA7rEZrTWw2mZlbLm5eJQZkjSmN7CWriOLbFZCQrhgi5CSuQ+879TXtjiTJCs+ds2oLrlAUakGRBJjQ9etQKrAcEMATlnK0ZllfEZ0150z4NeVSt0WmZVcHOhIhxqAc4IGjbAjlUsJxJBem2ZVlAyhJLQS2tpRBIPM6EUa3EVacog5tgoAJ6wpBX4cqB63ai0RlUKrE695lymYkEgzOvIH0qriHGrCrCtZJ10JcBTyI2n0HOluFv2ZJZAGzEs0SQeehmDO58qpS/aDswGYsYzkmW6hSTv5VJ2USnG8wyW7lpA0ym6ncjcajYGdTyoPvEzBnbeQ2gUBiJGUaETqBryNfX8JaYloKsYEjKdIjbUEAVbZvqAqv3d3LGrWlzNl9gEgjURv8aAy5fOW3F67o2Y6IFYR7M9POSaJs3Z1UqTm9mGuEHzmco98UOvFrYQJCukmUJiJ18M7Ga+tcRUEiWyxzvw2bpqSCKIIxmGuQCWbU/MRAdfOQYoO3wy8txmksIhc+hXnOjbnr5Ubh8XmIysxj8bu2B89DIoW5xO5bcqXUkySGtZQF1y+JSZ5aRQergHuH76zAASMo0HvBJqjG4BVtXMpJ+93Nw0+wdidqtwHELmYm4huaaG1kA9SrRr76jxC07W7xW6UAtP4HtLLDKZAZSNTtRV2C4H+DW7bK92xct237uQbli4VWb1ltipJkpodede47Cu1n7nxQe6F1tYm2ud06C7b9sdDvPurVcFtfgtj9RZ/hrV9zAhvaAPqP51YjimJs5GKyDHOCJ9zAEehFfC8wEAkDoCQPhXT+P9k7d5eaONm1I9CCdqzS/J0863f/AA//AKqQY0mmfCOAviJyvbWCBDOoJ9Ad62uG7AokHLLDY5//AKupFHnsva+eli4vMNaVXH7Vsx9FIM1h/k1ukS11F1MAKW06zIE+VfHsliMMTlZ7lph4hbbuz5SjBgwra4axbtKBbBCjkGJj0k6V9euA6gtVgw+Dx2Iw8oL1yyiiQl2yLqAHX20AAHlvTvC4db4zjDYe8DEtbuG3J6wVBB99NXvNBBMg7g6g+oOhqPD+7t6IqpO4Gn0bUFjcDtMvjtFQd0N24y+sZorP4/sNZcju7hta7HNl9xkx8K0yxJMkzyOo91fOoPQe+kHLeL8DxGGY57ZNvNCupDKZ21Gx9QKWupnWVPQyDXX2sxOxB5bg+6luN7O4a97dlZ6rKn6KDmU7cqtWPcNzGw6xWtx/yec8Pe/Zu/yYfzFAWexmKDSAqxsc416aCgXnh4LFS6owE/fPBIO2gBgkRpV+A4W4aCLLqwhWa4AkzPhIIluQBqniPBb9sw9q4TzaCwPnmFBcPwStcIKkgCSBAOmw1Iig1eN4KEy98luwDPK4wMchluRXmNv2sN4psYho0BV7bERAAlSrR1q7A8TwjKEutlYMT9+QsNeuse8RS/tL2ht3bD4ZQDBBRkIuWyAZ3bxWz5CivMYty9at3bQtYNFBINy6A79SpAzZeUTSG3g7l83HSzcusQALgZgAwMFpPtzHWoYbFI1gWWS2rSYuFNY3jNO9BE+EqC5A2E6eZIoGlzhd2xbFy9qFae7NwGZ5EqZ157UAeKDvs62LaiBCAuVB6iTM+tCuq5R4IadTO46ZeXrVli4F+aC3zT0PWNjUoZYfjjggEAajMYJc66iPqrYYDC279lbm2428QPRl3mk3Y3gT3ibzPkCtoQBnY84J2HnvNbG9ic1zuQlwmPHcXTICPnPzY9BrVGZfgLs0KlyOpUKPXU1MdnGESYPMRP07VpMTjktW80yoIXwguZ2A0515b4kjLsw02gaeutBmG4HdB0E+hIr65gn2ZLk+TA/XWmt4pLhKqZYbjmKjYw+YkeKeZM/R1oMshW2fEZPvkfSKtxHGA1m4ra/e2gwFMlT6zyrTXcBZA8eUeZIk0txnC7JsXSANLdwgyDqEYj6qDR8HxBGGsfqLP8NKJbEtSjhXFrIw9kG9aBFm0CDdtgghFBBE6GrX4zY/LWv3lv7aqGh4iI1FUtjzy0pYeLWfy1r95b+2oni1n8ta/eW/toD2vk7mvM3nQI4rZ/LWv3lv+qpDi1j8ta/eW/6qAua8ND/8VsflrX723/VX3/FLP5a1+9t/1UErjEbiRVJsA7GrBxGz+Xs/vbf9VROOsflrP721/VUHttmXmaKTGdRP99aE+7bP5ez+9tf1V8MVZ/5iz+9t/wBVUM8PlPsk+mlFqPT6KSLjLQ2xNkf921/VVq8YtD2sRZP/AHbX9VA0eOcAAST0pfibly1h2KAXW1MuQgE7GY5V4/FsMQJvWhB5Xrf0w2opX2laxirJtjEWkfdWF5AD+awDc6gVcO7bl37p2yv7JzKhtz+kpBimL9nMNfk31tFjs1u63865pcsDKczgspIK77cww0NfWsGChbOgj5pJDH0HOg6HjOy4t2R3GW6yHwo5zhl6b6GleIwuGfKb+DvYdyYJskFJ5T01rLcPNvZ2cNOhVoAEdZ5nSmNvFqjAowETHiBOupnXxGetBZjuCrbustvPlM6HKxmJXUbjrRnA+DB7nia21iPazBWJ/FIGu8irOHYJL3juYm3aWWOUPbV9dDqT4ZFajCYjCW1CI9hVGwz2vjvqaKyvaTgVm0puLcCf9Mgy3ms0n4RwG7iZ7pJUGCWhV9J5047UYvDYhoQL3kMM4cAZh7K+IgZd9a1HCuI2LVm3bD2VCoJHfWzBjXnqSagzxxeMwtlNLQXMLaqoBdzMQD/M05u8Bu34N+84BA+92yQo6gncmheI3bDmxbuYi2yrcLEIUy7yssD4QPpp0OK2fy9r95b/AKqqPbNgr4MqLbGgCzPr0FUXOAWWMwdehNWjjVgbXrXn98t/bVWJ41aBAF62MwPiFy3p8DRVj4HurTCwFRo0LbT5zSXJdUZ8RdFyP8u0wlugAGp+NSvJh7jEPfLSdZv21WP9VSs4PBWzKGwD1NxWI9JagM767cByWO6CrJuXQGygwPZXzIGsDWl3Euw57m5fuNdP3tnzBciGFJXYRBitDhu1mGsgKzI+Y+M94PYIK5RleDozHxaTHSg+P9pLL2LiI9nWwUnwd42VDAkMdyBp6UH/2Q==">
            <a:hlinkClick r:id="rId8"/>
          </p:cNvPr>
          <p:cNvSpPr>
            <a:spLocks noChangeAspect="1" noChangeArrowheads="1"/>
          </p:cNvSpPr>
          <p:nvPr/>
        </p:nvSpPr>
        <p:spPr bwMode="auto">
          <a:xfrm>
            <a:off x="3270250" y="-639763"/>
            <a:ext cx="3048000" cy="228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altLang="en-US"/>
          </a:p>
        </p:txBody>
      </p:sp>
      <p:pic>
        <p:nvPicPr>
          <p:cNvPr id="4108" name="Picture 16" descr="http://drschuenviron.edublogs.org/files/2013/02/071109_oil_bird-10slqju-300x225.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2457450"/>
            <a:ext cx="4794250"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18" descr="http://www.ens-newswire.com/ens/pics16/brazilrig3.jp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18250" y="3148013"/>
            <a:ext cx="2825750" cy="370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0" name="AutoShape 20" descr="data:image/jpeg;base64,/9j/4AAQSkZJRgABAQAAAQABAAD/2wCEAAkGBhQSEBUUExQWFRUUFxgXGBcYGB0YGBcXFxYaGBcXGRgfGyYfFxwjGRgUIC8gIycpLCwsFSAxNTAqNSYrLCkBCQoKDgwOGg8PGiwlHyQsLCksLCwsLCwsLCwsLCwsKS0sLCwsLCwsLCwsLCksKSwsLCwsKSwsLCwsLCwsKSwsLP/AABEIALUBFgMBIgACEQEDEQH/xAAcAAABBQEBAQAAAAAAAAAAAAAFAAEDBAYCBwj/xABFEAACAQIEAwYDBQYEBQIHAAABAhEAAwQSITEFQVEGEyJhcYEykaEUI0KxwVJigtHh8AdDkvEVFjNyslOiJESDk7PC0v/EABkBAAMBAQEAAAAAAAAAAAAAAAABAgMEBf/EACgRAAICAgICAgEDBQAAAAAAAAABAhEhMQMSQVETYQQiofAycZHR4f/aAAwDAQACEQMRAD8A9dFJ2gExMDYbnyqO7fVVLMQqjckwB6mqLcRe7pYXT/1X0T+Ebv8AlVkpWRntELd5rd4BAAGmZCqR+I9NG18jRq3cDAEEEHUEGQR1B50LucER0ZbhLs48TnQ6bADkokwP11rO4XhxwjLbW+bFwmVnXDXdTCta/wAskfiSNpMneTWlJYN0Kes3w7tnbNwWb+W1cI8JDhrVz/scbH91gDrWjRwdiD6a0yGmjoU9MKcUCOhT1zFOKQx5pTSpUgHpU1PQAppUqVACp6VKgBTSmlSoAVPNNSoAeaVNSoAeaU01KgB5pppqVMBTSzU1MadCOs9cl6Y0xooVjlq5mmJpiaoQi1KuSaVMAB2jwbvbV0UO1lxdFsgEXAoIZYPOCSp5MBRHh+OW9bW5bMq4kfyPQg6EdRUwNAXf7Ffn/wCXxD7crV9jv5K/Po3rSGlZoA3P+/7mhfaBrQsnvhIJEdcx006QNT5A1FxftBbw6lR4mAJyg7TzY/hkn11MCs9wrs5dvn7TiWd0bMUsEnxLBOv7AMKIGpG51il9DVrID4x2gAwfd4gK7liiXtGGQNlKk7hgJ3n561c4Dj8PZQFMcrE+IW3TUEiWHeCHHi/251U4pcVXcqirDKwUgFRPgZAIAiQDEaE1Uw64e3YxV4IrX3EIHtqyBc4DQpBCOCWjkQV6Vkm/Zu16Qbu/4iXVuhA6EZoktvr+GUkfxE+oqxwXtuuKdouAKk5hdf4yvO3HhCmV3j4vesV2d7OpbdUuW374Qx7yVDBhoUHIR08XSmxzoxIKWbTbZbQILtMTLtoWGo/aml2ayGGemJ20sJaLK5JjwKsmdxGZtBsfiI8iZFWrfbe2qksylT8DzoSdkP7TgmPDMwa8y4Rfa8WthMjWh4g4gqukzpoDpqOfoJ3PAey1rDnvAM95TrfveIICdTaWfDEhiwjSTO4FRbkyWkgz2Q7UfaTctuxa5bbcoLeZT+4CcpBMQddRNaWawr9mjhbr3LDQQVuAEbu5YEEj8LBcscpFbHAY4XbausgMNjupGhU+YMj2qiH7LM09NNKaCTqlTTSmkMelTTSmgB6VNNKaAHp65mlNAD0ppppppgdTSrmaU0CHmmmmpUwHmmmmpqYh6Y01I0xDGuTXVMaYHFPT0qYirMCTpFYL/EbtRbyJZtXM10vrbUggrBB7zQ5QDBHPSfOj3abipCCzZHeXbhChQRGU/FmPIRMkbb0PtdkLGHtqkA3LzsWfLqctq42WQNFBj15+UlaAHCLaYjJ9rz2WuAG3d2tuJ2EiBppqdTPXX0TjF/LZeASSmVFBgl30UA8tt+QmgnY+1bucLtJdAZUDoQ3LJcdfyG4rM4Xtbas3wiv3ih3VbNwnvLcGNPPTQdDU3RSzku8e4MLS2iJKQLTsd2JiWEiTlfIQfKKzqYnuXbUQAyXABqwKlWMHfwmR7HlRHtl2tfEp9nw9lyWYTcYqJgEhV16BvCNwDWXw3BMQLBxDEd02h8U3R4ozFeQU/kdKiUfRopVs9C4jxSyncu+V7jI1vI2ouKgzA6iAAdj+/WMw/Z1rt9DjMPctWHYZSrasrtoozcs2X0BnTSiHYe8mKtthMSoFxGdLTtOUOy7r1bKMwHl5V6HwnBrcw72rqg3Fm3c57DSCdgVgiiKvYpOtHluMF3BcTexbBa2FGUM2Z1t5QSO8YQ8blWkabiK9N4XxxMQCD4WjxKdGWNGUj5kctSNQdcnx3DE8RwjuRnDiy5P7TKUt3CP2WzW2+Yoo2CWxdUsCqXAQrDVrTjRlzRModuqjnlFDtO0NZwalF7zNbYAt3bIZ2OVlKN5ghwfWelDsPjGw2Jkg9xfKhiSPBcYQj+jRlboy1VTipw1xHuZrloIVF1NSFJE94g5K34lmM2oAM0XxF21etNDoyMJBzCGW4NVmY1IJHnlNXsjQdp5rOdlOPC6Gslw1yzAzf+pb2S4OvQ9CK0GakS8HYp6jzU+aigs7pVxmpZqKCzulXGalmooLO6ammlNFAPSppppoA6pqU0ppgKmmlNKaBCmmmlTGmIU0ppqYmmIcmuZpU00wFNKmmlQBhuxwLi27mb6NcTE5jLd4gKBR0UyW860uMH3tj/uf/wDGR+tZPBcVX/iWJayVKkWid4YhChiAdZK6npV3iHHXa7ay5BlNwEy8fANJ7vQ00NryV+zKZ7FyyYITE3gR1lgyg+7z55ahsdnE4bfN42lvYc/5jIGvYedT4olrck68ufU1OE8bOFu4pcmYDEyPFBOa3H7P7h+dH8B21W44RrZGbSZkDrIjWn1k1aQm0nTLuK4JavhL9lglwCUupEajmNj0oUuJu28+ExARFvs570ibYV1AcBf2mfORMKM2vIGS6q4JmuYYlrLEG5hwG8JP47QjSRuvy6VKOIWcQbt7OoACW0zg5fhzHMPNmj+HSs8mhisJwf7PjFDnw2LuViYh0y/dOQNTo8T+95Vr7957OJLFmyXAEZgyjUa2yWOu2hbfUSeuY45gR3huW3lWIUhvweAMqyBJGZfovvaGPv3rZtglizKmiAsAAIRJMLGskgkkcuWUXTNWsF/tNgyyrfgypUHxidGzJOkSrA66bUU4hhO9zKcuS6ocEM7Q4WQ0nqsGf3fOshf4ZjLnevcN/ubUAKjrbAZIz5lzTudtjqZNR9mbWJxVq8Qw7qwTGe5lPeJ4jcbKpZyNNG8I0gGqTtsWKCXDGu2ma1dUaZyhyTmzBQVBJAA/EOQIFEMBwMuzE3lD3GCizkD23NuQxdRuDMkiCJHSKyDd7icQC9zuy6hk71myHLGcIwBkgxIMEaHYiTXZBL1hnXNaS5Chg4c3PiO0sAqrmIYDyaNZpfQFziWKa06XBbFm8rk2xtavroj2rd3RYZVzBWAYGTGs1v8AhvEVvW1dZhxInQ+YI5EGQR1FY+/hsRjLBWzdTuQcjd/ZhSEI+G2cxaOU6aV32LuLYvXsHJBDsyzybKrMNAAJBmBp4T1p27JaTRuIpRVY8RthgrOiu2ylgCfQTrVqqM6FSpUqAoVKlTRQA80pqG7i0UwzqD0JANVn43ZH+Yp9Jb8hSbS2yurekX5pTQy7x6yoksY/7SB8zFVU7X2CpYFiASui5pI32J21pdo+w6y9ByaeazA/xAwp0RmdugXXeNZIAozd4zYT4rqAxMZhMbfnpVWiaZemnms3d7d4bxC23eFTGmiyf3ufnExWf4X2yv3sVdtXSLZUeBU0GWd5OrEiNfoKmU1Eai2eiUxMV5JxftLftcUs4a65OGxKELJMi5tBaddY/wBYolxLhLC1euWj9/kYozeKGAkLB6xHvWT5/o1+L7PRkuBhIII6gyPnSmsj/hxi82G+Mutwm8k7r3hlk9j+ZrWmuiLtWYyVOhi1cl6c1wRVEiL01MUp6YjybslbdrrMAwVwBm8YGjr4ZTUHUb8qPY+73bWyNh3pgNeE/CsSRM6jyqPs4gS1bWZYy5AFwxLLochjkN+tNxS8wazCM7FgAg74T48+7HTROegq5bY46QC4i8Ym8u5YpcOp38anfXnVvgWuISP3jpm5Kf2fF8taH4vDHv7l1mBk93AzZQVhmgt4iPEo15zttU+FxgsuruNCcsQWnMI2Gp361pGSjx2/siSb5KRusRiMobMSoBEEm+NdgNTzPSsnjibdt2to7BiM/iOVnkmTJgN5Lrpyqvj+IC87LrNt9VCkOS1sOqgho0BIYAg6DfaiOPuH7KD3S2kLrlAzHQKfMrHpXLFLkkjok+iM3w/CpexVq3mkPLHkFAJHw/hOdueulXOBY1bdxg0hkbwOsF0KHxTIIZeZBB2NCMGrNdu3bZgzlA5OqTM9PEGg+VUsJiHa5cGYB+8uMY5tJmfKGFTyxcGh8clJM9L+2/fTie7a1iFyG6hiwL2WLZYEzbciR4tJAg8hnuzme0l5E0793st0DQrg/wAVt7g/+mKibGd9hnRiPvFEgx4WB6jeGHOdBQ7A4i5YdzZMW8iXch1i6JUemmcRtJpyxTXkIZtPwenYzsrYCpZuLNq4qW5mGt3raxauKfwsVlZHMINQYrDdqMBibNy1nGa8jRavKPBfVR/07i7C7lEZfxg6eRyz2vuXcOyN4s65g50KzBB00kHUefpXXCe0S381nFxct3fC+b8LgaajbYEHcaERWj4nRnHkQQ7M9pExNq13rd3BC5XeC11ZgSYzAgZ/Ua9AI7f4kYbGW7y6MVt3F00Z7bFGRuga2wE+lAu3HZZrIWbhNp7i5LuhLbgWrwMDOATluGA2zZSZIxcC9i5aa/f7zDK7KrglshgNHcuCV+EaaqYjesXbN11WS72pN04lb0BrOLHe2nIzAAgOEJ2UrLAzEwOlexcFZmw1kuZc20LGIlsokxy9K8u7Dcew4S5grqOLVy4Ww/eqCUW5oFB1+FjMiIk16lgMSXthj8QlWH7ynKw+YNPyZvRby0itN3gieVYvjv8AidZtubWGIv3gNSD92vq34j5D50roVWazHY23ZQvddUUcyY9h1PkKxHFe3Vy6cmGBtoZm6R4z/wBo/D6nX0rP4m9dvv3l9y7ch+FR0VdhUtsRWbn6NVAMcKY/CzFjHxEyTHUnU6T/AKax2KBwnHkbXusYmU9A+g/8lQ/x1pLGNykN+ydf79JHvV3EcTtjWVPIf7wfX2rCWzVE3GeGjEYa7ZP+YhWeh/CfZoPtQXB8Ie7w7JDYe84OaJUrd5t6EwdNwTRX/jVsPlkyRI8JO2+wrq/x1EH4j0EBZPTUisrLoE9meCd7hjcu2O5xRGV2YaM9vwi4BtDaHTeT0FZztjevWb9s4cd2L6+I5cyi5MtOkKfin0nma2mP7aJaCzbIz6DO4QZumxk7VDhuMXX7wpbtQTsxZoYaNI8M9ab5WhfGmeZ9oeG8S7gXCc9tGzsyiGVk1UsoPw7Eee9a7s0t09ybiIL2QXAzHLeykbFRrB6EAcxFd4TjFzFAi1cKC27IwS2FCsgk5s5Z2GsQDz9aDYjjF7Dh7zvcdM+VvCFAk6E+AmOkemlTKcpNJ7KjCKTa0bni/CbGJ7p7q5u6YXEIJBU6dDJ2GnlRFsQCdD50CwvDgyE5nM+IeMkQ20CRIoB2bxrXsRdt3UUPYdkIE7aZW1OoYZvlU/qoKRvOEulhly5EUEyAQAA2+k6a61sJrx/toL1q3bew7IouBboUL8D6ZtQfhMfOt/wvtWjIgZbmcqpMISJ2JkbAkHeNZrt/Hlimc3NHyg+a5NUxxcHa1f8A/tNUQ46hfIEulgJK5DmA01I5DUfOuqznphAmmofd45bUwy3V9bZHy60qXZB1Z5HguJOrFltkm2pMB5DRy2B9qg/5nu3stxEZCHcIizMBXy7sSxPyrq1dKmQAMwjN0kfrqIqAuAGZswIAPM6bNEag5T9K15FSbTFxyuotBLBYpsipK3b2ZplgEDsZfxEgDWNN9q0Nvss0F3Oa4B4WCghZ3g7ADyG/OsZatFVyA5MhghVXSZ1XTUEGfernCrNnDWWuJiMRmQSULAq2pzALlkiY2+dZU67M1TV9UWcFjGW5cYZGDXXaYB+GEEyN4U7+1PjuIlwSpRSeWgBeDlJM6bgec+VVsPwhxZtABmuKge6oOpLDMVA01AIkTrVSyLTj7srJOkiCY9dZ+dLg5I8kbWPsOSLg85+jrhb92oRgQyrBA8RBG5aNpkmhjrL38gae9UlpAMMg0PlmWfKi15CpdgFDhYM6TlA3+dZ/Du9y9cCL4TlzzsMszr7xWnLJpfqf+hccU/6f+l/7cy90ysChi3c5lST4HHzA96KcPxh1TIfibvG118MLqfOT71J2e4J3Vsuz5UJE3G3J5LaB3J2nyEDmCAvOQT4liQtv4SoI0zH4mcggyYidtJrl+alg2+K9so8MdkTIymAzAGD8EypkeR+lFbACQRbDEgzufEDKt6RK1UxPDLndBhiL8ASB3jbDcSDJMTv5Vbs8EWQ8sxmQWZmO++p05/6a1XLJrBn8cU8jcV4ityFdcyFcpQsMp3kamQJrOvwhu5ZXdmt5lNuLdxyoH4ZAYsoGknYdau8a4g+FuC5aLCYV8oUjKXWG8XwnxIJjmaC8Y4xeZcr3bpUPP/UZWbQ6LJ+H16adazlySlmzSMIxxQWwPC2w7W7qDvGtmUJJI0ghWkAASAYJ5GtQ3aXEKrMb+Hsi4cxHeWpBIyncmJjkN5ry/GXWxHD7k5j9mvBwDqTaugJ81cJ/rPWhCtcDIypnZh8IExr+IDY/1qP1NbG2k9HrN3i967bl8X92FDEd2HBXVZ0BmCI+GqeDxHeW7ipmtspMXFC5SOXg0IMa8xvppVDsheLWXS4jKyTKkEE23nYEbBgxqTs/Ze3fuB2XLORQNSSsnM3QlZEacqiOWrLeNFjE8St2WVHW/dbKrZ2uLaWGE6wpiDIPmDV/D3BctErA9GzxsQM3PQr03ql2wwAvWgpbIUdS0LMq+Yr7d5n9M4oN2JxKWcQ+HDMRcXMpKALmWfh8R3Qk+iCiKy0wk8WTtYvPdMsAFYwT5bEDYctTWjewGwjGNVH/AIwf/GhWLskPIMQx+RG3pv8A6aK8IxqjMjkQwjX++hb6VKxvwN+kBf8ADm53nfWrpL3LNxhLEnMjHQma0XbDhBbDlkH3lllvJ6oZI91zD3rjs7eFu24eJtlszHQwd/qGqrjO2PfRawyZncEZn8KDTUiYzQPaqaTk2iU8Kx+1vBTjcBKA96oFy3rBzgbTttI9YoxwgMbCG4uS4VHeDT4oGbUb686o3uMDCWbCXSLjMRbPd6xH4iDyHOr13jmHGhujVc0DU5Y+KOnnWLa0aJMHcL7NtYx2Iuqw7rEQ2TmrgeJukEk/MVd4pwa3ftPacaOpUwdYJ0PqCAfaquF7TBLLXL4y90TmI2yn4G66+9QYzjTm6t21bPdqniXQ5s8FWB6ATUyzkEqwFMDhRYtW0zFgoCAtBJ6SQBr7c6pvw+zbxPfhSLl4hGIJ10gSJjl0mg3/ADYca1/C217q7b18S6nI4+HxHmBr51V4ndv2cGCGa49uGQtJ23BgzO+vr0q0m3kltJGqx723RkcBhHiQxqPP3j6Vf7J9ocNbOQuiC6FyAka5QRl+W1eYcIwf2pFxOb7x5J/ZDroRHTSf9q4wuKdi9vPle2zI0AapcEK0bRBAI8qvjbhLJMqkj3bivFcPh0z3HVByAglj0VRJY+grL8Q4z/0r9s5Q92czwBka2FAYBt46xrXmuKx7d13zXA7zHeXWJGmykj4Ryq9h+MHG8Ne22VGdguslVObKT5iTOnU10Pkk9GKgkbTi3HlIFu20XJzMWdQzASCfMSfQbUqAcawtjD4fDJi7bYi/bTJNpWYhfM6aaLvrptSqLm9v9i6h6AMHnoOnPWruFQA5gCRERyIOhEeY5Ur/AA5mjJHU66+9c3bdwKo0ECDLKNdPPzFepKmedFNA7g2NIuEE/eWoTb8OoVjyOvhM/u0c4as/dxzztzmM2VQfNmgjpWfuWGW5eIhmy94yggzaZclwA8zIDac1861mBRVwYdQS7gkQdCdVRp9iQK8v8vl+HhlHy8I9Hhh8nIpLXkm4XfLO+WHN03LYkiNAihh7An2rO9ouGGy+aQr6GPiz8hKb8j4vLnVe3jnkMDktYeZOxe5MGOupPvpVjhnCHtub9zxu/UkhABzMSzcyBt9a5vxZz4+PrSr9/wCUa80Izn28nWGwVy6FFw5ZPhXVrmXmoMjQjrtyPKryPYw0KVFy5uti2fCsbNdb+fyNCcf2lJYIG7hWnxHS7cJ03APdjXaZ86soq4fDswWcgJIG5856kfnWzt7FdaKfGuN3u8S7dcLdVwLVtICoOZEzJIIWd9eVWsNjFw128IZldRdQDzHi1PkV5b1R4NxD7XmNxVBDaDeIGhn3P+mu+Lu1vu7k+GzcyMvI23GZZ6wC4/gqbqS/wLaZq+CcVF6xmIiROU8p39DMa1PgL3ggjVGKxzMbfNI/1UMwFxbZC6Qx0PkdQQOfWpMRxMWmz5WKuFUnKQA4PhaTA1BI9hWkX4RL9sXHLA72yzAG3cPcXAZKgXhlS5Expcg6+VZLF2rhdSO7UnNmZrcgMjFXHiG8iY03G9ani/ELL2WR2RMykS1xAV/ZI8UyIX5GheK4lhLylbrKxdu9YpcKjOQAWAA2Jk6E6mm4vwCkjP8ADsR/8QLJuRbunuyQBb8TyJgAAgMQQAW2E0GxeAYO+dyLk6zMgqSGkz5VrbHEOG2GnKobmCLjz5kaA+9Pe/xFwquWS0C7GSwsWwxPUkkknfWrSpkNp7YJ7FYs2cZupF0ZGgSDzBkbawPetHxFcYl+bNo3fErE21MAITEmdyF2MDXnQrF/4mFkgISpOzOqDrqoHpQuz2+vOwUIiJIDNDOVWdTE66Tyoat2CdKj0PG4kG40PlL2igBAOVtWVoOm4QERWMw3CsecRbulg/dODGgBXnGUcwSPeheO7U3rlxhabu7fIhchOka77ax7VQuWMVdYA3bjAmJa4coPSWaOYorNj7Xg9G4/j1VZKmdhqM3+mZ60HTiRKMLqDLoQQfFI5HyifcedBcDwfuAA7IGMmZJJG41iNuho19mXJq5g6iANweUsNqzlspaKvak3ML3LE95ZuNqT+yCGjTQkq0g686L8V4UES6bMhoF62QfiiLgSejIHWOcDpTcHuWsRZ+z4oIy2jnXMSBCzz00Abr8LAcq445xy1cVbGGUZUCg3CSiWwhlYYnUiDE1avRP2bnAXFv2Lbxo6Kw9wDWZ7S8Fe3jMJfsoGALWnXT/ptqdDuBLmi3CuN5gFzZjBMhDBAOWdtNdIpcQ4zbY5ZBhhlO0H1kRWXWmat2XsZw9HttbI8FxSpHkwgfIx86r8GwL4fBC1cK3GtIQCoIzBZga6yFgVHieMq1qQZfkPEFJG4zKP7jnVXE8dCjPkuyqnMSPpJ3U7/pOySEwWez+XHJjUuZQ4UMhXV5WOo5Act1Jq7xHGF4AUASGBaTB3gqIEfxa1nbvbfLbZhZdwdRmACqPKGBOuokGhOL7ctcQBLaLcMmWgBB1nQe3pWsU/Jm2jVdnrCiywW2qIGjKsiY0LGSdesdKr8RWwEe5bHiESzKRopkjMTrz6/lQThHalO5Y4jEw7EjKiAaR5L1JqK52lwKrlUXW5wAFE9TqKTjb0NSpF+zjFQ3CUBtsM5ULmBJ1aQEPOTqeVRNxo3AVsgMiGCdFUCeUvlJ8gKyWP4sjBkyNuMpLbBeRga6zVuz22uW7Yt2rVpFAjYkn1M61XUjsF72F75ptqDOpmIB237tiZM/KlWbt9qcQpYo+XMZMKN/cUqpWTg92t9mUMnOmnmeXt61BjeAoj29VIYhdNYJmCT0kR70et4aBEDbnzPWsX2145lfuACmq8tXPLLr8IOpOm1dUp0rM4xTI+0fBO5xNlkCvOdGVTOhGZSegkVQsd8sjvAllBoBsoEgAP5bT56VUGPyIXu3MzXNQFAuPpAyhdlG+p86otexF+8qF2RZ7zKMuijRSSFAJJ5bCDXDzNc2Gjq418atBK7ilt2xcuhEQQbCvJZ2692NYnYmAOp2owl6AGcESqnaQCdl0nmfyrH4LiEYu73qO9wZipY5s5U/hzbabayOtTjjV68WLEqVMqFMDaBn66xt1rJ4LuybiPZu015ryjWQ2XzBkmN52+dFbuLTu7hY+BRDkAmCQNDHPWflVniHHGuYYHIO9AEyBlMevI7VRHaWwVJxKqtwAEgSAxE5ROxOUKOczWXySekX0SFg0sqPuzlUENqMoZYExJlhl5xzNR8YvZlbKudGXK5keFledQDMiX9n3oja49hQFbuUe1dZVykg5SGAdhJmYJP8Mc6qXsTbZriYVkCKw+9zrbOpJKE7kaRI5dKO30PqvZh+McWZXyJmzZFGY7hSAQEnVdI865vWXYI+cnNEkywVrejCDoJIB35ivSsdiMLiwWyW3KiC8SwXUgZxqCD5/rWTwvC7RvNa7wuC2dcu40ic0GCRE7GV0rqhK1o55Rp7AHEOCIbuW2w12IIKyZPI7BpXlovOhuMtNaZQS2dI32HMR7zW/Thlhbht3SDJARSWYgkAa8tdN/1qp2g7LZ7mUPBVROYEGDsZ5jcexq3KtkqHbRjsXxM3mzO9xm2kmT89/arnD+AXbqsbdl2II3B8QO8E5Rpp869B7N9lrWFtAmGvPqWO6r+FQPw/nRu4gBGoPrpp6/rRdj61s8Sxam27I6ZXUwRA0I0PUVZwWHLKmhAuMyk7BQABJIgQC0/wANartXwgPiDdQBpAzKEzEsBvOVtIy7A/rVe5K2gklAoUgrCKGIJYa6AgkDmZHKk2JIfs/waEOeC2YjY6ZTymNJ57ac6I4plUKxIUAxzBOmgWI5Tt0rMntIbRfuyJaJJEjNEFlB1MnWW+VBMXxB7hJdiZ61dC7Hp13srduDOyFZXp1IObVjE9POlicBcQQb1tE3EuFjaRACiKwmCv3DbdmuOyIsLLNlzZYVQCeUjTyoMQedLoHc3GEXD57n2nFKBmkBDmL6bk+IgDpV/wD5ywdohUa6ycwoyqI200k715wqV0LP96U+pPY3GO7e2JPdWXJ6uf0JNBcd23vPGWEGnTWOWgFAe6HUfn+lNlHLU+n9adB2YaXtriR8Lx7T+ZNK12kxV3NmvvlVWYgGAYGg0jnQZUPJT/fpVuwClm6SInInzOf8k+tAslNrrHck+9cZa7CE6QTRQcBI3PLkKABAqbBoC48tfYa1cXgjZv3ev6VZw/DArsOqRv10oACs0knrTTRvC8LVbkNrI+v9zU+I4TbKnwweo/uKBGdpqvYrhxUjLqCB6+dKgZ9I8Xuvasd5btO7R4QADvseWmleZ4/C3b33lxk7xzGZZIQeXVpgZo9q9BxvGWWR3TsAPiMBdNgBmnL5VgsVjrNrEXCbhYMR93bUkhtzq0KvzJ02rij+Ryc0qqkdcuKPGtgzg3AbmHxGfKHWdyYDiQIJnfWfOK1Fiw129mSysBSmZBltotuQA7RmJkxtz3rOnjFy4xa1bt2CBlLfHdg6EZ20WQPwhaPcF4qbRZGuObd21nEx/wBRWy3BMToII151117Oa/QE4xh7jA5itoqScqCQfLPJYyNgTHlR7g3CExOGVVYI62FcR+Js7KZnzA5/i51leI8bb71XOqlh8jH8q47KdpmtlVGuRmBkf5dwamdwFdVP8VTHL0VLCuznjvEby5VCKcphkZZ5bxGo13nntXfaTh6KiPf7y2GEg5DBbLIRdJHvp5mK1T4hEP3lu04vDNGUSF/DLH4S20aQOetC+MYoX7LAlrtt9Lg1YoVHgZHO5XXado2NR8MVrBS5W1kH9mMVhLtrJ9na4beUy75SWJkkFTIAyrpVzv1UXRYs4dMmRwe7z5lJIJJJLjkQdCddIrI8OtvhMQJYFFuBZhgGB0IEgctY8q1XDLlu27IEClDJafjtMBAIjkBofSjokhptl58Qh8epPhIAJC5sok5TzBmJ2qlj7Sfa1vDRj4mUGArRAgCJM8yY2oheVQ5QzpsZJI5idYHkOdBeN4xbds3QBI0E850EAyNOXlNVGNMTlaCv/EmuWyqW7eZ4zXSA1wAbKpOiawZEnWrWPbO9t2USq5DruJzazE6zy51lOFcavuSzqoUyAC2VZB1kAfpT4riN1bivn8IYEqitlI2Ik8q0cLIXJWjXvxIkS8KsxPUHQAkADSqOL4pbQmXURynX5KJ0qrxDjdo22Rrq+IEaeI6+QrNviXJK2V0LALCBSQdBqZPMchQo+glNsK4vtEYm2rEk6s4CW46kmJ9PKszjLucjM7MfIwsn9kkSf4V96t4zhjnKXbJvoFJYQSD4mIHLkRvUnDeFW5LjO7IQZJ89/CDqDH46aiS3YDx3DzbVGIkXFzKRsRtz1n5VSBrdcSU3kZMoCKZRQBIP4tZJOhPMUIwPZu7P3iZFgiXIT0IzEE/1ppexP6Ki2m+xgD/Mef4Rp+aiq+H4OWAMgA/zijoPdsqn4Ftxm5FxE6bnWfnU9k27i5OfQ+ZnTqOXzoACWeAZlkEg7GeR86d+zbgfGD7HatXhsGiggaA7eZ1Jioi4HhkazFDAw+KwZtkg8iQD6Ry5biinA8BKklddI9DU/FuFhroIZUzDWQR8PrA2j5VPY4hathbZcHKBqNZPtNJgdnCCSAOm39+Vd3cBNpRpqzMfQQg/8TUd3jp1yq2UDcLz57x5VK2OuhgiWSywoBO2i+LkecmkhndrALvGsD3q13U6xFV7XDcU0/Csmd2MT7x9KS9msRIBuwOcQD7f70xEz5AhJgxrvOm+3KhmKvKHzhgAHiNNQBGm3Mmijdk0VSXdiADMsdh9Kj4f2btvYRmGsZvSTIHyIoAGYjiNrMpmY6Dy8gahucVWQAjGfI7/ADFaa3wxAuiiaZ8MBOn0pAZf7W3K3psJI0jfkaVF72H006n6/wC1PSsZ6t2kxDdyxc65goVZAjeY1k6cz7V5hxZsjB4OkaxAMzPr0r23F4S3cWGAIBmN9q877U9m+8uErML+GDl9tK2+P0Lt7Mla4mveygJzDUR/fl9au4lj3eZg+RWmBGYKwCtuYGnrXWH7MlzM68gUP9at3ezpHhaTqDEHXWpqgyZq/btYi8WTNlIWVY9BlkkAZp0OkUfweBtYcBncKNfCIAblGUasfmaFtwC6GZlU6k6AHl7UTwvC7pX7xD5AjX2pKgakc4riRZgqkd2pK5WUhpRQyx5TNWX4taS1lkMpk5IkgNBIy8vc86q3uDubnhRzEnRToWG/kdBXHEOBMFH3TyRr4WnprWUr8HTxqPlFd7Vu8xKwQWysGOVwCPA8E5iF9Ynnrp3YLW7qF/AVGRyei6q2u4IbTqRVXD8JuA5zaYGSczKQQBsJI8+VWbOFYOC4bnowOvLY+lH9xX6J24orOba2lLIQDcc/CAIXQqcxAG4+YqnjCHADuCJBiAQPCZ/DVu5hBOw3JnnVG5aljVGLZL2cxVtUGZRmkyYj8R8tKJcW4ijIQNztG9C8LaCxpuTXOIM3RV3RFWc5u7PhygQP8tegnXL61Y4XxIm7LsNAxHgWcwHh/CNiQf4KtXLcrtVFcMMxPOkimL7Whc5jBMnQQASIIDQTt5Un4taQArbdz1KmPmWn/wBtCMUvij9QK4tmPnVCsmxXau4JC2yAeZLfQKF+s0PxfG7puQHKjTVQFOupkgAnWedS8UYgc6Gs/wDc0UK2S4niTsMsmPqfU8/eifDL2aAQFjnm1nqBGgobi7fhB8qZDppFMVmmw3C7uIuBbbhcuoXSeY0JJnT86lPZkgk3rzEDYFioEj6VmhESR9a6W6eRYDoCf50qQdmHsf2dw4tNke3mj9sTPqTUfZvh9pRmfLOoEsvr1rOYjFPtmaByJqzhtR4j8x+sUqQ7NpxtrfchVyg3GRNCOZ1+gNGltqNBFeavbGhHUf71ZuCDoxFFD7HoJWuLhjWaxFk3OT1MLlz9o/M0qCw9xnFnuXA3eEEfvnL+pq2pVVAHIR8hFY/Hu5TU7EHfodKt2sW8DU9dD/WimFoP3bgERVS/f8/7ihhxz/tH51XbEkaz+R/OppjtHXEcdkAM7nrSofj8czKASND+yKVFCs+ibyCDovyj9KzmIvwWGo06wPz/AEo9iLpA+HbyrOcUugCNNp9TXYkRZFhrdrfwzO5YT9QIqlxFoYnMpB6MDGnvRTh1lwqk2gJ3MONPYTVHiNgCfBqTsc4j3IrHlWDSDB+JwxNsZCBOnxj6CK7scMYLq4PPWdPePrRLA4G1lE5lI5B7mvsQAau3lyjwlxy8QY/IhqajgTZk+JAhgRkG3wnU/XWhmP7x4Clj7mjvHUaRLgkRCwc0baabepoNdtHNsehETA6xI+tc8lTNUQorBYedAdySNPXzqbCiYkz6/ltUwsFRGYnQ7rHv8Rq/wvAK0Auq9DlMxzE7D3qduhkGIsnLJRgeuw+WWg9lYYnYjbefyrUcQ4Q4Eg5h1BBH50Lw2DAnNlPQklfbzrRIzZXt8YveEZmIE6RP570PfiLtePin1UaVfXhlwmVWRrBGon5/nQt0YXCCGB5zpQ0NSfsO4cu+y2zA2IQfQnWorrPDHuEgTMKfnINdYLClwzAodNQ7qI84kbV1c7Ps0DPZ8W0XUg+5amlgHJmdv4hQ4JsIR55wD/7xU9ri9keIYVQRsRcca/PSuuI8Be0GDC0xBGq37ZK+WQGTVTC4LNocnvcQa+9FCUmi/iu1FpRP2Zh1i+3/APNRp2usMwIt3FOn+Zn22kHegfEbMHcexUj2iosPhSTIIj+GflRSH8kjY4jtJZI1uMp88Lab8nFO3HLBXW7aIIg5sIR6nwNv/KszirWg/lP61TvD90/LWlQ/lZrMMvDsozC0R+62IQ/IhqlucF4YbZZL5QlhDNmcL+6BkUsPMmRFZWxbzLt+Z+kVasYZihUAETrIMbR00psFNeUiDj3ArVsZ0xNq4CQIUMG9YOw96p4QaHX6gfSry8HOsp8oj9DXVrhDHSIHKdJotGbRScGBqNT5fpUuKuHSd/TT86t3+B3tPunIndV/WDVbGpGUEkesTTEQ2LvSdfM/yqd8QeRH+qKquVHP+frqK5+0Abg+sr/SgRYvXzlMkf6gf0qVcX4QZiPQ1VF/TUAjof6NNWwlxrYAWQdvAsn3jN9aYEYxh/sf1rhsV/etcXOHumrK4n9wj9Naru45H6UmA2KvgxypVDibbCJH0p6Qz6UuOchO+mxn+dZvGXvEvhTxdRP6ilSrsIDeCxLREgek/TXSoMdcuNBF11128J+pWaVKsplxOreHJAlifMhZ/KocfhCrgZ2Only9qVKmBl+OBi6gsTpOoHI+k/Wh2XmYOYSQZ1+RFKlWM1ktMlsXAyyV28yZ+c1fs4hVuQLajzAAMdNqVKskyzvFXFgsFiOQYior6ZhIC6bSCTt1mmpVujIDPeCuZRG0PUREbQ3nQ/8A4z4iVs2gOkMefUvNKlWbKWjU8B4ldJhWQA8skjaes6etEe0/Z93tBmur1julA+hk0qVaxygMfx3h6W7a6CeqgIDz1AH61zwqw4thkuFcxIIgH86VKplslHXEcVetIbi3QPFkgW0Hw7HYifaaqXe0+IuL4nB5f9O1Pz7uaVKkwZEnEQq/AGJMCYgecZd/eoMTczcogA6aU1KoCzq1mdNxHmCf/wBqt4C0ygw0b7AClSpvRSR0vCy65mcGR+wNN/Oqd7ABACSW0noOm2tKlSYMiFxCdEIPXNv9Kjx9hSATPz/pTUqRPgGFxuAABpH9amwl0O0QV95/MUqVWyTR3uzYSy1wtmCj4SsT7ggiprHBLLWlfKRI2DT+YNKlW0ErGsgTi+FRdbYK/wAX8gKCMJE8/f8AnSpVM0kxELufXzOtKlSrIZ//2Q==">
            <a:hlinkClick r:id="rId13"/>
          </p:cNvPr>
          <p:cNvSpPr>
            <a:spLocks noChangeAspect="1" noChangeArrowheads="1"/>
          </p:cNvSpPr>
          <p:nvPr/>
        </p:nvSpPr>
        <p:spPr bwMode="auto">
          <a:xfrm>
            <a:off x="755650" y="-2087563"/>
            <a:ext cx="6696075" cy="4362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endParaRPr lang="en-US" altLang="en-US"/>
          </a:p>
        </p:txBody>
      </p:sp>
      <p:pic>
        <p:nvPicPr>
          <p:cNvPr id="4111" name="Picture 22" descr="http://www.abcnyheter.no/files/images/2010-12/1269612512kantring.jpg">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103688" y="2919413"/>
            <a:ext cx="3200400"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Picture 24" descr="&quot;Alexander L. Kielland&quot;-plattformen kantret 27. mars 1980 på Ekofiskfeltet i Nordsjøen. 123 mennesker omkom. Her bilde fra forsøkene på snuing, - og den senere senkingen i 1983. Plattformen ble senket med 50kg sprengstoff, og sank på 712m dyp i Nedstrandsfjorden, nord for Stavanger. To tidligere snuoperasjoner var mislykket."/>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213" y="4365104"/>
            <a:ext cx="6334125" cy="2492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38617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Background</a:t>
            </a:r>
            <a:endParaRPr lang="nb-NO" dirty="0"/>
          </a:p>
        </p:txBody>
      </p:sp>
      <p:sp>
        <p:nvSpPr>
          <p:cNvPr id="3" name="Plassholder for innhold 2"/>
          <p:cNvSpPr>
            <a:spLocks noGrp="1"/>
          </p:cNvSpPr>
          <p:nvPr>
            <p:ph idx="1"/>
          </p:nvPr>
        </p:nvSpPr>
        <p:spPr/>
        <p:txBody>
          <a:bodyPr/>
          <a:lstStyle/>
          <a:p>
            <a:pPr>
              <a:lnSpc>
                <a:spcPct val="90000"/>
              </a:lnSpc>
              <a:defRPr/>
            </a:pPr>
            <a:r>
              <a:rPr lang="en-GB" altLang="en-US" sz="1600" dirty="0">
                <a:solidFill>
                  <a:schemeClr val="bg2">
                    <a:lumMod val="10000"/>
                  </a:schemeClr>
                </a:solidFill>
              </a:rPr>
              <a:t>Law requirements: </a:t>
            </a:r>
          </a:p>
          <a:p>
            <a:pPr>
              <a:lnSpc>
                <a:spcPct val="90000"/>
              </a:lnSpc>
              <a:buNone/>
              <a:defRPr/>
            </a:pPr>
            <a:endParaRPr lang="en-GB" altLang="en-US" sz="1600" dirty="0">
              <a:solidFill>
                <a:schemeClr val="bg2">
                  <a:lumMod val="10000"/>
                </a:schemeClr>
              </a:solidFill>
            </a:endParaRPr>
          </a:p>
          <a:p>
            <a:pPr>
              <a:lnSpc>
                <a:spcPct val="90000"/>
              </a:lnSpc>
              <a:defRPr/>
            </a:pPr>
            <a:r>
              <a:rPr lang="en-GB" altLang="en-US" sz="1600" dirty="0">
                <a:solidFill>
                  <a:schemeClr val="bg2">
                    <a:lumMod val="10000"/>
                  </a:schemeClr>
                </a:solidFill>
              </a:rPr>
              <a:t>Different types of insurance coverage:</a:t>
            </a:r>
          </a:p>
          <a:p>
            <a:pPr lvl="1">
              <a:lnSpc>
                <a:spcPct val="90000"/>
              </a:lnSpc>
              <a:defRPr/>
            </a:pPr>
            <a:r>
              <a:rPr lang="en-GB" altLang="en-US" sz="1600" dirty="0">
                <a:solidFill>
                  <a:schemeClr val="bg2">
                    <a:lumMod val="10000"/>
                  </a:schemeClr>
                </a:solidFill>
              </a:rPr>
              <a:t>Physical damage (incl. removal of wreck, sue and labour)</a:t>
            </a:r>
          </a:p>
          <a:p>
            <a:pPr lvl="1">
              <a:lnSpc>
                <a:spcPct val="90000"/>
              </a:lnSpc>
              <a:defRPr/>
            </a:pPr>
            <a:r>
              <a:rPr lang="en-GB" altLang="en-US" sz="1600" dirty="0">
                <a:solidFill>
                  <a:schemeClr val="bg2">
                    <a:lumMod val="10000"/>
                  </a:schemeClr>
                </a:solidFill>
              </a:rPr>
              <a:t>Control of Well (incl. seepage and pollution)</a:t>
            </a:r>
          </a:p>
          <a:p>
            <a:pPr lvl="1">
              <a:lnSpc>
                <a:spcPct val="90000"/>
              </a:lnSpc>
              <a:defRPr/>
            </a:pPr>
            <a:r>
              <a:rPr lang="en-GB" altLang="en-US" sz="1600" dirty="0">
                <a:solidFill>
                  <a:schemeClr val="bg2">
                    <a:lumMod val="10000"/>
                  </a:schemeClr>
                </a:solidFill>
              </a:rPr>
              <a:t>Business interruption</a:t>
            </a:r>
          </a:p>
          <a:p>
            <a:pPr lvl="1">
              <a:lnSpc>
                <a:spcPct val="90000"/>
              </a:lnSpc>
              <a:defRPr/>
            </a:pPr>
            <a:r>
              <a:rPr lang="en-GB" altLang="en-US" sz="1600" dirty="0">
                <a:solidFill>
                  <a:schemeClr val="bg2">
                    <a:lumMod val="10000"/>
                  </a:schemeClr>
                </a:solidFill>
              </a:rPr>
              <a:t>Third party liabilities</a:t>
            </a:r>
          </a:p>
          <a:p>
            <a:pPr lvl="1">
              <a:lnSpc>
                <a:spcPct val="90000"/>
              </a:lnSpc>
              <a:defRPr/>
            </a:pPr>
            <a:r>
              <a:rPr lang="en-GB" altLang="en-US" sz="1600" dirty="0">
                <a:solidFill>
                  <a:schemeClr val="bg2">
                    <a:lumMod val="10000"/>
                  </a:schemeClr>
                </a:solidFill>
              </a:rPr>
              <a:t>War/terrorism</a:t>
            </a:r>
          </a:p>
          <a:p>
            <a:pPr lvl="1">
              <a:lnSpc>
                <a:spcPct val="90000"/>
              </a:lnSpc>
              <a:defRPr/>
            </a:pPr>
            <a:r>
              <a:rPr lang="en-GB" altLang="en-US" sz="1600" dirty="0">
                <a:solidFill>
                  <a:schemeClr val="bg2">
                    <a:lumMod val="10000"/>
                  </a:schemeClr>
                </a:solidFill>
              </a:rPr>
              <a:t>Cargo</a:t>
            </a:r>
          </a:p>
          <a:p>
            <a:pPr lvl="1">
              <a:lnSpc>
                <a:spcPct val="90000"/>
              </a:lnSpc>
              <a:buNone/>
              <a:defRPr/>
            </a:pPr>
            <a:endParaRPr lang="en-GB" altLang="en-US" sz="1600" dirty="0">
              <a:solidFill>
                <a:schemeClr val="bg2">
                  <a:lumMod val="10000"/>
                </a:schemeClr>
              </a:solidFill>
            </a:endParaRPr>
          </a:p>
          <a:p>
            <a:pPr>
              <a:lnSpc>
                <a:spcPct val="90000"/>
              </a:lnSpc>
              <a:defRPr/>
            </a:pPr>
            <a:r>
              <a:rPr lang="en-GB" altLang="en-US" sz="1600" dirty="0">
                <a:solidFill>
                  <a:schemeClr val="bg2">
                    <a:lumMod val="10000"/>
                  </a:schemeClr>
                </a:solidFill>
              </a:rPr>
              <a:t>Insurance premiums are deductible operating expenses for the oil companies (78 % tax)</a:t>
            </a:r>
          </a:p>
          <a:p>
            <a:pPr>
              <a:lnSpc>
                <a:spcPct val="90000"/>
              </a:lnSpc>
              <a:buNone/>
              <a:defRPr/>
            </a:pPr>
            <a:endParaRPr lang="en-GB" altLang="en-US" sz="1600" dirty="0">
              <a:solidFill>
                <a:schemeClr val="bg2">
                  <a:lumMod val="10000"/>
                </a:schemeClr>
              </a:solidFill>
            </a:endParaRPr>
          </a:p>
          <a:p>
            <a:pPr>
              <a:lnSpc>
                <a:spcPct val="90000"/>
              </a:lnSpc>
              <a:defRPr/>
            </a:pPr>
            <a:r>
              <a:rPr lang="en-GB" altLang="en-US" sz="1600" dirty="0">
                <a:solidFill>
                  <a:schemeClr val="bg2">
                    <a:lumMod val="10000"/>
                  </a:schemeClr>
                </a:solidFill>
              </a:rPr>
              <a:t>Insurance often carried out by related companies (captives) in low tax countries, e.g. Bermuda (0 % tax)</a:t>
            </a:r>
          </a:p>
          <a:p>
            <a:endParaRPr lang="nb-NO" sz="1600"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27</a:t>
            </a:fld>
            <a:endParaRPr lang="en-GB" altLang="nb-NO"/>
          </a:p>
        </p:txBody>
      </p:sp>
    </p:spTree>
    <p:extLst>
      <p:ext uri="{BB962C8B-B14F-4D97-AF65-F5344CB8AC3E}">
        <p14:creationId xmlns:p14="http://schemas.microsoft.com/office/powerpoint/2010/main" val="35176755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Three Important Issues</a:t>
            </a:r>
            <a:endParaRPr lang="nb-NO" dirty="0"/>
          </a:p>
        </p:txBody>
      </p:sp>
      <p:sp>
        <p:nvSpPr>
          <p:cNvPr id="3" name="Plassholder for innhold 2"/>
          <p:cNvSpPr>
            <a:spLocks noGrp="1"/>
          </p:cNvSpPr>
          <p:nvPr>
            <p:ph idx="1"/>
          </p:nvPr>
        </p:nvSpPr>
        <p:spPr/>
        <p:txBody>
          <a:bodyPr/>
          <a:lstStyle/>
          <a:p>
            <a:pPr>
              <a:defRPr/>
            </a:pPr>
            <a:r>
              <a:rPr lang="en-GB" altLang="en-US" sz="1600" dirty="0">
                <a:solidFill>
                  <a:schemeClr val="bg2">
                    <a:lumMod val="10000"/>
                  </a:schemeClr>
                </a:solidFill>
              </a:rPr>
              <a:t>The “captive issue”:</a:t>
            </a:r>
          </a:p>
          <a:p>
            <a:pPr>
              <a:defRPr/>
            </a:pPr>
            <a:r>
              <a:rPr lang="en-GB" altLang="en-US" sz="1600" dirty="0">
                <a:solidFill>
                  <a:schemeClr val="bg2">
                    <a:lumMod val="10000"/>
                  </a:schemeClr>
                </a:solidFill>
              </a:rPr>
              <a:t>To qualify for a tax deduction, the insurer must take over risks on behalf of the insured on the conditions agreed upon between the parties. Whether risk shifting exists depends on a technical (legal) aspect as well as a material (economic) aspect. </a:t>
            </a:r>
          </a:p>
          <a:p>
            <a:pPr>
              <a:defRPr/>
            </a:pPr>
            <a:r>
              <a:rPr lang="en-GB" altLang="en-US" sz="1600" dirty="0">
                <a:solidFill>
                  <a:schemeClr val="bg2">
                    <a:lumMod val="10000"/>
                  </a:schemeClr>
                </a:solidFill>
              </a:rPr>
              <a:t>Are the risks de facto transferred in the policy at hand? </a:t>
            </a:r>
          </a:p>
          <a:p>
            <a:pPr>
              <a:defRPr/>
            </a:pPr>
            <a:r>
              <a:rPr lang="en-GB" altLang="en-US" sz="1600" dirty="0">
                <a:solidFill>
                  <a:schemeClr val="bg2">
                    <a:lumMod val="10000"/>
                  </a:schemeClr>
                </a:solidFill>
              </a:rPr>
              <a:t>Does the captive have sufficient financial funds to cover potential claims?</a:t>
            </a:r>
          </a:p>
          <a:p>
            <a:pPr>
              <a:buNone/>
              <a:defRPr/>
            </a:pPr>
            <a:endParaRPr lang="en-GB" altLang="en-US" sz="1600" dirty="0"/>
          </a:p>
          <a:p>
            <a:pPr>
              <a:defRPr/>
            </a:pPr>
            <a:r>
              <a:rPr lang="en-GB" altLang="en-US" sz="1600" dirty="0">
                <a:solidFill>
                  <a:schemeClr val="bg2">
                    <a:lumMod val="10000"/>
                  </a:schemeClr>
                </a:solidFill>
              </a:rPr>
              <a:t>The “transfer pricing issue”:</a:t>
            </a:r>
          </a:p>
          <a:p>
            <a:pPr>
              <a:defRPr/>
            </a:pPr>
            <a:r>
              <a:rPr lang="en-GB" altLang="en-US" sz="1600" dirty="0">
                <a:solidFill>
                  <a:schemeClr val="bg2">
                    <a:lumMod val="10000"/>
                  </a:schemeClr>
                </a:solidFill>
              </a:rPr>
              <a:t>If the captive in this respect is an insurance company for tax purposes, the next question is: how should the arm’s length premium rate be established?</a:t>
            </a:r>
          </a:p>
          <a:p>
            <a:pPr>
              <a:defRPr/>
            </a:pPr>
            <a:r>
              <a:rPr lang="en-GB" altLang="en-US" sz="1600" dirty="0" smtClean="0">
                <a:solidFill>
                  <a:schemeClr val="bg2">
                    <a:lumMod val="10000"/>
                  </a:schemeClr>
                </a:solidFill>
              </a:rPr>
              <a:t>Norwegian tax authorities: </a:t>
            </a:r>
            <a:r>
              <a:rPr lang="en-GB" altLang="en-US" sz="1600" dirty="0">
                <a:solidFill>
                  <a:schemeClr val="bg2">
                    <a:lumMod val="10000"/>
                  </a:schemeClr>
                </a:solidFill>
              </a:rPr>
              <a:t>focus on premiums for physical damage insurance</a:t>
            </a:r>
          </a:p>
          <a:p>
            <a:pPr>
              <a:defRPr/>
            </a:pPr>
            <a:endParaRPr lang="en-GB" altLang="en-US" sz="1600" dirty="0">
              <a:solidFill>
                <a:schemeClr val="bg2">
                  <a:lumMod val="10000"/>
                </a:schemeClr>
              </a:solidFill>
            </a:endParaRPr>
          </a:p>
          <a:p>
            <a:pPr>
              <a:defRPr/>
            </a:pPr>
            <a:r>
              <a:rPr lang="en-GB" altLang="en-US" sz="1600" dirty="0">
                <a:solidFill>
                  <a:schemeClr val="bg2">
                    <a:lumMod val="10000"/>
                  </a:schemeClr>
                </a:solidFill>
              </a:rPr>
              <a:t>The “indemnity issue”:</a:t>
            </a:r>
          </a:p>
          <a:p>
            <a:pPr>
              <a:defRPr/>
            </a:pPr>
            <a:r>
              <a:rPr lang="en-GB" altLang="en-US" sz="1600" dirty="0">
                <a:solidFill>
                  <a:schemeClr val="bg2">
                    <a:lumMod val="10000"/>
                  </a:schemeClr>
                </a:solidFill>
              </a:rPr>
              <a:t>Does the company receive the indemnities they are entitled to?</a:t>
            </a:r>
          </a:p>
          <a:p>
            <a:pPr marL="0" indent="0">
              <a:buNone/>
              <a:defRPr/>
            </a:pPr>
            <a:endParaRPr lang="en-GB" altLang="en-US" dirty="0">
              <a:solidFill>
                <a:schemeClr val="bg2">
                  <a:lumMod val="10000"/>
                </a:schemeClr>
              </a:solidFill>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28</a:t>
            </a:fld>
            <a:endParaRPr lang="en-GB" altLang="nb-NO"/>
          </a:p>
        </p:txBody>
      </p:sp>
    </p:spTree>
    <p:extLst>
      <p:ext uri="{BB962C8B-B14F-4D97-AF65-F5344CB8AC3E}">
        <p14:creationId xmlns:p14="http://schemas.microsoft.com/office/powerpoint/2010/main" val="23720653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The Transfer Pricing Issue</a:t>
            </a:r>
            <a:endParaRPr lang="nb-NO" dirty="0"/>
          </a:p>
        </p:txBody>
      </p:sp>
      <p:sp>
        <p:nvSpPr>
          <p:cNvPr id="3" name="Plassholder for innhold 2"/>
          <p:cNvSpPr>
            <a:spLocks noGrp="1"/>
          </p:cNvSpPr>
          <p:nvPr>
            <p:ph idx="1"/>
          </p:nvPr>
        </p:nvSpPr>
        <p:spPr/>
        <p:txBody>
          <a:bodyPr/>
          <a:lstStyle/>
          <a:p>
            <a:pPr>
              <a:defRPr/>
            </a:pPr>
            <a:r>
              <a:rPr lang="en-GB" altLang="en-US" sz="2400" dirty="0">
                <a:solidFill>
                  <a:schemeClr val="bg2">
                    <a:lumMod val="10000"/>
                  </a:schemeClr>
                </a:solidFill>
              </a:rPr>
              <a:t>What is the arm’s length premium rate?</a:t>
            </a:r>
          </a:p>
          <a:p>
            <a:pPr>
              <a:buNone/>
              <a:defRPr/>
            </a:pPr>
            <a:endParaRPr lang="en-GB" altLang="en-US" sz="2400" dirty="0">
              <a:solidFill>
                <a:schemeClr val="bg2">
                  <a:lumMod val="10000"/>
                </a:schemeClr>
              </a:solidFill>
            </a:endParaRPr>
          </a:p>
          <a:p>
            <a:pPr>
              <a:defRPr/>
            </a:pPr>
            <a:r>
              <a:rPr lang="en-GB" altLang="en-US" sz="2400" dirty="0">
                <a:solidFill>
                  <a:schemeClr val="bg2">
                    <a:lumMod val="10000"/>
                  </a:schemeClr>
                </a:solidFill>
              </a:rPr>
              <a:t>Choosing the right pricing method – basis of comparison:</a:t>
            </a:r>
          </a:p>
          <a:p>
            <a:pPr lvl="1">
              <a:defRPr/>
            </a:pPr>
            <a:r>
              <a:rPr lang="en-GB" altLang="en-US" sz="2400" dirty="0">
                <a:solidFill>
                  <a:schemeClr val="bg2">
                    <a:lumMod val="10000"/>
                  </a:schemeClr>
                </a:solidFill>
              </a:rPr>
              <a:t>Companies: what would this policy cost if bought in the direct insurance market?</a:t>
            </a:r>
          </a:p>
          <a:p>
            <a:pPr lvl="1">
              <a:defRPr/>
            </a:pPr>
            <a:r>
              <a:rPr lang="en-GB" altLang="en-US" sz="2400" dirty="0" smtClean="0">
                <a:solidFill>
                  <a:schemeClr val="bg2">
                    <a:lumMod val="10000"/>
                  </a:schemeClr>
                </a:solidFill>
              </a:rPr>
              <a:t>Tax authorities: </a:t>
            </a:r>
            <a:r>
              <a:rPr lang="en-GB" altLang="en-US" sz="2400" dirty="0">
                <a:solidFill>
                  <a:schemeClr val="bg2">
                    <a:lumMod val="10000"/>
                  </a:schemeClr>
                </a:solidFill>
              </a:rPr>
              <a:t>what would the price for this policy have been if the parties had been independent?</a:t>
            </a:r>
          </a:p>
          <a:p>
            <a:pPr marL="449263" lvl="1" indent="0">
              <a:buNone/>
              <a:defRPr/>
            </a:pPr>
            <a:endParaRPr lang="en-GB" altLang="en-US" sz="2400" dirty="0">
              <a:solidFill>
                <a:schemeClr val="bg2">
                  <a:lumMod val="10000"/>
                </a:schemeClr>
              </a:solidFill>
            </a:endParaRPr>
          </a:p>
          <a:p>
            <a:pPr>
              <a:defRPr/>
            </a:pPr>
            <a:r>
              <a:rPr lang="en-GB" altLang="en-US" sz="2400" dirty="0">
                <a:solidFill>
                  <a:schemeClr val="bg2">
                    <a:lumMod val="10000"/>
                  </a:schemeClr>
                </a:solidFill>
              </a:rPr>
              <a:t>Same conclusion? The crucial part is the adjustments!</a:t>
            </a:r>
          </a:p>
          <a:p>
            <a:pPr>
              <a:defRPr/>
            </a:pPr>
            <a:endParaRPr lang="en-GB" altLang="en-US" dirty="0"/>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29</a:t>
            </a:fld>
            <a:endParaRPr lang="en-GB" altLang="nb-NO"/>
          </a:p>
        </p:txBody>
      </p:sp>
    </p:spTree>
    <p:extLst>
      <p:ext uri="{BB962C8B-B14F-4D97-AF65-F5344CB8AC3E}">
        <p14:creationId xmlns:p14="http://schemas.microsoft.com/office/powerpoint/2010/main" val="2127805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pPr>
              <a:defRPr/>
            </a:pPr>
            <a:endParaRPr lang="nb-NO" b="1" dirty="0"/>
          </a:p>
          <a:p>
            <a:pPr>
              <a:defRPr/>
            </a:pPr>
            <a:endParaRPr lang="nb-NO" b="1" dirty="0" smtClean="0"/>
          </a:p>
          <a:p>
            <a:pPr>
              <a:defRPr/>
            </a:pPr>
            <a:endParaRPr lang="nb-NO" dirty="0"/>
          </a:p>
          <a:p>
            <a:pPr>
              <a:defRPr/>
            </a:pPr>
            <a:endParaRPr lang="nb-NO" dirty="0"/>
          </a:p>
          <a:p>
            <a:pPr>
              <a:defRPr/>
            </a:pPr>
            <a:endParaRPr lang="nb-NO" dirty="0"/>
          </a:p>
          <a:p>
            <a:pPr>
              <a:defRPr/>
            </a:pPr>
            <a:endParaRPr lang="nb-NO" dirty="0"/>
          </a:p>
          <a:p>
            <a:pPr>
              <a:defRPr/>
            </a:pPr>
            <a:r>
              <a:rPr lang="nb-NO" sz="1400" dirty="0"/>
              <a:t>Profit </a:t>
            </a:r>
            <a:r>
              <a:rPr lang="nb-NO" sz="1400" dirty="0" err="1"/>
              <a:t>shifting</a:t>
            </a:r>
            <a:r>
              <a:rPr lang="nb-NO" sz="1400" dirty="0"/>
              <a:t> </a:t>
            </a:r>
            <a:r>
              <a:rPr lang="nb-NO" sz="1400" dirty="0" err="1"/>
              <a:t>through</a:t>
            </a:r>
            <a:r>
              <a:rPr lang="nb-NO" sz="1400" dirty="0"/>
              <a:t> TP is legal </a:t>
            </a:r>
            <a:r>
              <a:rPr lang="nb-NO" sz="1400" dirty="0" err="1">
                <a:solidFill>
                  <a:srgbClr val="FF0000"/>
                </a:solidFill>
              </a:rPr>
              <a:t>until</a:t>
            </a:r>
            <a:r>
              <a:rPr lang="nb-NO" sz="1400" dirty="0"/>
              <a:t> </a:t>
            </a:r>
            <a:r>
              <a:rPr lang="nb-NO" sz="1400" dirty="0" err="1"/>
              <a:t>governments</a:t>
            </a:r>
            <a:r>
              <a:rPr lang="nb-NO" sz="1400" dirty="0"/>
              <a:t> </a:t>
            </a:r>
            <a:r>
              <a:rPr lang="nb-NO" sz="1400" dirty="0" err="1"/>
              <a:t>legislate</a:t>
            </a:r>
            <a:r>
              <a:rPr lang="nb-NO" sz="1400" dirty="0"/>
              <a:t> to </a:t>
            </a:r>
            <a:r>
              <a:rPr lang="nb-NO" sz="1400" dirty="0" err="1"/>
              <a:t>prevent</a:t>
            </a:r>
            <a:r>
              <a:rPr lang="nb-NO" sz="1400" dirty="0"/>
              <a:t> it</a:t>
            </a:r>
          </a:p>
          <a:p>
            <a:pPr>
              <a:defRPr/>
            </a:pPr>
            <a:r>
              <a:rPr lang="nb-NO" sz="1400" dirty="0" err="1"/>
              <a:t>Perceived</a:t>
            </a:r>
            <a:r>
              <a:rPr lang="nb-NO" sz="1400" dirty="0"/>
              <a:t> </a:t>
            </a:r>
            <a:r>
              <a:rPr lang="nb-NO" sz="1400" dirty="0" err="1"/>
              <a:t>responsibility</a:t>
            </a:r>
            <a:r>
              <a:rPr lang="nb-NO" sz="1400" dirty="0"/>
              <a:t> </a:t>
            </a:r>
            <a:r>
              <a:rPr lang="nb-NO" sz="1400" dirty="0" err="1"/>
              <a:t>of</a:t>
            </a:r>
            <a:r>
              <a:rPr lang="nb-NO" sz="1400" dirty="0"/>
              <a:t> </a:t>
            </a:r>
            <a:r>
              <a:rPr lang="nb-NO" sz="1400" dirty="0" err="1"/>
              <a:t>MNEs</a:t>
            </a:r>
            <a:r>
              <a:rPr lang="nb-NO" sz="1400" dirty="0"/>
              <a:t>: </a:t>
            </a:r>
            <a:r>
              <a:rPr lang="nb-NO" sz="1400" dirty="0" err="1"/>
              <a:t>increase</a:t>
            </a:r>
            <a:r>
              <a:rPr lang="nb-NO" sz="1400" dirty="0"/>
              <a:t> </a:t>
            </a:r>
            <a:r>
              <a:rPr lang="nb-NO" sz="1400" dirty="0" err="1"/>
              <a:t>profits</a:t>
            </a:r>
            <a:r>
              <a:rPr lang="nb-NO" sz="1400" dirty="0"/>
              <a:t> as </a:t>
            </a:r>
            <a:r>
              <a:rPr lang="nb-NO" sz="1400" dirty="0" err="1"/>
              <a:t>much</a:t>
            </a:r>
            <a:r>
              <a:rPr lang="nb-NO" sz="1400" dirty="0"/>
              <a:t> as </a:t>
            </a:r>
            <a:r>
              <a:rPr lang="nb-NO" sz="1400" dirty="0" err="1"/>
              <a:t>possible</a:t>
            </a:r>
            <a:r>
              <a:rPr lang="nb-NO" sz="1400" dirty="0"/>
              <a:t> </a:t>
            </a:r>
            <a:r>
              <a:rPr lang="nb-NO" sz="1400" dirty="0" err="1"/>
              <a:t>while</a:t>
            </a:r>
            <a:r>
              <a:rPr lang="nb-NO" sz="1400" dirty="0"/>
              <a:t> </a:t>
            </a:r>
            <a:r>
              <a:rPr lang="nb-NO" sz="1400" dirty="0" err="1"/>
              <a:t>staying</a:t>
            </a:r>
            <a:r>
              <a:rPr lang="nb-NO" sz="1400" dirty="0"/>
              <a:t> </a:t>
            </a:r>
            <a:r>
              <a:rPr lang="nb-NO" sz="1400" dirty="0" err="1"/>
              <a:t>within</a:t>
            </a:r>
            <a:r>
              <a:rPr lang="nb-NO" sz="1400" dirty="0"/>
              <a:t> </a:t>
            </a:r>
            <a:r>
              <a:rPr lang="nb-NO" sz="1400" dirty="0" err="1"/>
              <a:t>the</a:t>
            </a:r>
            <a:r>
              <a:rPr lang="nb-NO" sz="1400" dirty="0"/>
              <a:t> </a:t>
            </a:r>
            <a:r>
              <a:rPr lang="nb-NO" sz="1400" dirty="0" err="1"/>
              <a:t>rules</a:t>
            </a:r>
            <a:endParaRPr lang="nb-NO" sz="1400" dirty="0"/>
          </a:p>
          <a:p>
            <a:pPr>
              <a:defRPr/>
            </a:pPr>
            <a:r>
              <a:rPr lang="nb-NO" sz="1400" dirty="0"/>
              <a:t>Not in line </a:t>
            </a:r>
            <a:r>
              <a:rPr lang="nb-NO" sz="1400" dirty="0" err="1"/>
              <a:t>with</a:t>
            </a:r>
            <a:r>
              <a:rPr lang="nb-NO" sz="1400" dirty="0"/>
              <a:t> </a:t>
            </a:r>
            <a:r>
              <a:rPr lang="nb-NO" sz="1400" dirty="0" err="1"/>
              <a:t>the</a:t>
            </a:r>
            <a:r>
              <a:rPr lang="nb-NO" sz="1400" dirty="0"/>
              <a:t> </a:t>
            </a:r>
            <a:r>
              <a:rPr lang="nb-NO" sz="1400" dirty="0" err="1"/>
              <a:t>social</a:t>
            </a:r>
            <a:r>
              <a:rPr lang="nb-NO" sz="1400" dirty="0"/>
              <a:t>, </a:t>
            </a:r>
            <a:r>
              <a:rPr lang="nb-NO" sz="1400" dirty="0" err="1"/>
              <a:t>economic</a:t>
            </a:r>
            <a:r>
              <a:rPr lang="nb-NO" sz="1400" dirty="0"/>
              <a:t> and </a:t>
            </a:r>
            <a:r>
              <a:rPr lang="nb-NO" sz="1400" dirty="0" err="1"/>
              <a:t>political</a:t>
            </a:r>
            <a:r>
              <a:rPr lang="nb-NO" sz="1400" dirty="0"/>
              <a:t> </a:t>
            </a:r>
            <a:r>
              <a:rPr lang="nb-NO" sz="1400" dirty="0" err="1"/>
              <a:t>considerations</a:t>
            </a:r>
            <a:r>
              <a:rPr lang="nb-NO" sz="1400" dirty="0"/>
              <a:t> </a:t>
            </a:r>
            <a:r>
              <a:rPr lang="nb-NO" sz="1400" dirty="0" err="1"/>
              <a:t>of</a:t>
            </a:r>
            <a:r>
              <a:rPr lang="nb-NO" sz="1400" dirty="0"/>
              <a:t> host </a:t>
            </a:r>
            <a:r>
              <a:rPr lang="nb-NO" sz="1400" dirty="0" err="1"/>
              <a:t>countries</a:t>
            </a:r>
            <a:r>
              <a:rPr lang="nb-NO" sz="1400" dirty="0"/>
              <a:t>?</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a:t>
            </a:fld>
            <a:endParaRPr lang="en-GB" altLang="nb-NO"/>
          </a:p>
        </p:txBody>
      </p:sp>
      <p:pic>
        <p:nvPicPr>
          <p:cNvPr id="5" name="Content Placeholder 6"/>
          <p:cNvPicPr>
            <a:picLocks noChangeAspect="1"/>
          </p:cNvPicPr>
          <p:nvPr/>
        </p:nvPicPr>
        <p:blipFill>
          <a:blip r:embed="rId2"/>
          <a:srcRect l="4002" r="4002"/>
          <a:stretch>
            <a:fillRect/>
          </a:stretch>
        </p:blipFill>
        <p:spPr bwMode="auto">
          <a:xfrm>
            <a:off x="755650" y="1268413"/>
            <a:ext cx="7926388" cy="338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a:extLst>
        </p:spPr>
      </p:pic>
    </p:spTree>
    <p:extLst>
      <p:ext uri="{BB962C8B-B14F-4D97-AF65-F5344CB8AC3E}">
        <p14:creationId xmlns:p14="http://schemas.microsoft.com/office/powerpoint/2010/main" val="2197389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altLang="en-US" sz="3200" dirty="0"/>
              <a:t>The Industry's Suggested Pricing – </a:t>
            </a:r>
            <a:br>
              <a:rPr lang="en-GB" altLang="en-US" sz="3200" dirty="0"/>
            </a:br>
            <a:r>
              <a:rPr lang="en-GB" altLang="en-US" sz="3200" dirty="0"/>
              <a:t>Comparable Uncontrolled Price (CUP)</a:t>
            </a:r>
            <a:endParaRPr lang="nb-NO" sz="3200" dirty="0"/>
          </a:p>
        </p:txBody>
      </p:sp>
      <p:sp>
        <p:nvSpPr>
          <p:cNvPr id="3" name="Plassholder for innhold 2"/>
          <p:cNvSpPr>
            <a:spLocks noGrp="1"/>
          </p:cNvSpPr>
          <p:nvPr>
            <p:ph idx="1"/>
          </p:nvPr>
        </p:nvSpPr>
        <p:spPr/>
        <p:txBody>
          <a:bodyPr/>
          <a:lstStyle/>
          <a:p>
            <a:pPr>
              <a:defRPr/>
            </a:pPr>
            <a:r>
              <a:rPr lang="en-GB" altLang="en-US" dirty="0">
                <a:solidFill>
                  <a:schemeClr val="bg2">
                    <a:lumMod val="10000"/>
                  </a:schemeClr>
                </a:solidFill>
              </a:rPr>
              <a:t>How to establish a CUP?</a:t>
            </a:r>
          </a:p>
          <a:p>
            <a:pPr lvl="1">
              <a:buClr>
                <a:srgbClr val="006600"/>
              </a:buClr>
              <a:defRPr/>
            </a:pPr>
            <a:r>
              <a:rPr lang="en-GB" altLang="en-US" sz="1600" dirty="0">
                <a:solidFill>
                  <a:schemeClr val="bg2">
                    <a:lumMod val="10000"/>
                  </a:schemeClr>
                </a:solidFill>
              </a:rPr>
              <a:t>Insurance carried out in the independent market by other companies</a:t>
            </a:r>
          </a:p>
          <a:p>
            <a:pPr lvl="1">
              <a:buClr>
                <a:srgbClr val="006600"/>
              </a:buClr>
              <a:defRPr/>
            </a:pPr>
            <a:r>
              <a:rPr lang="en-GB" altLang="en-US" sz="1600" dirty="0">
                <a:solidFill>
                  <a:schemeClr val="bg2">
                    <a:lumMod val="10000"/>
                  </a:schemeClr>
                </a:solidFill>
              </a:rPr>
              <a:t>Expert/insurance brokers opinion</a:t>
            </a:r>
          </a:p>
          <a:p>
            <a:pPr lvl="1">
              <a:buClr>
                <a:srgbClr val="006600"/>
              </a:buClr>
              <a:defRPr/>
            </a:pPr>
            <a:r>
              <a:rPr lang="en-GB" altLang="en-US" sz="1600" dirty="0">
                <a:solidFill>
                  <a:schemeClr val="bg2">
                    <a:lumMod val="10000"/>
                  </a:schemeClr>
                </a:solidFill>
              </a:rPr>
              <a:t>Quotes: The company asks at Lloyd’s for a non-binding offer. Same rate is used as the transfer price.</a:t>
            </a:r>
          </a:p>
          <a:p>
            <a:pPr lvl="1">
              <a:buClr>
                <a:srgbClr val="006600"/>
              </a:buClr>
              <a:defRPr/>
            </a:pPr>
            <a:r>
              <a:rPr lang="en-GB" altLang="en-US" sz="1600" dirty="0">
                <a:solidFill>
                  <a:schemeClr val="bg2">
                    <a:lumMod val="10000"/>
                  </a:schemeClr>
                </a:solidFill>
              </a:rPr>
              <a:t>Quota Share: A small portion, for example 10 %, is placed in the market. The rest with the captive at the same terms.</a:t>
            </a:r>
          </a:p>
          <a:p>
            <a:pPr lvl="1">
              <a:buClr>
                <a:srgbClr val="006600"/>
              </a:buClr>
              <a:defRPr/>
            </a:pPr>
            <a:r>
              <a:rPr lang="en-GB" altLang="en-US" sz="1600" dirty="0">
                <a:solidFill>
                  <a:schemeClr val="bg2">
                    <a:lumMod val="10000"/>
                  </a:schemeClr>
                </a:solidFill>
              </a:rPr>
              <a:t>Co-insurance: One policy is placed partly (2-5 %) with a recognised insurer (”leader”) and partly (95-98 %) with the captive (”co-insurer”).</a:t>
            </a:r>
          </a:p>
          <a:p>
            <a:pPr marL="449263" lvl="1" indent="0">
              <a:buClr>
                <a:srgbClr val="006600"/>
              </a:buClr>
              <a:buNone/>
              <a:defRPr/>
            </a:pPr>
            <a:endParaRPr lang="en-GB" altLang="en-US" sz="2200" dirty="0">
              <a:solidFill>
                <a:schemeClr val="bg2">
                  <a:lumMod val="10000"/>
                </a:schemeClr>
              </a:solidFill>
            </a:endParaRPr>
          </a:p>
          <a:p>
            <a:pPr>
              <a:buClr>
                <a:srgbClr val="006600"/>
              </a:buClr>
              <a:defRPr/>
            </a:pPr>
            <a:r>
              <a:rPr lang="en-GB" altLang="en-US" dirty="0">
                <a:solidFill>
                  <a:schemeClr val="bg2">
                    <a:lumMod val="10000"/>
                  </a:schemeClr>
                </a:solidFill>
              </a:rPr>
              <a:t>Why are these approaches problematic? </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30</a:t>
            </a:fld>
            <a:endParaRPr lang="en-GB" altLang="nb-NO"/>
          </a:p>
        </p:txBody>
      </p:sp>
    </p:spTree>
    <p:extLst>
      <p:ext uri="{BB962C8B-B14F-4D97-AF65-F5344CB8AC3E}">
        <p14:creationId xmlns:p14="http://schemas.microsoft.com/office/powerpoint/2010/main" val="12447250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CUP – Practical Problems</a:t>
            </a:r>
            <a:endParaRPr lang="nb-NO" dirty="0"/>
          </a:p>
        </p:txBody>
      </p:sp>
      <p:sp>
        <p:nvSpPr>
          <p:cNvPr id="3" name="Plassholder for innhold 2"/>
          <p:cNvSpPr>
            <a:spLocks noGrp="1"/>
          </p:cNvSpPr>
          <p:nvPr>
            <p:ph idx="1"/>
          </p:nvPr>
        </p:nvSpPr>
        <p:spPr/>
        <p:txBody>
          <a:bodyPr/>
          <a:lstStyle/>
          <a:p>
            <a:pPr>
              <a:buClr>
                <a:srgbClr val="006600"/>
              </a:buClr>
              <a:defRPr/>
            </a:pPr>
            <a:r>
              <a:rPr lang="en-GB" altLang="en-US" sz="1800" dirty="0">
                <a:solidFill>
                  <a:schemeClr val="bg2">
                    <a:lumMod val="10000"/>
                  </a:schemeClr>
                </a:solidFill>
              </a:rPr>
              <a:t>Few CUPs – most of the insurance policies are placed in captives</a:t>
            </a:r>
          </a:p>
          <a:p>
            <a:pPr>
              <a:buClr>
                <a:srgbClr val="006600"/>
              </a:buClr>
              <a:defRPr/>
            </a:pPr>
            <a:r>
              <a:rPr lang="en-GB" altLang="en-US" sz="1800" dirty="0">
                <a:solidFill>
                  <a:schemeClr val="bg2">
                    <a:lumMod val="10000"/>
                  </a:schemeClr>
                </a:solidFill>
              </a:rPr>
              <a:t>Anonymous CUPs – also a problem for the tax authorities</a:t>
            </a:r>
          </a:p>
          <a:p>
            <a:pPr>
              <a:buClr>
                <a:srgbClr val="006600"/>
              </a:buClr>
              <a:defRPr/>
            </a:pPr>
            <a:r>
              <a:rPr lang="en-GB" altLang="en-US" sz="1800" dirty="0">
                <a:solidFill>
                  <a:schemeClr val="bg2">
                    <a:lumMod val="10000"/>
                  </a:schemeClr>
                </a:solidFill>
              </a:rPr>
              <a:t>World-wide package policies – cross subsidizing? Lack of detailed premium schedules? Group benefits?</a:t>
            </a:r>
          </a:p>
          <a:p>
            <a:pPr>
              <a:buClr>
                <a:srgbClr val="006600"/>
              </a:buClr>
              <a:defRPr/>
            </a:pPr>
            <a:r>
              <a:rPr lang="en-GB" altLang="en-US" sz="1800" dirty="0">
                <a:solidFill>
                  <a:schemeClr val="bg2">
                    <a:lumMod val="10000"/>
                  </a:schemeClr>
                </a:solidFill>
              </a:rPr>
              <a:t>Non-binding advices and offers – an acceptable CUP?</a:t>
            </a:r>
          </a:p>
          <a:p>
            <a:pPr>
              <a:buClr>
                <a:srgbClr val="006600"/>
              </a:buClr>
              <a:defRPr/>
            </a:pPr>
            <a:r>
              <a:rPr lang="en-GB" altLang="en-US" sz="1800" dirty="0">
                <a:solidFill>
                  <a:schemeClr val="bg2">
                    <a:lumMod val="10000"/>
                  </a:schemeClr>
                </a:solidFill>
              </a:rPr>
              <a:t>Tailor-made policies – is the price set too high? Are risks priced the same way?</a:t>
            </a:r>
          </a:p>
          <a:p>
            <a:pPr>
              <a:defRPr/>
            </a:pPr>
            <a:r>
              <a:rPr lang="en-GB" altLang="en-US" sz="1800" dirty="0">
                <a:solidFill>
                  <a:schemeClr val="bg2">
                    <a:lumMod val="10000"/>
                  </a:schemeClr>
                </a:solidFill>
              </a:rPr>
              <a:t>Industry mutual – OIL. Conditions and premium methodology are different from the commercial energy insurance market. </a:t>
            </a:r>
          </a:p>
          <a:p>
            <a:pPr>
              <a:buClr>
                <a:srgbClr val="006600"/>
              </a:buClr>
              <a:defRPr/>
            </a:pPr>
            <a:r>
              <a:rPr lang="en-GB" altLang="en-US" sz="1800" dirty="0">
                <a:solidFill>
                  <a:schemeClr val="bg2">
                    <a:lumMod val="10000"/>
                  </a:schemeClr>
                </a:solidFill>
              </a:rPr>
              <a:t>Long term insurance in captive insurance – favourable conditions?</a:t>
            </a:r>
            <a:endParaRPr lang="en-GB" altLang="en-US" sz="1800" dirty="0"/>
          </a:p>
          <a:p>
            <a:pPr>
              <a:buClr>
                <a:srgbClr val="006600"/>
              </a:buClr>
              <a:defRPr/>
            </a:pPr>
            <a:r>
              <a:rPr lang="en-GB" altLang="en-US" sz="1800" dirty="0">
                <a:solidFill>
                  <a:srgbClr val="FF0000"/>
                </a:solidFill>
              </a:rPr>
              <a:t>Conclusion: many major adjustments have to be made in order to achieve a useable CUP in this complex industry</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31</a:t>
            </a:fld>
            <a:endParaRPr lang="en-GB" altLang="nb-NO"/>
          </a:p>
        </p:txBody>
      </p:sp>
    </p:spTree>
    <p:extLst>
      <p:ext uri="{BB962C8B-B14F-4D97-AF65-F5344CB8AC3E}">
        <p14:creationId xmlns:p14="http://schemas.microsoft.com/office/powerpoint/2010/main" val="481635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sz="3200" dirty="0"/>
              <a:t>The OTO’s Suggested Pricing –</a:t>
            </a:r>
            <a:br>
              <a:rPr lang="en-GB" altLang="en-US" sz="3200" dirty="0"/>
            </a:br>
            <a:r>
              <a:rPr lang="en-GB" altLang="en-US" sz="3200" dirty="0"/>
              <a:t>the Cost Plus Method</a:t>
            </a:r>
            <a:endParaRPr lang="nb-NO" sz="3200" dirty="0"/>
          </a:p>
        </p:txBody>
      </p:sp>
      <p:sp>
        <p:nvSpPr>
          <p:cNvPr id="3" name="Plassholder for innhold 2"/>
          <p:cNvSpPr>
            <a:spLocks noGrp="1"/>
          </p:cNvSpPr>
          <p:nvPr>
            <p:ph idx="1"/>
          </p:nvPr>
        </p:nvSpPr>
        <p:spPr/>
        <p:txBody>
          <a:bodyPr/>
          <a:lstStyle/>
          <a:p>
            <a:pPr>
              <a:defRPr/>
            </a:pPr>
            <a:r>
              <a:rPr lang="en-GB" altLang="en-US" sz="1800" dirty="0">
                <a:solidFill>
                  <a:schemeClr val="bg2">
                    <a:lumMod val="10000"/>
                  </a:schemeClr>
                </a:solidFill>
              </a:rPr>
              <a:t>Basis: the captive’s reinsurance costs for Norwegian risks</a:t>
            </a:r>
          </a:p>
          <a:p>
            <a:pPr lvl="1">
              <a:defRPr/>
            </a:pPr>
            <a:r>
              <a:rPr lang="en-GB" altLang="en-US" sz="1800" dirty="0">
                <a:solidFill>
                  <a:schemeClr val="bg2">
                    <a:lumMod val="10000"/>
                  </a:schemeClr>
                </a:solidFill>
              </a:rPr>
              <a:t>Captives are buying reinsurance in the direct energy marked</a:t>
            </a:r>
          </a:p>
          <a:p>
            <a:pPr lvl="1">
              <a:defRPr/>
            </a:pPr>
            <a:r>
              <a:rPr lang="en-GB" altLang="en-US" sz="1800" dirty="0">
                <a:solidFill>
                  <a:schemeClr val="bg2">
                    <a:lumMod val="10000"/>
                  </a:schemeClr>
                </a:solidFill>
              </a:rPr>
              <a:t>World-wide package: premium for Norwegian risks determined on the basis of gross assets</a:t>
            </a:r>
          </a:p>
          <a:p>
            <a:pPr>
              <a:buNone/>
              <a:defRPr/>
            </a:pPr>
            <a:endParaRPr lang="en-GB" altLang="en-US" sz="1800" dirty="0">
              <a:solidFill>
                <a:schemeClr val="bg2">
                  <a:lumMod val="10000"/>
                </a:schemeClr>
              </a:solidFill>
            </a:endParaRPr>
          </a:p>
          <a:p>
            <a:pPr>
              <a:defRPr/>
            </a:pPr>
            <a:r>
              <a:rPr lang="en-GB" altLang="en-US" sz="1800" dirty="0">
                <a:solidFill>
                  <a:schemeClr val="bg2">
                    <a:lumMod val="10000"/>
                  </a:schemeClr>
                </a:solidFill>
              </a:rPr>
              <a:t>Adjustments are made for:</a:t>
            </a:r>
          </a:p>
          <a:p>
            <a:pPr lvl="1">
              <a:defRPr/>
            </a:pPr>
            <a:r>
              <a:rPr lang="en-GB" altLang="en-US" sz="1800" dirty="0">
                <a:solidFill>
                  <a:schemeClr val="bg2">
                    <a:lumMod val="10000"/>
                  </a:schemeClr>
                </a:solidFill>
              </a:rPr>
              <a:t>Retained risk in the captive</a:t>
            </a:r>
          </a:p>
          <a:p>
            <a:pPr lvl="1">
              <a:defRPr/>
            </a:pPr>
            <a:r>
              <a:rPr lang="en-GB" altLang="en-US" sz="1800" dirty="0">
                <a:solidFill>
                  <a:schemeClr val="bg2">
                    <a:lumMod val="10000"/>
                  </a:schemeClr>
                </a:solidFill>
              </a:rPr>
              <a:t>Differences in limits and/or conditions</a:t>
            </a:r>
          </a:p>
          <a:p>
            <a:pPr lvl="1">
              <a:buNone/>
              <a:defRPr/>
            </a:pPr>
            <a:endParaRPr lang="en-GB" altLang="en-US" sz="1800" dirty="0">
              <a:solidFill>
                <a:schemeClr val="bg2">
                  <a:lumMod val="10000"/>
                </a:schemeClr>
              </a:solidFill>
            </a:endParaRPr>
          </a:p>
          <a:p>
            <a:pPr>
              <a:defRPr/>
            </a:pPr>
            <a:r>
              <a:rPr lang="en-GB" altLang="en-US" sz="1800" dirty="0">
                <a:solidFill>
                  <a:schemeClr val="bg2">
                    <a:lumMod val="10000"/>
                  </a:schemeClr>
                </a:solidFill>
              </a:rPr>
              <a:t>Mark up for credit risk and administration costs</a:t>
            </a:r>
          </a:p>
          <a:p>
            <a:pPr marL="0" indent="0">
              <a:buNone/>
              <a:defRPr/>
            </a:pPr>
            <a:endParaRPr lang="en-GB" altLang="en-US" sz="1800" dirty="0">
              <a:solidFill>
                <a:schemeClr val="bg2">
                  <a:lumMod val="10000"/>
                </a:schemeClr>
              </a:solidFill>
            </a:endParaRPr>
          </a:p>
          <a:p>
            <a:pPr>
              <a:defRPr/>
            </a:pPr>
            <a:r>
              <a:rPr lang="en-GB" altLang="en-US" sz="1800" dirty="0">
                <a:solidFill>
                  <a:srgbClr val="FF0000"/>
                </a:solidFill>
              </a:rPr>
              <a:t>Conclusion: technical exercise, but fewer and less complicated adjustments? </a:t>
            </a:r>
            <a:r>
              <a:rPr lang="en-GB" altLang="en-US" sz="1800" dirty="0">
                <a:solidFill>
                  <a:schemeClr val="bg2">
                    <a:lumMod val="10000"/>
                  </a:schemeClr>
                </a:solidFill>
              </a:rPr>
              <a:t>Individual considerations must always be made when choosing</a:t>
            </a:r>
            <a:r>
              <a:rPr lang="nb-NO" altLang="en-US" sz="1800" dirty="0">
                <a:solidFill>
                  <a:schemeClr val="bg2">
                    <a:lumMod val="10000"/>
                  </a:schemeClr>
                </a:solidFill>
              </a:rPr>
              <a:t> </a:t>
            </a:r>
            <a:r>
              <a:rPr lang="en-GB" altLang="en-US" sz="1800" dirty="0">
                <a:solidFill>
                  <a:schemeClr val="bg2">
                    <a:lumMod val="10000"/>
                  </a:schemeClr>
                </a:solidFill>
              </a:rPr>
              <a:t>the pricing method</a:t>
            </a:r>
            <a:r>
              <a:rPr lang="nb-NO" altLang="en-US" sz="1800" dirty="0">
                <a:solidFill>
                  <a:schemeClr val="bg2">
                    <a:lumMod val="10000"/>
                  </a:schemeClr>
                </a:solidFill>
              </a:rPr>
              <a:t>!</a:t>
            </a:r>
            <a:endParaRPr lang="en-GB" altLang="en-US" sz="1800" dirty="0">
              <a:solidFill>
                <a:schemeClr val="bg2">
                  <a:lumMod val="10000"/>
                </a:schemeClr>
              </a:solidFill>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32</a:t>
            </a:fld>
            <a:endParaRPr lang="en-GB" altLang="nb-NO"/>
          </a:p>
        </p:txBody>
      </p:sp>
    </p:spTree>
    <p:extLst>
      <p:ext uri="{BB962C8B-B14F-4D97-AF65-F5344CB8AC3E}">
        <p14:creationId xmlns:p14="http://schemas.microsoft.com/office/powerpoint/2010/main" val="34771537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Court Rulings</a:t>
            </a:r>
            <a:endParaRPr lang="nb-NO" dirty="0"/>
          </a:p>
        </p:txBody>
      </p:sp>
      <p:sp>
        <p:nvSpPr>
          <p:cNvPr id="3" name="Plassholder for innhold 2"/>
          <p:cNvSpPr>
            <a:spLocks noGrp="1"/>
          </p:cNvSpPr>
          <p:nvPr>
            <p:ph idx="1"/>
          </p:nvPr>
        </p:nvSpPr>
        <p:spPr>
          <a:xfrm>
            <a:off x="685800" y="1772816"/>
            <a:ext cx="7773988" cy="4475584"/>
          </a:xfrm>
        </p:spPr>
        <p:txBody>
          <a:bodyPr/>
          <a:lstStyle/>
          <a:p>
            <a:pPr>
              <a:defRPr/>
            </a:pPr>
            <a:r>
              <a:rPr lang="en-GB" altLang="en-US" sz="1800" dirty="0">
                <a:solidFill>
                  <a:schemeClr val="bg2">
                    <a:lumMod val="10000"/>
                  </a:schemeClr>
                </a:solidFill>
              </a:rPr>
              <a:t>Several important issues have been discussed by the courts:</a:t>
            </a:r>
          </a:p>
          <a:p>
            <a:pPr lvl="1">
              <a:defRPr/>
            </a:pPr>
            <a:r>
              <a:rPr lang="en-GB" altLang="en-US" sz="1800" dirty="0">
                <a:solidFill>
                  <a:schemeClr val="bg2">
                    <a:lumMod val="10000"/>
                  </a:schemeClr>
                </a:solidFill>
              </a:rPr>
              <a:t>What is the correct basis of comparison? </a:t>
            </a:r>
          </a:p>
          <a:p>
            <a:pPr lvl="1">
              <a:defRPr/>
            </a:pPr>
            <a:r>
              <a:rPr lang="en-GB" altLang="en-US" sz="1800" dirty="0">
                <a:solidFill>
                  <a:schemeClr val="bg2">
                    <a:lumMod val="10000"/>
                  </a:schemeClr>
                </a:solidFill>
              </a:rPr>
              <a:t>Group benefits derived by the co-ordination of the placing of insurance's - where shall they be attributed?</a:t>
            </a:r>
          </a:p>
          <a:p>
            <a:pPr lvl="1">
              <a:defRPr/>
            </a:pPr>
            <a:r>
              <a:rPr lang="en-GB" altLang="en-US" sz="1800" dirty="0">
                <a:solidFill>
                  <a:schemeClr val="bg2">
                    <a:lumMod val="10000"/>
                  </a:schemeClr>
                </a:solidFill>
              </a:rPr>
              <a:t>Group benefits derived by the membership of OIL - where shall they be attributed?</a:t>
            </a:r>
          </a:p>
          <a:p>
            <a:pPr lvl="1">
              <a:defRPr/>
            </a:pPr>
            <a:r>
              <a:rPr lang="en-GB" altLang="en-US" sz="1800" dirty="0">
                <a:solidFill>
                  <a:schemeClr val="bg2">
                    <a:lumMod val="10000"/>
                  </a:schemeClr>
                </a:solidFill>
              </a:rPr>
              <a:t>Use of the cost plus method </a:t>
            </a:r>
          </a:p>
          <a:p>
            <a:pPr>
              <a:buNone/>
              <a:defRPr/>
            </a:pPr>
            <a:endParaRPr lang="en-GB" altLang="en-US" sz="1800" dirty="0"/>
          </a:p>
          <a:p>
            <a:pPr>
              <a:defRPr/>
            </a:pPr>
            <a:r>
              <a:rPr lang="nb-NO" altLang="en-US" sz="1800" dirty="0">
                <a:solidFill>
                  <a:schemeClr val="bg2">
                    <a:lumMod val="10000"/>
                  </a:schemeClr>
                </a:solidFill>
              </a:rPr>
              <a:t>The </a:t>
            </a:r>
            <a:r>
              <a:rPr lang="en-GB" altLang="en-US" sz="1800" dirty="0" err="1">
                <a:solidFill>
                  <a:schemeClr val="bg2">
                    <a:lumMod val="10000"/>
                  </a:schemeClr>
                </a:solidFill>
              </a:rPr>
              <a:t>Fina</a:t>
            </a:r>
            <a:r>
              <a:rPr lang="en-GB" altLang="en-US" sz="1800" dirty="0">
                <a:solidFill>
                  <a:schemeClr val="bg2">
                    <a:lumMod val="10000"/>
                  </a:schemeClr>
                </a:solidFill>
              </a:rPr>
              <a:t> case: the Court of Appeal’s ruling of 18.02.2003:</a:t>
            </a:r>
          </a:p>
          <a:p>
            <a:pPr lvl="1">
              <a:defRPr/>
            </a:pPr>
            <a:r>
              <a:rPr lang="en-GB" altLang="en-US" sz="1800" dirty="0">
                <a:solidFill>
                  <a:schemeClr val="bg2">
                    <a:lumMod val="10000"/>
                  </a:schemeClr>
                </a:solidFill>
              </a:rPr>
              <a:t>The tax authorities considered the premiums which </a:t>
            </a:r>
            <a:r>
              <a:rPr lang="en-GB" altLang="en-US" sz="1800" dirty="0" err="1">
                <a:solidFill>
                  <a:schemeClr val="bg2">
                    <a:lumMod val="10000"/>
                  </a:schemeClr>
                </a:solidFill>
              </a:rPr>
              <a:t>Fina</a:t>
            </a:r>
            <a:r>
              <a:rPr lang="en-GB" altLang="en-US" sz="1800" dirty="0">
                <a:solidFill>
                  <a:schemeClr val="bg2">
                    <a:lumMod val="10000"/>
                  </a:schemeClr>
                </a:solidFill>
              </a:rPr>
              <a:t> Norway had paid to the group captive to be higher than the arm's length price</a:t>
            </a:r>
          </a:p>
          <a:p>
            <a:pPr lvl="1">
              <a:defRPr/>
            </a:pPr>
            <a:r>
              <a:rPr lang="en-GB" altLang="en-US" sz="1800" dirty="0">
                <a:solidFill>
                  <a:schemeClr val="bg2">
                    <a:lumMod val="10000"/>
                  </a:schemeClr>
                </a:solidFill>
              </a:rPr>
              <a:t>The captive reinsured most of it’s risks in OIL</a:t>
            </a:r>
          </a:p>
          <a:p>
            <a:pPr lvl="1">
              <a:defRPr/>
            </a:pPr>
            <a:r>
              <a:rPr lang="en-GB" altLang="en-US" sz="1800" dirty="0">
                <a:solidFill>
                  <a:schemeClr val="bg2">
                    <a:lumMod val="10000"/>
                  </a:schemeClr>
                </a:solidFill>
              </a:rPr>
              <a:t>The captive’s risk retention was limited and easy to define</a:t>
            </a:r>
          </a:p>
          <a:p>
            <a:pPr lvl="1">
              <a:defRPr/>
            </a:pPr>
            <a:r>
              <a:rPr lang="en-GB" altLang="en-US" sz="1800" dirty="0">
                <a:solidFill>
                  <a:schemeClr val="bg2">
                    <a:lumMod val="10000"/>
                  </a:schemeClr>
                </a:solidFill>
              </a:rPr>
              <a:t>The crucial disputed point: which pricing method should</a:t>
            </a:r>
            <a:r>
              <a:rPr lang="nb-NO" altLang="en-US" sz="1800" dirty="0">
                <a:solidFill>
                  <a:schemeClr val="bg2">
                    <a:lumMod val="10000"/>
                  </a:schemeClr>
                </a:solidFill>
              </a:rPr>
              <a:t> be used?</a:t>
            </a:r>
            <a:endParaRPr lang="en-GB" altLang="en-US" sz="1800" dirty="0">
              <a:solidFill>
                <a:schemeClr val="bg2">
                  <a:lumMod val="10000"/>
                </a:schemeClr>
              </a:solidFill>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33</a:t>
            </a:fld>
            <a:endParaRPr lang="en-GB" altLang="nb-NO"/>
          </a:p>
        </p:txBody>
      </p:sp>
    </p:spTree>
    <p:extLst>
      <p:ext uri="{BB962C8B-B14F-4D97-AF65-F5344CB8AC3E}">
        <p14:creationId xmlns:p14="http://schemas.microsoft.com/office/powerpoint/2010/main" val="24519812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Court Rulings – the </a:t>
            </a:r>
            <a:r>
              <a:rPr lang="en-GB" altLang="en-US" dirty="0" err="1"/>
              <a:t>Fina</a:t>
            </a:r>
            <a:r>
              <a:rPr lang="en-GB" altLang="en-US" dirty="0"/>
              <a:t> Case</a:t>
            </a:r>
            <a:endParaRPr lang="nb-NO" dirty="0"/>
          </a:p>
        </p:txBody>
      </p:sp>
      <p:sp>
        <p:nvSpPr>
          <p:cNvPr id="3" name="Plassholder for innhold 2"/>
          <p:cNvSpPr>
            <a:spLocks noGrp="1"/>
          </p:cNvSpPr>
          <p:nvPr>
            <p:ph idx="1"/>
          </p:nvPr>
        </p:nvSpPr>
        <p:spPr/>
        <p:txBody>
          <a:bodyPr/>
          <a:lstStyle/>
          <a:p>
            <a:pPr>
              <a:defRPr/>
            </a:pPr>
            <a:r>
              <a:rPr lang="en-GB" altLang="en-US" dirty="0">
                <a:solidFill>
                  <a:schemeClr val="bg2">
                    <a:lumMod val="10000"/>
                  </a:schemeClr>
                </a:solidFill>
              </a:rPr>
              <a:t>The Court of Appeal (like the District Court) found that the cost-plus method, where one focused on the captive's costs for reinsurance etc., was the best suited method to establish an arm’s length premium in the </a:t>
            </a:r>
            <a:r>
              <a:rPr lang="en-GB" altLang="en-US" dirty="0" err="1">
                <a:solidFill>
                  <a:schemeClr val="bg2">
                    <a:lumMod val="10000"/>
                  </a:schemeClr>
                </a:solidFill>
              </a:rPr>
              <a:t>Fina</a:t>
            </a:r>
            <a:r>
              <a:rPr lang="en-GB" altLang="en-US" dirty="0">
                <a:solidFill>
                  <a:schemeClr val="bg2">
                    <a:lumMod val="10000"/>
                  </a:schemeClr>
                </a:solidFill>
              </a:rPr>
              <a:t> Case.</a:t>
            </a:r>
          </a:p>
          <a:p>
            <a:pPr>
              <a:defRPr/>
            </a:pPr>
            <a:endParaRPr lang="en-GB" altLang="en-US" dirty="0"/>
          </a:p>
          <a:p>
            <a:pPr>
              <a:defRPr/>
            </a:pPr>
            <a:r>
              <a:rPr lang="en-GB" altLang="en-US" dirty="0">
                <a:solidFill>
                  <a:schemeClr val="bg2">
                    <a:lumMod val="10000"/>
                  </a:schemeClr>
                </a:solidFill>
              </a:rPr>
              <a:t>The specific cost plus calculations indicated that </a:t>
            </a:r>
            <a:r>
              <a:rPr lang="en-GB" altLang="en-US" dirty="0" err="1">
                <a:solidFill>
                  <a:schemeClr val="bg2">
                    <a:lumMod val="10000"/>
                  </a:schemeClr>
                </a:solidFill>
              </a:rPr>
              <a:t>Fina</a:t>
            </a:r>
            <a:r>
              <a:rPr lang="en-GB" altLang="en-US" dirty="0">
                <a:solidFill>
                  <a:schemeClr val="bg2">
                    <a:lumMod val="10000"/>
                  </a:schemeClr>
                </a:solidFill>
              </a:rPr>
              <a:t> Norway’s insurance premiums were overpriced</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34</a:t>
            </a:fld>
            <a:endParaRPr lang="en-GB" altLang="nb-NO"/>
          </a:p>
        </p:txBody>
      </p:sp>
    </p:spTree>
    <p:extLst>
      <p:ext uri="{BB962C8B-B14F-4D97-AF65-F5344CB8AC3E}">
        <p14:creationId xmlns:p14="http://schemas.microsoft.com/office/powerpoint/2010/main" val="20758169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t>Court Rulings – the </a:t>
            </a:r>
            <a:r>
              <a:rPr lang="en-GB" altLang="en-US" dirty="0" err="1"/>
              <a:t>Fina</a:t>
            </a:r>
            <a:r>
              <a:rPr lang="en-GB" altLang="en-US" dirty="0"/>
              <a:t> Case</a:t>
            </a:r>
            <a:endParaRPr lang="nb-NO" dirty="0"/>
          </a:p>
        </p:txBody>
      </p:sp>
      <p:sp>
        <p:nvSpPr>
          <p:cNvPr id="3" name="Plassholder for innhold 2"/>
          <p:cNvSpPr>
            <a:spLocks noGrp="1"/>
          </p:cNvSpPr>
          <p:nvPr>
            <p:ph idx="1"/>
          </p:nvPr>
        </p:nvSpPr>
        <p:spPr/>
        <p:txBody>
          <a:bodyPr/>
          <a:lstStyle/>
          <a:p>
            <a:pPr>
              <a:lnSpc>
                <a:spcPct val="90000"/>
              </a:lnSpc>
              <a:defRPr/>
            </a:pPr>
            <a:r>
              <a:rPr lang="en-GB" altLang="en-US" sz="1600" u="sng" dirty="0">
                <a:solidFill>
                  <a:schemeClr val="bg2">
                    <a:lumMod val="10000"/>
                  </a:schemeClr>
                </a:solidFill>
              </a:rPr>
              <a:t>Group benefits</a:t>
            </a:r>
            <a:r>
              <a:rPr lang="en-GB" altLang="en-US" sz="1600" dirty="0">
                <a:solidFill>
                  <a:schemeClr val="bg2">
                    <a:lumMod val="10000"/>
                  </a:schemeClr>
                </a:solidFill>
              </a:rPr>
              <a:t>: “When </a:t>
            </a:r>
            <a:r>
              <a:rPr lang="en-GB" altLang="en-US" sz="1600" dirty="0" err="1">
                <a:solidFill>
                  <a:schemeClr val="bg2">
                    <a:lumMod val="10000"/>
                  </a:schemeClr>
                </a:solidFill>
              </a:rPr>
              <a:t>Fina</a:t>
            </a:r>
            <a:r>
              <a:rPr lang="en-GB" altLang="en-US" sz="1600" dirty="0">
                <a:solidFill>
                  <a:schemeClr val="bg2">
                    <a:lumMod val="10000"/>
                  </a:schemeClr>
                </a:solidFill>
              </a:rPr>
              <a:t> (Norway) has chosen to insure in a captive and thereby co-ordinated its risks with other risks in the group in order to obtain lower insurance costs, parts of these reduced costs will have to be allocated to </a:t>
            </a:r>
            <a:r>
              <a:rPr lang="en-GB" altLang="en-US" sz="1600" dirty="0" err="1">
                <a:solidFill>
                  <a:schemeClr val="bg2">
                    <a:lumMod val="10000"/>
                  </a:schemeClr>
                </a:solidFill>
              </a:rPr>
              <a:t>Fina's</a:t>
            </a:r>
            <a:r>
              <a:rPr lang="en-GB" altLang="en-US" sz="1600" dirty="0">
                <a:solidFill>
                  <a:schemeClr val="bg2">
                    <a:lumMod val="10000"/>
                  </a:schemeClr>
                </a:solidFill>
              </a:rPr>
              <a:t> risks.”</a:t>
            </a:r>
          </a:p>
          <a:p>
            <a:pPr>
              <a:lnSpc>
                <a:spcPct val="90000"/>
              </a:lnSpc>
              <a:defRPr/>
            </a:pPr>
            <a:endParaRPr lang="en-GB" altLang="en-US" sz="1600" dirty="0">
              <a:solidFill>
                <a:schemeClr val="bg2">
                  <a:lumMod val="10000"/>
                </a:schemeClr>
              </a:solidFill>
            </a:endParaRPr>
          </a:p>
          <a:p>
            <a:pPr>
              <a:lnSpc>
                <a:spcPct val="90000"/>
              </a:lnSpc>
              <a:defRPr/>
            </a:pPr>
            <a:r>
              <a:rPr lang="en-GB" altLang="en-US" sz="1600" dirty="0">
                <a:solidFill>
                  <a:srgbClr val="FF0000"/>
                </a:solidFill>
              </a:rPr>
              <a:t>It was not correct to ask what </a:t>
            </a:r>
            <a:r>
              <a:rPr lang="en-GB" altLang="en-US" sz="1600" dirty="0" err="1">
                <a:solidFill>
                  <a:srgbClr val="FF0000"/>
                </a:solidFill>
              </a:rPr>
              <a:t>Fina</a:t>
            </a:r>
            <a:r>
              <a:rPr lang="en-GB" altLang="en-US" sz="1600" dirty="0">
                <a:solidFill>
                  <a:srgbClr val="FF0000"/>
                </a:solidFill>
              </a:rPr>
              <a:t> (Norway) would have paid if the company had insured itself </a:t>
            </a:r>
            <a:r>
              <a:rPr lang="en-GB" altLang="en-US" sz="1600" u="sng" dirty="0">
                <a:solidFill>
                  <a:srgbClr val="FF0000"/>
                </a:solidFill>
              </a:rPr>
              <a:t>alone </a:t>
            </a:r>
            <a:r>
              <a:rPr lang="en-GB" altLang="en-US" sz="1600" dirty="0">
                <a:solidFill>
                  <a:srgbClr val="FF0000"/>
                </a:solidFill>
              </a:rPr>
              <a:t>without co-ordinating its insurances with the other companies/subsidiaries in the group. </a:t>
            </a:r>
          </a:p>
          <a:p>
            <a:pPr>
              <a:lnSpc>
                <a:spcPct val="90000"/>
              </a:lnSpc>
              <a:buNone/>
              <a:defRPr/>
            </a:pPr>
            <a:endParaRPr lang="en-GB" altLang="en-US" sz="1600" dirty="0">
              <a:solidFill>
                <a:schemeClr val="bg2">
                  <a:lumMod val="10000"/>
                </a:schemeClr>
              </a:solidFill>
            </a:endParaRPr>
          </a:p>
          <a:p>
            <a:pPr>
              <a:lnSpc>
                <a:spcPct val="90000"/>
              </a:lnSpc>
              <a:defRPr/>
            </a:pPr>
            <a:r>
              <a:rPr lang="en-GB" altLang="en-US" sz="1600" u="sng" dirty="0">
                <a:solidFill>
                  <a:schemeClr val="bg2">
                    <a:lumMod val="10000"/>
                  </a:schemeClr>
                </a:solidFill>
              </a:rPr>
              <a:t>OIL benefits</a:t>
            </a:r>
            <a:r>
              <a:rPr lang="en-GB" altLang="en-US" sz="1600" dirty="0">
                <a:solidFill>
                  <a:schemeClr val="bg2">
                    <a:lumMod val="10000"/>
                  </a:schemeClr>
                </a:solidFill>
              </a:rPr>
              <a:t>: “It was not necessary to go through Brittany in order to buy the policy in OIL. It does not then seem reasonable that the whole benefit of the cheap insurance in OIL shall be attributed to Brittany</a:t>
            </a:r>
            <a:r>
              <a:rPr lang="nb-NO" altLang="en-US" sz="1600" dirty="0">
                <a:solidFill>
                  <a:schemeClr val="bg2">
                    <a:lumMod val="10000"/>
                  </a:schemeClr>
                </a:solidFill>
              </a:rPr>
              <a:t>.</a:t>
            </a:r>
            <a:r>
              <a:rPr lang="en-US" altLang="en-US" sz="1600" dirty="0">
                <a:solidFill>
                  <a:schemeClr val="bg2">
                    <a:lumMod val="10000"/>
                  </a:schemeClr>
                </a:solidFill>
              </a:rPr>
              <a:t>”</a:t>
            </a:r>
          </a:p>
          <a:p>
            <a:pPr>
              <a:lnSpc>
                <a:spcPct val="90000"/>
              </a:lnSpc>
              <a:defRPr/>
            </a:pPr>
            <a:endParaRPr lang="en-US" altLang="en-US" sz="1600" dirty="0">
              <a:solidFill>
                <a:schemeClr val="bg2">
                  <a:lumMod val="10000"/>
                </a:schemeClr>
              </a:solidFill>
            </a:endParaRPr>
          </a:p>
          <a:p>
            <a:pPr>
              <a:lnSpc>
                <a:spcPct val="90000"/>
              </a:lnSpc>
              <a:defRPr/>
            </a:pPr>
            <a:r>
              <a:rPr lang="en-US" altLang="en-US" sz="1600" dirty="0">
                <a:solidFill>
                  <a:srgbClr val="FF0000"/>
                </a:solidFill>
              </a:rPr>
              <a:t>T</a:t>
            </a:r>
            <a:r>
              <a:rPr lang="en-GB" altLang="en-US" sz="1600" dirty="0">
                <a:solidFill>
                  <a:srgbClr val="FF0000"/>
                </a:solidFill>
              </a:rPr>
              <a:t>he benefit of OIL membership should be attributed the operating companies</a:t>
            </a:r>
            <a:endParaRPr lang="en-US" altLang="en-US" sz="1600" dirty="0">
              <a:solidFill>
                <a:srgbClr val="FF0000"/>
              </a:solidFill>
            </a:endParaRPr>
          </a:p>
          <a:p>
            <a:pPr>
              <a:lnSpc>
                <a:spcPct val="90000"/>
              </a:lnSpc>
              <a:defRPr/>
            </a:pPr>
            <a:endParaRPr lang="en-US" altLang="en-US" sz="1600" dirty="0">
              <a:solidFill>
                <a:srgbClr val="FF0000"/>
              </a:solidFill>
            </a:endParaRPr>
          </a:p>
          <a:p>
            <a:pPr>
              <a:lnSpc>
                <a:spcPct val="90000"/>
              </a:lnSpc>
              <a:defRPr/>
            </a:pPr>
            <a:r>
              <a:rPr lang="en-GB" altLang="en-US" sz="1600" u="sng" dirty="0">
                <a:solidFill>
                  <a:schemeClr val="bg2">
                    <a:lumMod val="10000"/>
                  </a:schemeClr>
                </a:solidFill>
              </a:rPr>
              <a:t>Conclusion</a:t>
            </a:r>
            <a:r>
              <a:rPr lang="en-GB" altLang="en-US" sz="1600" dirty="0">
                <a:solidFill>
                  <a:schemeClr val="bg2">
                    <a:lumMod val="10000"/>
                  </a:schemeClr>
                </a:solidFill>
              </a:rPr>
              <a:t>: When establishing an arm’s length premium one have to take into consideration the possibility for benefits of the captive’s co-ordination of the subsidiaries’ policies and also the benefit of captive’s reinsurance in OIL. </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35</a:t>
            </a:fld>
            <a:endParaRPr lang="en-GB" altLang="nb-NO"/>
          </a:p>
        </p:txBody>
      </p:sp>
    </p:spTree>
    <p:extLst>
      <p:ext uri="{BB962C8B-B14F-4D97-AF65-F5344CB8AC3E}">
        <p14:creationId xmlns:p14="http://schemas.microsoft.com/office/powerpoint/2010/main" val="3369324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solidFill>
                  <a:schemeClr val="bg2">
                    <a:lumMod val="10000"/>
                  </a:schemeClr>
                </a:solidFill>
              </a:rPr>
              <a:t>Other relevant court rulings</a:t>
            </a:r>
            <a:endParaRPr lang="nb-NO" dirty="0"/>
          </a:p>
        </p:txBody>
      </p:sp>
      <p:sp>
        <p:nvSpPr>
          <p:cNvPr id="3" name="Plassholder for innhold 2"/>
          <p:cNvSpPr>
            <a:spLocks noGrp="1"/>
          </p:cNvSpPr>
          <p:nvPr>
            <p:ph idx="1"/>
          </p:nvPr>
        </p:nvSpPr>
        <p:spPr/>
        <p:txBody>
          <a:bodyPr/>
          <a:lstStyle/>
          <a:p>
            <a:pPr>
              <a:defRPr/>
            </a:pPr>
            <a:r>
              <a:rPr lang="en-GB" altLang="en-US" sz="2000" dirty="0">
                <a:solidFill>
                  <a:schemeClr val="bg2">
                    <a:lumMod val="10000"/>
                  </a:schemeClr>
                </a:solidFill>
              </a:rPr>
              <a:t>The </a:t>
            </a:r>
            <a:r>
              <a:rPr lang="en-GB" altLang="en-US" sz="2000" dirty="0" err="1">
                <a:solidFill>
                  <a:schemeClr val="bg2">
                    <a:lumMod val="10000"/>
                  </a:schemeClr>
                </a:solidFill>
              </a:rPr>
              <a:t>Agip</a:t>
            </a:r>
            <a:r>
              <a:rPr lang="en-GB" altLang="en-US" sz="2000" dirty="0">
                <a:solidFill>
                  <a:schemeClr val="bg2">
                    <a:lumMod val="10000"/>
                  </a:schemeClr>
                </a:solidFill>
              </a:rPr>
              <a:t> case – ruling of 11.10.2001 (Supreme Court)</a:t>
            </a:r>
          </a:p>
          <a:p>
            <a:pPr lvl="1">
              <a:defRPr/>
            </a:pPr>
            <a:r>
              <a:rPr lang="en-GB" altLang="en-US" sz="1600" dirty="0">
                <a:solidFill>
                  <a:schemeClr val="bg2">
                    <a:lumMod val="10000"/>
                  </a:schemeClr>
                </a:solidFill>
              </a:rPr>
              <a:t>What is a useable CUP? </a:t>
            </a:r>
          </a:p>
          <a:p>
            <a:pPr lvl="1">
              <a:defRPr/>
            </a:pPr>
            <a:r>
              <a:rPr lang="en-GB" altLang="en-US" sz="1600" dirty="0">
                <a:solidFill>
                  <a:schemeClr val="bg2">
                    <a:lumMod val="10000"/>
                  </a:schemeClr>
                </a:solidFill>
              </a:rPr>
              <a:t>No comparable market rates available – comparison made with (controlled) rates of companies participating at the same field. </a:t>
            </a:r>
            <a:endParaRPr lang="en-GB" altLang="en-US" sz="1600" dirty="0" smtClean="0">
              <a:solidFill>
                <a:schemeClr val="bg2">
                  <a:lumMod val="10000"/>
                </a:schemeClr>
              </a:solidFill>
            </a:endParaRPr>
          </a:p>
          <a:p>
            <a:pPr lvl="1">
              <a:defRPr/>
            </a:pPr>
            <a:endParaRPr lang="en-GB" altLang="en-US" sz="1600" dirty="0">
              <a:solidFill>
                <a:schemeClr val="bg2">
                  <a:lumMod val="10000"/>
                </a:schemeClr>
              </a:solidFill>
            </a:endParaRPr>
          </a:p>
          <a:p>
            <a:pPr marL="457200" lvl="1" indent="0">
              <a:buNone/>
              <a:defRPr/>
            </a:pPr>
            <a:endParaRPr lang="en-GB" altLang="en-US" sz="1600" dirty="0">
              <a:solidFill>
                <a:schemeClr val="bg2">
                  <a:lumMod val="10000"/>
                </a:schemeClr>
              </a:solidFill>
            </a:endParaRPr>
          </a:p>
          <a:p>
            <a:pPr marL="449263" lvl="1" indent="0">
              <a:buNone/>
              <a:defRPr/>
            </a:pPr>
            <a:endParaRPr lang="en-GB" altLang="en-US" sz="1600" dirty="0"/>
          </a:p>
          <a:p>
            <a:pPr>
              <a:defRPr/>
            </a:pPr>
            <a:r>
              <a:rPr lang="en-GB" altLang="en-US" sz="2000" dirty="0">
                <a:solidFill>
                  <a:schemeClr val="bg2">
                    <a:lumMod val="10000"/>
                  </a:schemeClr>
                </a:solidFill>
              </a:rPr>
              <a:t>The Hydro case – ruling of 26.11.2007 (Court of Appeal)</a:t>
            </a:r>
          </a:p>
          <a:p>
            <a:pPr lvl="1">
              <a:defRPr/>
            </a:pPr>
            <a:r>
              <a:rPr lang="en-GB" altLang="en-US" sz="1600" dirty="0">
                <a:solidFill>
                  <a:schemeClr val="bg2">
                    <a:lumMod val="10000"/>
                  </a:schemeClr>
                </a:solidFill>
              </a:rPr>
              <a:t>OIL membership is an advantage which should be allocated the operating company. </a:t>
            </a:r>
          </a:p>
          <a:p>
            <a:pPr lvl="1">
              <a:defRPr/>
            </a:pPr>
            <a:r>
              <a:rPr lang="en-GB" altLang="en-US" sz="1600" dirty="0">
                <a:solidFill>
                  <a:schemeClr val="bg2">
                    <a:lumMod val="10000"/>
                  </a:schemeClr>
                </a:solidFill>
              </a:rPr>
              <a:t>The CUP method is not preferable in such cases as there are more major adjustments to be made compared to the cost plus method.</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36</a:t>
            </a:fld>
            <a:endParaRPr lang="en-GB" altLang="nb-NO"/>
          </a:p>
        </p:txBody>
      </p:sp>
    </p:spTree>
    <p:extLst>
      <p:ext uri="{BB962C8B-B14F-4D97-AF65-F5344CB8AC3E}">
        <p14:creationId xmlns:p14="http://schemas.microsoft.com/office/powerpoint/2010/main" val="20658394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nb-NO" altLang="nb-NO" dirty="0">
                <a:ea typeface="ＭＳ Ｐゴシック" pitchFamily="34" charset="-128"/>
              </a:rPr>
              <a:t>Transfer </a:t>
            </a:r>
            <a:r>
              <a:rPr lang="nb-NO" altLang="nb-NO" dirty="0" err="1">
                <a:ea typeface="ＭＳ Ｐゴシック" pitchFamily="34" charset="-128"/>
              </a:rPr>
              <a:t>Pricing</a:t>
            </a:r>
            <a:r>
              <a:rPr lang="nb-NO" altLang="nb-NO" dirty="0">
                <a:ea typeface="ＭＳ Ｐゴシック" pitchFamily="34" charset="-128"/>
              </a:rPr>
              <a:t> – </a:t>
            </a:r>
            <a:r>
              <a:rPr lang="nb-NO" altLang="nb-NO" dirty="0" err="1">
                <a:ea typeface="ＭＳ Ｐゴシック" pitchFamily="34" charset="-128"/>
              </a:rPr>
              <a:t>Intangibles</a:t>
            </a:r>
            <a:endParaRPr lang="nb-NO" dirty="0"/>
          </a:p>
        </p:txBody>
      </p:sp>
      <p:sp>
        <p:nvSpPr>
          <p:cNvPr id="3" name="Plassholder for innhold 2"/>
          <p:cNvSpPr>
            <a:spLocks noGrp="1"/>
          </p:cNvSpPr>
          <p:nvPr>
            <p:ph idx="1"/>
          </p:nvPr>
        </p:nvSpPr>
        <p:spPr>
          <a:xfrm>
            <a:off x="685800" y="2060848"/>
            <a:ext cx="7773988" cy="4187552"/>
          </a:xfrm>
        </p:spPr>
        <p:txBody>
          <a:bodyPr/>
          <a:lstStyle/>
          <a:p>
            <a:pPr>
              <a:defRPr/>
            </a:pPr>
            <a:r>
              <a:rPr lang="nb-NO" sz="2000" dirty="0"/>
              <a:t>The OECDs </a:t>
            </a:r>
            <a:r>
              <a:rPr lang="nb-NO" sz="2000" dirty="0" err="1"/>
              <a:t>definition</a:t>
            </a:r>
            <a:r>
              <a:rPr lang="nb-NO" sz="2000" dirty="0"/>
              <a:t> </a:t>
            </a:r>
            <a:r>
              <a:rPr lang="nb-NO" sz="2000" dirty="0" err="1"/>
              <a:t>of</a:t>
            </a:r>
            <a:r>
              <a:rPr lang="nb-NO" sz="2000" dirty="0"/>
              <a:t> an </a:t>
            </a:r>
            <a:r>
              <a:rPr lang="nb-NO" sz="2000" dirty="0" err="1"/>
              <a:t>intangible</a:t>
            </a:r>
            <a:r>
              <a:rPr lang="nb-NO" sz="2000" dirty="0"/>
              <a:t> </a:t>
            </a:r>
            <a:r>
              <a:rPr lang="nb-NO" sz="2000" dirty="0" err="1"/>
              <a:t>asset</a:t>
            </a:r>
            <a:r>
              <a:rPr lang="nb-NO" sz="2000" dirty="0"/>
              <a:t> for transfer </a:t>
            </a:r>
            <a:r>
              <a:rPr lang="nb-NO" sz="2000" dirty="0" err="1"/>
              <a:t>pricing</a:t>
            </a:r>
            <a:r>
              <a:rPr lang="nb-NO" sz="2000" dirty="0"/>
              <a:t> purposes:</a:t>
            </a:r>
          </a:p>
          <a:p>
            <a:pPr marL="0" indent="0">
              <a:buFontTx/>
              <a:buNone/>
              <a:defRPr/>
            </a:pPr>
            <a:r>
              <a:rPr lang="nb-NO" sz="2000" dirty="0"/>
              <a:t> </a:t>
            </a:r>
          </a:p>
          <a:p>
            <a:pPr lvl="1">
              <a:defRPr/>
            </a:pPr>
            <a:r>
              <a:rPr lang="en-US" sz="2000" i="1" dirty="0"/>
              <a:t>... something which is not</a:t>
            </a:r>
            <a:r>
              <a:rPr lang="nb-NO" sz="2000" dirty="0"/>
              <a:t> </a:t>
            </a:r>
            <a:r>
              <a:rPr lang="en-US" sz="2000" i="1" dirty="0"/>
              <a:t>a physical asset or a financial asset,</a:t>
            </a:r>
            <a:r>
              <a:rPr lang="nb-NO" sz="2000" dirty="0"/>
              <a:t> </a:t>
            </a:r>
            <a:r>
              <a:rPr lang="en-US" sz="2000" i="1" dirty="0"/>
              <a:t>and which is capable of being owned or controlled for use in commercial</a:t>
            </a:r>
            <a:r>
              <a:rPr lang="nb-NO" sz="2000" dirty="0"/>
              <a:t> </a:t>
            </a:r>
            <a:r>
              <a:rPr lang="en-US" sz="2000" i="1" dirty="0"/>
              <a:t>activities and whose use or transfer</a:t>
            </a:r>
            <a:r>
              <a:rPr lang="nb-NO" sz="2000" dirty="0"/>
              <a:t> </a:t>
            </a:r>
            <a:r>
              <a:rPr lang="en-US" sz="2000" i="1" dirty="0"/>
              <a:t>would be compensated had it</a:t>
            </a:r>
            <a:r>
              <a:rPr lang="nb-NO" sz="2000" dirty="0"/>
              <a:t> </a:t>
            </a:r>
            <a:r>
              <a:rPr lang="en-US" sz="2000" i="1" dirty="0"/>
              <a:t>occurred in a transaction between</a:t>
            </a:r>
            <a:r>
              <a:rPr lang="nb-NO" sz="2000" dirty="0"/>
              <a:t> </a:t>
            </a:r>
            <a:r>
              <a:rPr lang="en-US" sz="2000" i="1" dirty="0"/>
              <a:t>independent parties in comparable</a:t>
            </a:r>
            <a:r>
              <a:rPr lang="nb-NO" sz="2000" dirty="0"/>
              <a:t> </a:t>
            </a:r>
            <a:r>
              <a:rPr lang="en-US" sz="2000" i="1" dirty="0"/>
              <a:t>circumstances.</a:t>
            </a:r>
          </a:p>
          <a:p>
            <a:pPr lvl="1">
              <a:defRPr/>
            </a:pPr>
            <a:endParaRPr lang="en-US" sz="2000" i="1" dirty="0"/>
          </a:p>
          <a:p>
            <a:pPr lvl="1">
              <a:defRPr/>
            </a:pPr>
            <a:r>
              <a:rPr lang="en-US" sz="2000" dirty="0"/>
              <a:t>literally meaning assets that cannot be touched (non-physical)</a:t>
            </a:r>
          </a:p>
          <a:p>
            <a:pPr lvl="1">
              <a:defRPr/>
            </a:pPr>
            <a:r>
              <a:rPr lang="en-US" sz="2000" dirty="0"/>
              <a:t>intellectual property, no legal definition</a:t>
            </a:r>
          </a:p>
          <a:p>
            <a:pPr lvl="1">
              <a:defRPr/>
            </a:pPr>
            <a:r>
              <a:rPr lang="en-US" sz="2000" dirty="0"/>
              <a:t>excluding financial assets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37</a:t>
            </a:fld>
            <a:endParaRPr lang="en-GB" altLang="nb-NO"/>
          </a:p>
        </p:txBody>
      </p:sp>
    </p:spTree>
    <p:extLst>
      <p:ext uri="{BB962C8B-B14F-4D97-AF65-F5344CB8AC3E}">
        <p14:creationId xmlns:p14="http://schemas.microsoft.com/office/powerpoint/2010/main" val="14670852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Different Types of Intangibles</a:t>
            </a:r>
            <a:endParaRPr lang="nb-NO" dirty="0"/>
          </a:p>
        </p:txBody>
      </p:sp>
      <p:sp>
        <p:nvSpPr>
          <p:cNvPr id="3" name="Plassholder for innhold 2"/>
          <p:cNvSpPr>
            <a:spLocks noGrp="1"/>
          </p:cNvSpPr>
          <p:nvPr>
            <p:ph idx="1"/>
          </p:nvPr>
        </p:nvSpPr>
        <p:spPr/>
        <p:txBody>
          <a:bodyPr/>
          <a:lstStyle/>
          <a:p>
            <a:pPr>
              <a:defRPr/>
            </a:pPr>
            <a:r>
              <a:rPr lang="en-US" sz="1800" dirty="0"/>
              <a:t>“Trade intangibles”</a:t>
            </a:r>
          </a:p>
          <a:p>
            <a:pPr lvl="1">
              <a:defRPr/>
            </a:pPr>
            <a:r>
              <a:rPr lang="en-US" sz="1800" dirty="0"/>
              <a:t>Know-how related to the production of goods and the provisions of services</a:t>
            </a:r>
          </a:p>
          <a:p>
            <a:pPr lvl="1">
              <a:defRPr/>
            </a:pPr>
            <a:r>
              <a:rPr lang="en-US" sz="1800" dirty="0"/>
              <a:t>Typically developed through R&amp;D </a:t>
            </a:r>
            <a:r>
              <a:rPr lang="en-US" sz="1800" dirty="0">
                <a:sym typeface="Wingdings" panose="05000000000000000000" pitchFamily="2" charset="2"/>
              </a:rPr>
              <a:t>patents, trade secrets, etc.</a:t>
            </a:r>
          </a:p>
          <a:p>
            <a:pPr lvl="1">
              <a:defRPr/>
            </a:pPr>
            <a:r>
              <a:rPr lang="en-US" sz="1800" dirty="0"/>
              <a:t>Licenses</a:t>
            </a:r>
          </a:p>
          <a:p>
            <a:pPr lvl="1">
              <a:defRPr/>
            </a:pPr>
            <a:r>
              <a:rPr lang="en-US" sz="1800" dirty="0"/>
              <a:t>General goodwill</a:t>
            </a:r>
          </a:p>
          <a:p>
            <a:pPr lvl="1">
              <a:defRPr/>
            </a:pPr>
            <a:r>
              <a:rPr lang="en-US" sz="1800" dirty="0"/>
              <a:t>Workforce</a:t>
            </a:r>
          </a:p>
          <a:p>
            <a:pPr marL="0" indent="0">
              <a:buFontTx/>
              <a:buNone/>
              <a:defRPr/>
            </a:pPr>
            <a:endParaRPr lang="en-US" sz="1800" dirty="0"/>
          </a:p>
          <a:p>
            <a:pPr>
              <a:defRPr/>
            </a:pPr>
            <a:r>
              <a:rPr lang="en-US" sz="1800" dirty="0"/>
              <a:t>“Marketing intangibles”</a:t>
            </a:r>
          </a:p>
          <a:p>
            <a:pPr lvl="1">
              <a:defRPr/>
            </a:pPr>
            <a:r>
              <a:rPr lang="en-US" sz="1800" dirty="0"/>
              <a:t>trade names &amp; brands, trademarks, manifestations, client lists, market position, distribution channels etc.</a:t>
            </a:r>
          </a:p>
          <a:p>
            <a:pPr lvl="1">
              <a:defRPr/>
            </a:pPr>
            <a:r>
              <a:rPr lang="en-US" sz="1800" dirty="0"/>
              <a:t>aid in the commercial exploitation of a product or service</a:t>
            </a:r>
          </a:p>
          <a:p>
            <a:pPr>
              <a:defRPr/>
            </a:pPr>
            <a:endParaRPr lang="en-US" sz="1800" dirty="0"/>
          </a:p>
          <a:p>
            <a:pPr>
              <a:defRPr/>
            </a:pPr>
            <a:r>
              <a:rPr lang="en-US" sz="1800" dirty="0"/>
              <a:t>Others?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38</a:t>
            </a:fld>
            <a:endParaRPr lang="en-GB" altLang="nb-NO"/>
          </a:p>
        </p:txBody>
      </p:sp>
    </p:spTree>
    <p:extLst>
      <p:ext uri="{BB962C8B-B14F-4D97-AF65-F5344CB8AC3E}">
        <p14:creationId xmlns:p14="http://schemas.microsoft.com/office/powerpoint/2010/main" val="33079540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Intangibles – some Key Features</a:t>
            </a:r>
            <a:endParaRPr lang="nb-NO" dirty="0"/>
          </a:p>
        </p:txBody>
      </p:sp>
      <p:sp>
        <p:nvSpPr>
          <p:cNvPr id="3" name="Plassholder for innhold 2"/>
          <p:cNvSpPr>
            <a:spLocks noGrp="1"/>
          </p:cNvSpPr>
          <p:nvPr>
            <p:ph idx="1"/>
          </p:nvPr>
        </p:nvSpPr>
        <p:spPr>
          <a:xfrm>
            <a:off x="611560" y="1916832"/>
            <a:ext cx="7773988" cy="4547592"/>
          </a:xfrm>
        </p:spPr>
        <p:txBody>
          <a:bodyPr/>
          <a:lstStyle/>
          <a:p>
            <a:pPr marL="93663" lvl="1" indent="-93663">
              <a:defRPr/>
            </a:pPr>
            <a:r>
              <a:rPr lang="en-GB" sz="1800" dirty="0"/>
              <a:t>Returns often highly dependent on intangibles</a:t>
            </a:r>
          </a:p>
          <a:p>
            <a:pPr marL="93663" lvl="1" indent="-93663">
              <a:defRPr/>
            </a:pPr>
            <a:r>
              <a:rPr lang="en-GB" sz="1800" dirty="0"/>
              <a:t>High rates of returns relative to other assets</a:t>
            </a:r>
          </a:p>
          <a:p>
            <a:pPr lvl="1">
              <a:defRPr/>
            </a:pPr>
            <a:r>
              <a:rPr lang="en-GB" sz="1800" dirty="0"/>
              <a:t>Traditional industry: effective </a:t>
            </a:r>
            <a:r>
              <a:rPr lang="en-US" altLang="nb-NO" sz="1800" dirty="0">
                <a:ea typeface="ＭＳ Ｐゴシック" pitchFamily="34" charset="-128"/>
              </a:rPr>
              <a:t>use of equipment and other tangible assets to cut costs and enhance their competitiveness</a:t>
            </a:r>
          </a:p>
          <a:p>
            <a:pPr lvl="1">
              <a:defRPr/>
            </a:pPr>
            <a:r>
              <a:rPr lang="en-US" altLang="nb-NO" sz="1800" dirty="0">
                <a:ea typeface="ＭＳ Ｐゴシック" pitchFamily="34" charset="-128"/>
              </a:rPr>
              <a:t>Today’s industry: information technology and globalization has paved the way for businesses to create new markets using information, knowledge and other intangible assets</a:t>
            </a:r>
            <a:endParaRPr lang="en-US" sz="1800" dirty="0"/>
          </a:p>
          <a:p>
            <a:pPr marL="93663" lvl="1" indent="-93663">
              <a:defRPr/>
            </a:pPr>
            <a:r>
              <a:rPr lang="en-GB" sz="1800" dirty="0"/>
              <a:t>Unique and highly valuable</a:t>
            </a:r>
          </a:p>
          <a:p>
            <a:pPr marL="93663" lvl="1" indent="-93663">
              <a:defRPr/>
            </a:pPr>
            <a:r>
              <a:rPr lang="en-GB" sz="1800" dirty="0"/>
              <a:t>Controlled and owned – legal and/or economic rights – joint ownership</a:t>
            </a:r>
          </a:p>
          <a:p>
            <a:pPr marL="93663" lvl="1" indent="-93663">
              <a:defRPr/>
            </a:pPr>
            <a:r>
              <a:rPr lang="en-GB" altLang="nb-NO" sz="1800" dirty="0">
                <a:ea typeface="ＭＳ Ｐゴシック" pitchFamily="34" charset="-128"/>
              </a:rPr>
              <a:t>Exclusivity </a:t>
            </a:r>
          </a:p>
          <a:p>
            <a:pPr marL="93663" lvl="1" indent="-93663">
              <a:defRPr/>
            </a:pPr>
            <a:r>
              <a:rPr lang="en-GB" altLang="nb-NO" sz="1800" dirty="0">
                <a:ea typeface="ＭＳ Ｐゴシック" pitchFamily="34" charset="-128"/>
              </a:rPr>
              <a:t>Legal protection</a:t>
            </a:r>
            <a:endParaRPr lang="en-GB" sz="1800" dirty="0"/>
          </a:p>
          <a:p>
            <a:pPr marL="93663" lvl="1" indent="-93663">
              <a:defRPr/>
            </a:pPr>
            <a:r>
              <a:rPr lang="en-GB" sz="1800" dirty="0"/>
              <a:t>Ownership easily transferred</a:t>
            </a:r>
          </a:p>
          <a:p>
            <a:pPr marL="93663" lvl="1" indent="-93663">
              <a:defRPr/>
            </a:pPr>
            <a:r>
              <a:rPr lang="en-GB" sz="1800" dirty="0"/>
              <a:t>Ownership often placed in low tax jurisdictions – related companies charged for their use</a:t>
            </a:r>
          </a:p>
          <a:p>
            <a:pPr marL="93663" lvl="1" indent="-93663">
              <a:defRPr/>
            </a:pPr>
            <a:r>
              <a:rPr lang="en-GB" sz="1800" dirty="0"/>
              <a:t>Creates potential for valuable tax planning and profit maximisation</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39</a:t>
            </a:fld>
            <a:endParaRPr lang="en-GB" altLang="nb-NO"/>
          </a:p>
        </p:txBody>
      </p:sp>
    </p:spTree>
    <p:extLst>
      <p:ext uri="{BB962C8B-B14F-4D97-AF65-F5344CB8AC3E}">
        <p14:creationId xmlns:p14="http://schemas.microsoft.com/office/powerpoint/2010/main" val="3468493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smtClean="0"/>
              <a:t>Transfer pricing - Definition</a:t>
            </a:r>
            <a:endParaRPr lang="nb-NO" dirty="0"/>
          </a:p>
        </p:txBody>
      </p:sp>
      <p:sp>
        <p:nvSpPr>
          <p:cNvPr id="3" name="Plassholder for innhold 2"/>
          <p:cNvSpPr>
            <a:spLocks noGrp="1"/>
          </p:cNvSpPr>
          <p:nvPr>
            <p:ph idx="1"/>
          </p:nvPr>
        </p:nvSpPr>
        <p:spPr/>
        <p:txBody>
          <a:bodyPr/>
          <a:lstStyle/>
          <a:p>
            <a:pPr>
              <a:defRPr/>
            </a:pPr>
            <a:r>
              <a:rPr lang="en-GB" altLang="nb-NO" sz="1400" dirty="0">
                <a:ea typeface="ＭＳ Ｐゴシック" pitchFamily="34" charset="-128"/>
              </a:rPr>
              <a:t>Wikipedia: </a:t>
            </a:r>
            <a:r>
              <a:rPr lang="en-GB" altLang="nb-NO" sz="1400" b="1" dirty="0">
                <a:ea typeface="ＭＳ Ｐゴシック" pitchFamily="34" charset="-128"/>
              </a:rPr>
              <a:t>Transfer Pricing (TP)</a:t>
            </a:r>
            <a:r>
              <a:rPr lang="en-GB" altLang="nb-NO" sz="1400" dirty="0">
                <a:ea typeface="ＭＳ Ｐゴシック" pitchFamily="34" charset="-128"/>
              </a:rPr>
              <a:t> is a profit allocation method used to attribute a multinational corporation</a:t>
            </a:r>
            <a:r>
              <a:rPr lang="en-GB" altLang="en-US" sz="1400" dirty="0">
                <a:ea typeface="ＭＳ Ｐゴシック" pitchFamily="34" charset="-128"/>
              </a:rPr>
              <a:t>’</a:t>
            </a:r>
            <a:r>
              <a:rPr lang="en-GB" altLang="nb-NO" sz="1400" dirty="0">
                <a:ea typeface="ＭＳ Ｐゴシック" pitchFamily="34" charset="-128"/>
              </a:rPr>
              <a:t>s net profit (or loss) before tax among the countries where it does </a:t>
            </a:r>
            <a:r>
              <a:rPr lang="en-GB" altLang="nb-NO" sz="1400" dirty="0" smtClean="0">
                <a:ea typeface="ＭＳ Ｐゴシック" pitchFamily="34" charset="-128"/>
              </a:rPr>
              <a:t>business</a:t>
            </a:r>
          </a:p>
          <a:p>
            <a:pPr>
              <a:defRPr/>
            </a:pPr>
            <a:endParaRPr lang="en-GB" altLang="nb-NO" sz="1400" dirty="0">
              <a:ea typeface="ＭＳ Ｐゴシック" pitchFamily="34" charset="-128"/>
            </a:endParaRPr>
          </a:p>
          <a:p>
            <a:pPr lvl="1">
              <a:defRPr/>
            </a:pPr>
            <a:r>
              <a:rPr lang="en-GB" altLang="nb-NO" sz="1400" dirty="0">
                <a:ea typeface="ＭＳ Ｐゴシック" pitchFamily="34" charset="-128"/>
              </a:rPr>
              <a:t>Controlled transactions</a:t>
            </a:r>
          </a:p>
          <a:p>
            <a:pPr lvl="1">
              <a:defRPr/>
            </a:pPr>
            <a:r>
              <a:rPr lang="en-GB" altLang="nb-NO" sz="1400" dirty="0">
                <a:ea typeface="ＭＳ Ｐゴシック" pitchFamily="34" charset="-128"/>
              </a:rPr>
              <a:t>Not necessarily only between countries</a:t>
            </a:r>
          </a:p>
          <a:p>
            <a:pPr lvl="1">
              <a:defRPr/>
            </a:pPr>
            <a:r>
              <a:rPr lang="en-GB" altLang="nb-NO" sz="1400" dirty="0">
                <a:ea typeface="ＭＳ Ｐゴシック" pitchFamily="34" charset="-128"/>
              </a:rPr>
              <a:t>The term “MNE” also covers smaller companies</a:t>
            </a:r>
          </a:p>
          <a:p>
            <a:pPr lvl="1">
              <a:defRPr/>
            </a:pPr>
            <a:r>
              <a:rPr lang="en-GB" altLang="nb-NO" sz="1400" dirty="0">
                <a:solidFill>
                  <a:srgbClr val="FF0000"/>
                </a:solidFill>
                <a:ea typeface="ＭＳ Ｐゴシック" pitchFamily="34" charset="-128"/>
              </a:rPr>
              <a:t>May</a:t>
            </a:r>
            <a:r>
              <a:rPr lang="en-GB" altLang="nb-NO" sz="1400" dirty="0">
                <a:ea typeface="ＭＳ Ｐゴシック" pitchFamily="34" charset="-128"/>
              </a:rPr>
              <a:t> be used to allocate profits to tax regimes with low tax rates and costs to regimes with high rates </a:t>
            </a:r>
            <a:r>
              <a:rPr lang="en-GB" altLang="nb-NO" sz="1400" dirty="0">
                <a:ea typeface="ＭＳ Ｐゴシック" pitchFamily="34" charset="-128"/>
                <a:sym typeface="Wingdings" pitchFamily="2" charset="2"/>
              </a:rPr>
              <a:t> TP is significant for both tax payers and tax administrations!</a:t>
            </a:r>
          </a:p>
          <a:p>
            <a:pPr lvl="1">
              <a:defRPr/>
            </a:pPr>
            <a:r>
              <a:rPr lang="en-GB" altLang="nb-NO" sz="1400" dirty="0">
                <a:ea typeface="ＭＳ Ｐゴシック" pitchFamily="34" charset="-128"/>
                <a:sym typeface="Wingdings" pitchFamily="2" charset="2"/>
              </a:rPr>
              <a:t>The term </a:t>
            </a:r>
            <a:r>
              <a:rPr lang="en-GB" altLang="en-US" sz="1400" dirty="0">
                <a:ea typeface="ＭＳ Ｐゴシック" pitchFamily="34" charset="-128"/>
              </a:rPr>
              <a:t>“</a:t>
            </a:r>
            <a:r>
              <a:rPr lang="en-GB" altLang="nb-NO" sz="1400" dirty="0">
                <a:ea typeface="ＭＳ Ｐゴシック" pitchFamily="34" charset="-128"/>
              </a:rPr>
              <a:t>Transfer Pricing</a:t>
            </a:r>
            <a:r>
              <a:rPr lang="en-GB" altLang="en-US" sz="1400" dirty="0">
                <a:ea typeface="ＭＳ Ｐゴシック" pitchFamily="34" charset="-128"/>
              </a:rPr>
              <a:t>”</a:t>
            </a:r>
            <a:r>
              <a:rPr lang="en-GB" altLang="nb-NO" sz="1400" dirty="0">
                <a:ea typeface="ＭＳ Ｐゴシック" pitchFamily="34" charset="-128"/>
              </a:rPr>
              <a:t> may refer to the setting, analysis, documentation, or adjustment of charges made between related parties for goods, services or use of property (including intangibles)</a:t>
            </a:r>
            <a:endParaRPr lang="en-GB" altLang="nb-NO" sz="1400" dirty="0">
              <a:ea typeface="ＭＳ Ｐゴシック" pitchFamily="34" charset="-128"/>
              <a:sym typeface="Wingdings" pitchFamily="2" charset="2"/>
            </a:endParaRPr>
          </a:p>
          <a:p>
            <a:pPr lvl="1">
              <a:defRPr/>
            </a:pPr>
            <a:r>
              <a:rPr lang="en-GB" altLang="nb-NO" sz="1400" dirty="0">
                <a:ea typeface="ＭＳ Ｐゴシック" pitchFamily="34" charset="-128"/>
                <a:sym typeface="Wingdings" pitchFamily="2" charset="2"/>
              </a:rPr>
              <a:t>Perhaps one of the </a:t>
            </a:r>
            <a:r>
              <a:rPr lang="en-US" altLang="nb-NO" sz="1400" dirty="0">
                <a:ea typeface="ＭＳ Ｐゴシック" pitchFamily="34" charset="-128"/>
              </a:rPr>
              <a:t>most controversial and least understood aspect of a multinational's operations?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a:t>
            </a:fld>
            <a:endParaRPr lang="en-GB" altLang="nb-NO"/>
          </a:p>
        </p:txBody>
      </p:sp>
    </p:spTree>
    <p:extLst>
      <p:ext uri="{BB962C8B-B14F-4D97-AF65-F5344CB8AC3E}">
        <p14:creationId xmlns:p14="http://schemas.microsoft.com/office/powerpoint/2010/main" val="20220695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The Use of Intangibles</a:t>
            </a:r>
            <a:endParaRPr lang="nb-NO" dirty="0"/>
          </a:p>
        </p:txBody>
      </p:sp>
      <p:sp>
        <p:nvSpPr>
          <p:cNvPr id="3" name="Plassholder for innhold 2"/>
          <p:cNvSpPr>
            <a:spLocks noGrp="1"/>
          </p:cNvSpPr>
          <p:nvPr>
            <p:ph idx="1"/>
          </p:nvPr>
        </p:nvSpPr>
        <p:spPr>
          <a:xfrm>
            <a:off x="685800" y="1772816"/>
            <a:ext cx="7773988" cy="4680520"/>
          </a:xfrm>
        </p:spPr>
        <p:txBody>
          <a:bodyPr/>
          <a:lstStyle/>
          <a:p>
            <a:pPr marL="93663" lvl="1" indent="-93663">
              <a:defRPr/>
            </a:pPr>
            <a:r>
              <a:rPr lang="en-US" sz="1600" dirty="0"/>
              <a:t>A source of competitive advantage in commercial activities</a:t>
            </a:r>
          </a:p>
          <a:p>
            <a:pPr marL="365126" lvl="2" indent="-93663">
              <a:defRPr/>
            </a:pPr>
            <a:r>
              <a:rPr lang="en-GB" sz="1600" dirty="0"/>
              <a:t>impact on the ability of an entity to create value over and above what could be expected from the performance of basic functions</a:t>
            </a:r>
          </a:p>
          <a:p>
            <a:pPr marL="271463" lvl="2" indent="0">
              <a:buFontTx/>
              <a:buNone/>
              <a:defRPr/>
            </a:pPr>
            <a:endParaRPr lang="en-US" sz="1600" dirty="0"/>
          </a:p>
          <a:p>
            <a:pPr>
              <a:defRPr/>
            </a:pPr>
            <a:r>
              <a:rPr lang="en-US" sz="1600" dirty="0"/>
              <a:t>Transactions involving intangibles constitute a</a:t>
            </a:r>
            <a:r>
              <a:rPr lang="nb-NO" sz="1600" dirty="0"/>
              <a:t> </a:t>
            </a:r>
            <a:r>
              <a:rPr lang="en-US" sz="1600" dirty="0"/>
              <a:t>rapidly growing proportion of an MNE’s commercial transactions.</a:t>
            </a:r>
          </a:p>
          <a:p>
            <a:pPr lvl="1">
              <a:defRPr/>
            </a:pPr>
            <a:r>
              <a:rPr lang="en-US" sz="1600" dirty="0"/>
              <a:t>Have increased the</a:t>
            </a:r>
            <a:r>
              <a:rPr lang="nb-NO" sz="1600" dirty="0"/>
              <a:t> </a:t>
            </a:r>
            <a:r>
              <a:rPr lang="en-US" sz="1600" dirty="0"/>
              <a:t>complexities involved in analyzing and understanding such transactions.</a:t>
            </a:r>
          </a:p>
          <a:p>
            <a:pPr lvl="1">
              <a:defRPr/>
            </a:pPr>
            <a:r>
              <a:rPr lang="en-US" sz="1600" dirty="0"/>
              <a:t>Issues relating to intangibles are among the most challenging topics within TP </a:t>
            </a:r>
            <a:r>
              <a:rPr lang="en-US" sz="1600" dirty="0">
                <a:sym typeface="Wingdings" panose="05000000000000000000" pitchFamily="2" charset="2"/>
              </a:rPr>
              <a:t> many disputes</a:t>
            </a:r>
            <a:endParaRPr lang="nb-NO" sz="1600" dirty="0"/>
          </a:p>
          <a:p>
            <a:pPr marL="0" lvl="1" indent="0">
              <a:buFontTx/>
              <a:buNone/>
              <a:defRPr/>
            </a:pPr>
            <a:endParaRPr lang="en-GB" sz="1600" dirty="0">
              <a:latin typeface="Calibri" pitchFamily="34" charset="0"/>
            </a:endParaRPr>
          </a:p>
          <a:p>
            <a:pPr>
              <a:defRPr/>
            </a:pPr>
            <a:r>
              <a:rPr lang="en-US" sz="1600" dirty="0"/>
              <a:t>Dealings with intangibles can occur in many (often subtly different) ways:</a:t>
            </a:r>
          </a:p>
          <a:p>
            <a:pPr lvl="1">
              <a:defRPr/>
            </a:pPr>
            <a:r>
              <a:rPr lang="en-US" sz="1600" dirty="0"/>
              <a:t>License agreements involving royalty payments</a:t>
            </a:r>
          </a:p>
          <a:p>
            <a:pPr lvl="1">
              <a:defRPr/>
            </a:pPr>
            <a:r>
              <a:rPr lang="en-US" sz="1600" dirty="0"/>
              <a:t>Outright sale of intangibles</a:t>
            </a:r>
          </a:p>
          <a:p>
            <a:pPr lvl="1">
              <a:defRPr/>
            </a:pPr>
            <a:r>
              <a:rPr lang="en-US" sz="1600" dirty="0"/>
              <a:t>Compensation for intangibles included in the price of goods/services</a:t>
            </a:r>
          </a:p>
          <a:p>
            <a:pPr lvl="1">
              <a:defRPr/>
            </a:pPr>
            <a:r>
              <a:rPr lang="en-US" sz="1600" dirty="0"/>
              <a:t>“Package deals”: combination of the above</a:t>
            </a:r>
          </a:p>
          <a:p>
            <a:pPr marL="93663" lvl="1" indent="-93663">
              <a:defRPr/>
            </a:pPr>
            <a:endParaRPr lang="en-US" sz="1600" dirty="0"/>
          </a:p>
          <a:p>
            <a:pPr>
              <a:defRPr/>
            </a:pPr>
            <a:r>
              <a:rPr lang="en-GB" sz="1600" dirty="0"/>
              <a:t>Transactions should be at arm’s length!</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40</a:t>
            </a:fld>
            <a:endParaRPr lang="en-GB" altLang="nb-NO"/>
          </a:p>
        </p:txBody>
      </p:sp>
    </p:spTree>
    <p:extLst>
      <p:ext uri="{BB962C8B-B14F-4D97-AF65-F5344CB8AC3E}">
        <p14:creationId xmlns:p14="http://schemas.microsoft.com/office/powerpoint/2010/main" val="24299784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Pricing/Valuation Methods</a:t>
            </a:r>
            <a:endParaRPr lang="nb-NO" dirty="0"/>
          </a:p>
        </p:txBody>
      </p:sp>
      <p:sp>
        <p:nvSpPr>
          <p:cNvPr id="3" name="Plassholder for innhold 2"/>
          <p:cNvSpPr>
            <a:spLocks noGrp="1"/>
          </p:cNvSpPr>
          <p:nvPr>
            <p:ph idx="1"/>
          </p:nvPr>
        </p:nvSpPr>
        <p:spPr/>
        <p:txBody>
          <a:bodyPr/>
          <a:lstStyle/>
          <a:p>
            <a:pPr marL="0" indent="0">
              <a:buNone/>
              <a:defRPr/>
            </a:pPr>
            <a:r>
              <a:rPr lang="en-GB" altLang="nb-NO" sz="1200" dirty="0">
                <a:ea typeface="ＭＳ Ｐゴシック" pitchFamily="34" charset="-128"/>
              </a:rPr>
              <a:t>Different TP methods apply depending on the characteristics of the actual </a:t>
            </a:r>
            <a:r>
              <a:rPr lang="en-GB" altLang="nb-NO" sz="1200" dirty="0" smtClean="0">
                <a:ea typeface="ＭＳ Ｐゴシック" pitchFamily="34" charset="-128"/>
              </a:rPr>
              <a:t>transaction</a:t>
            </a:r>
          </a:p>
          <a:p>
            <a:pPr lvl="1">
              <a:defRPr/>
            </a:pPr>
            <a:r>
              <a:rPr lang="en-GB" altLang="nb-NO" sz="1200" dirty="0">
                <a:ea typeface="ＭＳ Ｐゴシック" pitchFamily="34" charset="-128"/>
              </a:rPr>
              <a:t>What is bought/sold?</a:t>
            </a:r>
          </a:p>
          <a:p>
            <a:pPr lvl="1">
              <a:defRPr/>
            </a:pPr>
            <a:r>
              <a:rPr lang="en-GB" altLang="nb-NO" sz="1200" dirty="0" smtClean="0">
                <a:ea typeface="ＭＳ Ｐゴシック" pitchFamily="34" charset="-128"/>
              </a:rPr>
              <a:t>What </a:t>
            </a:r>
            <a:r>
              <a:rPr lang="en-GB" altLang="nb-NO" sz="1200" dirty="0">
                <a:ea typeface="ＭＳ Ｐゴシック" pitchFamily="34" charset="-128"/>
              </a:rPr>
              <a:t>kinds of benefits are received?</a:t>
            </a:r>
          </a:p>
          <a:p>
            <a:pPr lvl="1">
              <a:defRPr/>
            </a:pPr>
            <a:r>
              <a:rPr lang="en-US" sz="1200" dirty="0"/>
              <a:t>Be aware of the versatile nature of intangible assets</a:t>
            </a:r>
            <a:endParaRPr lang="en-GB" altLang="nb-NO" sz="1200" dirty="0">
              <a:ea typeface="ＭＳ Ｐゴシック" pitchFamily="34" charset="-128"/>
            </a:endParaRPr>
          </a:p>
          <a:p>
            <a:pPr lvl="1">
              <a:defRPr/>
            </a:pPr>
            <a:r>
              <a:rPr lang="en-GB" altLang="nb-NO" sz="1200" dirty="0">
                <a:ea typeface="ＭＳ Ｐゴシック" pitchFamily="34" charset="-128"/>
              </a:rPr>
              <a:t>General principles apply, but be careful in applying the OECD </a:t>
            </a:r>
            <a:r>
              <a:rPr lang="en-US" sz="1200" dirty="0"/>
              <a:t>transfer pricing methods</a:t>
            </a:r>
            <a:endParaRPr lang="en-GB" altLang="nb-NO" sz="1200" dirty="0">
              <a:ea typeface="ＭＳ Ｐゴシック" pitchFamily="34" charset="-128"/>
            </a:endParaRPr>
          </a:p>
          <a:p>
            <a:pPr lvl="1">
              <a:defRPr/>
            </a:pPr>
            <a:r>
              <a:rPr lang="en-GB" altLang="nb-NO" sz="1200" dirty="0">
                <a:ea typeface="ＭＳ Ｐゴシック" pitchFamily="34" charset="-128"/>
              </a:rPr>
              <a:t>Which </a:t>
            </a:r>
            <a:r>
              <a:rPr lang="en-US" sz="1200" dirty="0"/>
              <a:t>assumptions are underlying the chosen valuation model?</a:t>
            </a:r>
          </a:p>
          <a:p>
            <a:pPr lvl="1">
              <a:defRPr/>
            </a:pPr>
            <a:r>
              <a:rPr lang="en-US" sz="1200" dirty="0"/>
              <a:t>Which components of the transaction relate to </a:t>
            </a:r>
            <a:r>
              <a:rPr lang="en-GB" sz="1200" dirty="0"/>
              <a:t>intangibles and which relate to the ordinary provision of goods/services?</a:t>
            </a:r>
            <a:r>
              <a:rPr lang="en-GB" altLang="nb-NO" sz="1200" dirty="0">
                <a:ea typeface="ＭＳ Ｐゴシック" pitchFamily="34" charset="-128"/>
              </a:rPr>
              <a:t> Could any components of the transaction be isolated</a:t>
            </a:r>
            <a:r>
              <a:rPr lang="en-GB" altLang="nb-NO" sz="1200" dirty="0" smtClean="0">
                <a:ea typeface="ＭＳ Ｐゴシック" pitchFamily="34" charset="-128"/>
              </a:rPr>
              <a:t>?</a:t>
            </a:r>
            <a:endParaRPr lang="en-GB" altLang="nb-NO" sz="1200" dirty="0">
              <a:ea typeface="ＭＳ Ｐゴシック" pitchFamily="34" charset="-128"/>
            </a:endParaRPr>
          </a:p>
          <a:p>
            <a:pPr marL="0" indent="0">
              <a:buNone/>
              <a:defRPr/>
            </a:pPr>
            <a:r>
              <a:rPr lang="en-GB" altLang="nb-NO" sz="1200" dirty="0">
                <a:ea typeface="ＭＳ Ｐゴシック" pitchFamily="34" charset="-128"/>
              </a:rPr>
              <a:t>CUP:</a:t>
            </a:r>
          </a:p>
          <a:p>
            <a:pPr lvl="1">
              <a:defRPr/>
            </a:pPr>
            <a:r>
              <a:rPr lang="en-GB" altLang="nb-NO" sz="1200" dirty="0">
                <a:ea typeface="ＭＳ Ｐゴシック" pitchFamily="34" charset="-128"/>
              </a:rPr>
              <a:t>Market based pricing</a:t>
            </a:r>
          </a:p>
          <a:p>
            <a:pPr lvl="1">
              <a:defRPr/>
            </a:pPr>
            <a:r>
              <a:rPr lang="en-GB" altLang="nb-NO" sz="1200" dirty="0">
                <a:ea typeface="ＭＳ Ｐゴシック" pitchFamily="34" charset="-128"/>
              </a:rPr>
              <a:t>Can be used where </a:t>
            </a:r>
            <a:r>
              <a:rPr lang="en-US" sz="1200" dirty="0"/>
              <a:t>reliable comparable uncontrolled transactions can be identified.</a:t>
            </a:r>
          </a:p>
          <a:p>
            <a:pPr lvl="1">
              <a:defRPr/>
            </a:pPr>
            <a:r>
              <a:rPr lang="en-US" sz="1200" dirty="0"/>
              <a:t>Typical transactions:</a:t>
            </a:r>
          </a:p>
          <a:p>
            <a:pPr lvl="2">
              <a:defRPr/>
            </a:pPr>
            <a:r>
              <a:rPr lang="en-US" sz="1200" dirty="0"/>
              <a:t>Transfer of rights: CUP may be used if there</a:t>
            </a:r>
            <a:r>
              <a:rPr lang="nb-NO" sz="1200" dirty="0"/>
              <a:t> </a:t>
            </a:r>
            <a:r>
              <a:rPr lang="en-US" sz="1200" dirty="0"/>
              <a:t>exists an internal comparable</a:t>
            </a:r>
            <a:endParaRPr lang="nb-NO" sz="1200" dirty="0"/>
          </a:p>
          <a:p>
            <a:pPr lvl="2">
              <a:defRPr/>
            </a:pPr>
            <a:r>
              <a:rPr lang="en-GB" altLang="nb-NO" sz="1200" dirty="0">
                <a:ea typeface="ＭＳ Ｐゴシック" pitchFamily="34" charset="-128"/>
              </a:rPr>
              <a:t>Licensing: compensation through royalties </a:t>
            </a:r>
            <a:r>
              <a:rPr lang="en-GB" altLang="nb-NO" sz="1200" dirty="0">
                <a:ea typeface="ＭＳ Ｐゴシック" pitchFamily="34" charset="-128"/>
                <a:sym typeface="Wingdings" pitchFamily="2" charset="2"/>
              </a:rPr>
              <a:t> 3. party comparison might be available  CUP</a:t>
            </a:r>
          </a:p>
          <a:p>
            <a:pPr lvl="1">
              <a:defRPr/>
            </a:pPr>
            <a:r>
              <a:rPr lang="en-US" sz="1200" dirty="0"/>
              <a:t>Particular consideration must be given to the comparability of the transactions:</a:t>
            </a:r>
          </a:p>
          <a:p>
            <a:pPr lvl="2">
              <a:defRPr/>
            </a:pPr>
            <a:r>
              <a:rPr lang="en-US" sz="1200" dirty="0"/>
              <a:t>Many (most?) intangibles are unique – are the intangibles comparable? </a:t>
            </a:r>
          </a:p>
          <a:p>
            <a:pPr lvl="2">
              <a:defRPr/>
            </a:pPr>
            <a:r>
              <a:rPr lang="en-US" sz="1200" dirty="0"/>
              <a:t>Intellectual property tends to relate to the uniqueness of a</a:t>
            </a:r>
            <a:r>
              <a:rPr lang="nb-NO" sz="1200" dirty="0"/>
              <a:t> </a:t>
            </a:r>
            <a:r>
              <a:rPr lang="en-US" sz="1200" dirty="0"/>
              <a:t>product rather than its similarity to other products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41</a:t>
            </a:fld>
            <a:endParaRPr lang="en-GB" altLang="nb-NO"/>
          </a:p>
        </p:txBody>
      </p:sp>
    </p:spTree>
    <p:extLst>
      <p:ext uri="{BB962C8B-B14F-4D97-AF65-F5344CB8AC3E}">
        <p14:creationId xmlns:p14="http://schemas.microsoft.com/office/powerpoint/2010/main" val="1641118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Pricing/Valuation Methods</a:t>
            </a:r>
            <a:endParaRPr lang="nb-NO" dirty="0"/>
          </a:p>
        </p:txBody>
      </p:sp>
      <p:sp>
        <p:nvSpPr>
          <p:cNvPr id="3" name="Plassholder for innhold 2"/>
          <p:cNvSpPr>
            <a:spLocks noGrp="1"/>
          </p:cNvSpPr>
          <p:nvPr>
            <p:ph idx="1"/>
          </p:nvPr>
        </p:nvSpPr>
        <p:spPr/>
        <p:txBody>
          <a:bodyPr/>
          <a:lstStyle/>
          <a:p>
            <a:pPr>
              <a:defRPr/>
            </a:pPr>
            <a:r>
              <a:rPr lang="en-GB" altLang="nb-NO" sz="1400" dirty="0">
                <a:ea typeface="ＭＳ Ｐゴシック" pitchFamily="34" charset="-128"/>
              </a:rPr>
              <a:t>Profit Split Method (PSM)</a:t>
            </a:r>
          </a:p>
          <a:p>
            <a:pPr lvl="1">
              <a:defRPr/>
            </a:pPr>
            <a:r>
              <a:rPr lang="en-GB" altLang="nb-NO" sz="1400" dirty="0">
                <a:ea typeface="ＭＳ Ｐゴシック" pitchFamily="34" charset="-128"/>
              </a:rPr>
              <a:t>Recommended when reliable CUPs are not available</a:t>
            </a:r>
          </a:p>
          <a:p>
            <a:pPr lvl="1">
              <a:defRPr/>
            </a:pPr>
            <a:r>
              <a:rPr lang="en-US" sz="1400" dirty="0"/>
              <a:t>Looks at investments, risks and returns to try to ascertain a reasonable division of profit </a:t>
            </a:r>
            <a:endParaRPr lang="en-GB" altLang="nb-NO" sz="1400" dirty="0">
              <a:ea typeface="ＭＳ Ｐゴシック" pitchFamily="34" charset="-128"/>
            </a:endParaRPr>
          </a:p>
          <a:p>
            <a:pPr lvl="1">
              <a:defRPr/>
            </a:pPr>
            <a:r>
              <a:rPr lang="en-US" sz="1400" dirty="0"/>
              <a:t>Income based valuation techniques can be useful tools when applying the PSM</a:t>
            </a:r>
          </a:p>
          <a:p>
            <a:pPr lvl="2">
              <a:defRPr/>
            </a:pPr>
            <a:r>
              <a:rPr lang="en-US" sz="1400" dirty="0"/>
              <a:t>Calculation of the discounted value of projected future income streams/cash flows attributable to the intangible being valued</a:t>
            </a:r>
          </a:p>
          <a:p>
            <a:pPr lvl="2">
              <a:defRPr/>
            </a:pPr>
            <a:r>
              <a:rPr lang="en-US" sz="1400" dirty="0"/>
              <a:t>Require assumptions on expected life and discounting </a:t>
            </a:r>
            <a:r>
              <a:rPr lang="en-US" sz="1400" dirty="0" smtClean="0"/>
              <a:t>rate</a:t>
            </a:r>
          </a:p>
          <a:p>
            <a:pPr marL="914400" lvl="2" indent="0">
              <a:buNone/>
              <a:defRPr/>
            </a:pPr>
            <a:endParaRPr lang="en-US" sz="1400" dirty="0" smtClean="0"/>
          </a:p>
          <a:p>
            <a:pPr marL="114300" indent="0">
              <a:buNone/>
              <a:defRPr/>
            </a:pPr>
            <a:r>
              <a:rPr lang="en-US" sz="1400" dirty="0" smtClean="0"/>
              <a:t>Important </a:t>
            </a:r>
            <a:r>
              <a:rPr lang="en-US" sz="1400" dirty="0"/>
              <a:t>considerations when applying the PSM: </a:t>
            </a:r>
            <a:endParaRPr lang="nb-NO" sz="1400" dirty="0"/>
          </a:p>
          <a:p>
            <a:pPr lvl="1">
              <a:defRPr/>
            </a:pPr>
            <a:r>
              <a:rPr lang="en-US" sz="1400" dirty="0"/>
              <a:t>The functions, assets and risks of the respective parties to the transaction</a:t>
            </a:r>
            <a:endParaRPr lang="nb-NO" sz="1400" dirty="0"/>
          </a:p>
          <a:p>
            <a:pPr lvl="1">
              <a:defRPr/>
            </a:pPr>
            <a:r>
              <a:rPr lang="en-US" sz="1400" dirty="0"/>
              <a:t>The business reasons for engaging in the transaction</a:t>
            </a:r>
            <a:endParaRPr lang="nb-NO" sz="1400" dirty="0"/>
          </a:p>
          <a:p>
            <a:pPr lvl="1">
              <a:defRPr/>
            </a:pPr>
            <a:r>
              <a:rPr lang="en-US" sz="1400" dirty="0"/>
              <a:t>The perspectives of and options realistically available to each of the parties to the transaction</a:t>
            </a:r>
            <a:endParaRPr lang="nb-NO" sz="1400" dirty="0"/>
          </a:p>
          <a:p>
            <a:pPr lvl="1">
              <a:defRPr/>
            </a:pPr>
            <a:r>
              <a:rPr lang="en-US" sz="1400" dirty="0"/>
              <a:t>The competitive advantages conferred by the intangibles</a:t>
            </a:r>
          </a:p>
          <a:p>
            <a:pPr lvl="1">
              <a:defRPr/>
            </a:pPr>
            <a:r>
              <a:rPr lang="en-US" sz="1400" dirty="0"/>
              <a:t>The expected future economic benefits from the transaction</a:t>
            </a:r>
            <a:endParaRPr lang="nb-NO" sz="1400" dirty="0"/>
          </a:p>
          <a:p>
            <a:pPr lvl="1">
              <a:defRPr/>
            </a:pPr>
            <a:r>
              <a:rPr lang="en-US" sz="1400" dirty="0"/>
              <a:t>Other comparability factors: local markets, location savings, assembled workforce, group synergies,</a:t>
            </a:r>
            <a:r>
              <a:rPr lang="en-GB" altLang="nb-NO" sz="1400" dirty="0">
                <a:latin typeface="Georgia" pitchFamily="18" charset="0"/>
                <a:ea typeface="ＭＳ Ｐゴシック" pitchFamily="34" charset="-128"/>
              </a:rPr>
              <a:t> </a:t>
            </a:r>
            <a:r>
              <a:rPr lang="en-GB" altLang="nb-NO" sz="1400" dirty="0">
                <a:ea typeface="ＭＳ Ｐゴシック" pitchFamily="34" charset="-128"/>
              </a:rPr>
              <a:t>geographic scope,</a:t>
            </a:r>
            <a:r>
              <a:rPr lang="en-US" sz="1400" dirty="0"/>
              <a:t> etc. </a:t>
            </a:r>
            <a:endParaRPr lang="nb-NO" sz="1400" dirty="0"/>
          </a:p>
          <a:p>
            <a:pPr lvl="2">
              <a:defRPr/>
            </a:pPr>
            <a:endParaRPr lang="en-US" dirty="0"/>
          </a:p>
          <a:p>
            <a:pPr marL="0" indent="0">
              <a:buFontTx/>
              <a:buNone/>
              <a:defRPr/>
            </a:pPr>
            <a:endParaRPr lang="en-GB" altLang="nb-NO"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42</a:t>
            </a:fld>
            <a:endParaRPr lang="en-GB" altLang="nb-NO"/>
          </a:p>
        </p:txBody>
      </p:sp>
    </p:spTree>
    <p:extLst>
      <p:ext uri="{BB962C8B-B14F-4D97-AF65-F5344CB8AC3E}">
        <p14:creationId xmlns:p14="http://schemas.microsoft.com/office/powerpoint/2010/main" val="19137368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Pricing/Valuation Methods</a:t>
            </a:r>
            <a:endParaRPr lang="nb-NO" dirty="0"/>
          </a:p>
        </p:txBody>
      </p:sp>
      <p:sp>
        <p:nvSpPr>
          <p:cNvPr id="3" name="Plassholder for innhold 2"/>
          <p:cNvSpPr>
            <a:spLocks noGrp="1"/>
          </p:cNvSpPr>
          <p:nvPr>
            <p:ph idx="1"/>
          </p:nvPr>
        </p:nvSpPr>
        <p:spPr/>
        <p:txBody>
          <a:bodyPr/>
          <a:lstStyle/>
          <a:p>
            <a:pPr>
              <a:defRPr/>
            </a:pPr>
            <a:r>
              <a:rPr lang="en-GB" altLang="nb-NO" sz="1600" dirty="0">
                <a:ea typeface="ＭＳ Ｐゴシック" pitchFamily="34" charset="-128"/>
              </a:rPr>
              <a:t>Cost Plus Method</a:t>
            </a:r>
          </a:p>
          <a:p>
            <a:pPr lvl="1">
              <a:defRPr/>
            </a:pPr>
            <a:r>
              <a:rPr lang="en-US" sz="1600" dirty="0"/>
              <a:t>A cost-based method involves capitalizing the costs incurred in generating the intangible asset and determining the appropriate factor to be recovered over its useful life</a:t>
            </a:r>
            <a:endParaRPr lang="en-GB" altLang="nb-NO" sz="1600" dirty="0">
              <a:ea typeface="ＭＳ Ｐゴシック" pitchFamily="34" charset="-128"/>
            </a:endParaRPr>
          </a:p>
          <a:p>
            <a:pPr lvl="1">
              <a:defRPr/>
            </a:pPr>
            <a:r>
              <a:rPr lang="en-US" sz="1600" dirty="0"/>
              <a:t>Is there any correlation between the cost of development and resulting profits?</a:t>
            </a:r>
          </a:p>
          <a:p>
            <a:pPr lvl="1">
              <a:defRPr/>
            </a:pPr>
            <a:r>
              <a:rPr lang="en-US" sz="1600" dirty="0"/>
              <a:t>Probably not suitable for intangibles, discouraged by OECD</a:t>
            </a:r>
          </a:p>
          <a:p>
            <a:pPr>
              <a:defRPr/>
            </a:pPr>
            <a:endParaRPr lang="en-US" sz="1600" dirty="0"/>
          </a:p>
          <a:p>
            <a:pPr>
              <a:defRPr/>
            </a:pPr>
            <a:r>
              <a:rPr lang="en-US" sz="1600" dirty="0"/>
              <a:t>Transactional Net Margin Method (TNMM) and the Resale Price Method</a:t>
            </a:r>
          </a:p>
          <a:p>
            <a:pPr lvl="1">
              <a:defRPr/>
            </a:pPr>
            <a:r>
              <a:rPr lang="en-US" sz="1600" dirty="0"/>
              <a:t>“One sided”: seek to price the appropriate return to one of the parties to a controlled transaction without necessarily any regard to the results of the other party</a:t>
            </a:r>
          </a:p>
          <a:p>
            <a:pPr lvl="1">
              <a:defRPr/>
            </a:pPr>
            <a:r>
              <a:rPr lang="en-US" sz="1600" dirty="0"/>
              <a:t>OECD: not reliable methods for directly valuing intangibles</a:t>
            </a:r>
          </a:p>
          <a:p>
            <a:pPr lvl="1">
              <a:defRPr/>
            </a:pPr>
            <a:r>
              <a:rPr lang="en-GB" sz="1600" dirty="0"/>
              <a:t>Disentangling intangibles from a product’s or an industrial process’ other features: It is </a:t>
            </a:r>
            <a:r>
              <a:rPr lang="en-US" sz="1600" dirty="0"/>
              <a:t>difficult to determine the value of other functions, risks, assets, etc. and thereby deriving a residual value for intangibles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43</a:t>
            </a:fld>
            <a:endParaRPr lang="en-GB" altLang="nb-NO"/>
          </a:p>
        </p:txBody>
      </p:sp>
    </p:spTree>
    <p:extLst>
      <p:ext uri="{BB962C8B-B14F-4D97-AF65-F5344CB8AC3E}">
        <p14:creationId xmlns:p14="http://schemas.microsoft.com/office/powerpoint/2010/main" val="5940630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Intangibles – OECD on TP issues </a:t>
            </a:r>
            <a:endParaRPr lang="nb-NO" dirty="0"/>
          </a:p>
        </p:txBody>
      </p:sp>
      <p:sp>
        <p:nvSpPr>
          <p:cNvPr id="3" name="Plassholder for innhold 2"/>
          <p:cNvSpPr>
            <a:spLocks noGrp="1"/>
          </p:cNvSpPr>
          <p:nvPr>
            <p:ph idx="1"/>
          </p:nvPr>
        </p:nvSpPr>
        <p:spPr/>
        <p:txBody>
          <a:bodyPr/>
          <a:lstStyle/>
          <a:p>
            <a:r>
              <a:rPr lang="en-GB" altLang="nb-NO" i="1" dirty="0">
                <a:latin typeface="Calibri" pitchFamily="34" charset="0"/>
                <a:ea typeface="ＭＳ Ｐゴシック" pitchFamily="34" charset="-128"/>
              </a:rPr>
              <a:t>Transfer pricing outcomes in cases involving intangibles should </a:t>
            </a:r>
            <a:r>
              <a:rPr lang="en-GB" altLang="nb-NO" i="1" dirty="0">
                <a:solidFill>
                  <a:srgbClr val="FF0000"/>
                </a:solidFill>
                <a:latin typeface="Calibri" pitchFamily="34" charset="0"/>
                <a:ea typeface="ＭＳ Ｐゴシック" pitchFamily="34" charset="-128"/>
              </a:rPr>
              <a:t>reflect the functions performed, assets used and risks assumed</a:t>
            </a:r>
            <a:r>
              <a:rPr lang="en-GB" altLang="nb-NO" i="1" dirty="0">
                <a:latin typeface="Calibri" pitchFamily="34" charset="0"/>
                <a:ea typeface="ＭＳ Ｐゴシック" pitchFamily="34" charset="-128"/>
              </a:rPr>
              <a:t> by the parties.  This suggests that </a:t>
            </a:r>
            <a:r>
              <a:rPr lang="en-GB" altLang="nb-NO" i="1" dirty="0">
                <a:solidFill>
                  <a:srgbClr val="FF0000"/>
                </a:solidFill>
                <a:latin typeface="Calibri" pitchFamily="34" charset="0"/>
                <a:ea typeface="ＭＳ Ｐゴシック" pitchFamily="34" charset="-128"/>
              </a:rPr>
              <a:t>neither legal ownership, nor the bearing of costs</a:t>
            </a:r>
            <a:r>
              <a:rPr lang="en-GB" altLang="nb-NO" i="1" dirty="0">
                <a:latin typeface="Calibri" pitchFamily="34" charset="0"/>
                <a:ea typeface="ＭＳ Ｐゴシック" pitchFamily="34" charset="-128"/>
              </a:rPr>
              <a:t> related to intangible development, taken separately or together, entitles an entity within an MNE group to retain the benefits or returns with respect to intangibles without more</a:t>
            </a:r>
            <a:r>
              <a:rPr lang="en-GB" altLang="nb-NO" dirty="0">
                <a:latin typeface="Calibri" pitchFamily="34" charset="0"/>
                <a:ea typeface="ＭＳ Ｐゴシック" pitchFamily="34" charset="-128"/>
              </a:rPr>
              <a:t>.”</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44</a:t>
            </a:fld>
            <a:endParaRPr lang="en-GB" altLang="nb-NO"/>
          </a:p>
        </p:txBody>
      </p:sp>
    </p:spTree>
    <p:extLst>
      <p:ext uri="{BB962C8B-B14F-4D97-AF65-F5344CB8AC3E}">
        <p14:creationId xmlns:p14="http://schemas.microsoft.com/office/powerpoint/2010/main" val="25080976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sz="2400" dirty="0">
                <a:ea typeface="ＭＳ Ｐゴシック" pitchFamily="34" charset="-128"/>
              </a:rPr>
              <a:t>Difficulties in Applying the Arm’s Length Principle</a:t>
            </a:r>
            <a:endParaRPr lang="nb-NO" sz="2400" dirty="0"/>
          </a:p>
        </p:txBody>
      </p:sp>
      <p:sp>
        <p:nvSpPr>
          <p:cNvPr id="3" name="Plassholder for innhold 2"/>
          <p:cNvSpPr>
            <a:spLocks noGrp="1"/>
          </p:cNvSpPr>
          <p:nvPr>
            <p:ph idx="1"/>
          </p:nvPr>
        </p:nvSpPr>
        <p:spPr>
          <a:xfrm>
            <a:off x="685800" y="1772816"/>
            <a:ext cx="7773988" cy="4475584"/>
          </a:xfrm>
        </p:spPr>
        <p:txBody>
          <a:bodyPr/>
          <a:lstStyle/>
          <a:p>
            <a:pPr>
              <a:defRPr/>
            </a:pPr>
            <a:r>
              <a:rPr lang="en-GB" sz="1600" dirty="0"/>
              <a:t>Identification of transactions involving intangibles</a:t>
            </a:r>
          </a:p>
          <a:p>
            <a:pPr lvl="1">
              <a:defRPr/>
            </a:pPr>
            <a:r>
              <a:rPr lang="en-GB" sz="1600" dirty="0"/>
              <a:t>Of the intangible itself</a:t>
            </a:r>
          </a:p>
          <a:p>
            <a:pPr lvl="1">
              <a:defRPr/>
            </a:pPr>
            <a:r>
              <a:rPr lang="en-GB" sz="1600" dirty="0"/>
              <a:t>Of the price paid </a:t>
            </a:r>
            <a:r>
              <a:rPr lang="en-GB" sz="1600" dirty="0">
                <a:sym typeface="Wingdings" panose="05000000000000000000" pitchFamily="2" charset="2"/>
              </a:rPr>
              <a:t> uncertain value</a:t>
            </a:r>
          </a:p>
          <a:p>
            <a:pPr lvl="1">
              <a:defRPr/>
            </a:pPr>
            <a:r>
              <a:rPr lang="en-GB" sz="1600" dirty="0">
                <a:sym typeface="Wingdings" panose="05000000000000000000" pitchFamily="2" charset="2"/>
              </a:rPr>
              <a:t>Not necessarily recognized for accounting purposes</a:t>
            </a:r>
          </a:p>
          <a:p>
            <a:pPr marL="273050" lvl="1" indent="0">
              <a:buFontTx/>
              <a:buNone/>
              <a:defRPr/>
            </a:pPr>
            <a:endParaRPr lang="en-GB" sz="1600" dirty="0"/>
          </a:p>
          <a:p>
            <a:pPr>
              <a:defRPr/>
            </a:pPr>
            <a:r>
              <a:rPr lang="en-US" sz="1600" dirty="0"/>
              <a:t>Highly mobile: is income reported in </a:t>
            </a:r>
            <a:r>
              <a:rPr lang="en-GB" sz="1600" dirty="0"/>
              <a:t>the jurisdiction making economic contributions?</a:t>
            </a:r>
          </a:p>
          <a:p>
            <a:pPr>
              <a:defRPr/>
            </a:pPr>
            <a:r>
              <a:rPr lang="en-GB" sz="1600" dirty="0"/>
              <a:t>How do expected future returns affect the value of intangibles?</a:t>
            </a:r>
          </a:p>
          <a:p>
            <a:pPr>
              <a:defRPr/>
            </a:pPr>
            <a:r>
              <a:rPr lang="en-GB" sz="1600" dirty="0"/>
              <a:t>Joint ownership</a:t>
            </a:r>
          </a:p>
          <a:p>
            <a:pPr>
              <a:defRPr/>
            </a:pPr>
            <a:r>
              <a:rPr lang="en-GB" sz="1600" dirty="0"/>
              <a:t>Documentation on the commercial basis of the transactions</a:t>
            </a:r>
          </a:p>
          <a:p>
            <a:pPr>
              <a:defRPr/>
            </a:pPr>
            <a:r>
              <a:rPr lang="en-GB" sz="1600" dirty="0"/>
              <a:t>Value is not necessarily attributable to just one intangible</a:t>
            </a:r>
          </a:p>
          <a:p>
            <a:pPr>
              <a:defRPr/>
            </a:pPr>
            <a:r>
              <a:rPr lang="en-GB" sz="1600" dirty="0"/>
              <a:t>Strong focus on legal rights, ignoring aspects like:</a:t>
            </a:r>
          </a:p>
          <a:p>
            <a:pPr lvl="1">
              <a:defRPr/>
            </a:pPr>
            <a:r>
              <a:rPr lang="en-GB" sz="1600" dirty="0"/>
              <a:t>How the intangibles were created</a:t>
            </a:r>
          </a:p>
          <a:p>
            <a:pPr lvl="1">
              <a:defRPr/>
            </a:pPr>
            <a:r>
              <a:rPr lang="en-GB" sz="1600" kern="1200" dirty="0">
                <a:solidFill>
                  <a:schemeClr val="bg2">
                    <a:lumMod val="10000"/>
                  </a:schemeClr>
                </a:solidFill>
                <a:cs typeface="ＭＳ Ｐゴシック" charset="0"/>
              </a:rPr>
              <a:t>Who directed and controlled the research and/or development</a:t>
            </a:r>
          </a:p>
          <a:p>
            <a:pPr lvl="1">
              <a:defRPr/>
            </a:pPr>
            <a:r>
              <a:rPr lang="en-GB" sz="1600" kern="1200" dirty="0">
                <a:solidFill>
                  <a:schemeClr val="bg2">
                    <a:lumMod val="10000"/>
                  </a:schemeClr>
                </a:solidFill>
              </a:rPr>
              <a:t>Enhancements</a:t>
            </a:r>
          </a:p>
          <a:p>
            <a:pPr lvl="1">
              <a:defRPr/>
            </a:pPr>
            <a:r>
              <a:rPr lang="en-GB" sz="1600" kern="1200" dirty="0">
                <a:solidFill>
                  <a:schemeClr val="bg2">
                    <a:lumMod val="10000"/>
                  </a:schemeClr>
                </a:solidFill>
              </a:rPr>
              <a:t>Maintenance and protection</a:t>
            </a:r>
          </a:p>
          <a:p>
            <a:pPr lvl="1">
              <a:defRPr/>
            </a:pPr>
            <a:r>
              <a:rPr lang="en-GB" sz="1600" kern="1200" dirty="0">
                <a:solidFill>
                  <a:schemeClr val="bg2">
                    <a:lumMod val="10000"/>
                  </a:schemeClr>
                </a:solidFill>
              </a:rPr>
              <a:t>Risks</a:t>
            </a:r>
          </a:p>
          <a:p>
            <a:pPr lvl="1">
              <a:defRPr/>
            </a:pPr>
            <a:r>
              <a:rPr lang="en-GB" sz="1600" kern="1200" dirty="0">
                <a:solidFill>
                  <a:schemeClr val="bg2">
                    <a:lumMod val="10000"/>
                  </a:schemeClr>
                </a:solidFill>
              </a:rPr>
              <a:t>Costs</a:t>
            </a:r>
            <a:endParaRPr lang="en-GB" sz="1600" dirty="0">
              <a:solidFill>
                <a:schemeClr val="bg2">
                  <a:lumMod val="10000"/>
                </a:schemeClr>
              </a:solidFill>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45</a:t>
            </a:fld>
            <a:endParaRPr lang="en-GB" altLang="nb-NO"/>
          </a:p>
        </p:txBody>
      </p:sp>
    </p:spTree>
    <p:extLst>
      <p:ext uri="{BB962C8B-B14F-4D97-AF65-F5344CB8AC3E}">
        <p14:creationId xmlns:p14="http://schemas.microsoft.com/office/powerpoint/2010/main" val="19079569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sz="3200" dirty="0">
                <a:ea typeface="ＭＳ Ｐゴシック" pitchFamily="34" charset="-128"/>
              </a:rPr>
              <a:t>Example </a:t>
            </a:r>
            <a:r>
              <a:rPr lang="en-GB" altLang="nb-NO" sz="3200" dirty="0" smtClean="0">
                <a:ea typeface="ＭＳ Ｐゴシック" pitchFamily="34" charset="-128"/>
              </a:rPr>
              <a:t>– </a:t>
            </a:r>
            <a:r>
              <a:rPr lang="en-GB" altLang="nb-NO" sz="3200" dirty="0">
                <a:ea typeface="ＭＳ Ｐゴシック" pitchFamily="34" charset="-128"/>
              </a:rPr>
              <a:t>Location of Key Employees</a:t>
            </a:r>
            <a:endParaRPr lang="nb-NO" sz="3200" dirty="0"/>
          </a:p>
        </p:txBody>
      </p:sp>
      <p:sp>
        <p:nvSpPr>
          <p:cNvPr id="3" name="Plassholder for innhold 2"/>
          <p:cNvSpPr>
            <a:spLocks noGrp="1"/>
          </p:cNvSpPr>
          <p:nvPr>
            <p:ph idx="1"/>
          </p:nvPr>
        </p:nvSpPr>
        <p:spPr>
          <a:xfrm>
            <a:off x="685800" y="1916832"/>
            <a:ext cx="7773988" cy="4331568"/>
          </a:xfrm>
        </p:spPr>
        <p:txBody>
          <a:bodyPr/>
          <a:lstStyle/>
          <a:p>
            <a:r>
              <a:rPr lang="en-US" altLang="nb-NO" sz="2000" dirty="0">
                <a:ea typeface="ＭＳ Ｐゴシック" pitchFamily="34" charset="-128"/>
              </a:rPr>
              <a:t>Key employees strategically manage the different phases of developing, maintaining and protecting the company's intangibles</a:t>
            </a:r>
          </a:p>
          <a:p>
            <a:r>
              <a:rPr lang="en-US" altLang="nb-NO" sz="2000" dirty="0">
                <a:ea typeface="ＭＳ Ｐゴシック" pitchFamily="34" charset="-128"/>
              </a:rPr>
              <a:t>The company wishes to have a centralized intangibles ownership structure </a:t>
            </a:r>
            <a:r>
              <a:rPr lang="en-US" altLang="nb-NO" sz="2000" dirty="0">
                <a:ea typeface="ＭＳ Ｐゴシック" pitchFamily="34" charset="-128"/>
                <a:sym typeface="Wingdings" pitchFamily="2" charset="2"/>
              </a:rPr>
              <a:t></a:t>
            </a:r>
            <a:r>
              <a:rPr lang="en-US" altLang="nb-NO" sz="2000" dirty="0">
                <a:ea typeface="ＭＳ Ｐゴシック" pitchFamily="34" charset="-128"/>
              </a:rPr>
              <a:t> key personnel must work in that central location</a:t>
            </a:r>
          </a:p>
          <a:p>
            <a:r>
              <a:rPr lang="en-US" altLang="nb-NO" sz="2000" dirty="0">
                <a:ea typeface="ＭＳ Ｐゴシック" pitchFamily="34" charset="-128"/>
              </a:rPr>
              <a:t>What if these employees move or change and work in jurisdictions outside that location? </a:t>
            </a:r>
          </a:p>
          <a:p>
            <a:endParaRPr lang="en-US" altLang="nb-NO" sz="2000" dirty="0">
              <a:ea typeface="ＭＳ Ｐゴシック" pitchFamily="34" charset="-128"/>
            </a:endParaRPr>
          </a:p>
          <a:p>
            <a:r>
              <a:rPr lang="en-US" altLang="nb-NO" sz="2000" dirty="0">
                <a:ea typeface="ＭＳ Ｐゴシック" pitchFamily="34" charset="-128"/>
              </a:rPr>
              <a:t>Tax authorities may argue that they should tax a material part of the income generated from use of those assets (i.e. the key employees).</a:t>
            </a:r>
            <a:endParaRPr lang="en-GB" altLang="nb-NO" sz="2000"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46</a:t>
            </a:fld>
            <a:endParaRPr lang="en-GB" altLang="nb-NO"/>
          </a:p>
        </p:txBody>
      </p:sp>
    </p:spTree>
    <p:extLst>
      <p:ext uri="{BB962C8B-B14F-4D97-AF65-F5344CB8AC3E}">
        <p14:creationId xmlns:p14="http://schemas.microsoft.com/office/powerpoint/2010/main" val="39106051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en-US" dirty="0">
                <a:ea typeface="ＭＳ Ｐゴシック" pitchFamily="34" charset="-128"/>
              </a:rPr>
              <a:t>Example </a:t>
            </a:r>
            <a:r>
              <a:rPr lang="en-GB" altLang="en-US" dirty="0" smtClean="0">
                <a:ea typeface="ＭＳ Ｐゴシック" pitchFamily="34" charset="-128"/>
              </a:rPr>
              <a:t> </a:t>
            </a:r>
            <a:r>
              <a:rPr lang="en-GB" altLang="en-US" dirty="0">
                <a:ea typeface="ＭＳ Ｐゴシック" pitchFamily="34" charset="-128"/>
              </a:rPr>
              <a:t>– Ownership Restructuring </a:t>
            </a:r>
            <a:endParaRPr lang="nb-NO" dirty="0"/>
          </a:p>
        </p:txBody>
      </p:sp>
      <p:sp>
        <p:nvSpPr>
          <p:cNvPr id="3" name="Plassholder for innhold 2"/>
          <p:cNvSpPr>
            <a:spLocks noGrp="1"/>
          </p:cNvSpPr>
          <p:nvPr>
            <p:ph idx="1"/>
          </p:nvPr>
        </p:nvSpPr>
        <p:spPr>
          <a:xfrm>
            <a:off x="685800" y="1844824"/>
            <a:ext cx="7773988" cy="4403576"/>
          </a:xfrm>
        </p:spPr>
        <p:txBody>
          <a:bodyPr/>
          <a:lstStyle/>
          <a:p>
            <a:pPr>
              <a:defRPr/>
            </a:pPr>
            <a:r>
              <a:rPr lang="en-GB" sz="1600" dirty="0"/>
              <a:t>Company A is a profitable operating company</a:t>
            </a:r>
          </a:p>
          <a:p>
            <a:pPr>
              <a:defRPr/>
            </a:pPr>
            <a:r>
              <a:rPr lang="en-GB" sz="1600" dirty="0"/>
              <a:t>Company A has both upstream (high tax) and downstream (ordinary tax) divisions</a:t>
            </a:r>
          </a:p>
          <a:p>
            <a:pPr>
              <a:defRPr/>
            </a:pPr>
            <a:r>
              <a:rPr lang="en-GB" sz="1600" dirty="0"/>
              <a:t>Global intangibles are gathered together in company A</a:t>
            </a:r>
          </a:p>
          <a:p>
            <a:pPr>
              <a:defRPr/>
            </a:pPr>
            <a:r>
              <a:rPr lang="en-GB" sz="1600" dirty="0"/>
              <a:t>Company A raises significant amounts of related party debt to acquire the intangibles</a:t>
            </a:r>
          </a:p>
          <a:p>
            <a:pPr>
              <a:defRPr/>
            </a:pPr>
            <a:r>
              <a:rPr lang="en-GB" sz="1600" dirty="0"/>
              <a:t>All intangibles, including the intangibles of company A, are then transferred to company B</a:t>
            </a:r>
          </a:p>
          <a:p>
            <a:pPr>
              <a:defRPr/>
            </a:pPr>
            <a:r>
              <a:rPr lang="en-GB" sz="1600" dirty="0"/>
              <a:t>Company B is located in a tax haven</a:t>
            </a:r>
          </a:p>
          <a:p>
            <a:pPr>
              <a:defRPr/>
            </a:pPr>
            <a:r>
              <a:rPr lang="en-GB" sz="1600" dirty="0"/>
              <a:t>Company A pays royalties to company B</a:t>
            </a:r>
          </a:p>
          <a:p>
            <a:pPr>
              <a:defRPr/>
            </a:pPr>
            <a:r>
              <a:rPr lang="en-GB" sz="1600" dirty="0"/>
              <a:t>The (future) development and maintenance of the intangibles are carried out by company C</a:t>
            </a:r>
          </a:p>
          <a:p>
            <a:pPr>
              <a:defRPr/>
            </a:pPr>
            <a:r>
              <a:rPr lang="en-GB" sz="1600" dirty="0"/>
              <a:t>The costs of company C are allocated to operational companies like company A on the basis of different allocation keys</a:t>
            </a:r>
          </a:p>
          <a:p>
            <a:pPr>
              <a:defRPr/>
            </a:pPr>
            <a:endParaRPr lang="en-GB" sz="1600" dirty="0"/>
          </a:p>
          <a:p>
            <a:pPr>
              <a:defRPr/>
            </a:pPr>
            <a:r>
              <a:rPr lang="en-GB" altLang="nb-NO" sz="1600" dirty="0">
                <a:ea typeface="ＭＳ Ｐゴシック" pitchFamily="34" charset="-128"/>
              </a:rPr>
              <a:t>With focus on company A, what kind of TP issues might arise in this context?</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47</a:t>
            </a:fld>
            <a:endParaRPr lang="en-GB" altLang="nb-NO"/>
          </a:p>
        </p:txBody>
      </p:sp>
    </p:spTree>
    <p:extLst>
      <p:ext uri="{BB962C8B-B14F-4D97-AF65-F5344CB8AC3E}">
        <p14:creationId xmlns:p14="http://schemas.microsoft.com/office/powerpoint/2010/main" val="15247093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altLang="en-US" sz="3200" dirty="0" smtClean="0">
                <a:ea typeface="ＭＳ Ｐゴシック" pitchFamily="34" charset="-128"/>
              </a:rPr>
              <a:t>Example </a:t>
            </a:r>
            <a:r>
              <a:rPr lang="en-GB" altLang="en-US" sz="3200" dirty="0">
                <a:ea typeface="ＭＳ Ｐゴシック" pitchFamily="34" charset="-128"/>
              </a:rPr>
              <a:t>– Ownership </a:t>
            </a:r>
            <a:r>
              <a:rPr lang="en-GB" altLang="en-US" sz="3200" dirty="0" smtClean="0">
                <a:ea typeface="ＭＳ Ｐゴシック" pitchFamily="34" charset="-128"/>
              </a:rPr>
              <a:t>Restructuring, </a:t>
            </a:r>
            <a:r>
              <a:rPr lang="en-GB" altLang="en-US" sz="3200" dirty="0" err="1" smtClean="0">
                <a:ea typeface="ＭＳ Ｐゴシック" pitchFamily="34" charset="-128"/>
              </a:rPr>
              <a:t>ctnd</a:t>
            </a:r>
            <a:r>
              <a:rPr lang="en-GB" altLang="en-US" sz="3200" dirty="0" smtClean="0">
                <a:ea typeface="ＭＳ Ｐゴシック" pitchFamily="34" charset="-128"/>
              </a:rPr>
              <a:t> </a:t>
            </a:r>
            <a:endParaRPr lang="nb-NO" sz="3200" dirty="0"/>
          </a:p>
        </p:txBody>
      </p:sp>
      <p:sp>
        <p:nvSpPr>
          <p:cNvPr id="3" name="Plassholder for innhold 2"/>
          <p:cNvSpPr>
            <a:spLocks noGrp="1"/>
          </p:cNvSpPr>
          <p:nvPr>
            <p:ph idx="1"/>
          </p:nvPr>
        </p:nvSpPr>
        <p:spPr/>
        <p:txBody>
          <a:bodyPr/>
          <a:lstStyle/>
          <a:p>
            <a:pPr>
              <a:defRPr/>
            </a:pPr>
            <a:r>
              <a:rPr lang="en-GB" sz="1800" dirty="0"/>
              <a:t>Possible tax avoidance:</a:t>
            </a:r>
          </a:p>
          <a:p>
            <a:pPr lvl="1">
              <a:defRPr/>
            </a:pPr>
            <a:r>
              <a:rPr lang="en-GB" sz="1800" dirty="0"/>
              <a:t>Company A suffers significant additional finance costs</a:t>
            </a:r>
          </a:p>
          <a:p>
            <a:pPr lvl="1">
              <a:defRPr/>
            </a:pPr>
            <a:r>
              <a:rPr lang="en-GB" sz="1800" dirty="0"/>
              <a:t>Company A loses ownership of its own intangibles without proper compensation</a:t>
            </a:r>
          </a:p>
          <a:p>
            <a:pPr lvl="1">
              <a:defRPr/>
            </a:pPr>
            <a:r>
              <a:rPr lang="en-GB" sz="1800" dirty="0"/>
              <a:t>Company A is required to pay a licence fee or royalty</a:t>
            </a:r>
          </a:p>
          <a:p>
            <a:pPr lvl="1">
              <a:defRPr/>
            </a:pPr>
            <a:r>
              <a:rPr lang="en-GB" sz="1800" dirty="0"/>
              <a:t>Company A is required to pay for the future development and maintenance of the intangibles despite:</a:t>
            </a:r>
          </a:p>
          <a:p>
            <a:pPr lvl="2">
              <a:defRPr/>
            </a:pPr>
            <a:r>
              <a:rPr lang="en-GB" sz="1800" dirty="0"/>
              <a:t>No legal or economic ownership in the intangibles</a:t>
            </a:r>
          </a:p>
          <a:p>
            <a:pPr lvl="2">
              <a:defRPr/>
            </a:pPr>
            <a:r>
              <a:rPr lang="en-GB" sz="1800" dirty="0"/>
              <a:t>Annual payments of royalties</a:t>
            </a:r>
          </a:p>
          <a:p>
            <a:pPr lvl="1">
              <a:defRPr/>
            </a:pPr>
            <a:r>
              <a:rPr lang="en-GB" sz="1800" dirty="0"/>
              <a:t>Company A pays a too high share of the costs that are to be allocated from company C</a:t>
            </a:r>
          </a:p>
          <a:p>
            <a:pPr lvl="1">
              <a:defRPr/>
            </a:pPr>
            <a:r>
              <a:rPr lang="en-GB" sz="1800" dirty="0"/>
              <a:t>Company A allocate a too high share of the costs to its upstream business</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48</a:t>
            </a:fld>
            <a:endParaRPr lang="en-GB" altLang="nb-NO"/>
          </a:p>
        </p:txBody>
      </p:sp>
    </p:spTree>
    <p:extLst>
      <p:ext uri="{BB962C8B-B14F-4D97-AF65-F5344CB8AC3E}">
        <p14:creationId xmlns:p14="http://schemas.microsoft.com/office/powerpoint/2010/main" val="36126460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altLang="nb-NO" dirty="0">
                <a:ea typeface="ＭＳ Ｐゴシック" pitchFamily="34" charset="-128"/>
              </a:rPr>
              <a:t>Further Readings</a:t>
            </a:r>
            <a:endParaRPr lang="nb-NO" dirty="0"/>
          </a:p>
        </p:txBody>
      </p:sp>
      <p:sp>
        <p:nvSpPr>
          <p:cNvPr id="3" name="Plassholder for innhold 2"/>
          <p:cNvSpPr>
            <a:spLocks noGrp="1"/>
          </p:cNvSpPr>
          <p:nvPr>
            <p:ph idx="1"/>
          </p:nvPr>
        </p:nvSpPr>
        <p:spPr/>
        <p:txBody>
          <a:bodyPr/>
          <a:lstStyle/>
          <a:p>
            <a:pPr>
              <a:defRPr/>
            </a:pPr>
            <a:r>
              <a:rPr lang="en-GB" sz="2400" dirty="0"/>
              <a:t>OECD Discussion Draft on Transfer Pricing Aspects of Intangibles</a:t>
            </a:r>
          </a:p>
          <a:p>
            <a:pPr marL="0" indent="0">
              <a:buFontTx/>
              <a:buNone/>
              <a:defRPr/>
            </a:pPr>
            <a:endParaRPr lang="en-GB" sz="2400" dirty="0"/>
          </a:p>
          <a:p>
            <a:pPr lvl="1">
              <a:defRPr/>
            </a:pPr>
            <a:r>
              <a:rPr lang="en-GB" sz="2400" dirty="0"/>
              <a:t>Identification of parties entitled to intangible related returns</a:t>
            </a:r>
          </a:p>
          <a:p>
            <a:pPr lvl="1">
              <a:defRPr/>
            </a:pPr>
            <a:r>
              <a:rPr lang="en-GB" sz="2400" dirty="0"/>
              <a:t>Transactions involving the use or transfer of intangibles</a:t>
            </a:r>
          </a:p>
          <a:p>
            <a:pPr lvl="1">
              <a:defRPr/>
            </a:pPr>
            <a:r>
              <a:rPr lang="en-GB" sz="2400" dirty="0"/>
              <a:t>Determining arm’s length conditions in cases involving intangibles</a:t>
            </a:r>
          </a:p>
          <a:p>
            <a:pPr lvl="1">
              <a:defRPr/>
            </a:pPr>
            <a:r>
              <a:rPr lang="en-GB" sz="2400" dirty="0"/>
              <a:t>Available on the Internet</a:t>
            </a:r>
          </a:p>
          <a:p>
            <a:pPr lvl="1">
              <a:defRPr/>
            </a:pPr>
            <a:endParaRPr lang="en-GB" dirty="0"/>
          </a:p>
          <a:p>
            <a:pPr>
              <a:defRPr/>
            </a:pPr>
            <a:endParaRPr lang="en-GB" dirty="0"/>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49</a:t>
            </a:fld>
            <a:endParaRPr lang="en-GB" altLang="nb-NO"/>
          </a:p>
        </p:txBody>
      </p:sp>
    </p:spTree>
    <p:extLst>
      <p:ext uri="{BB962C8B-B14F-4D97-AF65-F5344CB8AC3E}">
        <p14:creationId xmlns:p14="http://schemas.microsoft.com/office/powerpoint/2010/main" val="370282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685800" y="1268760"/>
            <a:ext cx="7772400" cy="838200"/>
          </a:xfrm>
        </p:spPr>
        <p:txBody>
          <a:bodyPr/>
          <a:lstStyle/>
          <a:p>
            <a:pPr algn="ctr"/>
            <a:r>
              <a:rPr lang="en-US" dirty="0"/>
              <a:t>Consequences</a:t>
            </a:r>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a:t>
            </a:fld>
            <a:endParaRPr lang="en-GB" altLang="nb-NO"/>
          </a:p>
        </p:txBody>
      </p:sp>
      <p:pic>
        <p:nvPicPr>
          <p:cNvPr id="5" name="Picture 1"/>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228184" y="3933056"/>
            <a:ext cx="25431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ktangel 5"/>
          <p:cNvSpPr/>
          <p:nvPr/>
        </p:nvSpPr>
        <p:spPr>
          <a:xfrm>
            <a:off x="323528" y="2204864"/>
            <a:ext cx="4320480" cy="4185761"/>
          </a:xfrm>
          <a:prstGeom prst="rect">
            <a:avLst/>
          </a:prstGeom>
        </p:spPr>
        <p:txBody>
          <a:bodyPr wrap="square">
            <a:spAutoFit/>
          </a:bodyPr>
          <a:lstStyle/>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a:p>
            <a:pPr eaLnBrk="1" hangingPunct="1">
              <a:defRPr/>
            </a:pPr>
            <a:endParaRPr lang="en-US" altLang="nb-NO" sz="1400" dirty="0" smtClean="0">
              <a:ea typeface="ＭＳ Ｐゴシック" pitchFamily="34" charset="-128"/>
            </a:endParaRPr>
          </a:p>
          <a:p>
            <a:pPr eaLnBrk="1" hangingPunct="1">
              <a:defRPr/>
            </a:pPr>
            <a:endParaRPr lang="en-US" altLang="nb-NO" sz="1400" dirty="0">
              <a:ea typeface="ＭＳ Ｐゴシック" pitchFamily="34" charset="-128"/>
            </a:endParaRPr>
          </a:p>
        </p:txBody>
      </p:sp>
      <p:sp>
        <p:nvSpPr>
          <p:cNvPr id="7" name="Rektangel 6"/>
          <p:cNvSpPr/>
          <p:nvPr/>
        </p:nvSpPr>
        <p:spPr>
          <a:xfrm>
            <a:off x="611560" y="1484784"/>
            <a:ext cx="4464496" cy="5349157"/>
          </a:xfrm>
          <a:prstGeom prst="rect">
            <a:avLst/>
          </a:prstGeom>
        </p:spPr>
        <p:txBody>
          <a:bodyPr wrap="square">
            <a:spAutoFit/>
          </a:bodyPr>
          <a:lstStyle/>
          <a:p>
            <a:pPr eaLnBrk="1" hangingPunct="1">
              <a:buNone/>
              <a:defRPr/>
            </a:pPr>
            <a:endParaRPr lang="en-GB" altLang="nb-NO" dirty="0" smtClean="0">
              <a:solidFill>
                <a:schemeClr val="tx1"/>
              </a:solidFill>
              <a:ea typeface="ＭＳ Ｐゴシック" pitchFamily="34" charset="-128"/>
            </a:endParaRPr>
          </a:p>
          <a:p>
            <a:pPr eaLnBrk="1" hangingPunct="1">
              <a:buNone/>
              <a:defRPr/>
            </a:pPr>
            <a:r>
              <a:rPr lang="en-GB" altLang="nb-NO" dirty="0" smtClean="0">
                <a:solidFill>
                  <a:schemeClr val="tx1"/>
                </a:solidFill>
                <a:ea typeface="ＭＳ Ｐゴシック" pitchFamily="34" charset="-128"/>
              </a:rPr>
              <a:t>Complex taxation issues</a:t>
            </a:r>
            <a:endParaRPr lang="en-GB" altLang="nb-NO" dirty="0">
              <a:solidFill>
                <a:schemeClr val="tx1"/>
              </a:solidFill>
              <a:ea typeface="ＭＳ Ｐゴシック" pitchFamily="34" charset="-128"/>
            </a:endParaRPr>
          </a:p>
          <a:p>
            <a:pPr lvl="1" eaLnBrk="1" hangingPunct="1">
              <a:defRPr/>
            </a:pPr>
            <a:r>
              <a:rPr lang="en-GB" altLang="nb-NO" sz="1400" dirty="0" smtClean="0">
                <a:solidFill>
                  <a:schemeClr val="tx1"/>
                </a:solidFill>
                <a:ea typeface="ＭＳ Ｐゴシック" pitchFamily="34" charset="-128"/>
              </a:rPr>
              <a:t>Complex </a:t>
            </a:r>
            <a:r>
              <a:rPr lang="en-GB" altLang="nb-NO" sz="1400" dirty="0">
                <a:solidFill>
                  <a:schemeClr val="tx1"/>
                </a:solidFill>
                <a:ea typeface="ＭＳ Ｐゴシック" pitchFamily="34" charset="-128"/>
              </a:rPr>
              <a:t>markets</a:t>
            </a:r>
          </a:p>
          <a:p>
            <a:pPr lvl="1" eaLnBrk="1" hangingPunct="1">
              <a:defRPr/>
            </a:pPr>
            <a:r>
              <a:rPr lang="en-GB" altLang="nb-NO" sz="1400" dirty="0">
                <a:solidFill>
                  <a:schemeClr val="tx1"/>
                </a:solidFill>
                <a:ea typeface="ＭＳ Ｐゴシック" pitchFamily="34" charset="-128"/>
              </a:rPr>
              <a:t>Complex transactions</a:t>
            </a:r>
          </a:p>
          <a:p>
            <a:pPr lvl="1" eaLnBrk="1" hangingPunct="1">
              <a:defRPr/>
            </a:pPr>
            <a:r>
              <a:rPr lang="en-GB" altLang="nb-NO" sz="1400" dirty="0">
                <a:solidFill>
                  <a:schemeClr val="tx1"/>
                </a:solidFill>
                <a:ea typeface="ＭＳ Ｐゴシック" pitchFamily="34" charset="-128"/>
              </a:rPr>
              <a:t>Complex legislation?</a:t>
            </a:r>
          </a:p>
          <a:p>
            <a:pPr eaLnBrk="1" hangingPunct="1">
              <a:buFontTx/>
              <a:buNone/>
              <a:defRPr/>
            </a:pPr>
            <a:endParaRPr lang="en-GB" altLang="nb-NO" sz="1400" dirty="0">
              <a:solidFill>
                <a:schemeClr val="tx1"/>
              </a:solidFill>
              <a:ea typeface="ＭＳ Ｐゴシック" pitchFamily="34" charset="-128"/>
            </a:endParaRPr>
          </a:p>
          <a:p>
            <a:pPr eaLnBrk="1" hangingPunct="1">
              <a:defRPr/>
            </a:pPr>
            <a:r>
              <a:rPr lang="en-GB" altLang="nb-NO" sz="1400" dirty="0">
                <a:solidFill>
                  <a:schemeClr val="tx1"/>
                </a:solidFill>
                <a:ea typeface="ＭＳ Ｐゴシック" pitchFamily="34" charset="-128"/>
              </a:rPr>
              <a:t>Taxation rules cannot be viewed in isolation – issues must be solved in an international </a:t>
            </a:r>
            <a:r>
              <a:rPr lang="en-GB" altLang="nb-NO" sz="1400" dirty="0" smtClean="0">
                <a:solidFill>
                  <a:schemeClr val="tx1"/>
                </a:solidFill>
                <a:ea typeface="ＭＳ Ｐゴシック" pitchFamily="34" charset="-128"/>
              </a:rPr>
              <a:t>context</a:t>
            </a:r>
            <a:endParaRPr lang="en-GB" altLang="nb-NO" sz="1400" dirty="0">
              <a:solidFill>
                <a:schemeClr val="tx1"/>
              </a:solidFill>
              <a:ea typeface="ＭＳ Ｐゴシック" pitchFamily="34" charset="-128"/>
            </a:endParaRPr>
          </a:p>
          <a:p>
            <a:pPr eaLnBrk="1" hangingPunct="1">
              <a:defRPr/>
            </a:pPr>
            <a:r>
              <a:rPr lang="en-GB" altLang="nb-NO" sz="1400" dirty="0">
                <a:solidFill>
                  <a:schemeClr val="tx1"/>
                </a:solidFill>
                <a:ea typeface="ＭＳ Ｐゴシック" pitchFamily="34" charset="-128"/>
              </a:rPr>
              <a:t>Higher costs of compliance for the companies?</a:t>
            </a:r>
          </a:p>
          <a:p>
            <a:pPr eaLnBrk="1" hangingPunct="1">
              <a:defRPr/>
            </a:pPr>
            <a:endParaRPr lang="en-GB" altLang="nb-NO" sz="1400" dirty="0">
              <a:solidFill>
                <a:schemeClr val="tx1"/>
              </a:solidFill>
              <a:ea typeface="ＭＳ Ｐゴシック" pitchFamily="34" charset="-128"/>
            </a:endParaRPr>
          </a:p>
          <a:p>
            <a:pPr eaLnBrk="1" hangingPunct="1">
              <a:defRPr/>
            </a:pPr>
            <a:r>
              <a:rPr lang="en-GB" altLang="nb-NO" sz="1400" dirty="0">
                <a:solidFill>
                  <a:schemeClr val="tx1"/>
                </a:solidFill>
                <a:ea typeface="ＭＳ Ｐゴシック" pitchFamily="34" charset="-128"/>
              </a:rPr>
              <a:t>Higher costs of control for the tax authorities?</a:t>
            </a:r>
          </a:p>
          <a:p>
            <a:pPr eaLnBrk="1" hangingPunct="1">
              <a:defRPr/>
            </a:pPr>
            <a:endParaRPr lang="en-GB" altLang="nb-NO" sz="1400" dirty="0">
              <a:solidFill>
                <a:schemeClr val="tx1"/>
              </a:solidFill>
              <a:ea typeface="ＭＳ Ｐゴシック" pitchFamily="34" charset="-128"/>
            </a:endParaRPr>
          </a:p>
          <a:p>
            <a:pPr>
              <a:defRPr/>
            </a:pPr>
            <a:r>
              <a:rPr lang="en-GB" altLang="nb-NO" sz="1400" dirty="0">
                <a:solidFill>
                  <a:schemeClr val="tx1"/>
                </a:solidFill>
                <a:ea typeface="ＭＳ Ｐゴシック" pitchFamily="34" charset="-128"/>
              </a:rPr>
              <a:t>Risk of double taxation? </a:t>
            </a:r>
          </a:p>
          <a:p>
            <a:pPr eaLnBrk="1" hangingPunct="1">
              <a:defRPr/>
            </a:pPr>
            <a:endParaRPr lang="en-GB" altLang="nb-NO" sz="1400" dirty="0">
              <a:solidFill>
                <a:schemeClr val="tx1"/>
              </a:solidFill>
              <a:ea typeface="ＭＳ Ｐゴシック" pitchFamily="34" charset="-128"/>
            </a:endParaRPr>
          </a:p>
          <a:p>
            <a:pPr eaLnBrk="1" hangingPunct="1">
              <a:defRPr/>
            </a:pPr>
            <a:r>
              <a:rPr lang="en-GB" altLang="nb-NO" sz="1400" dirty="0">
                <a:solidFill>
                  <a:schemeClr val="tx1"/>
                </a:solidFill>
                <a:ea typeface="ＭＳ Ｐゴシック" pitchFamily="34" charset="-128"/>
              </a:rPr>
              <a:t>(Profit opportunities for tax advisers and tax </a:t>
            </a:r>
            <a:r>
              <a:rPr lang="en-GB" altLang="nb-NO" sz="1400" dirty="0" smtClean="0">
                <a:solidFill>
                  <a:schemeClr val="tx1"/>
                </a:solidFill>
                <a:ea typeface="ＭＳ Ｐゴシック" pitchFamily="34" charset="-128"/>
              </a:rPr>
              <a:t>lawyers?)</a:t>
            </a:r>
          </a:p>
          <a:p>
            <a:pPr eaLnBrk="1" hangingPunct="1">
              <a:defRPr/>
            </a:pPr>
            <a:endParaRPr lang="en-GB" altLang="nb-NO" sz="1400" dirty="0">
              <a:solidFill>
                <a:schemeClr val="tx1"/>
              </a:solidFill>
              <a:ea typeface="ＭＳ Ｐゴシック" pitchFamily="34" charset="-128"/>
            </a:endParaRPr>
          </a:p>
          <a:p>
            <a:pPr eaLnBrk="1" hangingPunct="1">
              <a:defRPr/>
            </a:pPr>
            <a:endParaRPr lang="en-GB" altLang="nb-NO" sz="1400" dirty="0" smtClean="0">
              <a:solidFill>
                <a:schemeClr val="tx1"/>
              </a:solidFill>
              <a:ea typeface="ＭＳ Ｐゴシック" pitchFamily="34" charset="-128"/>
            </a:endParaRPr>
          </a:p>
          <a:p>
            <a:pPr eaLnBrk="1" hangingPunct="1">
              <a:defRPr/>
            </a:pPr>
            <a:endParaRPr lang="en-GB" altLang="nb-NO" sz="1400" dirty="0">
              <a:solidFill>
                <a:schemeClr val="tx1"/>
              </a:solidFill>
              <a:ea typeface="ＭＳ Ｐゴシック" pitchFamily="34" charset="-128"/>
            </a:endParaRPr>
          </a:p>
        </p:txBody>
      </p:sp>
    </p:spTree>
    <p:extLst>
      <p:ext uri="{BB962C8B-B14F-4D97-AF65-F5344CB8AC3E}">
        <p14:creationId xmlns:p14="http://schemas.microsoft.com/office/powerpoint/2010/main" val="12799630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r>
              <a:rPr lang="nb-NO" dirty="0" smtClean="0"/>
              <a:t>OIL</a:t>
            </a: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50</a:t>
            </a:fld>
            <a:endParaRPr lang="en-GB" altLang="nb-NO"/>
          </a:p>
        </p:txBody>
      </p:sp>
    </p:spTree>
    <p:extLst>
      <p:ext uri="{BB962C8B-B14F-4D97-AF65-F5344CB8AC3E}">
        <p14:creationId xmlns:p14="http://schemas.microsoft.com/office/powerpoint/2010/main" val="5824979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Time </a:t>
            </a:r>
            <a:r>
              <a:rPr lang="nb-NO" dirty="0" err="1" smtClean="0"/>
              <a:t>Writing</a:t>
            </a:r>
            <a:r>
              <a:rPr lang="nb-NO" dirty="0" smtClean="0"/>
              <a:t> and transfer </a:t>
            </a:r>
            <a:r>
              <a:rPr lang="nb-NO" dirty="0" err="1" smtClean="0"/>
              <a:t>pricing</a:t>
            </a:r>
            <a:r>
              <a:rPr lang="nb-NO" dirty="0" smtClean="0"/>
              <a:t>	</a:t>
            </a:r>
            <a:endParaRPr lang="nb-NO" dirty="0"/>
          </a:p>
        </p:txBody>
      </p:sp>
      <p:sp>
        <p:nvSpPr>
          <p:cNvPr id="3" name="Plassholder for innhold 2"/>
          <p:cNvSpPr>
            <a:spLocks noGrp="1"/>
          </p:cNvSpPr>
          <p:nvPr>
            <p:ph idx="1"/>
          </p:nvPr>
        </p:nvSpPr>
        <p:spPr/>
        <p:txBody>
          <a:bodyPr/>
          <a:lstStyle/>
          <a:p>
            <a:r>
              <a:rPr lang="nb-NO" dirty="0" smtClean="0"/>
              <a:t>Special </a:t>
            </a:r>
            <a:r>
              <a:rPr lang="nb-NO" dirty="0" err="1" smtClean="0"/>
              <a:t>considerations</a:t>
            </a:r>
            <a:r>
              <a:rPr lang="nb-NO" dirty="0" smtClean="0"/>
              <a:t> for </a:t>
            </a:r>
            <a:r>
              <a:rPr lang="nb-NO" dirty="0" err="1" smtClean="0"/>
              <a:t>intra-group</a:t>
            </a:r>
            <a:r>
              <a:rPr lang="nb-NO" dirty="0" smtClean="0"/>
              <a:t> services</a:t>
            </a:r>
          </a:p>
          <a:p>
            <a:r>
              <a:rPr lang="nb-NO" dirty="0" err="1" smtClean="0"/>
              <a:t>Two</a:t>
            </a:r>
            <a:r>
              <a:rPr lang="nb-NO" dirty="0" smtClean="0"/>
              <a:t> questions </a:t>
            </a:r>
            <a:r>
              <a:rPr lang="nb-NO" dirty="0" err="1" smtClean="0"/>
              <a:t>need</a:t>
            </a:r>
            <a:r>
              <a:rPr lang="nb-NO" dirty="0" smtClean="0"/>
              <a:t> to be </a:t>
            </a:r>
            <a:r>
              <a:rPr lang="nb-NO" dirty="0" err="1" smtClean="0"/>
              <a:t>answered</a:t>
            </a:r>
            <a:endParaRPr lang="nb-NO" dirty="0" smtClean="0"/>
          </a:p>
          <a:p>
            <a:pPr>
              <a:buFontTx/>
              <a:buChar char="-"/>
            </a:pPr>
            <a:r>
              <a:rPr lang="nb-NO" dirty="0" smtClean="0"/>
              <a:t>Have </a:t>
            </a:r>
            <a:r>
              <a:rPr lang="nb-NO" dirty="0" err="1" smtClean="0"/>
              <a:t>intra-group</a:t>
            </a:r>
            <a:r>
              <a:rPr lang="nb-NO" dirty="0" smtClean="0"/>
              <a:t> services </a:t>
            </a:r>
            <a:r>
              <a:rPr lang="nb-NO" dirty="0" err="1" smtClean="0"/>
              <a:t>been</a:t>
            </a:r>
            <a:r>
              <a:rPr lang="nb-NO" dirty="0" smtClean="0"/>
              <a:t> </a:t>
            </a:r>
            <a:r>
              <a:rPr lang="nb-NO" dirty="0" err="1" smtClean="0"/>
              <a:t>rendered</a:t>
            </a:r>
            <a:r>
              <a:rPr lang="nb-NO" dirty="0" smtClean="0"/>
              <a:t>?</a:t>
            </a:r>
          </a:p>
          <a:p>
            <a:pPr>
              <a:buFontTx/>
              <a:buChar char="-"/>
            </a:pPr>
            <a:r>
              <a:rPr lang="nb-NO" dirty="0" err="1" smtClean="0"/>
              <a:t>Determining</a:t>
            </a:r>
            <a:r>
              <a:rPr lang="nb-NO" dirty="0" smtClean="0"/>
              <a:t> </a:t>
            </a:r>
            <a:r>
              <a:rPr lang="nb-NO" dirty="0" err="1" smtClean="0"/>
              <a:t>arm’s</a:t>
            </a:r>
            <a:r>
              <a:rPr lang="nb-NO" dirty="0" smtClean="0"/>
              <a:t> </a:t>
            </a:r>
            <a:r>
              <a:rPr lang="nb-NO" dirty="0" err="1" smtClean="0"/>
              <a:t>length</a:t>
            </a:r>
            <a:r>
              <a:rPr lang="nb-NO" dirty="0" smtClean="0"/>
              <a:t> charge</a:t>
            </a:r>
          </a:p>
          <a:p>
            <a:pPr marL="0" indent="0">
              <a:buNone/>
            </a:pPr>
            <a:endParaRPr lang="nb-NO" dirty="0"/>
          </a:p>
          <a:p>
            <a:pPr marL="0" indent="0">
              <a:buNone/>
            </a:pPr>
            <a:endParaRPr lang="nb-NO" dirty="0" smtClean="0"/>
          </a:p>
          <a:p>
            <a:pPr marL="0" indent="0">
              <a:buNone/>
            </a:pPr>
            <a:endParaRPr lang="nb-NO" dirty="0" smtClean="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51</a:t>
            </a:fld>
            <a:endParaRPr lang="en-GB" altLang="nb-NO"/>
          </a:p>
        </p:txBody>
      </p:sp>
    </p:spTree>
    <p:extLst>
      <p:ext uri="{BB962C8B-B14F-4D97-AF65-F5344CB8AC3E}">
        <p14:creationId xmlns:p14="http://schemas.microsoft.com/office/powerpoint/2010/main" val="23995010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Have </a:t>
            </a:r>
            <a:r>
              <a:rPr lang="nb-NO" dirty="0" err="1" smtClean="0"/>
              <a:t>intra-group</a:t>
            </a:r>
            <a:r>
              <a:rPr lang="nb-NO" dirty="0" smtClean="0"/>
              <a:t> services </a:t>
            </a:r>
            <a:r>
              <a:rPr lang="nb-NO" dirty="0" err="1" smtClean="0"/>
              <a:t>been</a:t>
            </a:r>
            <a:r>
              <a:rPr lang="nb-NO" dirty="0" smtClean="0"/>
              <a:t> </a:t>
            </a:r>
            <a:r>
              <a:rPr lang="nb-NO" dirty="0" err="1" smtClean="0"/>
              <a:t>rendered</a:t>
            </a:r>
            <a:r>
              <a:rPr lang="nb-NO" dirty="0" smtClean="0"/>
              <a:t>?</a:t>
            </a:r>
            <a:endParaRPr lang="nb-NO" dirty="0"/>
          </a:p>
        </p:txBody>
      </p:sp>
      <p:sp>
        <p:nvSpPr>
          <p:cNvPr id="3" name="Plassholder for innhold 2"/>
          <p:cNvSpPr>
            <a:spLocks noGrp="1"/>
          </p:cNvSpPr>
          <p:nvPr>
            <p:ph idx="1"/>
          </p:nvPr>
        </p:nvSpPr>
        <p:spPr/>
        <p:txBody>
          <a:bodyPr/>
          <a:lstStyle/>
          <a:p>
            <a:r>
              <a:rPr lang="nb-NO" dirty="0" err="1" smtClean="0"/>
              <a:t>Would</a:t>
            </a:r>
            <a:r>
              <a:rPr lang="nb-NO" dirty="0" smtClean="0"/>
              <a:t> an </a:t>
            </a:r>
            <a:r>
              <a:rPr lang="nb-NO" dirty="0" err="1" smtClean="0"/>
              <a:t>independent</a:t>
            </a:r>
            <a:r>
              <a:rPr lang="nb-NO" dirty="0" smtClean="0"/>
              <a:t> </a:t>
            </a:r>
            <a:r>
              <a:rPr lang="nb-NO" dirty="0" err="1" smtClean="0"/>
              <a:t>enterprise</a:t>
            </a:r>
            <a:r>
              <a:rPr lang="nb-NO" dirty="0" smtClean="0"/>
              <a:t> be </a:t>
            </a:r>
            <a:r>
              <a:rPr lang="nb-NO" dirty="0" err="1" smtClean="0"/>
              <a:t>willing</a:t>
            </a:r>
            <a:r>
              <a:rPr lang="nb-NO" dirty="0" smtClean="0"/>
              <a:t> to </a:t>
            </a:r>
            <a:r>
              <a:rPr lang="nb-NO" dirty="0" err="1" smtClean="0"/>
              <a:t>pay</a:t>
            </a:r>
            <a:r>
              <a:rPr lang="nb-NO" dirty="0" smtClean="0"/>
              <a:t> for </a:t>
            </a:r>
            <a:r>
              <a:rPr lang="nb-NO" dirty="0" err="1" smtClean="0"/>
              <a:t>the</a:t>
            </a:r>
            <a:r>
              <a:rPr lang="nb-NO" dirty="0" smtClean="0"/>
              <a:t> </a:t>
            </a:r>
            <a:r>
              <a:rPr lang="nb-NO" dirty="0" err="1" smtClean="0"/>
              <a:t>activity</a:t>
            </a:r>
            <a:r>
              <a:rPr lang="nb-NO" dirty="0" smtClean="0"/>
              <a:t> </a:t>
            </a:r>
            <a:r>
              <a:rPr lang="nb-NO" dirty="0" err="1" smtClean="0"/>
              <a:t>if</a:t>
            </a:r>
            <a:r>
              <a:rPr lang="nb-NO" dirty="0" smtClean="0"/>
              <a:t> </a:t>
            </a:r>
            <a:r>
              <a:rPr lang="nb-NO" dirty="0" err="1" smtClean="0"/>
              <a:t>performed</a:t>
            </a:r>
            <a:r>
              <a:rPr lang="nb-NO" dirty="0" smtClean="0"/>
              <a:t> by an </a:t>
            </a:r>
            <a:r>
              <a:rPr lang="nb-NO" dirty="0" err="1" smtClean="0"/>
              <a:t>independent</a:t>
            </a:r>
            <a:r>
              <a:rPr lang="nb-NO" dirty="0" smtClean="0"/>
              <a:t> </a:t>
            </a:r>
            <a:r>
              <a:rPr lang="nb-NO" dirty="0" err="1" smtClean="0"/>
              <a:t>enterprise</a:t>
            </a:r>
            <a:r>
              <a:rPr lang="nb-NO" dirty="0" smtClean="0"/>
              <a:t>?</a:t>
            </a:r>
          </a:p>
          <a:p>
            <a:r>
              <a:rPr lang="nb-NO" dirty="0" err="1" smtClean="0">
                <a:solidFill>
                  <a:srgbClr val="FF0000"/>
                </a:solidFill>
              </a:rPr>
              <a:t>Shareholder</a:t>
            </a:r>
            <a:r>
              <a:rPr lang="nb-NO" dirty="0" smtClean="0">
                <a:solidFill>
                  <a:srgbClr val="FF0000"/>
                </a:solidFill>
              </a:rPr>
              <a:t> </a:t>
            </a:r>
            <a:r>
              <a:rPr lang="nb-NO" dirty="0" err="1" smtClean="0">
                <a:solidFill>
                  <a:srgbClr val="FF0000"/>
                </a:solidFill>
              </a:rPr>
              <a:t>activity</a:t>
            </a:r>
            <a:r>
              <a:rPr lang="nb-NO" dirty="0" smtClean="0">
                <a:solidFill>
                  <a:srgbClr val="FF0000"/>
                </a:solidFill>
              </a:rPr>
              <a:t> and </a:t>
            </a:r>
            <a:r>
              <a:rPr lang="nb-NO" dirty="0" err="1" smtClean="0">
                <a:solidFill>
                  <a:srgbClr val="FF0000"/>
                </a:solidFill>
              </a:rPr>
              <a:t>stewardship</a:t>
            </a:r>
            <a:r>
              <a:rPr lang="nb-NO" dirty="0" smtClean="0">
                <a:solidFill>
                  <a:srgbClr val="FF0000"/>
                </a:solidFill>
              </a:rPr>
              <a:t> </a:t>
            </a:r>
            <a:r>
              <a:rPr lang="nb-NO" dirty="0" err="1" smtClean="0">
                <a:solidFill>
                  <a:srgbClr val="FF0000"/>
                </a:solidFill>
              </a:rPr>
              <a:t>activity</a:t>
            </a:r>
            <a:endParaRPr lang="nb-NO" dirty="0" smtClean="0">
              <a:solidFill>
                <a:srgbClr val="FF0000"/>
              </a:solidFill>
            </a:endParaRPr>
          </a:p>
          <a:p>
            <a:r>
              <a:rPr lang="nb-NO" dirty="0" smtClean="0">
                <a:solidFill>
                  <a:srgbClr val="FF0000"/>
                </a:solidFill>
              </a:rPr>
              <a:t>If </a:t>
            </a:r>
            <a:r>
              <a:rPr lang="nb-NO" dirty="0" err="1" smtClean="0">
                <a:solidFill>
                  <a:srgbClr val="FF0000"/>
                </a:solidFill>
              </a:rPr>
              <a:t>the</a:t>
            </a:r>
            <a:r>
              <a:rPr lang="nb-NO" dirty="0" smtClean="0">
                <a:solidFill>
                  <a:srgbClr val="FF0000"/>
                </a:solidFill>
              </a:rPr>
              <a:t> </a:t>
            </a:r>
            <a:r>
              <a:rPr lang="nb-NO" dirty="0" err="1" smtClean="0">
                <a:solidFill>
                  <a:srgbClr val="FF0000"/>
                </a:solidFill>
              </a:rPr>
              <a:t>activity</a:t>
            </a:r>
            <a:r>
              <a:rPr lang="nb-NO" dirty="0" smtClean="0">
                <a:solidFill>
                  <a:srgbClr val="FF0000"/>
                </a:solidFill>
              </a:rPr>
              <a:t> is </a:t>
            </a:r>
            <a:r>
              <a:rPr lang="nb-NO" dirty="0" err="1" smtClean="0">
                <a:solidFill>
                  <a:srgbClr val="FF0000"/>
                </a:solidFill>
              </a:rPr>
              <a:t>found</a:t>
            </a:r>
            <a:r>
              <a:rPr lang="nb-NO" dirty="0" smtClean="0">
                <a:solidFill>
                  <a:srgbClr val="FF0000"/>
                </a:solidFill>
              </a:rPr>
              <a:t> to be </a:t>
            </a:r>
            <a:r>
              <a:rPr lang="nb-NO" dirty="0" err="1" smtClean="0">
                <a:solidFill>
                  <a:srgbClr val="FF0000"/>
                </a:solidFill>
              </a:rPr>
              <a:t>stewardship</a:t>
            </a:r>
            <a:r>
              <a:rPr lang="nb-NO" dirty="0" smtClean="0">
                <a:solidFill>
                  <a:srgbClr val="FF0000"/>
                </a:solidFill>
              </a:rPr>
              <a:t> </a:t>
            </a:r>
            <a:r>
              <a:rPr lang="nb-NO" dirty="0" err="1" smtClean="0">
                <a:solidFill>
                  <a:srgbClr val="FF0000"/>
                </a:solidFill>
              </a:rPr>
              <a:t>activity</a:t>
            </a:r>
            <a:r>
              <a:rPr lang="nb-NO" dirty="0" smtClean="0">
                <a:solidFill>
                  <a:srgbClr val="FF0000"/>
                </a:solidFill>
              </a:rPr>
              <a:t> it is an </a:t>
            </a:r>
            <a:r>
              <a:rPr lang="nb-NO" dirty="0" err="1" smtClean="0">
                <a:solidFill>
                  <a:srgbClr val="FF0000"/>
                </a:solidFill>
              </a:rPr>
              <a:t>intra</a:t>
            </a:r>
            <a:r>
              <a:rPr lang="nb-NO" dirty="0" smtClean="0">
                <a:solidFill>
                  <a:srgbClr val="FF0000"/>
                </a:solidFill>
              </a:rPr>
              <a:t> </a:t>
            </a:r>
            <a:r>
              <a:rPr lang="nb-NO" dirty="0" err="1" smtClean="0">
                <a:solidFill>
                  <a:srgbClr val="FF0000"/>
                </a:solidFill>
              </a:rPr>
              <a:t>group</a:t>
            </a:r>
            <a:r>
              <a:rPr lang="nb-NO" dirty="0" smtClean="0">
                <a:solidFill>
                  <a:srgbClr val="FF0000"/>
                </a:solidFill>
              </a:rPr>
              <a:t> service</a:t>
            </a:r>
            <a:endParaRPr lang="nb-NO" dirty="0">
              <a:solidFill>
                <a:srgbClr val="FF0000"/>
              </a:solidFill>
            </a:endParaRPr>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52</a:t>
            </a:fld>
            <a:endParaRPr lang="en-GB" altLang="nb-NO"/>
          </a:p>
        </p:txBody>
      </p:sp>
    </p:spTree>
    <p:extLst>
      <p:ext uri="{BB962C8B-B14F-4D97-AF65-F5344CB8AC3E}">
        <p14:creationId xmlns:p14="http://schemas.microsoft.com/office/powerpoint/2010/main" val="36464064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dirty="0" smtClean="0"/>
              <a:t>Determining arm’s length Charge</a:t>
            </a:r>
            <a:endParaRPr lang="en-GB" dirty="0"/>
          </a:p>
        </p:txBody>
      </p:sp>
      <p:sp>
        <p:nvSpPr>
          <p:cNvPr id="3" name="Plassholder for innhold 2"/>
          <p:cNvSpPr>
            <a:spLocks noGrp="1"/>
          </p:cNvSpPr>
          <p:nvPr>
            <p:ph idx="1"/>
          </p:nvPr>
        </p:nvSpPr>
        <p:spPr/>
        <p:txBody>
          <a:bodyPr/>
          <a:lstStyle/>
          <a:p>
            <a:pPr marL="0" indent="0">
              <a:buNone/>
            </a:pPr>
            <a:r>
              <a:rPr lang="en-GB" sz="2000" dirty="0" smtClean="0"/>
              <a:t>The consideration needs to be done in each case, and the method used needs to be assessed in each case</a:t>
            </a:r>
          </a:p>
          <a:p>
            <a:pPr marL="0" indent="0">
              <a:buNone/>
            </a:pPr>
            <a:endParaRPr lang="en-GB" sz="2000" dirty="0" smtClean="0"/>
          </a:p>
          <a:p>
            <a:r>
              <a:rPr lang="en-GB" sz="2000" dirty="0" smtClean="0"/>
              <a:t>Three </a:t>
            </a:r>
            <a:r>
              <a:rPr lang="en-GB" sz="2000" dirty="0"/>
              <a:t>methods has traditionally been used to determine the arm’s length price. CUP, cost-plus and </a:t>
            </a:r>
            <a:r>
              <a:rPr lang="en-GB" sz="2000" dirty="0" smtClean="0"/>
              <a:t>TNMM</a:t>
            </a:r>
          </a:p>
          <a:p>
            <a:r>
              <a:rPr lang="en-GB" sz="2000" dirty="0" smtClean="0"/>
              <a:t>CUP method is most appropriate where there is a comparable service provided to an independent enterprise (accounting, legal services, auditing etc.)</a:t>
            </a:r>
          </a:p>
          <a:p>
            <a:r>
              <a:rPr lang="en-GB" sz="2000" dirty="0" smtClean="0"/>
              <a:t>Cost-plus method is most appropriate in the absence of a CUP and the nature of the activities involved, assets used and risks assumed are comparable to those undertaken by independent enterprises.</a:t>
            </a:r>
          </a:p>
          <a:p>
            <a:pPr marL="0" indent="0">
              <a:buNone/>
            </a:pPr>
            <a:endParaRPr lang="en-GB" sz="2000"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53</a:t>
            </a:fld>
            <a:endParaRPr lang="en-GB" altLang="nb-NO"/>
          </a:p>
        </p:txBody>
      </p:sp>
    </p:spTree>
    <p:extLst>
      <p:ext uri="{BB962C8B-B14F-4D97-AF65-F5344CB8AC3E}">
        <p14:creationId xmlns:p14="http://schemas.microsoft.com/office/powerpoint/2010/main" val="36320259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innhold 2"/>
          <p:cNvSpPr>
            <a:spLocks noGrp="1"/>
          </p:cNvSpPr>
          <p:nvPr>
            <p:ph idx="1"/>
          </p:nvPr>
        </p:nvSpPr>
        <p:spPr/>
        <p:txBody>
          <a:bodyPr/>
          <a:lstStyle/>
          <a:p>
            <a:r>
              <a:rPr lang="nb-NO" dirty="0" err="1" smtClean="0"/>
              <a:t>Transactional</a:t>
            </a:r>
            <a:r>
              <a:rPr lang="nb-NO" dirty="0" smtClean="0"/>
              <a:t> </a:t>
            </a:r>
            <a:r>
              <a:rPr lang="nb-NO" dirty="0" err="1" smtClean="0"/>
              <a:t>profit</a:t>
            </a:r>
            <a:r>
              <a:rPr lang="nb-NO" dirty="0" smtClean="0"/>
              <a:t> </a:t>
            </a:r>
            <a:r>
              <a:rPr lang="nb-NO" dirty="0" err="1" smtClean="0"/>
              <a:t>methods</a:t>
            </a:r>
            <a:r>
              <a:rPr lang="nb-NO" dirty="0" smtClean="0"/>
              <a:t> </a:t>
            </a:r>
            <a:r>
              <a:rPr lang="nb-NO" dirty="0" err="1" smtClean="0"/>
              <a:t>may</a:t>
            </a:r>
            <a:r>
              <a:rPr lang="nb-NO" dirty="0" smtClean="0"/>
              <a:t> be used </a:t>
            </a:r>
            <a:r>
              <a:rPr lang="nb-NO" dirty="0" err="1" smtClean="0"/>
              <a:t>where</a:t>
            </a:r>
            <a:r>
              <a:rPr lang="nb-NO" dirty="0" smtClean="0"/>
              <a:t> </a:t>
            </a:r>
            <a:r>
              <a:rPr lang="nb-NO" dirty="0" err="1" smtClean="0"/>
              <a:t>they</a:t>
            </a:r>
            <a:r>
              <a:rPr lang="nb-NO" dirty="0" smtClean="0"/>
              <a:t> </a:t>
            </a:r>
            <a:r>
              <a:rPr lang="nb-NO" dirty="0" err="1" smtClean="0"/>
              <a:t>are</a:t>
            </a:r>
            <a:r>
              <a:rPr lang="nb-NO" dirty="0" smtClean="0"/>
              <a:t> </a:t>
            </a:r>
            <a:r>
              <a:rPr lang="nb-NO" dirty="0" err="1" smtClean="0"/>
              <a:t>the</a:t>
            </a:r>
            <a:r>
              <a:rPr lang="nb-NO" dirty="0" smtClean="0"/>
              <a:t> most </a:t>
            </a:r>
            <a:r>
              <a:rPr lang="nb-NO" dirty="0" err="1" smtClean="0"/>
              <a:t>appropriate</a:t>
            </a:r>
            <a:r>
              <a:rPr lang="nb-NO" dirty="0" smtClean="0"/>
              <a:t> to </a:t>
            </a:r>
            <a:r>
              <a:rPr lang="nb-NO" dirty="0" err="1" smtClean="0"/>
              <a:t>the</a:t>
            </a:r>
            <a:r>
              <a:rPr lang="nb-NO" dirty="0" smtClean="0"/>
              <a:t> </a:t>
            </a:r>
            <a:r>
              <a:rPr lang="nb-NO" dirty="0" err="1" smtClean="0"/>
              <a:t>circumstances</a:t>
            </a:r>
            <a:r>
              <a:rPr lang="nb-NO" dirty="0" smtClean="0"/>
              <a:t> </a:t>
            </a:r>
            <a:r>
              <a:rPr lang="nb-NO" dirty="0" err="1" smtClean="0"/>
              <a:t>of</a:t>
            </a:r>
            <a:r>
              <a:rPr lang="nb-NO" dirty="0" smtClean="0"/>
              <a:t> </a:t>
            </a:r>
            <a:r>
              <a:rPr lang="nb-NO" dirty="0" err="1" smtClean="0"/>
              <a:t>the</a:t>
            </a:r>
            <a:r>
              <a:rPr lang="nb-NO" dirty="0" smtClean="0"/>
              <a:t> case.</a:t>
            </a:r>
          </a:p>
          <a:p>
            <a:pPr marL="0" indent="0">
              <a:buNone/>
            </a:pPr>
            <a:endParaRPr lang="nb-NO" dirty="0"/>
          </a:p>
          <a:p>
            <a:pPr marL="0" indent="0">
              <a:buNone/>
            </a:pPr>
            <a:r>
              <a:rPr lang="nb-NO" dirty="0" smtClean="0"/>
              <a:t>In </a:t>
            </a:r>
            <a:r>
              <a:rPr lang="nb-NO" dirty="0" err="1" smtClean="0"/>
              <a:t>exceptional</a:t>
            </a:r>
            <a:r>
              <a:rPr lang="nb-NO" dirty="0" smtClean="0"/>
              <a:t> cases (</a:t>
            </a:r>
            <a:r>
              <a:rPr lang="nb-NO" dirty="0" err="1" smtClean="0"/>
              <a:t>no</a:t>
            </a:r>
            <a:r>
              <a:rPr lang="nb-NO" dirty="0" smtClean="0"/>
              <a:t> CUP or </a:t>
            </a:r>
            <a:r>
              <a:rPr lang="nb-NO" dirty="0" err="1" smtClean="0"/>
              <a:t>Cost</a:t>
            </a:r>
            <a:r>
              <a:rPr lang="nb-NO" dirty="0" smtClean="0"/>
              <a:t> </a:t>
            </a:r>
            <a:r>
              <a:rPr lang="nb-NO" dirty="0" err="1" smtClean="0"/>
              <a:t>plus</a:t>
            </a:r>
            <a:r>
              <a:rPr lang="nb-NO" dirty="0" smtClean="0"/>
              <a:t>) it </a:t>
            </a:r>
            <a:r>
              <a:rPr lang="nb-NO" dirty="0" err="1" smtClean="0"/>
              <a:t>may</a:t>
            </a:r>
            <a:r>
              <a:rPr lang="nb-NO" dirty="0" smtClean="0"/>
              <a:t> be </a:t>
            </a:r>
            <a:r>
              <a:rPr lang="nb-NO" dirty="0" err="1" smtClean="0"/>
              <a:t>helpful</a:t>
            </a:r>
            <a:r>
              <a:rPr lang="nb-NO" dirty="0" smtClean="0"/>
              <a:t> to </a:t>
            </a:r>
            <a:r>
              <a:rPr lang="nb-NO" dirty="0" err="1" smtClean="0"/>
              <a:t>take</a:t>
            </a:r>
            <a:r>
              <a:rPr lang="nb-NO" dirty="0" smtClean="0"/>
              <a:t> </a:t>
            </a:r>
            <a:r>
              <a:rPr lang="nb-NO" dirty="0" err="1" smtClean="0"/>
              <a:t>account</a:t>
            </a:r>
            <a:r>
              <a:rPr lang="nb-NO" dirty="0" smtClean="0"/>
              <a:t> </a:t>
            </a:r>
            <a:r>
              <a:rPr lang="nb-NO" dirty="0" err="1" smtClean="0"/>
              <a:t>of</a:t>
            </a:r>
            <a:r>
              <a:rPr lang="nb-NO" dirty="0" smtClean="0"/>
              <a:t> more </a:t>
            </a:r>
            <a:r>
              <a:rPr lang="nb-NO" dirty="0" err="1" smtClean="0"/>
              <a:t>than</a:t>
            </a:r>
            <a:r>
              <a:rPr lang="nb-NO" dirty="0" smtClean="0"/>
              <a:t> </a:t>
            </a:r>
            <a:r>
              <a:rPr lang="nb-NO" dirty="0" err="1" smtClean="0"/>
              <a:t>one</a:t>
            </a:r>
            <a:r>
              <a:rPr lang="nb-NO" dirty="0" smtClean="0"/>
              <a:t> </a:t>
            </a:r>
            <a:r>
              <a:rPr lang="nb-NO" dirty="0" err="1" smtClean="0"/>
              <a:t>method</a:t>
            </a:r>
            <a:r>
              <a:rPr lang="nb-NO" dirty="0" smtClean="0"/>
              <a:t>. (OECD guidelines </a:t>
            </a:r>
            <a:r>
              <a:rPr lang="nb-NO" dirty="0" err="1" smtClean="0"/>
              <a:t>paragraph</a:t>
            </a:r>
            <a:r>
              <a:rPr lang="nb-NO" dirty="0" smtClean="0"/>
              <a:t> 2.11)</a:t>
            </a:r>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54</a:t>
            </a:fld>
            <a:endParaRPr lang="en-GB" altLang="nb-NO"/>
          </a:p>
        </p:txBody>
      </p:sp>
    </p:spTree>
    <p:extLst>
      <p:ext uri="{BB962C8B-B14F-4D97-AF65-F5344CB8AC3E}">
        <p14:creationId xmlns:p14="http://schemas.microsoft.com/office/powerpoint/2010/main" val="41963207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Calculating</a:t>
            </a:r>
            <a:r>
              <a:rPr lang="nb-NO" dirty="0" smtClean="0"/>
              <a:t> </a:t>
            </a:r>
            <a:r>
              <a:rPr lang="nb-NO" dirty="0" err="1" smtClean="0"/>
              <a:t>the</a:t>
            </a:r>
            <a:r>
              <a:rPr lang="nb-NO" dirty="0" smtClean="0"/>
              <a:t> </a:t>
            </a:r>
            <a:r>
              <a:rPr lang="nb-NO" dirty="0" err="1" smtClean="0"/>
              <a:t>arm’s</a:t>
            </a:r>
            <a:r>
              <a:rPr lang="nb-NO" dirty="0" smtClean="0"/>
              <a:t> </a:t>
            </a:r>
            <a:r>
              <a:rPr lang="nb-NO" dirty="0" err="1" smtClean="0"/>
              <a:t>length</a:t>
            </a:r>
            <a:r>
              <a:rPr lang="nb-NO" dirty="0" smtClean="0"/>
              <a:t> </a:t>
            </a:r>
            <a:r>
              <a:rPr lang="nb-NO" dirty="0" err="1" smtClean="0"/>
              <a:t>consideration</a:t>
            </a:r>
            <a:endParaRPr lang="nb-NO" dirty="0"/>
          </a:p>
        </p:txBody>
      </p:sp>
      <p:sp>
        <p:nvSpPr>
          <p:cNvPr id="3" name="Plassholder for innhold 2"/>
          <p:cNvSpPr>
            <a:spLocks noGrp="1"/>
          </p:cNvSpPr>
          <p:nvPr>
            <p:ph idx="1"/>
          </p:nvPr>
        </p:nvSpPr>
        <p:spPr/>
        <p:txBody>
          <a:bodyPr/>
          <a:lstStyle/>
          <a:p>
            <a:r>
              <a:rPr lang="nb-NO" dirty="0" smtClean="0"/>
              <a:t>Matter </a:t>
            </a:r>
            <a:r>
              <a:rPr lang="nb-NO" dirty="0" err="1" smtClean="0"/>
              <a:t>should</a:t>
            </a:r>
            <a:r>
              <a:rPr lang="nb-NO" dirty="0" smtClean="0"/>
              <a:t> be </a:t>
            </a:r>
            <a:r>
              <a:rPr lang="nb-NO" dirty="0" err="1" smtClean="0"/>
              <a:t>considered</a:t>
            </a:r>
            <a:r>
              <a:rPr lang="nb-NO" dirty="0" smtClean="0"/>
              <a:t> from </a:t>
            </a:r>
            <a:r>
              <a:rPr lang="nb-NO" dirty="0" err="1" smtClean="0"/>
              <a:t>both</a:t>
            </a:r>
            <a:r>
              <a:rPr lang="nb-NO" dirty="0" smtClean="0"/>
              <a:t> </a:t>
            </a:r>
            <a:r>
              <a:rPr lang="nb-NO" dirty="0" err="1" smtClean="0"/>
              <a:t>the</a:t>
            </a:r>
            <a:r>
              <a:rPr lang="nb-NO" dirty="0" smtClean="0"/>
              <a:t> </a:t>
            </a:r>
            <a:r>
              <a:rPr lang="nb-NO" dirty="0" err="1" smtClean="0"/>
              <a:t>view</a:t>
            </a:r>
            <a:r>
              <a:rPr lang="nb-NO" dirty="0" smtClean="0"/>
              <a:t> </a:t>
            </a:r>
            <a:r>
              <a:rPr lang="nb-NO" dirty="0" err="1" smtClean="0"/>
              <a:t>of</a:t>
            </a:r>
            <a:r>
              <a:rPr lang="nb-NO" dirty="0" smtClean="0"/>
              <a:t> </a:t>
            </a:r>
            <a:r>
              <a:rPr lang="nb-NO" dirty="0" err="1" smtClean="0"/>
              <a:t>the</a:t>
            </a:r>
            <a:r>
              <a:rPr lang="nb-NO" dirty="0" smtClean="0"/>
              <a:t> provider and </a:t>
            </a:r>
            <a:r>
              <a:rPr lang="nb-NO" dirty="0" err="1" smtClean="0"/>
              <a:t>recipient</a:t>
            </a:r>
            <a:r>
              <a:rPr lang="nb-NO" dirty="0" smtClean="0"/>
              <a:t> in order to </a:t>
            </a:r>
            <a:r>
              <a:rPr lang="nb-NO" dirty="0" err="1" smtClean="0"/>
              <a:t>find</a:t>
            </a:r>
            <a:r>
              <a:rPr lang="nb-NO" dirty="0" smtClean="0"/>
              <a:t> an </a:t>
            </a:r>
            <a:r>
              <a:rPr lang="nb-NO" dirty="0" err="1" smtClean="0"/>
              <a:t>acceptable</a:t>
            </a:r>
            <a:r>
              <a:rPr lang="nb-NO" dirty="0" smtClean="0"/>
              <a:t> </a:t>
            </a:r>
            <a:r>
              <a:rPr lang="nb-NO" dirty="0" err="1" smtClean="0"/>
              <a:t>arm’s</a:t>
            </a:r>
            <a:r>
              <a:rPr lang="nb-NO" dirty="0" smtClean="0"/>
              <a:t> </a:t>
            </a:r>
            <a:r>
              <a:rPr lang="nb-NO" dirty="0" err="1" smtClean="0"/>
              <a:t>length</a:t>
            </a:r>
            <a:r>
              <a:rPr lang="nb-NO" dirty="0" smtClean="0"/>
              <a:t> </a:t>
            </a:r>
            <a:r>
              <a:rPr lang="nb-NO" dirty="0" err="1" smtClean="0"/>
              <a:t>price</a:t>
            </a:r>
            <a:endParaRPr lang="nb-NO" dirty="0" smtClean="0"/>
          </a:p>
          <a:p>
            <a:r>
              <a:rPr lang="nb-NO" dirty="0" smtClean="0"/>
              <a:t>The </a:t>
            </a:r>
            <a:r>
              <a:rPr lang="nb-NO" dirty="0" err="1" smtClean="0"/>
              <a:t>method</a:t>
            </a:r>
            <a:r>
              <a:rPr lang="nb-NO" dirty="0" smtClean="0"/>
              <a:t> used </a:t>
            </a:r>
            <a:r>
              <a:rPr lang="nb-NO" dirty="0" err="1" smtClean="0"/>
              <a:t>should</a:t>
            </a:r>
            <a:r>
              <a:rPr lang="nb-NO" dirty="0" smtClean="0"/>
              <a:t> be </a:t>
            </a:r>
            <a:r>
              <a:rPr lang="nb-NO" dirty="0" err="1" smtClean="0"/>
              <a:t>determined</a:t>
            </a:r>
            <a:r>
              <a:rPr lang="nb-NO" dirty="0" smtClean="0"/>
              <a:t> </a:t>
            </a:r>
            <a:r>
              <a:rPr lang="nb-NO" dirty="0" err="1" smtClean="0"/>
              <a:t>according</a:t>
            </a:r>
            <a:r>
              <a:rPr lang="nb-NO" dirty="0" smtClean="0"/>
              <a:t> to OECD guidelines Chapter I, II and III</a:t>
            </a:r>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55</a:t>
            </a:fld>
            <a:endParaRPr lang="en-GB" altLang="nb-NO"/>
          </a:p>
        </p:txBody>
      </p:sp>
    </p:spTree>
    <p:extLst>
      <p:ext uri="{BB962C8B-B14F-4D97-AF65-F5344CB8AC3E}">
        <p14:creationId xmlns:p14="http://schemas.microsoft.com/office/powerpoint/2010/main" val="39534605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z="3200" dirty="0" err="1" smtClean="0"/>
              <a:t>Transactional</a:t>
            </a:r>
            <a:r>
              <a:rPr lang="nb-NO" sz="3200" dirty="0" smtClean="0"/>
              <a:t> </a:t>
            </a:r>
            <a:r>
              <a:rPr lang="nb-NO" sz="3200" dirty="0" err="1" smtClean="0"/>
              <a:t>profit</a:t>
            </a:r>
            <a:r>
              <a:rPr lang="nb-NO" sz="3200" dirty="0" smtClean="0"/>
              <a:t> </a:t>
            </a:r>
            <a:r>
              <a:rPr lang="nb-NO" sz="3200" dirty="0" err="1" smtClean="0"/>
              <a:t>methods</a:t>
            </a:r>
            <a:endParaRPr lang="nb-NO" sz="3200" dirty="0"/>
          </a:p>
        </p:txBody>
      </p:sp>
      <p:sp>
        <p:nvSpPr>
          <p:cNvPr id="3" name="Plassholder for innhold 2"/>
          <p:cNvSpPr>
            <a:spLocks noGrp="1"/>
          </p:cNvSpPr>
          <p:nvPr>
            <p:ph idx="1"/>
          </p:nvPr>
        </p:nvSpPr>
        <p:spPr/>
        <p:txBody>
          <a:bodyPr/>
          <a:lstStyle/>
          <a:p>
            <a:pPr marL="0" indent="0">
              <a:buNone/>
            </a:pPr>
            <a:r>
              <a:rPr lang="nb-NO" sz="2000" dirty="0" smtClean="0"/>
              <a:t>In general: </a:t>
            </a:r>
            <a:r>
              <a:rPr lang="nb-NO" sz="2000" dirty="0" err="1" smtClean="0"/>
              <a:t>Transactional</a:t>
            </a:r>
            <a:r>
              <a:rPr lang="nb-NO" sz="2000" dirty="0" smtClean="0"/>
              <a:t> </a:t>
            </a:r>
            <a:r>
              <a:rPr lang="nb-NO" sz="2000" dirty="0" err="1" smtClean="0"/>
              <a:t>profit</a:t>
            </a:r>
            <a:r>
              <a:rPr lang="nb-NO" sz="2000" dirty="0" smtClean="0"/>
              <a:t> </a:t>
            </a:r>
            <a:r>
              <a:rPr lang="nb-NO" sz="2000" dirty="0" err="1" smtClean="0"/>
              <a:t>methods</a:t>
            </a:r>
            <a:r>
              <a:rPr lang="nb-NO" sz="2000" dirty="0" smtClean="0"/>
              <a:t> </a:t>
            </a:r>
            <a:r>
              <a:rPr lang="nb-NO" sz="2000" dirty="0" err="1" smtClean="0"/>
              <a:t>examine</a:t>
            </a:r>
            <a:r>
              <a:rPr lang="nb-NO" sz="2000" dirty="0" smtClean="0"/>
              <a:t> </a:t>
            </a:r>
            <a:r>
              <a:rPr lang="nb-NO" sz="2000" dirty="0" err="1" smtClean="0"/>
              <a:t>the</a:t>
            </a:r>
            <a:r>
              <a:rPr lang="nb-NO" sz="2000" dirty="0" smtClean="0"/>
              <a:t> </a:t>
            </a:r>
            <a:r>
              <a:rPr lang="nb-NO" sz="2000" dirty="0" err="1" smtClean="0"/>
              <a:t>profits</a:t>
            </a:r>
            <a:r>
              <a:rPr lang="nb-NO" sz="2000" dirty="0" smtClean="0"/>
              <a:t> </a:t>
            </a:r>
            <a:r>
              <a:rPr lang="nb-NO" sz="2000" dirty="0" err="1" smtClean="0"/>
              <a:t>that</a:t>
            </a:r>
            <a:r>
              <a:rPr lang="nb-NO" sz="2000" dirty="0" smtClean="0"/>
              <a:t> </a:t>
            </a:r>
            <a:r>
              <a:rPr lang="nb-NO" sz="2000" dirty="0" err="1" smtClean="0"/>
              <a:t>arise</a:t>
            </a:r>
            <a:r>
              <a:rPr lang="nb-NO" sz="2000" dirty="0" smtClean="0"/>
              <a:t> from </a:t>
            </a:r>
            <a:r>
              <a:rPr lang="nb-NO" sz="2000" dirty="0" err="1" smtClean="0"/>
              <a:t>particular</a:t>
            </a:r>
            <a:r>
              <a:rPr lang="nb-NO" sz="2000" dirty="0" smtClean="0"/>
              <a:t> </a:t>
            </a:r>
            <a:r>
              <a:rPr lang="nb-NO" sz="2000" dirty="0" err="1" smtClean="0"/>
              <a:t>transactions</a:t>
            </a:r>
            <a:r>
              <a:rPr lang="nb-NO" sz="2000" dirty="0" smtClean="0"/>
              <a:t> </a:t>
            </a:r>
            <a:r>
              <a:rPr lang="nb-NO" sz="2000" dirty="0" err="1" smtClean="0"/>
              <a:t>among</a:t>
            </a:r>
            <a:r>
              <a:rPr lang="nb-NO" sz="2000" dirty="0" smtClean="0"/>
              <a:t> </a:t>
            </a:r>
            <a:r>
              <a:rPr lang="nb-NO" sz="2000" dirty="0" err="1" smtClean="0"/>
              <a:t>associated</a:t>
            </a:r>
            <a:r>
              <a:rPr lang="nb-NO" sz="2000" dirty="0" smtClean="0"/>
              <a:t> </a:t>
            </a:r>
            <a:r>
              <a:rPr lang="nb-NO" sz="2000" dirty="0" err="1" smtClean="0"/>
              <a:t>enterprises</a:t>
            </a:r>
            <a:r>
              <a:rPr lang="nb-NO" sz="2000" dirty="0" smtClean="0"/>
              <a:t>. </a:t>
            </a:r>
            <a:endParaRPr lang="nb-NO" sz="2000" dirty="0"/>
          </a:p>
          <a:p>
            <a:pPr marL="0" indent="0">
              <a:buNone/>
            </a:pPr>
            <a:endParaRPr lang="nb-NO" sz="2000" dirty="0" smtClean="0"/>
          </a:p>
          <a:p>
            <a:pPr marL="0" indent="0">
              <a:buNone/>
            </a:pPr>
            <a:r>
              <a:rPr lang="nb-NO" sz="2000" dirty="0" smtClean="0"/>
              <a:t>Profit </a:t>
            </a:r>
            <a:r>
              <a:rPr lang="nb-NO" sz="2000" dirty="0" err="1" smtClean="0"/>
              <a:t>arising</a:t>
            </a:r>
            <a:r>
              <a:rPr lang="nb-NO" sz="2000" dirty="0" smtClean="0"/>
              <a:t> from a </a:t>
            </a:r>
            <a:r>
              <a:rPr lang="nb-NO" sz="2000" dirty="0" err="1" smtClean="0"/>
              <a:t>controlled</a:t>
            </a:r>
            <a:r>
              <a:rPr lang="nb-NO" sz="2000" dirty="0" smtClean="0"/>
              <a:t> </a:t>
            </a:r>
            <a:r>
              <a:rPr lang="nb-NO" sz="2000" dirty="0" err="1" smtClean="0"/>
              <a:t>transaction</a:t>
            </a:r>
            <a:r>
              <a:rPr lang="nb-NO" sz="2000" dirty="0" smtClean="0"/>
              <a:t> </a:t>
            </a:r>
            <a:r>
              <a:rPr lang="nb-NO" sz="2000" dirty="0" err="1" smtClean="0"/>
              <a:t>can</a:t>
            </a:r>
            <a:r>
              <a:rPr lang="nb-NO" sz="2000" dirty="0" smtClean="0"/>
              <a:t> be a relevant </a:t>
            </a:r>
            <a:r>
              <a:rPr lang="nb-NO" sz="2000" dirty="0" err="1" smtClean="0"/>
              <a:t>indicator</a:t>
            </a:r>
            <a:r>
              <a:rPr lang="nb-NO" sz="2000" dirty="0" smtClean="0"/>
              <a:t> </a:t>
            </a:r>
            <a:r>
              <a:rPr lang="nb-NO" sz="2000" dirty="0" err="1" smtClean="0"/>
              <a:t>of</a:t>
            </a:r>
            <a:r>
              <a:rPr lang="nb-NO" sz="2000" dirty="0" smtClean="0"/>
              <a:t> </a:t>
            </a:r>
            <a:r>
              <a:rPr lang="nb-NO" sz="2000" dirty="0" err="1" smtClean="0"/>
              <a:t>whether</a:t>
            </a:r>
            <a:r>
              <a:rPr lang="nb-NO" sz="2000" dirty="0" smtClean="0"/>
              <a:t> </a:t>
            </a:r>
            <a:r>
              <a:rPr lang="nb-NO" sz="2000" dirty="0" err="1" smtClean="0"/>
              <a:t>the</a:t>
            </a:r>
            <a:r>
              <a:rPr lang="nb-NO" sz="2000" dirty="0" smtClean="0"/>
              <a:t> </a:t>
            </a:r>
            <a:r>
              <a:rPr lang="nb-NO" sz="2000" dirty="0" err="1" smtClean="0"/>
              <a:t>transaction</a:t>
            </a:r>
            <a:r>
              <a:rPr lang="nb-NO" sz="2000" dirty="0" smtClean="0"/>
              <a:t> </a:t>
            </a:r>
            <a:r>
              <a:rPr lang="nb-NO" sz="2000" dirty="0" err="1" smtClean="0"/>
              <a:t>was</a:t>
            </a:r>
            <a:r>
              <a:rPr lang="nb-NO" sz="2000" dirty="0" smtClean="0"/>
              <a:t> </a:t>
            </a:r>
            <a:r>
              <a:rPr lang="nb-NO" sz="2000" dirty="0" err="1" smtClean="0"/>
              <a:t>affected</a:t>
            </a:r>
            <a:r>
              <a:rPr lang="nb-NO" sz="2000" dirty="0" smtClean="0"/>
              <a:t> by </a:t>
            </a:r>
            <a:r>
              <a:rPr lang="nb-NO" sz="2000" dirty="0" err="1" smtClean="0"/>
              <a:t>conditions</a:t>
            </a:r>
            <a:r>
              <a:rPr lang="nb-NO" sz="2000" dirty="0" smtClean="0"/>
              <a:t> </a:t>
            </a:r>
            <a:r>
              <a:rPr lang="nb-NO" sz="2000" dirty="0" err="1" smtClean="0"/>
              <a:t>that</a:t>
            </a:r>
            <a:r>
              <a:rPr lang="nb-NO" sz="2000" dirty="0" smtClean="0"/>
              <a:t> </a:t>
            </a:r>
            <a:r>
              <a:rPr lang="nb-NO" sz="2000" dirty="0" err="1" smtClean="0"/>
              <a:t>differ</a:t>
            </a:r>
            <a:r>
              <a:rPr lang="nb-NO" sz="2000" dirty="0" smtClean="0"/>
              <a:t> from </a:t>
            </a:r>
            <a:r>
              <a:rPr lang="nb-NO" sz="2000" dirty="0" err="1" smtClean="0"/>
              <a:t>those</a:t>
            </a:r>
            <a:r>
              <a:rPr lang="nb-NO" sz="2000" dirty="0" smtClean="0"/>
              <a:t> </a:t>
            </a:r>
            <a:r>
              <a:rPr lang="nb-NO" sz="2000" dirty="0" err="1" smtClean="0"/>
              <a:t>that</a:t>
            </a:r>
            <a:r>
              <a:rPr lang="nb-NO" sz="2000" dirty="0" smtClean="0"/>
              <a:t> </a:t>
            </a:r>
            <a:r>
              <a:rPr lang="nb-NO" sz="2000" dirty="0" err="1" smtClean="0"/>
              <a:t>would</a:t>
            </a:r>
            <a:r>
              <a:rPr lang="nb-NO" sz="2000" dirty="0" smtClean="0"/>
              <a:t> have </a:t>
            </a:r>
            <a:r>
              <a:rPr lang="nb-NO" sz="2000" dirty="0" err="1" smtClean="0"/>
              <a:t>been</a:t>
            </a:r>
            <a:r>
              <a:rPr lang="nb-NO" sz="2000" dirty="0" smtClean="0"/>
              <a:t> </a:t>
            </a:r>
            <a:r>
              <a:rPr lang="nb-NO" sz="2000" dirty="0" err="1" smtClean="0"/>
              <a:t>made</a:t>
            </a:r>
            <a:r>
              <a:rPr lang="nb-NO" sz="2000" dirty="0" smtClean="0"/>
              <a:t> by </a:t>
            </a:r>
            <a:r>
              <a:rPr lang="nb-NO" sz="2000" dirty="0" err="1" smtClean="0"/>
              <a:t>independent</a:t>
            </a:r>
            <a:r>
              <a:rPr lang="nb-NO" sz="2000" dirty="0" smtClean="0"/>
              <a:t> </a:t>
            </a:r>
            <a:r>
              <a:rPr lang="nb-NO" sz="2000" dirty="0" err="1" smtClean="0"/>
              <a:t>enterprises</a:t>
            </a:r>
            <a:r>
              <a:rPr lang="nb-NO" sz="2000" dirty="0" smtClean="0"/>
              <a:t> in </a:t>
            </a:r>
            <a:r>
              <a:rPr lang="nb-NO" sz="2000" dirty="0" err="1" smtClean="0"/>
              <a:t>otherwise</a:t>
            </a:r>
            <a:r>
              <a:rPr lang="nb-NO" sz="2000" dirty="0" smtClean="0"/>
              <a:t> </a:t>
            </a:r>
            <a:r>
              <a:rPr lang="nb-NO" sz="2000" dirty="0" err="1" smtClean="0"/>
              <a:t>comparable</a:t>
            </a:r>
            <a:r>
              <a:rPr lang="nb-NO" sz="2000" dirty="0" smtClean="0"/>
              <a:t> </a:t>
            </a:r>
            <a:r>
              <a:rPr lang="nb-NO" sz="2000" dirty="0" err="1" smtClean="0"/>
              <a:t>circumstances</a:t>
            </a:r>
            <a:endParaRPr lang="nb-NO" sz="2000" dirty="0" smtClean="0"/>
          </a:p>
          <a:p>
            <a:pPr marL="0" indent="0">
              <a:buNone/>
            </a:pPr>
            <a:endParaRPr lang="nb-NO" sz="2000" dirty="0"/>
          </a:p>
          <a:p>
            <a:pPr marL="0" indent="0">
              <a:buNone/>
            </a:pPr>
            <a:r>
              <a:rPr lang="nb-NO" sz="2000" dirty="0" err="1"/>
              <a:t>Two</a:t>
            </a:r>
            <a:r>
              <a:rPr lang="nb-NO" sz="2000" dirty="0"/>
              <a:t> </a:t>
            </a:r>
            <a:r>
              <a:rPr lang="nb-NO" sz="2000" dirty="0" err="1"/>
              <a:t>methods</a:t>
            </a:r>
            <a:r>
              <a:rPr lang="nb-NO" sz="2000" dirty="0"/>
              <a:t> </a:t>
            </a:r>
            <a:r>
              <a:rPr lang="nb-NO" sz="2000" dirty="0" err="1"/>
              <a:t>mentioned</a:t>
            </a:r>
            <a:r>
              <a:rPr lang="nb-NO" sz="2000" dirty="0"/>
              <a:t> in </a:t>
            </a:r>
            <a:r>
              <a:rPr lang="nb-NO" sz="2000" dirty="0" err="1"/>
              <a:t>the</a:t>
            </a:r>
            <a:r>
              <a:rPr lang="nb-NO" sz="2000" dirty="0"/>
              <a:t> OECD </a:t>
            </a:r>
            <a:r>
              <a:rPr lang="nb-NO" sz="2000" dirty="0" smtClean="0"/>
              <a:t>guidelines:</a:t>
            </a:r>
          </a:p>
          <a:p>
            <a:r>
              <a:rPr lang="nb-NO" sz="2000" dirty="0" err="1"/>
              <a:t>Transactional</a:t>
            </a:r>
            <a:r>
              <a:rPr lang="nb-NO" sz="2000" dirty="0"/>
              <a:t> Net Margin Method (TNMM)</a:t>
            </a:r>
          </a:p>
          <a:p>
            <a:r>
              <a:rPr lang="nb-NO" sz="2000" dirty="0" err="1"/>
              <a:t>Transactional</a:t>
            </a:r>
            <a:r>
              <a:rPr lang="nb-NO" sz="2000" dirty="0"/>
              <a:t> Profit Split Method</a:t>
            </a:r>
          </a:p>
          <a:p>
            <a:pPr marL="0" indent="0">
              <a:buNone/>
            </a:pPr>
            <a:endParaRPr lang="nb-NO" sz="2000"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56</a:t>
            </a:fld>
            <a:endParaRPr lang="en-GB" altLang="nb-NO"/>
          </a:p>
        </p:txBody>
      </p:sp>
    </p:spTree>
    <p:extLst>
      <p:ext uri="{BB962C8B-B14F-4D97-AF65-F5344CB8AC3E}">
        <p14:creationId xmlns:p14="http://schemas.microsoft.com/office/powerpoint/2010/main" val="2187067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755576" y="1219200"/>
            <a:ext cx="7702624" cy="481608"/>
          </a:xfrm>
        </p:spPr>
        <p:txBody>
          <a:bodyPr/>
          <a:lstStyle/>
          <a:p>
            <a:r>
              <a:rPr lang="nb-NO" sz="2800" dirty="0" err="1"/>
              <a:t>Transactional</a:t>
            </a:r>
            <a:r>
              <a:rPr lang="nb-NO" sz="2800" dirty="0"/>
              <a:t> Net Margin Method (TNMM</a:t>
            </a:r>
            <a:r>
              <a:rPr lang="nb-NO" sz="2800" dirty="0" smtClean="0"/>
              <a:t>)</a:t>
            </a:r>
            <a:r>
              <a:rPr lang="nb-NO" sz="2800" dirty="0"/>
              <a:t/>
            </a:r>
            <a:br>
              <a:rPr lang="nb-NO" sz="2800" dirty="0"/>
            </a:br>
            <a:endParaRPr lang="nb-NO" sz="2800" dirty="0"/>
          </a:p>
        </p:txBody>
      </p:sp>
      <p:sp>
        <p:nvSpPr>
          <p:cNvPr id="3" name="Plassholder for innhold 2"/>
          <p:cNvSpPr>
            <a:spLocks noGrp="1"/>
          </p:cNvSpPr>
          <p:nvPr>
            <p:ph idx="1"/>
          </p:nvPr>
        </p:nvSpPr>
        <p:spPr>
          <a:xfrm>
            <a:off x="683568" y="1772816"/>
            <a:ext cx="7776220" cy="4475584"/>
          </a:xfrm>
        </p:spPr>
        <p:txBody>
          <a:bodyPr/>
          <a:lstStyle/>
          <a:p>
            <a:pPr marL="0" indent="0">
              <a:buNone/>
            </a:pPr>
            <a:r>
              <a:rPr lang="nb-NO" sz="2000" dirty="0" smtClean="0"/>
              <a:t>The TNMM </a:t>
            </a:r>
            <a:r>
              <a:rPr lang="nb-NO" sz="2000" dirty="0" err="1" smtClean="0"/>
              <a:t>examines</a:t>
            </a:r>
            <a:r>
              <a:rPr lang="nb-NO" sz="2000" dirty="0" smtClean="0"/>
              <a:t> </a:t>
            </a:r>
            <a:r>
              <a:rPr lang="nb-NO" sz="2000" dirty="0" err="1" smtClean="0"/>
              <a:t>the</a:t>
            </a:r>
            <a:r>
              <a:rPr lang="nb-NO" sz="2000" dirty="0" smtClean="0"/>
              <a:t> </a:t>
            </a:r>
            <a:r>
              <a:rPr lang="nb-NO" sz="2000" dirty="0" err="1" smtClean="0"/>
              <a:t>net</a:t>
            </a:r>
            <a:r>
              <a:rPr lang="nb-NO" sz="2000" dirty="0" smtClean="0"/>
              <a:t> </a:t>
            </a:r>
            <a:r>
              <a:rPr lang="nb-NO" sz="2000" dirty="0" err="1" smtClean="0"/>
              <a:t>profite</a:t>
            </a:r>
            <a:r>
              <a:rPr lang="nb-NO" sz="2000" dirty="0" smtClean="0"/>
              <a:t> relative to an </a:t>
            </a:r>
            <a:r>
              <a:rPr lang="nb-NO" sz="2000" dirty="0" err="1" smtClean="0"/>
              <a:t>appropriate</a:t>
            </a:r>
            <a:r>
              <a:rPr lang="nb-NO" sz="2000" dirty="0" smtClean="0"/>
              <a:t> base (e.g. </a:t>
            </a:r>
            <a:r>
              <a:rPr lang="nb-NO" sz="2000" dirty="0" err="1" smtClean="0"/>
              <a:t>costs</a:t>
            </a:r>
            <a:r>
              <a:rPr lang="nb-NO" sz="2000" dirty="0" smtClean="0"/>
              <a:t>, sales </a:t>
            </a:r>
            <a:r>
              <a:rPr lang="nb-NO" sz="2000" dirty="0" err="1" smtClean="0"/>
              <a:t>assets</a:t>
            </a:r>
            <a:r>
              <a:rPr lang="nb-NO" sz="2000" dirty="0" smtClean="0"/>
              <a:t> etc.) </a:t>
            </a:r>
            <a:r>
              <a:rPr lang="nb-NO" sz="2000" dirty="0" err="1" smtClean="0"/>
              <a:t>that</a:t>
            </a:r>
            <a:r>
              <a:rPr lang="nb-NO" sz="2000" dirty="0" smtClean="0"/>
              <a:t> a </a:t>
            </a:r>
            <a:r>
              <a:rPr lang="nb-NO" sz="2000" dirty="0" err="1" smtClean="0"/>
              <a:t>taxpayer</a:t>
            </a:r>
            <a:r>
              <a:rPr lang="nb-NO" sz="2000" dirty="0" smtClean="0"/>
              <a:t> </a:t>
            </a:r>
            <a:r>
              <a:rPr lang="nb-NO" sz="2000" dirty="0" err="1" smtClean="0"/>
              <a:t>realises</a:t>
            </a:r>
            <a:r>
              <a:rPr lang="nb-NO" sz="2000" dirty="0" smtClean="0"/>
              <a:t> from a </a:t>
            </a:r>
            <a:r>
              <a:rPr lang="nb-NO" sz="2000" dirty="0" err="1" smtClean="0"/>
              <a:t>controlled</a:t>
            </a:r>
            <a:r>
              <a:rPr lang="nb-NO" sz="2000" dirty="0" smtClean="0"/>
              <a:t> </a:t>
            </a:r>
            <a:r>
              <a:rPr lang="nb-NO" sz="2000" dirty="0" err="1" smtClean="0"/>
              <a:t>transaction</a:t>
            </a:r>
            <a:r>
              <a:rPr lang="nb-NO" sz="2000" dirty="0" smtClean="0"/>
              <a:t>. Note </a:t>
            </a:r>
            <a:r>
              <a:rPr lang="nb-NO" sz="2000" dirty="0" err="1" smtClean="0"/>
              <a:t>that</a:t>
            </a:r>
            <a:r>
              <a:rPr lang="nb-NO" sz="2000" dirty="0" smtClean="0"/>
              <a:t> </a:t>
            </a:r>
            <a:r>
              <a:rPr lang="nb-NO" sz="2000" dirty="0" err="1" smtClean="0"/>
              <a:t>this</a:t>
            </a:r>
            <a:r>
              <a:rPr lang="nb-NO" sz="2000" dirty="0" smtClean="0"/>
              <a:t> </a:t>
            </a:r>
            <a:r>
              <a:rPr lang="nb-NO" sz="2000" dirty="0" err="1" smtClean="0"/>
              <a:t>method</a:t>
            </a:r>
            <a:r>
              <a:rPr lang="nb-NO" sz="2000" dirty="0" smtClean="0"/>
              <a:t> </a:t>
            </a:r>
            <a:r>
              <a:rPr lang="nb-NO" sz="2000" dirty="0" err="1" smtClean="0"/>
              <a:t>operates</a:t>
            </a:r>
            <a:r>
              <a:rPr lang="nb-NO" sz="2000" dirty="0" smtClean="0"/>
              <a:t> in a manner </a:t>
            </a:r>
            <a:r>
              <a:rPr lang="nb-NO" sz="2000" dirty="0" err="1" smtClean="0"/>
              <a:t>similar</a:t>
            </a:r>
            <a:r>
              <a:rPr lang="nb-NO" sz="2000" dirty="0" smtClean="0"/>
              <a:t> to </a:t>
            </a:r>
            <a:r>
              <a:rPr lang="nb-NO" sz="2000" dirty="0" err="1" smtClean="0"/>
              <a:t>the</a:t>
            </a:r>
            <a:r>
              <a:rPr lang="nb-NO" sz="2000" dirty="0" smtClean="0"/>
              <a:t> </a:t>
            </a:r>
            <a:r>
              <a:rPr lang="nb-NO" sz="2000" dirty="0" err="1" smtClean="0"/>
              <a:t>cost</a:t>
            </a:r>
            <a:r>
              <a:rPr lang="nb-NO" sz="2000" dirty="0" smtClean="0"/>
              <a:t> </a:t>
            </a:r>
            <a:r>
              <a:rPr lang="nb-NO" sz="2000" dirty="0" err="1" smtClean="0"/>
              <a:t>plus</a:t>
            </a:r>
            <a:r>
              <a:rPr lang="nb-NO" sz="2000" dirty="0" smtClean="0"/>
              <a:t>, and </a:t>
            </a:r>
            <a:r>
              <a:rPr lang="nb-NO" sz="2000" dirty="0" err="1" smtClean="0"/>
              <a:t>resale</a:t>
            </a:r>
            <a:r>
              <a:rPr lang="nb-NO" sz="2000" dirty="0" smtClean="0"/>
              <a:t> </a:t>
            </a:r>
            <a:r>
              <a:rPr lang="nb-NO" sz="2000" dirty="0" err="1" smtClean="0"/>
              <a:t>price</a:t>
            </a:r>
            <a:r>
              <a:rPr lang="nb-NO" sz="2000" dirty="0" smtClean="0"/>
              <a:t> </a:t>
            </a:r>
            <a:r>
              <a:rPr lang="nb-NO" sz="2000" dirty="0" err="1" smtClean="0"/>
              <a:t>methods</a:t>
            </a:r>
            <a:r>
              <a:rPr lang="nb-NO" sz="2000" dirty="0" smtClean="0"/>
              <a:t>. Thus, in order to be </a:t>
            </a:r>
            <a:r>
              <a:rPr lang="nb-NO" sz="2000" dirty="0" err="1" smtClean="0"/>
              <a:t>applied</a:t>
            </a:r>
            <a:r>
              <a:rPr lang="nb-NO" sz="2000" dirty="0" smtClean="0"/>
              <a:t> </a:t>
            </a:r>
            <a:r>
              <a:rPr lang="nb-NO" sz="2000" dirty="0" err="1" smtClean="0"/>
              <a:t>reliably</a:t>
            </a:r>
            <a:r>
              <a:rPr lang="nb-NO" sz="2000" dirty="0" smtClean="0"/>
              <a:t> </a:t>
            </a:r>
            <a:r>
              <a:rPr lang="nb-NO" sz="2000" dirty="0" err="1" smtClean="0"/>
              <a:t>the</a:t>
            </a:r>
            <a:r>
              <a:rPr lang="nb-NO" sz="2000" dirty="0" smtClean="0"/>
              <a:t> </a:t>
            </a:r>
            <a:r>
              <a:rPr lang="nb-NO" sz="2000" dirty="0" err="1" smtClean="0"/>
              <a:t>method</a:t>
            </a:r>
            <a:r>
              <a:rPr lang="nb-NO" sz="2000" dirty="0" smtClean="0"/>
              <a:t> must be </a:t>
            </a:r>
            <a:r>
              <a:rPr lang="nb-NO" sz="2000" dirty="0" err="1" smtClean="0"/>
              <a:t>applied</a:t>
            </a:r>
            <a:r>
              <a:rPr lang="nb-NO" sz="2000" dirty="0" smtClean="0"/>
              <a:t> in  a manner </a:t>
            </a:r>
            <a:r>
              <a:rPr lang="nb-NO" sz="2000" dirty="0" err="1" smtClean="0"/>
              <a:t>consistent</a:t>
            </a:r>
            <a:r>
              <a:rPr lang="nb-NO" sz="2000" dirty="0" smtClean="0"/>
              <a:t> </a:t>
            </a:r>
            <a:r>
              <a:rPr lang="nb-NO" sz="2000" dirty="0" err="1" smtClean="0"/>
              <a:t>with</a:t>
            </a:r>
            <a:r>
              <a:rPr lang="nb-NO" sz="2000" dirty="0" smtClean="0"/>
              <a:t> </a:t>
            </a:r>
            <a:r>
              <a:rPr lang="nb-NO" sz="2000" dirty="0" err="1" smtClean="0"/>
              <a:t>the</a:t>
            </a:r>
            <a:r>
              <a:rPr lang="nb-NO" sz="2000" dirty="0" smtClean="0"/>
              <a:t> </a:t>
            </a:r>
            <a:r>
              <a:rPr lang="nb-NO" sz="2000" dirty="0" err="1" smtClean="0"/>
              <a:t>cost</a:t>
            </a:r>
            <a:r>
              <a:rPr lang="nb-NO" sz="2000" dirty="0" smtClean="0"/>
              <a:t> </a:t>
            </a:r>
            <a:r>
              <a:rPr lang="nb-NO" sz="2000" dirty="0" err="1" smtClean="0"/>
              <a:t>plus</a:t>
            </a:r>
            <a:r>
              <a:rPr lang="nb-NO" sz="2000" dirty="0" smtClean="0"/>
              <a:t> and </a:t>
            </a:r>
            <a:r>
              <a:rPr lang="nb-NO" sz="2000" dirty="0" err="1" smtClean="0"/>
              <a:t>resale</a:t>
            </a:r>
            <a:r>
              <a:rPr lang="nb-NO" sz="2000" dirty="0" smtClean="0"/>
              <a:t> </a:t>
            </a:r>
            <a:r>
              <a:rPr lang="nb-NO" sz="2000" dirty="0" err="1" smtClean="0"/>
              <a:t>price</a:t>
            </a:r>
            <a:r>
              <a:rPr lang="nb-NO" sz="2000" dirty="0" smtClean="0"/>
              <a:t> </a:t>
            </a:r>
            <a:r>
              <a:rPr lang="nb-NO" sz="2000" dirty="0" err="1" smtClean="0"/>
              <a:t>methods</a:t>
            </a:r>
            <a:r>
              <a:rPr lang="nb-NO" sz="2000" dirty="0" smtClean="0"/>
              <a:t>.</a:t>
            </a:r>
            <a:endParaRPr lang="nb-NO" sz="2000"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57</a:t>
            </a:fld>
            <a:endParaRPr lang="en-GB" altLang="nb-NO"/>
          </a:p>
        </p:txBody>
      </p:sp>
    </p:spTree>
    <p:extLst>
      <p:ext uri="{BB962C8B-B14F-4D97-AF65-F5344CB8AC3E}">
        <p14:creationId xmlns:p14="http://schemas.microsoft.com/office/powerpoint/2010/main" val="297118937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Common</a:t>
            </a:r>
            <a:r>
              <a:rPr lang="nb-NO" dirty="0" smtClean="0"/>
              <a:t> risks in Petroleum</a:t>
            </a:r>
            <a:endParaRPr lang="nb-NO" dirty="0"/>
          </a:p>
        </p:txBody>
      </p:sp>
      <p:sp>
        <p:nvSpPr>
          <p:cNvPr id="3" name="Plassholder for innhold 2"/>
          <p:cNvSpPr>
            <a:spLocks noGrp="1"/>
          </p:cNvSpPr>
          <p:nvPr>
            <p:ph idx="1"/>
          </p:nvPr>
        </p:nvSpPr>
        <p:spPr/>
        <p:txBody>
          <a:bodyPr/>
          <a:lstStyle/>
          <a:p>
            <a:r>
              <a:rPr lang="nb-NO" dirty="0" err="1" smtClean="0"/>
              <a:t>Intra-group</a:t>
            </a:r>
            <a:r>
              <a:rPr lang="nb-NO" dirty="0" smtClean="0"/>
              <a:t> services (Time </a:t>
            </a:r>
            <a:r>
              <a:rPr lang="nb-NO" dirty="0" err="1" smtClean="0"/>
              <a:t>writing</a:t>
            </a:r>
            <a:r>
              <a:rPr lang="nb-NO" dirty="0" smtClean="0"/>
              <a:t>)</a:t>
            </a:r>
          </a:p>
          <a:p>
            <a:r>
              <a:rPr lang="nb-NO" dirty="0" err="1" smtClean="0"/>
              <a:t>Funding</a:t>
            </a:r>
            <a:r>
              <a:rPr lang="nb-NO" dirty="0" smtClean="0"/>
              <a:t> (Cash pool, Loans)</a:t>
            </a:r>
          </a:p>
          <a:p>
            <a:r>
              <a:rPr lang="nb-NO" dirty="0" err="1" smtClean="0"/>
              <a:t>Cost</a:t>
            </a:r>
            <a:r>
              <a:rPr lang="nb-NO" dirty="0" smtClean="0"/>
              <a:t> </a:t>
            </a:r>
            <a:r>
              <a:rPr lang="nb-NO" dirty="0" err="1" smtClean="0"/>
              <a:t>Sharing</a:t>
            </a:r>
            <a:r>
              <a:rPr lang="nb-NO" dirty="0" smtClean="0"/>
              <a:t> </a:t>
            </a:r>
            <a:r>
              <a:rPr lang="nb-NO" dirty="0" err="1" smtClean="0"/>
              <a:t>Arangements</a:t>
            </a:r>
            <a:endParaRPr lang="nb-NO" dirty="0" smtClean="0"/>
          </a:p>
          <a:p>
            <a:r>
              <a:rPr lang="nb-NO" dirty="0" smtClean="0"/>
              <a:t>Head quarter services (</a:t>
            </a:r>
            <a:r>
              <a:rPr lang="nb-NO" dirty="0" err="1" smtClean="0"/>
              <a:t>Marketing</a:t>
            </a:r>
            <a:r>
              <a:rPr lang="nb-NO" dirty="0" smtClean="0"/>
              <a:t>, Legal, Accounting)</a:t>
            </a:r>
          </a:p>
          <a:p>
            <a:r>
              <a:rPr lang="nb-NO" dirty="0" err="1" smtClean="0"/>
              <a:t>Intra</a:t>
            </a:r>
            <a:r>
              <a:rPr lang="nb-NO" dirty="0" smtClean="0"/>
              <a:t> </a:t>
            </a:r>
            <a:r>
              <a:rPr lang="nb-NO" dirty="0" err="1" smtClean="0"/>
              <a:t>group</a:t>
            </a:r>
            <a:r>
              <a:rPr lang="nb-NO" smtClean="0"/>
              <a:t> sales</a:t>
            </a:r>
            <a:endParaRPr lang="nb-NO"/>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58</a:t>
            </a:fld>
            <a:endParaRPr lang="en-GB" altLang="nb-NO"/>
          </a:p>
        </p:txBody>
      </p:sp>
    </p:spTree>
    <p:extLst>
      <p:ext uri="{BB962C8B-B14F-4D97-AF65-F5344CB8AC3E}">
        <p14:creationId xmlns:p14="http://schemas.microsoft.com/office/powerpoint/2010/main" val="1373283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ltLang="nb-NO" b="1" dirty="0">
                <a:solidFill>
                  <a:srgbClr val="214992"/>
                </a:solidFill>
              </a:rPr>
              <a:t>Transfer </a:t>
            </a:r>
            <a:r>
              <a:rPr lang="nb-NO" altLang="nb-NO" b="1" dirty="0" err="1">
                <a:solidFill>
                  <a:srgbClr val="214992"/>
                </a:solidFill>
              </a:rPr>
              <a:t>Pricing</a:t>
            </a:r>
            <a:r>
              <a:rPr lang="nb-NO" altLang="nb-NO" b="1" dirty="0">
                <a:solidFill>
                  <a:srgbClr val="214992"/>
                </a:solidFill>
              </a:rPr>
              <a:t> –</a:t>
            </a:r>
            <a:r>
              <a:rPr lang="en-US" altLang="nb-NO" b="1" dirty="0">
                <a:solidFill>
                  <a:srgbClr val="214992"/>
                </a:solidFill>
              </a:rPr>
              <a:t> the Incentives</a:t>
            </a:r>
            <a:r>
              <a:rPr lang="nb-NO" altLang="nb-NO" b="1" dirty="0">
                <a:solidFill>
                  <a:srgbClr val="214992"/>
                </a:solidFill>
              </a:rPr>
              <a:t/>
            </a:r>
            <a:br>
              <a:rPr lang="nb-NO" altLang="nb-NO" b="1" dirty="0">
                <a:solidFill>
                  <a:srgbClr val="214992"/>
                </a:solidFill>
              </a:rPr>
            </a:br>
            <a:endParaRPr lang="nb-NO" dirty="0"/>
          </a:p>
        </p:txBody>
      </p:sp>
      <p:sp>
        <p:nvSpPr>
          <p:cNvPr id="3" name="Plassholder for innhold 2"/>
          <p:cNvSpPr>
            <a:spLocks noGrp="1"/>
          </p:cNvSpPr>
          <p:nvPr>
            <p:ph idx="1"/>
          </p:nvPr>
        </p:nvSpPr>
        <p:spPr>
          <a:xfrm>
            <a:off x="685800" y="2071688"/>
            <a:ext cx="7990656" cy="4176712"/>
          </a:xfrm>
        </p:spPr>
        <p:txBody>
          <a:bodyPr/>
          <a:lstStyle/>
          <a:p>
            <a:r>
              <a:rPr lang="nb-NO" smtClean="0"/>
              <a:t>.</a:t>
            </a:r>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6</a:t>
            </a:fld>
            <a:endParaRPr lang="en-GB" altLang="nb-NO"/>
          </a:p>
        </p:txBody>
      </p:sp>
      <p:sp>
        <p:nvSpPr>
          <p:cNvPr id="5" name="Line 4"/>
          <p:cNvSpPr>
            <a:spLocks noChangeShapeType="1"/>
          </p:cNvSpPr>
          <p:nvPr/>
        </p:nvSpPr>
        <p:spPr bwMode="auto">
          <a:xfrm>
            <a:off x="3189288" y="2071688"/>
            <a:ext cx="0" cy="4391025"/>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a:lstStyle/>
          <a:p>
            <a:endParaRPr lang="nb-NO"/>
          </a:p>
        </p:txBody>
      </p:sp>
      <p:sp>
        <p:nvSpPr>
          <p:cNvPr id="6" name="Line 5"/>
          <p:cNvSpPr>
            <a:spLocks noChangeShapeType="1"/>
          </p:cNvSpPr>
          <p:nvPr/>
        </p:nvSpPr>
        <p:spPr bwMode="auto">
          <a:xfrm flipH="1">
            <a:off x="6016625" y="2125663"/>
            <a:ext cx="1588" cy="4329112"/>
          </a:xfrm>
          <a:prstGeom prst="line">
            <a:avLst/>
          </a:prstGeom>
          <a:noFill/>
          <a:ln w="38100">
            <a:solidFill>
              <a:schemeClr val="folHlink"/>
            </a:solidFill>
            <a:round/>
            <a:headEnd/>
            <a:tailEnd/>
          </a:ln>
          <a:extLst>
            <a:ext uri="{909E8E84-426E-40DD-AFC4-6F175D3DCCD1}">
              <a14:hiddenFill xmlns:a14="http://schemas.microsoft.com/office/drawing/2010/main">
                <a:noFill/>
              </a14:hiddenFill>
            </a:ext>
          </a:extLst>
        </p:spPr>
        <p:txBody>
          <a:bodyPr/>
          <a:lstStyle/>
          <a:p>
            <a:endParaRPr lang="nb-NO"/>
          </a:p>
        </p:txBody>
      </p:sp>
      <p:sp>
        <p:nvSpPr>
          <p:cNvPr id="7" name="Text Box 9"/>
          <p:cNvSpPr txBox="1">
            <a:spLocks noChangeArrowheads="1"/>
          </p:cNvSpPr>
          <p:nvPr/>
        </p:nvSpPr>
        <p:spPr bwMode="auto">
          <a:xfrm>
            <a:off x="3827463" y="3949700"/>
            <a:ext cx="1511300" cy="495300"/>
          </a:xfrm>
          <a:prstGeom prst="rect">
            <a:avLst/>
          </a:prstGeom>
          <a:solidFill>
            <a:srgbClr val="008000"/>
          </a:solidFill>
          <a:ln w="38100">
            <a:solidFill>
              <a:schemeClr val="accent2"/>
            </a:solidFill>
            <a:miter lim="800000"/>
            <a:headEnd/>
            <a:tailEnd/>
          </a:ln>
        </p:spPr>
        <p:txBody>
          <a:bodyPr>
            <a:spAutoFit/>
          </a:bodyPr>
          <a:lstStyle>
            <a:lvl1pPr eaLnBrk="0" hangingPunct="0">
              <a:spcBef>
                <a:spcPct val="20000"/>
              </a:spcBef>
              <a:buClr>
                <a:srgbClr val="000000"/>
              </a:buClr>
              <a:buSzPct val="85000"/>
              <a:buChar char="•"/>
              <a:defRPr sz="1600">
                <a:solidFill>
                  <a:srgbClr val="000000"/>
                </a:solidFill>
                <a:latin typeface="Arial" charset="0"/>
                <a:ea typeface="ＭＳ Ｐゴシック" pitchFamily="34" charset="-128"/>
              </a:defRPr>
            </a:lvl1pPr>
            <a:lvl2pPr marL="742950" indent="-285750" eaLnBrk="0" hangingPunct="0">
              <a:spcBef>
                <a:spcPct val="20000"/>
              </a:spcBef>
              <a:buClr>
                <a:srgbClr val="000000"/>
              </a:buClr>
              <a:buSzPct val="85000"/>
              <a:buChar char="•"/>
              <a:defRPr sz="1400">
                <a:solidFill>
                  <a:srgbClr val="000000"/>
                </a:solidFill>
                <a:latin typeface="Arial" charset="0"/>
                <a:ea typeface="ＭＳ Ｐゴシック" pitchFamily="34" charset="-128"/>
              </a:defRPr>
            </a:lvl2pPr>
            <a:lvl3pPr marL="11430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3pPr>
            <a:lvl4pPr marL="16002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4pPr>
            <a:lvl5pPr marL="2057400" indent="-228600" eaLnBrk="0" hangingPunct="0">
              <a:spcBef>
                <a:spcPct val="20000"/>
              </a:spcBef>
              <a:buClr>
                <a:srgbClr val="000000"/>
              </a:buClr>
              <a:buSzPct val="85000"/>
              <a:defRPr sz="1200">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9pPr>
          </a:lstStyle>
          <a:p>
            <a:pPr algn="ctr">
              <a:spcBef>
                <a:spcPct val="50000"/>
              </a:spcBef>
              <a:buClr>
                <a:srgbClr val="008000"/>
              </a:buClr>
              <a:buFont typeface="Wingdings" pitchFamily="2" charset="2"/>
              <a:buNone/>
            </a:pPr>
            <a:r>
              <a:rPr lang="nb-NO" altLang="nb-NO" sz="1800" b="1">
                <a:solidFill>
                  <a:srgbClr val="2805F9"/>
                </a:solidFill>
              </a:rPr>
              <a:t>Income</a:t>
            </a:r>
          </a:p>
        </p:txBody>
      </p:sp>
      <p:sp>
        <p:nvSpPr>
          <p:cNvPr id="8" name="Line 10"/>
          <p:cNvSpPr>
            <a:spLocks noChangeShapeType="1"/>
          </p:cNvSpPr>
          <p:nvPr/>
        </p:nvSpPr>
        <p:spPr bwMode="auto">
          <a:xfrm>
            <a:off x="5319713" y="4229100"/>
            <a:ext cx="3151187" cy="7938"/>
          </a:xfrm>
          <a:prstGeom prst="line">
            <a:avLst/>
          </a:prstGeom>
          <a:noFill/>
          <a:ln w="38100">
            <a:solidFill>
              <a:schemeClr val="accent2"/>
            </a:solidFill>
            <a:round/>
            <a:headEnd/>
            <a:tailEnd type="stealth" w="lg" len="lg"/>
          </a:ln>
          <a:extLst>
            <a:ext uri="{909E8E84-426E-40DD-AFC4-6F175D3DCCD1}">
              <a14:hiddenFill xmlns:a14="http://schemas.microsoft.com/office/drawing/2010/main">
                <a:noFill/>
              </a14:hiddenFill>
            </a:ext>
          </a:extLst>
        </p:spPr>
        <p:txBody>
          <a:bodyPr/>
          <a:lstStyle/>
          <a:p>
            <a:endParaRPr lang="nb-NO"/>
          </a:p>
        </p:txBody>
      </p:sp>
      <p:sp>
        <p:nvSpPr>
          <p:cNvPr id="9" name="Line 11"/>
          <p:cNvSpPr>
            <a:spLocks noChangeShapeType="1"/>
          </p:cNvSpPr>
          <p:nvPr/>
        </p:nvSpPr>
        <p:spPr bwMode="auto">
          <a:xfrm flipH="1" flipV="1">
            <a:off x="755650" y="4221163"/>
            <a:ext cx="3055938" cy="9525"/>
          </a:xfrm>
          <a:prstGeom prst="line">
            <a:avLst/>
          </a:prstGeom>
          <a:noFill/>
          <a:ln w="38100">
            <a:solidFill>
              <a:schemeClr val="accent2"/>
            </a:solidFill>
            <a:round/>
            <a:headEnd/>
            <a:tailEnd type="stealth" w="lg" len="lg"/>
          </a:ln>
          <a:extLst>
            <a:ext uri="{909E8E84-426E-40DD-AFC4-6F175D3DCCD1}">
              <a14:hiddenFill xmlns:a14="http://schemas.microsoft.com/office/drawing/2010/main">
                <a:noFill/>
              </a14:hiddenFill>
            </a:ext>
          </a:extLst>
        </p:spPr>
        <p:txBody>
          <a:bodyPr/>
          <a:lstStyle/>
          <a:p>
            <a:endParaRPr lang="nb-NO"/>
          </a:p>
        </p:txBody>
      </p:sp>
      <p:sp>
        <p:nvSpPr>
          <p:cNvPr id="10" name="Rectangle 12"/>
          <p:cNvSpPr>
            <a:spLocks noChangeArrowheads="1"/>
          </p:cNvSpPr>
          <p:nvPr/>
        </p:nvSpPr>
        <p:spPr bwMode="auto">
          <a:xfrm>
            <a:off x="3819525" y="5148263"/>
            <a:ext cx="1541463" cy="485775"/>
          </a:xfrm>
          <a:prstGeom prst="rect">
            <a:avLst/>
          </a:prstGeom>
          <a:solidFill>
            <a:srgbClr val="F73A2B"/>
          </a:solidFill>
          <a:ln w="38100">
            <a:solidFill>
              <a:schemeClr val="tx1"/>
            </a:solidFill>
            <a:miter lim="800000"/>
            <a:headEnd/>
            <a:tailEnd/>
          </a:ln>
        </p:spPr>
        <p:txBody>
          <a:bodyPr wrap="none" anchor="ctr"/>
          <a:lstStyle>
            <a:lvl1pPr eaLnBrk="0" hangingPunct="0">
              <a:spcBef>
                <a:spcPct val="20000"/>
              </a:spcBef>
              <a:buClr>
                <a:srgbClr val="000000"/>
              </a:buClr>
              <a:buSzPct val="85000"/>
              <a:buChar char="•"/>
              <a:defRPr sz="1600">
                <a:solidFill>
                  <a:srgbClr val="000000"/>
                </a:solidFill>
                <a:latin typeface="Arial" charset="0"/>
                <a:ea typeface="ＭＳ Ｐゴシック" pitchFamily="34" charset="-128"/>
              </a:defRPr>
            </a:lvl1pPr>
            <a:lvl2pPr marL="742950" indent="-285750" eaLnBrk="0" hangingPunct="0">
              <a:spcBef>
                <a:spcPct val="20000"/>
              </a:spcBef>
              <a:buClr>
                <a:srgbClr val="000000"/>
              </a:buClr>
              <a:buSzPct val="85000"/>
              <a:buChar char="•"/>
              <a:defRPr sz="1400">
                <a:solidFill>
                  <a:srgbClr val="000000"/>
                </a:solidFill>
                <a:latin typeface="Arial" charset="0"/>
                <a:ea typeface="ＭＳ Ｐゴシック" pitchFamily="34" charset="-128"/>
              </a:defRPr>
            </a:lvl2pPr>
            <a:lvl3pPr marL="11430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3pPr>
            <a:lvl4pPr marL="16002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4pPr>
            <a:lvl5pPr marL="2057400" indent="-228600" eaLnBrk="0" hangingPunct="0">
              <a:spcBef>
                <a:spcPct val="20000"/>
              </a:spcBef>
              <a:buClr>
                <a:srgbClr val="000000"/>
              </a:buClr>
              <a:buSzPct val="85000"/>
              <a:defRPr sz="1200">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9pPr>
          </a:lstStyle>
          <a:p>
            <a:pPr algn="ctr">
              <a:buClr>
                <a:srgbClr val="008000"/>
              </a:buClr>
              <a:buFont typeface="Wingdings" pitchFamily="2" charset="2"/>
              <a:buNone/>
            </a:pPr>
            <a:r>
              <a:rPr lang="nb-NO" altLang="nb-NO" sz="1800" b="1">
                <a:solidFill>
                  <a:srgbClr val="2805F9"/>
                </a:solidFill>
              </a:rPr>
              <a:t>Expenses</a:t>
            </a:r>
          </a:p>
        </p:txBody>
      </p:sp>
      <p:sp>
        <p:nvSpPr>
          <p:cNvPr id="11" name="Line 13"/>
          <p:cNvSpPr>
            <a:spLocks noChangeShapeType="1"/>
          </p:cNvSpPr>
          <p:nvPr/>
        </p:nvSpPr>
        <p:spPr bwMode="auto">
          <a:xfrm>
            <a:off x="827088" y="5373688"/>
            <a:ext cx="2974975" cy="9525"/>
          </a:xfrm>
          <a:prstGeom prst="line">
            <a:avLst/>
          </a:prstGeom>
          <a:noFill/>
          <a:ln w="38100">
            <a:solidFill>
              <a:schemeClr val="tx1"/>
            </a:solidFill>
            <a:round/>
            <a:headEnd type="oval" w="med" len="med"/>
            <a:tailEnd type="triangle" w="lg" len="lg"/>
          </a:ln>
          <a:extLst>
            <a:ext uri="{909E8E84-426E-40DD-AFC4-6F175D3DCCD1}">
              <a14:hiddenFill xmlns:a14="http://schemas.microsoft.com/office/drawing/2010/main">
                <a:noFill/>
              </a14:hiddenFill>
            </a:ext>
          </a:extLst>
        </p:spPr>
        <p:txBody>
          <a:bodyPr/>
          <a:lstStyle/>
          <a:p>
            <a:endParaRPr lang="nb-NO"/>
          </a:p>
        </p:txBody>
      </p:sp>
      <p:sp>
        <p:nvSpPr>
          <p:cNvPr id="12" name="Line 14"/>
          <p:cNvSpPr>
            <a:spLocks noChangeShapeType="1"/>
          </p:cNvSpPr>
          <p:nvPr/>
        </p:nvSpPr>
        <p:spPr bwMode="auto">
          <a:xfrm flipH="1">
            <a:off x="5386388" y="5373688"/>
            <a:ext cx="2992437" cy="0"/>
          </a:xfrm>
          <a:prstGeom prst="line">
            <a:avLst/>
          </a:prstGeom>
          <a:noFill/>
          <a:ln w="38100">
            <a:solidFill>
              <a:schemeClr val="tx1"/>
            </a:solidFill>
            <a:round/>
            <a:headEnd type="oval" w="med" len="med"/>
            <a:tailEnd type="triangle" w="lg" len="lg"/>
          </a:ln>
          <a:extLst>
            <a:ext uri="{909E8E84-426E-40DD-AFC4-6F175D3DCCD1}">
              <a14:hiddenFill xmlns:a14="http://schemas.microsoft.com/office/drawing/2010/main">
                <a:noFill/>
              </a14:hiddenFill>
            </a:ext>
          </a:extLst>
        </p:spPr>
        <p:txBody>
          <a:bodyPr/>
          <a:lstStyle/>
          <a:p>
            <a:endParaRPr lang="nb-NO"/>
          </a:p>
        </p:txBody>
      </p:sp>
      <p:sp>
        <p:nvSpPr>
          <p:cNvPr id="13" name="Title 1"/>
          <p:cNvSpPr>
            <a:spLocks/>
          </p:cNvSpPr>
          <p:nvPr/>
        </p:nvSpPr>
        <p:spPr bwMode="auto">
          <a:xfrm>
            <a:off x="698500" y="2117725"/>
            <a:ext cx="2097088" cy="636588"/>
          </a:xfrm>
          <a:prstGeom prst="rect">
            <a:avLst/>
          </a:prstGeom>
          <a:solidFill>
            <a:schemeClr val="bg2"/>
          </a:solidFill>
          <a:ln w="28575">
            <a:solidFill>
              <a:srgbClr val="000000"/>
            </a:solidFill>
            <a:miter lim="800000"/>
            <a:headEnd/>
            <a:tailEnd/>
          </a:ln>
        </p:spPr>
        <p:txBody>
          <a:bodyPr lIns="0" tIns="0" rIns="0" bIns="0" anchor="b"/>
          <a:lstStyle>
            <a:lvl1pPr eaLnBrk="0" hangingPunct="0">
              <a:spcBef>
                <a:spcPct val="20000"/>
              </a:spcBef>
              <a:buClr>
                <a:srgbClr val="000000"/>
              </a:buClr>
              <a:buSzPct val="85000"/>
              <a:buChar char="•"/>
              <a:defRPr sz="1600">
                <a:solidFill>
                  <a:srgbClr val="000000"/>
                </a:solidFill>
                <a:latin typeface="Arial" charset="0"/>
                <a:ea typeface="ＭＳ Ｐゴシック" pitchFamily="34" charset="-128"/>
              </a:defRPr>
            </a:lvl1pPr>
            <a:lvl2pPr marL="742950" indent="-285750" eaLnBrk="0" hangingPunct="0">
              <a:spcBef>
                <a:spcPct val="20000"/>
              </a:spcBef>
              <a:buClr>
                <a:srgbClr val="000000"/>
              </a:buClr>
              <a:buSzPct val="85000"/>
              <a:buChar char="•"/>
              <a:defRPr sz="1400">
                <a:solidFill>
                  <a:srgbClr val="000000"/>
                </a:solidFill>
                <a:latin typeface="Arial" charset="0"/>
                <a:ea typeface="ＭＳ Ｐゴシック" pitchFamily="34" charset="-128"/>
              </a:defRPr>
            </a:lvl2pPr>
            <a:lvl3pPr marL="11430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3pPr>
            <a:lvl4pPr marL="16002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4pPr>
            <a:lvl5pPr marL="2057400" indent="-228600" eaLnBrk="0" hangingPunct="0">
              <a:spcBef>
                <a:spcPct val="20000"/>
              </a:spcBef>
              <a:buClr>
                <a:srgbClr val="000000"/>
              </a:buClr>
              <a:buSzPct val="85000"/>
              <a:defRPr sz="1200">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9pPr>
          </a:lstStyle>
          <a:p>
            <a:pPr algn="ctr">
              <a:lnSpc>
                <a:spcPts val="2800"/>
              </a:lnSpc>
              <a:spcBef>
                <a:spcPct val="0"/>
              </a:spcBef>
              <a:buClrTx/>
              <a:buSzTx/>
              <a:buFontTx/>
              <a:buNone/>
            </a:pPr>
            <a:r>
              <a:rPr lang="nb-NO" altLang="nb-NO" sz="1400" b="1" dirty="0">
                <a:solidFill>
                  <a:srgbClr val="214992"/>
                </a:solidFill>
              </a:rPr>
              <a:t>Foreign </a:t>
            </a:r>
            <a:r>
              <a:rPr lang="nb-NO" altLang="nb-NO" sz="1400" b="1" dirty="0" err="1">
                <a:solidFill>
                  <a:srgbClr val="214992"/>
                </a:solidFill>
              </a:rPr>
              <a:t>Tax</a:t>
            </a:r>
            <a:r>
              <a:rPr lang="nb-NO" altLang="nb-NO" sz="1400" b="1" dirty="0">
                <a:solidFill>
                  <a:srgbClr val="214992"/>
                </a:solidFill>
              </a:rPr>
              <a:t> Regimes (</a:t>
            </a:r>
            <a:r>
              <a:rPr lang="nb-NO" altLang="nb-NO" sz="1400" b="1" dirty="0" err="1">
                <a:solidFill>
                  <a:srgbClr val="214992"/>
                </a:solidFill>
              </a:rPr>
              <a:t>low</a:t>
            </a:r>
            <a:r>
              <a:rPr lang="nb-NO" altLang="nb-NO" sz="1400" b="1" dirty="0">
                <a:solidFill>
                  <a:srgbClr val="214992"/>
                </a:solidFill>
              </a:rPr>
              <a:t> </a:t>
            </a:r>
            <a:r>
              <a:rPr lang="nb-NO" altLang="nb-NO" sz="1400" b="1" dirty="0" err="1">
                <a:solidFill>
                  <a:srgbClr val="214992"/>
                </a:solidFill>
              </a:rPr>
              <a:t>tax</a:t>
            </a:r>
            <a:r>
              <a:rPr lang="nb-NO" altLang="nb-NO" sz="1400" b="1" dirty="0">
                <a:solidFill>
                  <a:srgbClr val="214992"/>
                </a:solidFill>
              </a:rPr>
              <a:t> rate)</a:t>
            </a:r>
            <a:endParaRPr lang="en-US" altLang="nb-NO" sz="1400" b="1" dirty="0">
              <a:solidFill>
                <a:srgbClr val="214992"/>
              </a:solidFill>
            </a:endParaRPr>
          </a:p>
        </p:txBody>
      </p:sp>
      <p:sp>
        <p:nvSpPr>
          <p:cNvPr id="14" name="Title 1"/>
          <p:cNvSpPr>
            <a:spLocks/>
          </p:cNvSpPr>
          <p:nvPr/>
        </p:nvSpPr>
        <p:spPr bwMode="auto">
          <a:xfrm>
            <a:off x="3532188" y="2116138"/>
            <a:ext cx="2078037" cy="1008062"/>
          </a:xfrm>
          <a:prstGeom prst="rect">
            <a:avLst/>
          </a:prstGeom>
          <a:solidFill>
            <a:schemeClr val="bg2"/>
          </a:solidFill>
          <a:ln w="28575">
            <a:solidFill>
              <a:srgbClr val="000000"/>
            </a:solidFill>
            <a:miter lim="800000"/>
            <a:headEnd/>
            <a:tailEnd/>
          </a:ln>
        </p:spPr>
        <p:txBody>
          <a:bodyPr lIns="0" tIns="0" rIns="0" bIns="0" anchor="b"/>
          <a:lstStyle>
            <a:lvl1pPr eaLnBrk="0" hangingPunct="0">
              <a:spcBef>
                <a:spcPct val="20000"/>
              </a:spcBef>
              <a:buClr>
                <a:srgbClr val="000000"/>
              </a:buClr>
              <a:buSzPct val="85000"/>
              <a:buChar char="•"/>
              <a:defRPr sz="1600">
                <a:solidFill>
                  <a:srgbClr val="000000"/>
                </a:solidFill>
                <a:latin typeface="Arial" charset="0"/>
                <a:ea typeface="ＭＳ Ｐゴシック" pitchFamily="34" charset="-128"/>
              </a:defRPr>
            </a:lvl1pPr>
            <a:lvl2pPr marL="742950" indent="-285750" eaLnBrk="0" hangingPunct="0">
              <a:spcBef>
                <a:spcPct val="20000"/>
              </a:spcBef>
              <a:buClr>
                <a:srgbClr val="000000"/>
              </a:buClr>
              <a:buSzPct val="85000"/>
              <a:buChar char="•"/>
              <a:defRPr sz="1400">
                <a:solidFill>
                  <a:srgbClr val="000000"/>
                </a:solidFill>
                <a:latin typeface="Arial" charset="0"/>
                <a:ea typeface="ＭＳ Ｐゴシック" pitchFamily="34" charset="-128"/>
              </a:defRPr>
            </a:lvl2pPr>
            <a:lvl3pPr marL="11430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3pPr>
            <a:lvl4pPr marL="16002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4pPr>
            <a:lvl5pPr marL="2057400" indent="-228600" eaLnBrk="0" hangingPunct="0">
              <a:spcBef>
                <a:spcPct val="20000"/>
              </a:spcBef>
              <a:buClr>
                <a:srgbClr val="000000"/>
              </a:buClr>
              <a:buSzPct val="85000"/>
              <a:defRPr sz="1200">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9pPr>
          </a:lstStyle>
          <a:p>
            <a:pPr algn="ctr">
              <a:lnSpc>
                <a:spcPts val="2800"/>
              </a:lnSpc>
              <a:spcBef>
                <a:spcPct val="0"/>
              </a:spcBef>
              <a:buClrTx/>
              <a:buSzTx/>
              <a:buFontTx/>
              <a:buNone/>
            </a:pPr>
            <a:r>
              <a:rPr lang="nb-NO" altLang="nb-NO" sz="1400" b="1" dirty="0">
                <a:solidFill>
                  <a:srgbClr val="214992"/>
                </a:solidFill>
              </a:rPr>
              <a:t>Norwegian Offshore   </a:t>
            </a:r>
            <a:r>
              <a:rPr lang="nb-NO" altLang="nb-NO" sz="1400" b="1" dirty="0" err="1">
                <a:solidFill>
                  <a:srgbClr val="214992"/>
                </a:solidFill>
              </a:rPr>
              <a:t>Tax</a:t>
            </a:r>
            <a:r>
              <a:rPr lang="nb-NO" altLang="nb-NO" sz="1400" b="1" dirty="0">
                <a:solidFill>
                  <a:srgbClr val="214992"/>
                </a:solidFill>
              </a:rPr>
              <a:t> Regime </a:t>
            </a:r>
            <a:br>
              <a:rPr lang="nb-NO" altLang="nb-NO" sz="1400" b="1" dirty="0">
                <a:solidFill>
                  <a:srgbClr val="214992"/>
                </a:solidFill>
              </a:rPr>
            </a:br>
            <a:r>
              <a:rPr lang="nb-NO" altLang="nb-NO" sz="1400" b="1" dirty="0">
                <a:solidFill>
                  <a:srgbClr val="214992"/>
                </a:solidFill>
              </a:rPr>
              <a:t>(marginal </a:t>
            </a:r>
            <a:r>
              <a:rPr lang="nb-NO" altLang="nb-NO" sz="1400" b="1" dirty="0" err="1">
                <a:solidFill>
                  <a:srgbClr val="214992"/>
                </a:solidFill>
              </a:rPr>
              <a:t>tax</a:t>
            </a:r>
            <a:r>
              <a:rPr lang="nb-NO" altLang="nb-NO" sz="1400" b="1" dirty="0">
                <a:solidFill>
                  <a:srgbClr val="214992"/>
                </a:solidFill>
              </a:rPr>
              <a:t> rate 78 %)</a:t>
            </a:r>
            <a:endParaRPr lang="en-US" altLang="nb-NO" sz="1400" b="1" dirty="0">
              <a:solidFill>
                <a:srgbClr val="214992"/>
              </a:solidFill>
            </a:endParaRPr>
          </a:p>
        </p:txBody>
      </p:sp>
      <p:sp>
        <p:nvSpPr>
          <p:cNvPr id="15" name="Title 1"/>
          <p:cNvSpPr>
            <a:spLocks/>
          </p:cNvSpPr>
          <p:nvPr/>
        </p:nvSpPr>
        <p:spPr bwMode="auto">
          <a:xfrm>
            <a:off x="6356350" y="2125663"/>
            <a:ext cx="2087563" cy="1000125"/>
          </a:xfrm>
          <a:prstGeom prst="rect">
            <a:avLst/>
          </a:prstGeom>
          <a:solidFill>
            <a:schemeClr val="bg2"/>
          </a:solidFill>
          <a:ln w="28575">
            <a:solidFill>
              <a:srgbClr val="000000"/>
            </a:solidFill>
            <a:miter lim="800000"/>
            <a:headEnd/>
            <a:tailEnd/>
          </a:ln>
        </p:spPr>
        <p:txBody>
          <a:bodyPr lIns="0" tIns="0" rIns="0" bIns="0" anchor="b"/>
          <a:lstStyle>
            <a:lvl1pPr eaLnBrk="0" hangingPunct="0">
              <a:spcBef>
                <a:spcPct val="20000"/>
              </a:spcBef>
              <a:buClr>
                <a:srgbClr val="000000"/>
              </a:buClr>
              <a:buSzPct val="85000"/>
              <a:buChar char="•"/>
              <a:defRPr sz="1600">
                <a:solidFill>
                  <a:srgbClr val="000000"/>
                </a:solidFill>
                <a:latin typeface="Arial" charset="0"/>
                <a:ea typeface="ＭＳ Ｐゴシック" pitchFamily="34" charset="-128"/>
              </a:defRPr>
            </a:lvl1pPr>
            <a:lvl2pPr marL="742950" indent="-285750" eaLnBrk="0" hangingPunct="0">
              <a:spcBef>
                <a:spcPct val="20000"/>
              </a:spcBef>
              <a:buClr>
                <a:srgbClr val="000000"/>
              </a:buClr>
              <a:buSzPct val="85000"/>
              <a:buChar char="•"/>
              <a:defRPr sz="1400">
                <a:solidFill>
                  <a:srgbClr val="000000"/>
                </a:solidFill>
                <a:latin typeface="Arial" charset="0"/>
                <a:ea typeface="ＭＳ Ｐゴシック" pitchFamily="34" charset="-128"/>
              </a:defRPr>
            </a:lvl2pPr>
            <a:lvl3pPr marL="11430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3pPr>
            <a:lvl4pPr marL="1600200" indent="-228600" eaLnBrk="0" hangingPunct="0">
              <a:spcBef>
                <a:spcPct val="20000"/>
              </a:spcBef>
              <a:buClr>
                <a:srgbClr val="000000"/>
              </a:buClr>
              <a:buSzPct val="85000"/>
              <a:buChar char="•"/>
              <a:defRPr sz="1200">
                <a:solidFill>
                  <a:srgbClr val="000000"/>
                </a:solidFill>
                <a:latin typeface="Arial" charset="0"/>
                <a:ea typeface="ＭＳ Ｐゴシック" pitchFamily="34" charset="-128"/>
              </a:defRPr>
            </a:lvl4pPr>
            <a:lvl5pPr marL="2057400" indent="-228600" eaLnBrk="0" hangingPunct="0">
              <a:spcBef>
                <a:spcPct val="20000"/>
              </a:spcBef>
              <a:buClr>
                <a:srgbClr val="000000"/>
              </a:buClr>
              <a:buSzPct val="85000"/>
              <a:defRPr sz="1200">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0000"/>
              </a:buClr>
              <a:buSzPct val="85000"/>
              <a:defRPr sz="1200">
                <a:solidFill>
                  <a:srgbClr val="000000"/>
                </a:solidFill>
                <a:latin typeface="Arial" charset="0"/>
                <a:ea typeface="ＭＳ Ｐゴシック" pitchFamily="34" charset="-128"/>
              </a:defRPr>
            </a:lvl9pPr>
          </a:lstStyle>
          <a:p>
            <a:pPr algn="ctr">
              <a:lnSpc>
                <a:spcPts val="2800"/>
              </a:lnSpc>
              <a:spcBef>
                <a:spcPct val="0"/>
              </a:spcBef>
              <a:buClrTx/>
              <a:buSzTx/>
              <a:buFontTx/>
              <a:buNone/>
            </a:pPr>
            <a:r>
              <a:rPr lang="nb-NO" altLang="nb-NO" sz="1400" b="1">
                <a:solidFill>
                  <a:srgbClr val="214992"/>
                </a:solidFill>
              </a:rPr>
              <a:t>Norwegian Onshore  Tax Regime             </a:t>
            </a:r>
            <a:br>
              <a:rPr lang="nb-NO" altLang="nb-NO" sz="1400" b="1">
                <a:solidFill>
                  <a:srgbClr val="214992"/>
                </a:solidFill>
              </a:rPr>
            </a:br>
            <a:r>
              <a:rPr lang="nb-NO" altLang="nb-NO" sz="1400" b="1">
                <a:solidFill>
                  <a:srgbClr val="214992"/>
                </a:solidFill>
              </a:rPr>
              <a:t>(tax rate 28 %)</a:t>
            </a:r>
            <a:endParaRPr lang="en-US" altLang="nb-NO" sz="1400" b="1">
              <a:solidFill>
                <a:srgbClr val="214992"/>
              </a:solidFill>
            </a:endParaRPr>
          </a:p>
        </p:txBody>
      </p:sp>
      <p:pic>
        <p:nvPicPr>
          <p:cNvPr id="16" name="Picture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5138" y="3246438"/>
            <a:ext cx="3133725"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9078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Common</a:t>
            </a:r>
            <a:r>
              <a:rPr lang="nb-NO" dirty="0" smtClean="0"/>
              <a:t> risk areas in Petroleum</a:t>
            </a:r>
            <a:endParaRPr lang="nb-NO" dirty="0"/>
          </a:p>
        </p:txBody>
      </p:sp>
      <p:sp>
        <p:nvSpPr>
          <p:cNvPr id="3" name="Plassholder for innhold 2"/>
          <p:cNvSpPr>
            <a:spLocks noGrp="1"/>
          </p:cNvSpPr>
          <p:nvPr>
            <p:ph idx="1"/>
          </p:nvPr>
        </p:nvSpPr>
        <p:spPr/>
        <p:txBody>
          <a:bodyPr/>
          <a:lstStyle/>
          <a:p>
            <a:r>
              <a:rPr lang="nb-NO" dirty="0" err="1" smtClean="0"/>
              <a:t>Intra</a:t>
            </a:r>
            <a:r>
              <a:rPr lang="nb-NO" dirty="0" smtClean="0"/>
              <a:t> </a:t>
            </a:r>
            <a:r>
              <a:rPr lang="nb-NO" dirty="0" err="1" smtClean="0"/>
              <a:t>group</a:t>
            </a:r>
            <a:r>
              <a:rPr lang="nb-NO" dirty="0" smtClean="0"/>
              <a:t> services (time </a:t>
            </a:r>
            <a:r>
              <a:rPr lang="nb-NO" dirty="0" err="1" smtClean="0"/>
              <a:t>writing</a:t>
            </a:r>
            <a:r>
              <a:rPr lang="nb-NO" dirty="0" smtClean="0"/>
              <a:t>)</a:t>
            </a:r>
          </a:p>
          <a:p>
            <a:r>
              <a:rPr lang="nb-NO" dirty="0" err="1" smtClean="0"/>
              <a:t>Funding</a:t>
            </a:r>
            <a:r>
              <a:rPr lang="nb-NO" dirty="0" smtClean="0"/>
              <a:t> (cash pools, </a:t>
            </a:r>
            <a:r>
              <a:rPr lang="nb-NO" dirty="0" err="1" smtClean="0"/>
              <a:t>loans</a:t>
            </a:r>
            <a:r>
              <a:rPr lang="nb-NO" dirty="0" smtClean="0"/>
              <a:t>, Single purpose </a:t>
            </a:r>
            <a:r>
              <a:rPr lang="nb-NO" dirty="0" err="1" smtClean="0"/>
              <a:t>vehicles</a:t>
            </a:r>
            <a:r>
              <a:rPr lang="nb-NO" dirty="0" smtClean="0"/>
              <a:t>)</a:t>
            </a:r>
          </a:p>
          <a:p>
            <a:r>
              <a:rPr lang="nb-NO" dirty="0" err="1" smtClean="0"/>
              <a:t>Purcahse</a:t>
            </a:r>
            <a:r>
              <a:rPr lang="nb-NO" dirty="0" smtClean="0"/>
              <a:t> and </a:t>
            </a:r>
            <a:r>
              <a:rPr lang="nb-NO" dirty="0" err="1" smtClean="0"/>
              <a:t>maitanance</a:t>
            </a:r>
            <a:r>
              <a:rPr lang="nb-NO" dirty="0" smtClean="0"/>
              <a:t> </a:t>
            </a:r>
            <a:r>
              <a:rPr lang="nb-NO" dirty="0" err="1" smtClean="0"/>
              <a:t>of</a:t>
            </a:r>
            <a:r>
              <a:rPr lang="nb-NO" dirty="0" smtClean="0"/>
              <a:t> </a:t>
            </a:r>
            <a:r>
              <a:rPr lang="nb-NO" dirty="0" err="1" smtClean="0"/>
              <a:t>assets</a:t>
            </a:r>
            <a:r>
              <a:rPr lang="nb-NO" dirty="0" smtClean="0"/>
              <a:t> (Rigs, drill </a:t>
            </a:r>
            <a:r>
              <a:rPr lang="nb-NO" dirty="0" err="1" smtClean="0"/>
              <a:t>heads</a:t>
            </a:r>
            <a:r>
              <a:rPr lang="nb-NO" dirty="0" smtClean="0"/>
              <a:t>, etc.)</a:t>
            </a:r>
          </a:p>
          <a:p>
            <a:r>
              <a:rPr lang="nb-NO" dirty="0" err="1" smtClean="0"/>
              <a:t>Intra</a:t>
            </a:r>
            <a:r>
              <a:rPr lang="nb-NO" dirty="0" smtClean="0"/>
              <a:t> </a:t>
            </a:r>
            <a:r>
              <a:rPr lang="nb-NO" dirty="0" err="1" smtClean="0"/>
              <a:t>group</a:t>
            </a:r>
            <a:r>
              <a:rPr lang="nb-NO" dirty="0" smtClean="0"/>
              <a:t> sales og </a:t>
            </a:r>
            <a:r>
              <a:rPr lang="nb-NO" dirty="0" err="1" smtClean="0"/>
              <a:t>crude</a:t>
            </a:r>
            <a:r>
              <a:rPr lang="nb-NO" dirty="0" smtClean="0"/>
              <a:t> and gas</a:t>
            </a:r>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7</a:t>
            </a:fld>
            <a:endParaRPr lang="en-GB" altLang="nb-NO"/>
          </a:p>
        </p:txBody>
      </p:sp>
    </p:spTree>
    <p:extLst>
      <p:ext uri="{BB962C8B-B14F-4D97-AF65-F5344CB8AC3E}">
        <p14:creationId xmlns:p14="http://schemas.microsoft.com/office/powerpoint/2010/main" val="2500139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GB" altLang="nb-NO" dirty="0">
                <a:ea typeface="ＭＳ Ｐゴシック" pitchFamily="34" charset="-128"/>
              </a:rPr>
              <a:t>Transfer Pricing – E&amp;P Focus Areas</a:t>
            </a:r>
            <a:endParaRPr lang="nb-NO" dirty="0"/>
          </a:p>
        </p:txBody>
      </p:sp>
      <p:sp>
        <p:nvSpPr>
          <p:cNvPr id="3" name="Plassholder for innhold 2"/>
          <p:cNvSpPr>
            <a:spLocks noGrp="1"/>
          </p:cNvSpPr>
          <p:nvPr>
            <p:ph idx="1"/>
          </p:nvPr>
        </p:nvSpPr>
        <p:spPr/>
        <p:txBody>
          <a:bodyPr/>
          <a:lstStyle/>
          <a:p>
            <a:pPr>
              <a:defRPr/>
            </a:pPr>
            <a:r>
              <a:rPr lang="en-GB" altLang="nb-NO" sz="1400" dirty="0">
                <a:ea typeface="ＭＳ Ｐゴシック" pitchFamily="34" charset="-128"/>
              </a:rPr>
              <a:t>Transfer Pricing is relevant in all kinds of intercompany transactions</a:t>
            </a:r>
          </a:p>
          <a:p>
            <a:pPr>
              <a:defRPr/>
            </a:pPr>
            <a:r>
              <a:rPr lang="en-GB" altLang="nb-NO" sz="1400" dirty="0">
                <a:ea typeface="ＭＳ Ｐゴシック" pitchFamily="34" charset="-128"/>
              </a:rPr>
              <a:t>Current TP focus areas within the E&amp;P sector in Norway:</a:t>
            </a:r>
          </a:p>
          <a:p>
            <a:pPr marL="442913" lvl="2" indent="-171450">
              <a:defRPr/>
            </a:pPr>
            <a:r>
              <a:rPr lang="en-US" altLang="nb-NO" sz="1400" dirty="0">
                <a:ea typeface="ＭＳ Ｐゴシック" pitchFamily="34" charset="-128"/>
                <a:cs typeface="Arial" pitchFamily="34" charset="0"/>
              </a:rPr>
              <a:t>Petroleum Products: NGL and gas prices</a:t>
            </a:r>
          </a:p>
          <a:p>
            <a:pPr marL="442913" lvl="2" indent="-171450">
              <a:defRPr/>
            </a:pPr>
            <a:r>
              <a:rPr lang="en-US" altLang="nb-NO" sz="1400" dirty="0">
                <a:ea typeface="ＭＳ Ｐゴシック" pitchFamily="34" charset="-128"/>
                <a:cs typeface="Arial" pitchFamily="34" charset="0"/>
              </a:rPr>
              <a:t>Tariffs on processing</a:t>
            </a:r>
          </a:p>
          <a:p>
            <a:pPr marL="442913" lvl="2" indent="-171450">
              <a:defRPr/>
            </a:pPr>
            <a:r>
              <a:rPr lang="en-US" altLang="nb-NO" sz="1400" dirty="0">
                <a:ea typeface="ＭＳ Ｐゴシック" pitchFamily="34" charset="-128"/>
                <a:cs typeface="Arial" pitchFamily="34" charset="0"/>
              </a:rPr>
              <a:t>Insurance</a:t>
            </a:r>
          </a:p>
          <a:p>
            <a:pPr marL="442913" lvl="2" indent="-171450">
              <a:defRPr/>
            </a:pPr>
            <a:r>
              <a:rPr lang="en-US" altLang="nb-NO" sz="1400" dirty="0">
                <a:ea typeface="ＭＳ Ｐゴシック" pitchFamily="34" charset="-128"/>
                <a:cs typeface="Arial" pitchFamily="34" charset="0"/>
              </a:rPr>
              <a:t>Borrowing and funding (incl. thin capitalization)</a:t>
            </a:r>
          </a:p>
          <a:p>
            <a:pPr marL="442913" lvl="2" indent="-171450">
              <a:defRPr/>
            </a:pPr>
            <a:r>
              <a:rPr lang="en-US" altLang="nb-NO" sz="1400" dirty="0">
                <a:ea typeface="ＭＳ Ｐゴシック" pitchFamily="34" charset="-128"/>
                <a:cs typeface="Arial" pitchFamily="34" charset="0"/>
              </a:rPr>
              <a:t>Guarantees</a:t>
            </a:r>
          </a:p>
          <a:p>
            <a:pPr marL="442913" lvl="2" indent="-171450">
              <a:defRPr/>
            </a:pPr>
            <a:r>
              <a:rPr lang="en-US" altLang="nb-NO" sz="1400" dirty="0">
                <a:ea typeface="ＭＳ Ｐゴシック" pitchFamily="34" charset="-128"/>
                <a:cs typeface="Arial" pitchFamily="34" charset="0"/>
              </a:rPr>
              <a:t>Financial instruments</a:t>
            </a:r>
          </a:p>
          <a:p>
            <a:pPr marL="442913" lvl="2" indent="-171450">
              <a:defRPr/>
            </a:pPr>
            <a:r>
              <a:rPr lang="en-GB" altLang="nb-NO" sz="1400" dirty="0">
                <a:ea typeface="ＭＳ Ｐゴシック" pitchFamily="34" charset="-128"/>
                <a:cs typeface="Arial" pitchFamily="34" charset="0"/>
              </a:rPr>
              <a:t>Intra-group services – administrative services including general overhead (IT, HR) and technical services</a:t>
            </a:r>
          </a:p>
          <a:p>
            <a:pPr marL="442913" lvl="2" indent="-171450">
              <a:defRPr/>
            </a:pPr>
            <a:r>
              <a:rPr lang="en-GB" altLang="nb-NO" sz="1400" dirty="0">
                <a:ea typeface="ＭＳ Ｐゴシック" pitchFamily="34" charset="-128"/>
                <a:cs typeface="Arial" pitchFamily="34" charset="0"/>
              </a:rPr>
              <a:t>(Norm price for sales of crude oil – </a:t>
            </a:r>
            <a:r>
              <a:rPr lang="en-US" altLang="nb-NO" sz="1400" dirty="0">
                <a:ea typeface="ＭＳ Ｐゴシック" pitchFamily="34" charset="-128"/>
                <a:cs typeface="Arial" pitchFamily="34" charset="0"/>
              </a:rPr>
              <a:t>average</a:t>
            </a:r>
            <a:r>
              <a:rPr lang="en-GB" altLang="nb-NO" sz="1400" dirty="0">
                <a:ea typeface="ＭＳ Ｐゴシック" pitchFamily="34" charset="-128"/>
                <a:cs typeface="Arial" pitchFamily="34" charset="0"/>
              </a:rPr>
              <a:t> market price – avoiding TP-issues)</a:t>
            </a:r>
            <a:r>
              <a:rPr lang="nb-NO" altLang="nb-NO" sz="1400" dirty="0">
                <a:ea typeface="ＭＳ Ｐゴシック" pitchFamily="34" charset="-128"/>
                <a:cs typeface="Arial" pitchFamily="34" charset="0"/>
              </a:rPr>
              <a:t> </a:t>
            </a:r>
          </a:p>
          <a:p>
            <a:pPr>
              <a:buNone/>
              <a:defRPr/>
            </a:pPr>
            <a:endParaRPr lang="en-GB" altLang="nb-NO" sz="1400" dirty="0">
              <a:ea typeface="ＭＳ Ｐゴシック" pitchFamily="34" charset="-128"/>
            </a:endParaRPr>
          </a:p>
          <a:p>
            <a:pPr>
              <a:defRPr/>
            </a:pPr>
            <a:r>
              <a:rPr lang="en-GB" altLang="nb-NO" sz="1400" dirty="0">
                <a:ea typeface="ＭＳ Ｐゴシック" pitchFamily="34" charset="-128"/>
              </a:rPr>
              <a:t>A never-ending story...</a:t>
            </a:r>
          </a:p>
          <a:p>
            <a:pPr>
              <a:defRPr/>
            </a:pPr>
            <a:r>
              <a:rPr lang="en-GB" altLang="nb-NO" sz="1400" dirty="0">
                <a:ea typeface="ＭＳ Ｐゴシック" pitchFamily="34" charset="-128"/>
              </a:rPr>
              <a:t>Extensive practice</a:t>
            </a:r>
          </a:p>
          <a:p>
            <a:pPr>
              <a:defRPr/>
            </a:pPr>
            <a:r>
              <a:rPr lang="en-GB" altLang="nb-NO" sz="1400" dirty="0">
                <a:ea typeface="ＭＳ Ｐゴシック" pitchFamily="34" charset="-128"/>
                <a:cs typeface="Arial" pitchFamily="34" charset="0"/>
              </a:rPr>
              <a:t>TP issues have been, and will continue to be, a key area for </a:t>
            </a:r>
            <a:r>
              <a:rPr lang="en-GB" altLang="nb-NO" sz="1400" dirty="0" smtClean="0">
                <a:ea typeface="ＭＳ Ｐゴシック" pitchFamily="34" charset="-128"/>
                <a:cs typeface="Arial" pitchFamily="34" charset="0"/>
              </a:rPr>
              <a:t>Norwegian tax authorities</a:t>
            </a:r>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8</a:t>
            </a:fld>
            <a:endParaRPr lang="en-GB" altLang="nb-NO"/>
          </a:p>
        </p:txBody>
      </p:sp>
    </p:spTree>
    <p:extLst>
      <p:ext uri="{BB962C8B-B14F-4D97-AF65-F5344CB8AC3E}">
        <p14:creationId xmlns:p14="http://schemas.microsoft.com/office/powerpoint/2010/main" val="1582245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pPr algn="ctr"/>
            <a:r>
              <a:rPr lang="en-GB" dirty="0"/>
              <a:t>On the International Level...</a:t>
            </a:r>
            <a:endParaRPr lang="nb-NO" dirty="0"/>
          </a:p>
        </p:txBody>
      </p:sp>
      <p:sp>
        <p:nvSpPr>
          <p:cNvPr id="3" name="Plassholder for innhold 2"/>
          <p:cNvSpPr>
            <a:spLocks noGrp="1"/>
          </p:cNvSpPr>
          <p:nvPr>
            <p:ph idx="1"/>
          </p:nvPr>
        </p:nvSpPr>
        <p:spPr/>
        <p:txBody>
          <a:bodyPr/>
          <a:lstStyle/>
          <a:p>
            <a:pPr>
              <a:defRPr/>
            </a:pPr>
            <a:r>
              <a:rPr lang="en-US" altLang="nb-NO" sz="1400" dirty="0">
                <a:ea typeface="ＭＳ Ｐゴシック" pitchFamily="34" charset="-128"/>
              </a:rPr>
              <a:t>More than </a:t>
            </a:r>
            <a:r>
              <a:rPr lang="en-US" altLang="nb-NO" sz="1400" dirty="0">
                <a:solidFill>
                  <a:srgbClr val="FF0000"/>
                </a:solidFill>
                <a:ea typeface="ＭＳ Ｐゴシック" pitchFamily="34" charset="-128"/>
              </a:rPr>
              <a:t>100</a:t>
            </a:r>
            <a:r>
              <a:rPr lang="en-US" altLang="nb-NO" sz="1400" dirty="0">
                <a:ea typeface="ＭＳ Ｐゴシック" pitchFamily="34" charset="-128"/>
              </a:rPr>
              <a:t> countries have adopted transfer pricing rules</a:t>
            </a:r>
          </a:p>
          <a:p>
            <a:pPr>
              <a:defRPr/>
            </a:pPr>
            <a:r>
              <a:rPr lang="en-US" altLang="nb-NO" sz="1400">
                <a:ea typeface="ＭＳ Ｐゴシック" pitchFamily="34" charset="-128"/>
              </a:rPr>
              <a:t>Common </a:t>
            </a:r>
            <a:r>
              <a:rPr lang="en-US" altLang="nb-NO" sz="1400" smtClean="0">
                <a:ea typeface="ＭＳ Ｐゴシック" pitchFamily="34" charset="-128"/>
              </a:rPr>
              <a:t>features</a:t>
            </a:r>
            <a:r>
              <a:rPr lang="en-US" altLang="nb-NO" sz="1400" dirty="0">
                <a:ea typeface="ＭＳ Ｐゴシック" pitchFamily="34" charset="-128"/>
              </a:rPr>
              <a:t>:</a:t>
            </a:r>
          </a:p>
          <a:p>
            <a:pPr lvl="1">
              <a:defRPr/>
            </a:pPr>
            <a:r>
              <a:rPr lang="en-US" altLang="nb-NO" sz="1400" dirty="0">
                <a:ea typeface="ＭＳ Ｐゴシック" pitchFamily="34" charset="-128"/>
              </a:rPr>
              <a:t>Related parties may set prices in any manner</a:t>
            </a:r>
          </a:p>
          <a:p>
            <a:pPr lvl="1">
              <a:defRPr/>
            </a:pPr>
            <a:r>
              <a:rPr lang="en-US" altLang="nb-NO" sz="1400" dirty="0">
                <a:ea typeface="ＭＳ Ｐゴシック" pitchFamily="34" charset="-128"/>
              </a:rPr>
              <a:t>Tax authorities are allowed to adjust those prices where the prices charged are outside an arm's length range</a:t>
            </a:r>
          </a:p>
          <a:p>
            <a:pPr lvl="1">
              <a:defRPr/>
            </a:pPr>
            <a:r>
              <a:rPr lang="en-US" altLang="nb-NO" sz="1400" dirty="0">
                <a:ea typeface="ＭＳ Ｐゴシック" pitchFamily="34" charset="-128"/>
              </a:rPr>
              <a:t>TP legislation in most countries are based on the </a:t>
            </a:r>
            <a:r>
              <a:rPr lang="en-US" altLang="en-US" sz="1400" dirty="0">
                <a:ea typeface="ＭＳ Ｐゴシック" pitchFamily="34" charset="-128"/>
              </a:rPr>
              <a:t>“</a:t>
            </a:r>
            <a:r>
              <a:rPr lang="en-US" altLang="nb-NO" sz="1400" dirty="0">
                <a:ea typeface="ＭＳ Ｐゴシック" pitchFamily="34" charset="-128"/>
              </a:rPr>
              <a:t>arm</a:t>
            </a:r>
            <a:r>
              <a:rPr lang="en-US" altLang="en-US" sz="1400" dirty="0">
                <a:ea typeface="ＭＳ Ｐゴシック" pitchFamily="34" charset="-128"/>
              </a:rPr>
              <a:t>’</a:t>
            </a:r>
            <a:r>
              <a:rPr lang="en-US" altLang="nb-NO" sz="1400" dirty="0">
                <a:ea typeface="ＭＳ Ｐゴシック" pitchFamily="34" charset="-128"/>
              </a:rPr>
              <a:t>s length principle</a:t>
            </a:r>
            <a:r>
              <a:rPr lang="en-US" altLang="en-US" sz="1400" dirty="0">
                <a:ea typeface="ＭＳ Ｐゴシック" pitchFamily="34" charset="-128"/>
              </a:rPr>
              <a:t>”</a:t>
            </a:r>
            <a:endParaRPr lang="en-US" altLang="ja-JP" sz="1400" dirty="0">
              <a:ea typeface="ＭＳ Ｐゴシック" pitchFamily="34" charset="-128"/>
            </a:endParaRPr>
          </a:p>
          <a:p>
            <a:pPr lvl="1">
              <a:defRPr/>
            </a:pPr>
            <a:r>
              <a:rPr lang="en-US" altLang="nb-NO" sz="1400" dirty="0">
                <a:ea typeface="ＭＳ Ｐゴシック" pitchFamily="34" charset="-128"/>
              </a:rPr>
              <a:t>Some sort of guidelines are generally provided for determining arm's length prices, and for how analysis should be conducted</a:t>
            </a:r>
          </a:p>
          <a:p>
            <a:pPr lvl="1">
              <a:defRPr/>
            </a:pPr>
            <a:r>
              <a:rPr lang="en-US" altLang="nb-NO" sz="1400" dirty="0">
                <a:ea typeface="ＭＳ Ｐゴシック" pitchFamily="34" charset="-128"/>
              </a:rPr>
              <a:t>Most countries allow use of multiple pricing methods, where such methods are appropriate and are supported by reliable data, to test related party prices</a:t>
            </a:r>
          </a:p>
          <a:p>
            <a:pPr lvl="1">
              <a:defRPr/>
            </a:pPr>
            <a:r>
              <a:rPr lang="en-US" altLang="nb-NO" sz="1400" dirty="0">
                <a:ea typeface="ＭＳ Ｐゴシック" pitchFamily="34" charset="-128"/>
              </a:rPr>
              <a:t>Most countries have an appeals process whereby a taxpayer may contest adjustments</a:t>
            </a:r>
          </a:p>
          <a:p>
            <a:pPr lvl="1">
              <a:defRPr/>
            </a:pPr>
            <a:r>
              <a:rPr lang="en-US" altLang="nb-NO" sz="1400" dirty="0">
                <a:ea typeface="ＭＳ Ｐゴシック" pitchFamily="34" charset="-128"/>
              </a:rPr>
              <a:t>Many countries impose penalties on corporations if the countries consider that they are being deprived of taxes on otherwise taxable profit</a:t>
            </a:r>
          </a:p>
          <a:p>
            <a:pPr lvl="1">
              <a:defRPr/>
            </a:pPr>
            <a:r>
              <a:rPr lang="en-US" altLang="nb-NO" sz="1400" dirty="0">
                <a:ea typeface="ＭＳ Ｐゴシック" pitchFamily="34" charset="-128"/>
              </a:rPr>
              <a:t>Most OECD countries have included documentation requirements in their Tax Assessment Acts</a:t>
            </a:r>
          </a:p>
          <a:p>
            <a:pPr lvl="2">
              <a:defRPr/>
            </a:pPr>
            <a:r>
              <a:rPr lang="en-US" altLang="nb-NO" sz="1400" dirty="0">
                <a:ea typeface="ＭＳ Ｐゴシック" pitchFamily="34" charset="-128"/>
                <a:sym typeface="Wingdings" pitchFamily="2" charset="2"/>
              </a:rPr>
              <a:t> For transactions between Uganda and these countries, such documentation should be available if requested.</a:t>
            </a:r>
            <a:endParaRPr lang="en-US" altLang="nb-NO" sz="1400" dirty="0">
              <a:ea typeface="ＭＳ Ｐゴシック" pitchFamily="34" charset="-128"/>
            </a:endParaRPr>
          </a:p>
          <a:p>
            <a:endParaRPr lang="nb-NO" dirty="0"/>
          </a:p>
        </p:txBody>
      </p:sp>
      <p:sp>
        <p:nvSpPr>
          <p:cNvPr id="4" name="Plassholder for lysbildenummer 3"/>
          <p:cNvSpPr>
            <a:spLocks noGrp="1"/>
          </p:cNvSpPr>
          <p:nvPr>
            <p:ph type="sldNum" sz="quarter" idx="10"/>
          </p:nvPr>
        </p:nvSpPr>
        <p:spPr/>
        <p:txBody>
          <a:bodyPr/>
          <a:lstStyle/>
          <a:p>
            <a:fld id="{52D6E771-8C49-410B-B31D-D54056A2057A}" type="slidenum">
              <a:rPr lang="en-GB" altLang="nb-NO" smtClean="0"/>
              <a:pPr/>
              <a:t>9</a:t>
            </a:fld>
            <a:endParaRPr lang="en-GB" altLang="nb-NO"/>
          </a:p>
        </p:txBody>
      </p:sp>
    </p:spTree>
    <p:extLst>
      <p:ext uri="{BB962C8B-B14F-4D97-AF65-F5344CB8AC3E}">
        <p14:creationId xmlns:p14="http://schemas.microsoft.com/office/powerpoint/2010/main" val="718373516"/>
      </p:ext>
    </p:extLst>
  </p:cSld>
  <p:clrMapOvr>
    <a:masterClrMapping/>
  </p:clrMapOvr>
</p:sld>
</file>

<file path=ppt/theme/theme1.xml><?xml version="1.0" encoding="utf-8"?>
<a:theme xmlns:a="http://schemas.openxmlformats.org/drawingml/2006/main" name="Blank">
  <a:themeElements>
    <a:clrScheme name="RR_pre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RR_pres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434343"/>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GB" altLang="nb-NO" sz="2800" b="0" i="0" u="none" strike="noStrike" cap="none" normalizeH="0" baseline="0" smtClean="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434343"/>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GB" altLang="nb-NO" sz="2800" b="0" i="0" u="none" strike="noStrike" cap="none" normalizeH="0" baseline="0" smtClean="0">
            <a:ln>
              <a:noFill/>
            </a:ln>
            <a:solidFill>
              <a:schemeClr val="bg1"/>
            </a:solidFill>
            <a:effectLst/>
            <a:latin typeface="Arial" charset="0"/>
          </a:defRPr>
        </a:defPPr>
      </a:lstStyle>
    </a:lnDef>
  </a:objectDefaults>
  <a:extraClrSchemeLst>
    <a:extraClrScheme>
      <a:clrScheme name="RR_pres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RR_pre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RR_pres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R_pres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RR_pre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RR_pre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RR_pre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9090</TotalTime>
  <Words>5443</Words>
  <Application>Microsoft Office PowerPoint</Application>
  <PresentationFormat>On-screen Show (4:3)</PresentationFormat>
  <Paragraphs>643</Paragraphs>
  <Slides>58</Slides>
  <Notes>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Blank</vt:lpstr>
      <vt:lpstr>    Transfer Pricing – or   Transfer Mispricing</vt:lpstr>
      <vt:lpstr>Background</vt:lpstr>
      <vt:lpstr>PowerPoint Presentation</vt:lpstr>
      <vt:lpstr>Transfer pricing - Definition</vt:lpstr>
      <vt:lpstr>Consequences</vt:lpstr>
      <vt:lpstr>Transfer Pricing – the Incentives </vt:lpstr>
      <vt:lpstr>Common risk areas in Petroleum</vt:lpstr>
      <vt:lpstr>Transfer Pricing – E&amp;P Focus Areas</vt:lpstr>
      <vt:lpstr>On the International Level...</vt:lpstr>
      <vt:lpstr>Historical Development</vt:lpstr>
      <vt:lpstr>The OECD Guidelines</vt:lpstr>
      <vt:lpstr>OECD Guidelines – Table of Contents</vt:lpstr>
      <vt:lpstr>The OECD Guidelines – some Key Features</vt:lpstr>
      <vt:lpstr>The Arm’s Length Principle</vt:lpstr>
      <vt:lpstr>Applying the Arm’s Length Principle</vt:lpstr>
      <vt:lpstr>Applying the Arm’s Length Principle</vt:lpstr>
      <vt:lpstr>Applying the Arm’s Length Principle</vt:lpstr>
      <vt:lpstr>Difficulties in applying and implementing the arm’s length principle:</vt:lpstr>
      <vt:lpstr>The Burden of Proof</vt:lpstr>
      <vt:lpstr>The Risk of Double Taxation</vt:lpstr>
      <vt:lpstr>The Risk of Double Taxation</vt:lpstr>
      <vt:lpstr>Transfer Pricing Legislation in Norway</vt:lpstr>
      <vt:lpstr>Transfer Pricing</vt:lpstr>
      <vt:lpstr>Transfer Pricing in Developing Countries</vt:lpstr>
      <vt:lpstr>Transfer Pricing - Insurance</vt:lpstr>
      <vt:lpstr>PowerPoint Presentation</vt:lpstr>
      <vt:lpstr>Background</vt:lpstr>
      <vt:lpstr>Three Important Issues</vt:lpstr>
      <vt:lpstr>The Transfer Pricing Issue</vt:lpstr>
      <vt:lpstr>The Industry's Suggested Pricing –  Comparable Uncontrolled Price (CUP)</vt:lpstr>
      <vt:lpstr>CUP – Practical Problems</vt:lpstr>
      <vt:lpstr>The OTO’s Suggested Pricing – the Cost Plus Method</vt:lpstr>
      <vt:lpstr>Court Rulings</vt:lpstr>
      <vt:lpstr>Court Rulings – the Fina Case</vt:lpstr>
      <vt:lpstr>Court Rulings – the Fina Case</vt:lpstr>
      <vt:lpstr>Other relevant court rulings</vt:lpstr>
      <vt:lpstr>Transfer Pricing – Intangibles</vt:lpstr>
      <vt:lpstr>Different Types of Intangibles</vt:lpstr>
      <vt:lpstr>Intangibles – some Key Features</vt:lpstr>
      <vt:lpstr>The Use of Intangibles</vt:lpstr>
      <vt:lpstr>Pricing/Valuation Methods</vt:lpstr>
      <vt:lpstr>Pricing/Valuation Methods</vt:lpstr>
      <vt:lpstr>Pricing/Valuation Methods</vt:lpstr>
      <vt:lpstr>Intangibles – OECD on TP issues </vt:lpstr>
      <vt:lpstr>Difficulties in Applying the Arm’s Length Principle</vt:lpstr>
      <vt:lpstr>Example – Location of Key Employees</vt:lpstr>
      <vt:lpstr>Example  – Ownership Restructuring </vt:lpstr>
      <vt:lpstr>Example – Ownership Restructuring, ctnd </vt:lpstr>
      <vt:lpstr>Further Readings</vt:lpstr>
      <vt:lpstr>PowerPoint Presentation</vt:lpstr>
      <vt:lpstr>Time Writing and transfer pricing </vt:lpstr>
      <vt:lpstr>Have intra-group services been rendered?</vt:lpstr>
      <vt:lpstr>Determining arm’s length Charge</vt:lpstr>
      <vt:lpstr>PowerPoint Presentation</vt:lpstr>
      <vt:lpstr>Calculating the arm’s length consideration</vt:lpstr>
      <vt:lpstr>Transactional profit methods</vt:lpstr>
      <vt:lpstr>Transactional Net Margin Method (TNMM) </vt:lpstr>
      <vt:lpstr>Common risks in Petroleum</vt:lpstr>
    </vt:vector>
  </TitlesOfParts>
  <Company>Riksrevisjonen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Transfer Pricing – or   Transfer Mispricing</dc:title>
  <dc:creator>Schneider, August Ola</dc:creator>
  <dc:description>Riksrevisjonens lysbildepresentasjon - hvit bakgrunn</dc:description>
  <cp:lastModifiedBy>Sheilla Ngira</cp:lastModifiedBy>
  <cp:revision>37</cp:revision>
  <cp:lastPrinted>2009-03-06T07:24:50Z</cp:lastPrinted>
  <dcterms:created xsi:type="dcterms:W3CDTF">2014-03-24T11:35:41Z</dcterms:created>
  <dcterms:modified xsi:type="dcterms:W3CDTF">2020-02-14T08:09:30Z</dcterms:modified>
</cp:coreProperties>
</file>